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3.jpg" ContentType="image/jpg"/>
  <Override PartName="/ppt/media/image4.jpg" ContentType="image/jpg"/>
  <Override PartName="/ppt/media/image5.jpg" ContentType="image/jpg"/>
  <Override PartName="/ppt/media/image7.jpg" ContentType="image/jpg"/>
  <Override PartName="/ppt/media/image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292" y="1250993"/>
            <a:ext cx="4643078" cy="3962750"/>
          </a:xfrm>
        </p:spPr>
        <p:txBody>
          <a:bodyPr bIns="0" anchor="b">
            <a:normAutofit/>
          </a:bodyPr>
          <a:lstStyle>
            <a:lvl1pPr algn="l">
              <a:defRPr sz="44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292" y="5506065"/>
            <a:ext cx="4643078" cy="152436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22" b="0" cap="all" baseline="0">
                <a:solidFill>
                  <a:schemeClr val="tx1"/>
                </a:solidFill>
              </a:defRPr>
            </a:lvl1pPr>
            <a:lvl2pPr marL="283373" indent="0" algn="ctr">
              <a:buNone/>
              <a:defRPr sz="1240"/>
            </a:lvl2pPr>
            <a:lvl3pPr marL="566745" indent="0" algn="ctr">
              <a:buNone/>
              <a:defRPr sz="1116"/>
            </a:lvl3pPr>
            <a:lvl4pPr marL="850118" indent="0" algn="ctr">
              <a:buNone/>
              <a:defRPr sz="992"/>
            </a:lvl4pPr>
            <a:lvl5pPr marL="1133490" indent="0" algn="ctr">
              <a:buNone/>
              <a:defRPr sz="992"/>
            </a:lvl5pPr>
            <a:lvl6pPr marL="1416863" indent="0" algn="ctr">
              <a:buNone/>
              <a:defRPr sz="992"/>
            </a:lvl6pPr>
            <a:lvl7pPr marL="1700235" indent="0" algn="ctr">
              <a:buNone/>
              <a:defRPr sz="992"/>
            </a:lvl7pPr>
            <a:lvl8pPr marL="1983608" indent="0" algn="ctr">
              <a:buNone/>
              <a:defRPr sz="992"/>
            </a:lvl8pPr>
            <a:lvl9pPr marL="2266980" indent="0" algn="ctr">
              <a:buNone/>
              <a:defRPr sz="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292" y="513477"/>
            <a:ext cx="2550477" cy="482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5623" y="1245806"/>
            <a:ext cx="662768" cy="78520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80292" y="5501912"/>
            <a:ext cx="46430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192885" y="2880089"/>
            <a:ext cx="54304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6982" y="1245808"/>
            <a:ext cx="911529" cy="72659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885" y="1245808"/>
            <a:ext cx="4380766" cy="7265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16981" y="1245808"/>
            <a:ext cx="0" cy="726597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192885" y="2880089"/>
            <a:ext cx="54304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85" y="2738262"/>
            <a:ext cx="4641828" cy="2943804"/>
          </a:xfrm>
        </p:spPr>
        <p:txBody>
          <a:bodyPr anchor="b">
            <a:normAutofit/>
          </a:bodyPr>
          <a:lstStyle>
            <a:lvl1pPr algn="l"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886" y="5934847"/>
            <a:ext cx="4641828" cy="1579419"/>
          </a:xfrm>
        </p:spPr>
        <p:txBody>
          <a:bodyPr tIns="91440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283373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745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11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49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686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23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360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698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92885" y="5932958"/>
            <a:ext cx="464182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0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85" y="1255033"/>
            <a:ext cx="5430485" cy="1651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885" y="3140248"/>
            <a:ext cx="2583185" cy="5360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0366" y="3140249"/>
            <a:ext cx="2583004" cy="5360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192885" y="2880089"/>
            <a:ext cx="54304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192885" y="2880089"/>
            <a:ext cx="54304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85" y="1253901"/>
            <a:ext cx="5430486" cy="1647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885" y="3149003"/>
            <a:ext cx="2583098" cy="12504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18" b="0" cap="all" baseline="0">
                <a:solidFill>
                  <a:schemeClr val="accent1"/>
                </a:solidFill>
              </a:defRPr>
            </a:lvl1pPr>
            <a:lvl2pPr marL="283373" indent="0">
              <a:buNone/>
              <a:defRPr sz="1240" b="1"/>
            </a:lvl2pPr>
            <a:lvl3pPr marL="566745" indent="0">
              <a:buNone/>
              <a:defRPr sz="1116" b="1"/>
            </a:lvl3pPr>
            <a:lvl4pPr marL="850118" indent="0">
              <a:buNone/>
              <a:defRPr sz="992" b="1"/>
            </a:lvl4pPr>
            <a:lvl5pPr marL="1133490" indent="0">
              <a:buNone/>
              <a:defRPr sz="992" b="1"/>
            </a:lvl5pPr>
            <a:lvl6pPr marL="1416863" indent="0">
              <a:buNone/>
              <a:defRPr sz="992" b="1"/>
            </a:lvl6pPr>
            <a:lvl7pPr marL="1700235" indent="0">
              <a:buNone/>
              <a:defRPr sz="992" b="1"/>
            </a:lvl7pPr>
            <a:lvl8pPr marL="1983608" indent="0">
              <a:buNone/>
              <a:defRPr sz="992" b="1"/>
            </a:lvl8pPr>
            <a:lvl9pPr marL="2266980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2885" y="4403770"/>
            <a:ext cx="2583098" cy="41233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0366" y="3154389"/>
            <a:ext cx="2583004" cy="125089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18" b="0" cap="all" baseline="0">
                <a:solidFill>
                  <a:schemeClr val="accent1"/>
                </a:solidFill>
              </a:defRPr>
            </a:lvl1pPr>
            <a:lvl2pPr marL="283373" indent="0">
              <a:buNone/>
              <a:defRPr sz="1240" b="1"/>
            </a:lvl2pPr>
            <a:lvl3pPr marL="566745" indent="0">
              <a:buNone/>
              <a:defRPr sz="1116" b="1"/>
            </a:lvl3pPr>
            <a:lvl4pPr marL="850118" indent="0">
              <a:buNone/>
              <a:defRPr sz="992" b="1"/>
            </a:lvl4pPr>
            <a:lvl5pPr marL="1133490" indent="0">
              <a:buNone/>
              <a:defRPr sz="992" b="1"/>
            </a:lvl5pPr>
            <a:lvl6pPr marL="1416863" indent="0">
              <a:buNone/>
              <a:defRPr sz="992" b="1"/>
            </a:lvl6pPr>
            <a:lvl7pPr marL="1700235" indent="0">
              <a:buNone/>
              <a:defRPr sz="992" b="1"/>
            </a:lvl7pPr>
            <a:lvl8pPr marL="1983608" indent="0">
              <a:buNone/>
              <a:defRPr sz="992" b="1"/>
            </a:lvl8pPr>
            <a:lvl9pPr marL="2266980" indent="0">
              <a:buNone/>
              <a:defRPr sz="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0366" y="4399437"/>
            <a:ext cx="2583004" cy="4112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192885" y="2880089"/>
            <a:ext cx="54304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6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208" y="1245807"/>
            <a:ext cx="2004778" cy="3503838"/>
          </a:xfrm>
        </p:spPr>
        <p:txBody>
          <a:bodyPr anchor="b">
            <a:normAutofit/>
          </a:bodyPr>
          <a:lstStyle>
            <a:lvl1pPr algn="l">
              <a:defRPr sz="19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06" y="1245807"/>
            <a:ext cx="3163564" cy="726431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9209" y="4998194"/>
            <a:ext cx="2005951" cy="3505497"/>
          </a:xfrm>
        </p:spPr>
        <p:txBody>
          <a:bodyPr>
            <a:normAutofit/>
          </a:bodyPr>
          <a:lstStyle>
            <a:lvl1pPr marL="0" indent="0" algn="l">
              <a:buNone/>
              <a:defRPr sz="1322"/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91445" y="4998192"/>
            <a:ext cx="20025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129053" y="751831"/>
            <a:ext cx="2901771" cy="8028783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428" y="1761204"/>
            <a:ext cx="2681578" cy="2854355"/>
          </a:xfrm>
        </p:spPr>
        <p:txBody>
          <a:bodyPr anchor="b">
            <a:normAutofit/>
          </a:bodyPr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0939" y="1750336"/>
            <a:ext cx="1846978" cy="602860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983"/>
            </a:lvl1pPr>
            <a:lvl2pPr marL="283373" indent="0">
              <a:buNone/>
              <a:defRPr sz="1735"/>
            </a:lvl2pPr>
            <a:lvl3pPr marL="566745" indent="0">
              <a:buNone/>
              <a:defRPr sz="1488"/>
            </a:lvl3pPr>
            <a:lvl4pPr marL="850118" indent="0">
              <a:buNone/>
              <a:defRPr sz="1240"/>
            </a:lvl4pPr>
            <a:lvl5pPr marL="1133490" indent="0">
              <a:buNone/>
              <a:defRPr sz="1240"/>
            </a:lvl5pPr>
            <a:lvl6pPr marL="1416863" indent="0">
              <a:buNone/>
              <a:defRPr sz="1240"/>
            </a:lvl6pPr>
            <a:lvl7pPr marL="1700235" indent="0">
              <a:buNone/>
              <a:defRPr sz="1240"/>
            </a:lvl7pPr>
            <a:lvl8pPr marL="1983608" indent="0">
              <a:buNone/>
              <a:defRPr sz="1240"/>
            </a:lvl8pPr>
            <a:lvl9pPr marL="2266980" indent="0">
              <a:buNone/>
              <a:defRPr sz="1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2886" y="4905417"/>
            <a:ext cx="2677736" cy="3124353"/>
          </a:xfrm>
        </p:spPr>
        <p:txBody>
          <a:bodyPr>
            <a:normAutofit/>
          </a:bodyPr>
          <a:lstStyle>
            <a:lvl1pPr marL="0" indent="0" algn="l">
              <a:buNone/>
              <a:defRPr sz="1488"/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87243" y="8528926"/>
            <a:ext cx="2687764" cy="49915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959" y="496845"/>
            <a:ext cx="2687047" cy="50041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191059" y="4901695"/>
            <a:ext cx="26791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2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43052"/>
            <a:ext cx="7556500" cy="63610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9504081"/>
            <a:ext cx="7556501" cy="120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9513239"/>
            <a:ext cx="75565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885" y="1254456"/>
            <a:ext cx="5430485" cy="1636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885" y="3143051"/>
            <a:ext cx="5430485" cy="538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66240" y="515133"/>
            <a:ext cx="1957130" cy="482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885" y="513477"/>
            <a:ext cx="3333656" cy="482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050" y="1245806"/>
            <a:ext cx="657596" cy="78520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14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566745" rtl="0" eaLnBrk="1" latinLnBrk="0" hangingPunct="1">
        <a:lnSpc>
          <a:spcPct val="90000"/>
        </a:lnSpc>
        <a:spcBef>
          <a:spcPct val="0"/>
        </a:spcBef>
        <a:buNone/>
        <a:defRPr sz="2644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88915" indent="-188915" algn="l" defTabSz="566745" rtl="0" eaLnBrk="1" latinLnBrk="0" hangingPunct="1">
        <a:lnSpc>
          <a:spcPct val="120000"/>
        </a:lnSpc>
        <a:spcBef>
          <a:spcPts val="82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5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66745" indent="-188915" algn="l" defTabSz="566745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2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575" indent="-188915" algn="l" defTabSz="566745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22405" indent="-188915" algn="l" defTabSz="566745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157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00235" indent="-188915" algn="l" defTabSz="566745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120000"/>
        </a:lnSpc>
        <a:spcBef>
          <a:spcPts val="4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9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373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745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118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49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6863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235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3608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6980" algn="l" defTabSz="566745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ocs.aws.amazon.com/textract/latest/dg/API_Block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textract/latest/dg/invoices-receipts.html" TargetMode="External"/><Relationship Id="rId2" Type="http://schemas.openxmlformats.org/officeDocument/2006/relationships/hyperlink" Target="https://docs.aws.amazon.com/textract/latest/dg/API_AnalyzeExpense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hyperlink" Target="https://console.aws.amazon.com/textrac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3938"/>
            <a:ext cx="5735955" cy="745744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R="64769" algn="ctr">
              <a:lnSpc>
                <a:spcPct val="100000"/>
              </a:lnSpc>
              <a:spcBef>
                <a:spcPts val="1000"/>
              </a:spcBef>
            </a:pPr>
            <a:r>
              <a:rPr sz="1800" b="1" spc="-5" dirty="0">
                <a:latin typeface="Times New Roman"/>
                <a:cs typeface="Times New Roman"/>
              </a:rPr>
              <a:t>Cloud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 </a:t>
            </a:r>
            <a:r>
              <a:rPr sz="1800" b="1" spc="-5" dirty="0">
                <a:latin typeface="Times New Roman"/>
                <a:cs typeface="Times New Roman"/>
              </a:rPr>
              <a:t>Serverless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Computing</a:t>
            </a:r>
            <a:endParaRPr sz="1800" dirty="0">
              <a:latin typeface="Times New Roman"/>
              <a:cs typeface="Times New Roman"/>
            </a:endParaRPr>
          </a:p>
          <a:p>
            <a:pPr marL="213106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Report</a:t>
            </a:r>
            <a:endParaRPr sz="1800" dirty="0">
              <a:latin typeface="Calibri"/>
              <a:cs typeface="Calibri"/>
            </a:endParaRPr>
          </a:p>
          <a:p>
            <a:pPr marL="12700" marR="391160" indent="42545">
              <a:lnSpc>
                <a:spcPct val="110000"/>
              </a:lnSpc>
              <a:spcBef>
                <a:spcPts val="840"/>
              </a:spcBef>
            </a:pPr>
            <a:r>
              <a:rPr sz="1500" spc="-5" dirty="0">
                <a:latin typeface="Calibri"/>
                <a:cs typeface="Calibri"/>
              </a:rPr>
              <a:t>Extract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text, structured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detect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signature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from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images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Amazon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textract 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Lambda,</a:t>
            </a:r>
            <a:r>
              <a:rPr sz="1500" spc="-5" dirty="0">
                <a:latin typeface="Calibri"/>
                <a:cs typeface="Calibri"/>
              </a:rPr>
              <a:t> DynamoDB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services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Calibri"/>
              <a:cs typeface="Calibri"/>
            </a:endParaRPr>
          </a:p>
          <a:p>
            <a:pPr marL="12700" marR="4100195">
              <a:lnSpc>
                <a:spcPct val="1571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Name: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C.Bhavath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Ram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ID:2000032221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Calibri"/>
                <a:cs typeface="Calibri"/>
              </a:rPr>
              <a:t>Sec:15</a:t>
            </a: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Introduction</a:t>
            </a:r>
            <a:endParaRPr sz="1500" dirty="0">
              <a:latin typeface="Times New Roman"/>
              <a:cs typeface="Times New Roman"/>
            </a:endParaRPr>
          </a:p>
          <a:p>
            <a:pPr marL="12700" marR="5080" indent="34925">
              <a:lnSpc>
                <a:spcPct val="109700"/>
              </a:lnSpc>
              <a:spcBef>
                <a:spcPts val="760"/>
              </a:spcBef>
            </a:pPr>
            <a:r>
              <a:rPr sz="1200" spc="-5" dirty="0">
                <a:latin typeface="Calibri"/>
                <a:cs typeface="Calibri"/>
              </a:rPr>
              <a:t>Amazon Textract</a:t>
            </a:r>
            <a:r>
              <a:rPr sz="1200" dirty="0">
                <a:latin typeface="Calibri"/>
                <a:cs typeface="Calibri"/>
              </a:rPr>
              <a:t> 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service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provided</a:t>
            </a:r>
            <a:r>
              <a:rPr sz="1200" dirty="0">
                <a:latin typeface="Calibri"/>
                <a:cs typeface="Calibri"/>
              </a:rPr>
              <a:t> by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dirty="0">
                <a:latin typeface="Calibri"/>
                <a:cs typeface="Calibri"/>
              </a:rPr>
              <a:t> Web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Services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(AWS)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that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enables users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automatically extract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structured</a:t>
            </a:r>
            <a:r>
              <a:rPr sz="1200" dirty="0">
                <a:latin typeface="Calibri"/>
                <a:cs typeface="Calibri"/>
              </a:rPr>
              <a:t> data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from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documents.</a:t>
            </a:r>
            <a:r>
              <a:rPr sz="1200" dirty="0">
                <a:latin typeface="Calibri"/>
                <a:cs typeface="Calibri"/>
              </a:rPr>
              <a:t> It </a:t>
            </a:r>
            <a:r>
              <a:rPr sz="1200" spc="-5" dirty="0">
                <a:latin typeface="Calibri"/>
                <a:cs typeface="Calibri"/>
              </a:rPr>
              <a:t>uses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machine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learning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algorithms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identify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extract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information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variety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document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formats,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including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PDFs,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images,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scanned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documents.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With</a:t>
            </a:r>
            <a:r>
              <a:rPr sz="1200" spc="-5" dirty="0">
                <a:latin typeface="Calibri"/>
                <a:cs typeface="Calibri"/>
              </a:rPr>
              <a:t> Amazon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Textract,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users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extract </a:t>
            </a:r>
            <a:r>
              <a:rPr sz="1200" dirty="0">
                <a:latin typeface="Calibri"/>
                <a:cs typeface="Calibri"/>
              </a:rPr>
              <a:t> data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such</a:t>
            </a:r>
            <a:r>
              <a:rPr sz="1200" dirty="0">
                <a:latin typeface="Calibri"/>
                <a:cs typeface="Calibri"/>
              </a:rPr>
              <a:t> as </a:t>
            </a:r>
            <a:r>
              <a:rPr sz="1200" spc="-5" dirty="0">
                <a:latin typeface="Calibri"/>
                <a:cs typeface="Calibri"/>
              </a:rPr>
              <a:t>text, tables,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form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5" dirty="0">
                <a:latin typeface="Calibri"/>
                <a:cs typeface="Calibri"/>
              </a:rPr>
              <a:t> from documents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store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a</a:t>
            </a:r>
            <a:r>
              <a:rPr sz="1200" spc="-5" dirty="0">
                <a:latin typeface="Calibri"/>
                <a:cs typeface="Calibri"/>
              </a:rPr>
              <a:t> structured format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easily analyzed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processed.</a:t>
            </a:r>
            <a:endParaRPr sz="1200" dirty="0">
              <a:latin typeface="Calibri"/>
              <a:cs typeface="Calibri"/>
            </a:endParaRPr>
          </a:p>
          <a:p>
            <a:pPr marL="12700" marR="293370">
              <a:lnSpc>
                <a:spcPct val="109700"/>
              </a:lnSpc>
              <a:spcBef>
                <a:spcPts val="81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supports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variety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languages, including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English,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Spanish,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French,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German,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Italian,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Portuguese,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Japanese.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 Amazon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Textract,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upload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their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documents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 </a:t>
            </a:r>
            <a:r>
              <a:rPr sz="1200" spc="-5" dirty="0">
                <a:latin typeface="Calibri"/>
                <a:cs typeface="Calibri"/>
              </a:rPr>
              <a:t>platform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integrate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their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existing applications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API.</a:t>
            </a:r>
            <a:endParaRPr sz="1200" dirty="0">
              <a:latin typeface="Calibri"/>
              <a:cs typeface="Calibri"/>
            </a:endParaRPr>
          </a:p>
          <a:p>
            <a:pPr marL="12700" marR="109220">
              <a:lnSpc>
                <a:spcPct val="110000"/>
              </a:lnSpc>
              <a:spcBef>
                <a:spcPts val="795"/>
              </a:spcBef>
            </a:pPr>
            <a:r>
              <a:rPr sz="1200" spc="-5" dirty="0">
                <a:latin typeface="Calibri"/>
                <a:cs typeface="Calibri"/>
              </a:rPr>
              <a:t>Once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documents have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been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processed,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extracted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 can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exported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variety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formats,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including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JSON,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CSV,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Excel.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common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cases 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Textract </a:t>
            </a:r>
            <a:r>
              <a:rPr sz="1200" dirty="0">
                <a:latin typeface="Calibri"/>
                <a:cs typeface="Calibri"/>
              </a:rPr>
              <a:t> include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invoice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processing,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receipt </a:t>
            </a:r>
            <a:r>
              <a:rPr sz="1200" dirty="0">
                <a:latin typeface="Calibri"/>
                <a:cs typeface="Calibri"/>
              </a:rPr>
              <a:t>processing,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document digitization.</a:t>
            </a:r>
            <a:endParaRPr sz="1200" dirty="0">
              <a:latin typeface="Calibri"/>
              <a:cs typeface="Calibri"/>
            </a:endParaRPr>
          </a:p>
          <a:p>
            <a:pPr marL="12700" marR="487045">
              <a:lnSpc>
                <a:spcPct val="110000"/>
              </a:lnSpc>
              <a:spcBef>
                <a:spcPts val="790"/>
              </a:spcBef>
            </a:pPr>
            <a:r>
              <a:rPr sz="1200" spc="-5" dirty="0">
                <a:latin typeface="Calibri"/>
                <a:cs typeface="Calibri"/>
              </a:rPr>
              <a:t>By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automating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5" dirty="0">
                <a:latin typeface="Calibri"/>
                <a:cs typeface="Calibri"/>
              </a:rPr>
              <a:t> extraction,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businesses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save</a:t>
            </a:r>
            <a:r>
              <a:rPr sz="1200" dirty="0">
                <a:latin typeface="Calibri"/>
                <a:cs typeface="Calibri"/>
              </a:rPr>
              <a:t> time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improve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accuracy,</a:t>
            </a:r>
            <a:r>
              <a:rPr sz="1200" dirty="0">
                <a:latin typeface="Calibri"/>
                <a:cs typeface="Calibri"/>
              </a:rPr>
              <a:t> while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 </a:t>
            </a:r>
            <a:r>
              <a:rPr sz="1200" spc="-5" dirty="0">
                <a:latin typeface="Calibri"/>
                <a:cs typeface="Calibri"/>
              </a:rPr>
              <a:t>freeing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up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employees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focus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more </a:t>
            </a:r>
            <a:r>
              <a:rPr sz="1200" dirty="0">
                <a:latin typeface="Calibri"/>
                <a:cs typeface="Calibri"/>
              </a:rPr>
              <a:t>high-value</a:t>
            </a:r>
            <a:r>
              <a:rPr sz="1200" spc="-10" dirty="0">
                <a:latin typeface="Calibri"/>
                <a:cs typeface="Calibri"/>
              </a:rPr>
              <a:t> tasks.</a:t>
            </a:r>
            <a:endParaRPr sz="1200" dirty="0">
              <a:latin typeface="Calibri"/>
              <a:cs typeface="Calibri"/>
            </a:endParaRPr>
          </a:p>
          <a:p>
            <a:pPr marL="12700" marR="141605">
              <a:lnSpc>
                <a:spcPct val="110100"/>
              </a:lnSpc>
              <a:spcBef>
                <a:spcPts val="790"/>
              </a:spcBef>
            </a:pPr>
            <a:r>
              <a:rPr sz="1200" dirty="0">
                <a:latin typeface="Calibri"/>
                <a:cs typeface="Calibri"/>
              </a:rPr>
              <a:t>It is </a:t>
            </a:r>
            <a:r>
              <a:rPr sz="1200" spc="-5" dirty="0">
                <a:latin typeface="Calibri"/>
                <a:cs typeface="Calibri"/>
              </a:rPr>
              <a:t>important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 note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Textract </a:t>
            </a:r>
            <a:r>
              <a:rPr sz="1200" dirty="0">
                <a:latin typeface="Calibri"/>
                <a:cs typeface="Calibri"/>
              </a:rPr>
              <a:t>is 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pay-per-use </a:t>
            </a:r>
            <a:r>
              <a:rPr sz="1200" spc="-5" dirty="0">
                <a:latin typeface="Calibri"/>
                <a:cs typeface="Calibri"/>
              </a:rPr>
              <a:t>service,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cost 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using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depends 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factors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such</a:t>
            </a:r>
            <a:r>
              <a:rPr sz="1200" dirty="0">
                <a:latin typeface="Calibri"/>
                <a:cs typeface="Calibri"/>
              </a:rPr>
              <a:t> as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number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complexity 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documents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being </a:t>
            </a:r>
            <a:r>
              <a:rPr sz="1200" dirty="0">
                <a:latin typeface="Calibri"/>
                <a:cs typeface="Calibri"/>
              </a:rPr>
              <a:t> processed.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213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Block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Diagram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project: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790313"/>
            <a:ext cx="5532755" cy="447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10160" indent="-228600" algn="just">
              <a:lnSpc>
                <a:spcPct val="1096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S3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storage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store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documents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you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want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extract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from.</a:t>
            </a:r>
            <a:r>
              <a:rPr sz="1200" dirty="0">
                <a:latin typeface="Calibri"/>
                <a:cs typeface="Calibri"/>
              </a:rPr>
              <a:t> You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configure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Textract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documents stored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your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S3 </a:t>
            </a:r>
            <a:r>
              <a:rPr sz="1200" dirty="0">
                <a:latin typeface="Calibri"/>
                <a:cs typeface="Calibri"/>
              </a:rPr>
              <a:t>bucket.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•"/>
            </a:pPr>
            <a:endParaRPr sz="1400">
              <a:latin typeface="Calibri"/>
              <a:cs typeface="Calibri"/>
            </a:endParaRPr>
          </a:p>
          <a:p>
            <a:pPr marL="240665" marR="9525" indent="-228600" algn="just">
              <a:lnSpc>
                <a:spcPct val="109700"/>
              </a:lnSpc>
              <a:buChar char="•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AWS </a:t>
            </a:r>
            <a:r>
              <a:rPr sz="1200" spc="-5" dirty="0">
                <a:latin typeface="Calibri"/>
                <a:cs typeface="Calibri"/>
              </a:rPr>
              <a:t>Lambda </a:t>
            </a:r>
            <a:r>
              <a:rPr sz="1200" dirty="0">
                <a:latin typeface="Calibri"/>
                <a:cs typeface="Calibri"/>
              </a:rPr>
              <a:t>- This is a </a:t>
            </a:r>
            <a:r>
              <a:rPr sz="1200" spc="-5" dirty="0">
                <a:latin typeface="Calibri"/>
                <a:cs typeface="Calibri"/>
              </a:rPr>
              <a:t>compute service that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used to run code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response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Ama</a:t>
            </a:r>
            <a:r>
              <a:rPr sz="1200" spc="-10" dirty="0">
                <a:latin typeface="Calibri"/>
                <a:cs typeface="Calibri"/>
              </a:rPr>
              <a:t>z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20" dirty="0">
                <a:latin typeface="Calibri"/>
                <a:cs typeface="Calibri"/>
              </a:rPr>
              <a:t>x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act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j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igu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bda  </a:t>
            </a:r>
            <a:r>
              <a:rPr sz="1200" spc="-5" dirty="0">
                <a:latin typeface="Calibri"/>
                <a:cs typeface="Calibri"/>
              </a:rPr>
              <a:t>function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output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</a:t>
            </a:r>
            <a:r>
              <a:rPr sz="1200" spc="-5" dirty="0">
                <a:latin typeface="Calibri"/>
                <a:cs typeface="Calibri"/>
              </a:rPr>
              <a:t> Amazon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Textract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job</a:t>
            </a:r>
            <a:r>
              <a:rPr sz="1200" spc="-5" dirty="0">
                <a:latin typeface="Calibri"/>
                <a:cs typeface="Calibri"/>
              </a:rPr>
              <a:t> 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perform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further </a:t>
            </a:r>
            <a:r>
              <a:rPr sz="1200" dirty="0">
                <a:latin typeface="Calibri"/>
                <a:cs typeface="Calibri"/>
              </a:rPr>
              <a:t> processing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analysis.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240665" marR="110489" indent="-228600">
              <a:lnSpc>
                <a:spcPct val="1096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DynamoDB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 This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NoSQL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database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 used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store the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extracted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documents.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You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configure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Textract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save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extracted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DynamoDB.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450">
              <a:latin typeface="Calibri"/>
              <a:cs typeface="Calibri"/>
            </a:endParaRPr>
          </a:p>
          <a:p>
            <a:pPr marL="240665" marR="6350" indent="-228600">
              <a:lnSpc>
                <a:spcPct val="1092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Comprehend: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You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Comprehend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analyze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extracted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text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identify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entities,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phrases,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sentiment,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language.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350">
              <a:latin typeface="Calibri"/>
              <a:cs typeface="Calibri"/>
            </a:endParaRPr>
          </a:p>
          <a:p>
            <a:pPr marL="240665" marR="5080" indent="-228600" algn="just">
              <a:lnSpc>
                <a:spcPct val="109700"/>
              </a:lnSpc>
              <a:buFont typeface="Symbol"/>
              <a:buChar char=""/>
              <a:tabLst>
                <a:tab pos="241300" algn="l"/>
              </a:tabLst>
            </a:pP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SNS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notify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applications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about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availability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data. This </a:t>
            </a:r>
            <a:r>
              <a:rPr sz="1200" spc="-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be done by configuring Amazon SNS to publish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notification </a:t>
            </a:r>
            <a:r>
              <a:rPr sz="1200" dirty="0">
                <a:latin typeface="Calibri"/>
                <a:cs typeface="Calibri"/>
              </a:rPr>
              <a:t>message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specific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topic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when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new document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processed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Textract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660" y="1536191"/>
            <a:ext cx="5272989" cy="18912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586730" cy="29229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125730">
              <a:lnSpc>
                <a:spcPts val="2060"/>
              </a:lnSpc>
              <a:spcBef>
                <a:spcPts val="250"/>
              </a:spcBef>
            </a:pP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How</a:t>
            </a:r>
            <a:r>
              <a:rPr sz="1800" b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AnalyzeDocument</a:t>
            </a:r>
            <a:r>
              <a:rPr sz="1800" b="1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Signatures</a:t>
            </a:r>
            <a:r>
              <a:rPr sz="1800" b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3333"/>
                </a:solidFill>
                <a:latin typeface="Times New Roman"/>
                <a:cs typeface="Times New Roman"/>
              </a:rPr>
              <a:t>detects</a:t>
            </a:r>
            <a:r>
              <a:rPr sz="1800" b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signatures</a:t>
            </a:r>
            <a:r>
              <a:rPr sz="1800" b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800" b="1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documents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AnalyzeDocument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API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5" dirty="0">
                <a:latin typeface="Calibri"/>
                <a:cs typeface="Calibri"/>
              </a:rPr>
              <a:t> four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feature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types: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Forms, Tables,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Queries,</a:t>
            </a:r>
            <a:r>
              <a:rPr sz="1200" dirty="0">
                <a:latin typeface="Calibri"/>
                <a:cs typeface="Calibri"/>
              </a:rPr>
              <a:t> 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Signatures.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When </a:t>
            </a:r>
            <a:r>
              <a:rPr sz="1200" spc="-5" dirty="0">
                <a:latin typeface="Calibri"/>
                <a:cs typeface="Calibri"/>
              </a:rPr>
              <a:t>Amazon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Textract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processes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documents,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results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dirty="0">
                <a:latin typeface="Calibri"/>
                <a:cs typeface="Calibri"/>
              </a:rPr>
              <a:t> 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sz="1200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  <a:hlinkClick r:id="rId2"/>
              </a:rPr>
              <a:t>Block</a:t>
            </a:r>
            <a:r>
              <a:rPr sz="1200" dirty="0">
                <a:latin typeface="Calibri"/>
                <a:cs typeface="Calibri"/>
                <a:hlinkClick r:id="rId2"/>
              </a:rPr>
              <a:t> </a:t>
            </a:r>
            <a:r>
              <a:rPr sz="1200" spc="-5" dirty="0">
                <a:latin typeface="Calibri"/>
                <a:cs typeface="Calibri"/>
              </a:rPr>
              <a:t>objects.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Signatures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feature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dirty="0">
                <a:latin typeface="Calibri"/>
                <a:cs typeface="Calibri"/>
              </a:rPr>
              <a:t> be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itself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combination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feature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types.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When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itself,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Signatures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feature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type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provides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JSON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response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includes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location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confidence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scores of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detected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signatures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raw</a:t>
            </a:r>
            <a:r>
              <a:rPr sz="1200" dirty="0">
                <a:latin typeface="Calibri"/>
                <a:cs typeface="Calibri"/>
              </a:rPr>
              <a:t> text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(words and lines)</a:t>
            </a:r>
            <a:r>
              <a:rPr sz="1200" dirty="0">
                <a:latin typeface="Calibri"/>
                <a:cs typeface="Calibri"/>
              </a:rPr>
              <a:t> from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documents.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alibri"/>
              <a:cs typeface="Calibri"/>
            </a:endParaRPr>
          </a:p>
          <a:p>
            <a:pPr marL="12700" marR="37465">
              <a:lnSpc>
                <a:spcPct val="101699"/>
              </a:lnSpc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Signatures feature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combined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feature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types,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such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5" dirty="0">
                <a:latin typeface="Calibri"/>
                <a:cs typeface="Calibri"/>
              </a:rPr>
              <a:t> Forms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Tables,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help </a:t>
            </a:r>
            <a:r>
              <a:rPr sz="1200" spc="-5" dirty="0">
                <a:latin typeface="Calibri"/>
                <a:cs typeface="Calibri"/>
              </a:rPr>
              <a:t>draw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useful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insights.</a:t>
            </a:r>
            <a:r>
              <a:rPr sz="1200" dirty="0">
                <a:latin typeface="Calibri"/>
                <a:cs typeface="Calibri"/>
              </a:rPr>
              <a:t> 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cases where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feature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Forms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Tables,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response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shows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signature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pair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dirty="0">
                <a:latin typeface="Calibri"/>
                <a:cs typeface="Calibri"/>
              </a:rPr>
              <a:t> 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table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cell.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example,</a:t>
            </a:r>
            <a:r>
              <a:rPr sz="1200" spc="-5" dirty="0">
                <a:latin typeface="Calibri"/>
                <a:cs typeface="Calibri"/>
              </a:rPr>
              <a:t> 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response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following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form contains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key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Signature of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Lender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Block object.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79391"/>
            <a:ext cx="5731509" cy="28672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991482"/>
            <a:ext cx="5583555" cy="17462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481965">
              <a:lnSpc>
                <a:spcPts val="1839"/>
              </a:lnSpc>
              <a:spcBef>
                <a:spcPts val="225"/>
              </a:spcBef>
            </a:pP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How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600" b="1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b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Signatures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feature</a:t>
            </a:r>
            <a:r>
              <a:rPr sz="1600" b="1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600" b="1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Amazon</a:t>
            </a:r>
            <a:r>
              <a:rPr sz="16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Textract </a:t>
            </a:r>
            <a:r>
              <a:rPr sz="1600" b="1" spc="-3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console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1699"/>
              </a:lnSpc>
              <a:spcBef>
                <a:spcPts val="129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Before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get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started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API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code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samples,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let’s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review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Amazon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Textract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console. After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upload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 document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to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Amazon Textract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console,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select</a:t>
            </a:r>
            <a:r>
              <a:rPr sz="120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Signature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detection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in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Configure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section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 choose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Apply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configuration.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alibri"/>
              <a:cs typeface="Calibri"/>
            </a:endParaRPr>
          </a:p>
          <a:p>
            <a:pPr marL="12700" marR="226060">
              <a:lnSpc>
                <a:spcPct val="101800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following screenshot shows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an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paystub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Signatures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tab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for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the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Analyze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API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 Amazon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Textract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console.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2622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75247"/>
            <a:ext cx="5731509" cy="2959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5153278"/>
            <a:ext cx="5783580" cy="684530"/>
          </a:xfrm>
          <a:custGeom>
            <a:avLst/>
            <a:gdLst/>
            <a:ahLst/>
            <a:cxnLst/>
            <a:rect l="l" t="t" r="r" b="b"/>
            <a:pathLst>
              <a:path w="5783580" h="684529">
                <a:moveTo>
                  <a:pt x="5774106" y="0"/>
                </a:moveTo>
                <a:lnTo>
                  <a:pt x="9448" y="0"/>
                </a:lnTo>
                <a:lnTo>
                  <a:pt x="0" y="0"/>
                </a:lnTo>
                <a:lnTo>
                  <a:pt x="0" y="9105"/>
                </a:lnTo>
                <a:lnTo>
                  <a:pt x="0" y="684530"/>
                </a:lnTo>
                <a:lnTo>
                  <a:pt x="9448" y="684530"/>
                </a:lnTo>
                <a:lnTo>
                  <a:pt x="9448" y="9144"/>
                </a:lnTo>
                <a:lnTo>
                  <a:pt x="5774106" y="9144"/>
                </a:lnTo>
                <a:lnTo>
                  <a:pt x="5774106" y="0"/>
                </a:lnTo>
                <a:close/>
              </a:path>
              <a:path w="5783580" h="684529">
                <a:moveTo>
                  <a:pt x="5783326" y="0"/>
                </a:moveTo>
                <a:lnTo>
                  <a:pt x="5774182" y="0"/>
                </a:lnTo>
                <a:lnTo>
                  <a:pt x="5774182" y="9105"/>
                </a:lnTo>
                <a:lnTo>
                  <a:pt x="5774182" y="684530"/>
                </a:lnTo>
                <a:lnTo>
                  <a:pt x="5783326" y="684530"/>
                </a:lnTo>
                <a:lnTo>
                  <a:pt x="5783326" y="9144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384675"/>
            <a:ext cx="5393690" cy="164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185"/>
              </a:spcBef>
            </a:pP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The feature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detects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presents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signature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sz="105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its</a:t>
            </a:r>
            <a:r>
              <a:rPr sz="105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corresponding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page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confidence </a:t>
            </a:r>
            <a:r>
              <a:rPr sz="1050" spc="-2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score.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We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use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following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sample</a:t>
            </a:r>
            <a:r>
              <a:rPr sz="105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Python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code:</a:t>
            </a:r>
            <a:endParaRPr sz="1050">
              <a:latin typeface="Arial MT"/>
              <a:cs typeface="Arial MT"/>
            </a:endParaRPr>
          </a:p>
          <a:p>
            <a:pPr marL="12700" marR="4547235">
              <a:lnSpc>
                <a:spcPct val="258500"/>
              </a:lnSpc>
              <a:spcBef>
                <a:spcPts val="470"/>
              </a:spcBef>
            </a:pPr>
            <a:r>
              <a:rPr sz="1200" spc="-5" dirty="0">
                <a:solidFill>
                  <a:srgbClr val="1890B8"/>
                </a:solidFill>
                <a:latin typeface="Calibri"/>
                <a:cs typeface="Calibri"/>
              </a:rPr>
              <a:t>import</a:t>
            </a:r>
            <a:r>
              <a:rPr sz="1200" spc="-60" dirty="0">
                <a:solidFill>
                  <a:srgbClr val="1890B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boto3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1890B8"/>
                </a:solidFill>
                <a:latin typeface="Calibri"/>
                <a:cs typeface="Calibri"/>
              </a:rPr>
              <a:t>import</a:t>
            </a:r>
            <a:r>
              <a:rPr sz="1200" spc="-10" dirty="0">
                <a:solidFill>
                  <a:srgbClr val="1890B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json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5837808"/>
            <a:ext cx="5783580" cy="3773804"/>
          </a:xfrm>
          <a:custGeom>
            <a:avLst/>
            <a:gdLst/>
            <a:ahLst/>
            <a:cxnLst/>
            <a:rect l="l" t="t" r="r" b="b"/>
            <a:pathLst>
              <a:path w="5783580" h="3773804">
                <a:moveTo>
                  <a:pt x="9448" y="2358021"/>
                </a:moveTo>
                <a:lnTo>
                  <a:pt x="0" y="2358021"/>
                </a:lnTo>
                <a:lnTo>
                  <a:pt x="0" y="2830449"/>
                </a:lnTo>
                <a:lnTo>
                  <a:pt x="0" y="3302838"/>
                </a:lnTo>
                <a:lnTo>
                  <a:pt x="0" y="3773754"/>
                </a:lnTo>
                <a:lnTo>
                  <a:pt x="9448" y="3773754"/>
                </a:lnTo>
                <a:lnTo>
                  <a:pt x="9448" y="3302889"/>
                </a:lnTo>
                <a:lnTo>
                  <a:pt x="9448" y="2830449"/>
                </a:lnTo>
                <a:lnTo>
                  <a:pt x="9448" y="2358021"/>
                </a:lnTo>
                <a:close/>
              </a:path>
              <a:path w="5783580" h="3773804">
                <a:moveTo>
                  <a:pt x="9448" y="1886788"/>
                </a:moveTo>
                <a:lnTo>
                  <a:pt x="0" y="1886788"/>
                </a:lnTo>
                <a:lnTo>
                  <a:pt x="0" y="2358009"/>
                </a:lnTo>
                <a:lnTo>
                  <a:pt x="9448" y="2358009"/>
                </a:lnTo>
                <a:lnTo>
                  <a:pt x="9448" y="1886788"/>
                </a:lnTo>
                <a:close/>
              </a:path>
              <a:path w="5783580" h="3773804">
                <a:moveTo>
                  <a:pt x="9448" y="943368"/>
                </a:moveTo>
                <a:lnTo>
                  <a:pt x="0" y="943368"/>
                </a:lnTo>
                <a:lnTo>
                  <a:pt x="0" y="1414272"/>
                </a:lnTo>
                <a:lnTo>
                  <a:pt x="0" y="1886712"/>
                </a:lnTo>
                <a:lnTo>
                  <a:pt x="9448" y="1886712"/>
                </a:lnTo>
                <a:lnTo>
                  <a:pt x="9448" y="1414272"/>
                </a:lnTo>
                <a:lnTo>
                  <a:pt x="9448" y="943368"/>
                </a:lnTo>
                <a:close/>
              </a:path>
              <a:path w="5783580" h="3773804">
                <a:moveTo>
                  <a:pt x="9448" y="0"/>
                </a:moveTo>
                <a:lnTo>
                  <a:pt x="0" y="0"/>
                </a:lnTo>
                <a:lnTo>
                  <a:pt x="0" y="470916"/>
                </a:lnTo>
                <a:lnTo>
                  <a:pt x="0" y="943356"/>
                </a:lnTo>
                <a:lnTo>
                  <a:pt x="9448" y="943356"/>
                </a:lnTo>
                <a:lnTo>
                  <a:pt x="9448" y="470916"/>
                </a:lnTo>
                <a:lnTo>
                  <a:pt x="9448" y="0"/>
                </a:lnTo>
                <a:close/>
              </a:path>
              <a:path w="5783580" h="3773804">
                <a:moveTo>
                  <a:pt x="5783326" y="2358021"/>
                </a:moveTo>
                <a:lnTo>
                  <a:pt x="5774182" y="2358021"/>
                </a:lnTo>
                <a:lnTo>
                  <a:pt x="5774182" y="2830449"/>
                </a:lnTo>
                <a:lnTo>
                  <a:pt x="5774182" y="3302838"/>
                </a:lnTo>
                <a:lnTo>
                  <a:pt x="5774182" y="3773754"/>
                </a:lnTo>
                <a:lnTo>
                  <a:pt x="5783326" y="3773754"/>
                </a:lnTo>
                <a:lnTo>
                  <a:pt x="5783326" y="3302889"/>
                </a:lnTo>
                <a:lnTo>
                  <a:pt x="5783326" y="2830449"/>
                </a:lnTo>
                <a:lnTo>
                  <a:pt x="5783326" y="2358021"/>
                </a:lnTo>
                <a:close/>
              </a:path>
              <a:path w="5783580" h="3773804">
                <a:moveTo>
                  <a:pt x="5783326" y="1886788"/>
                </a:moveTo>
                <a:lnTo>
                  <a:pt x="5774182" y="1886788"/>
                </a:lnTo>
                <a:lnTo>
                  <a:pt x="5774182" y="2358009"/>
                </a:lnTo>
                <a:lnTo>
                  <a:pt x="5783326" y="2358009"/>
                </a:lnTo>
                <a:lnTo>
                  <a:pt x="5783326" y="1886788"/>
                </a:lnTo>
                <a:close/>
              </a:path>
              <a:path w="5783580" h="3773804">
                <a:moveTo>
                  <a:pt x="5783326" y="943368"/>
                </a:moveTo>
                <a:lnTo>
                  <a:pt x="5774182" y="943368"/>
                </a:lnTo>
                <a:lnTo>
                  <a:pt x="5774182" y="1414272"/>
                </a:lnTo>
                <a:lnTo>
                  <a:pt x="5774182" y="1886712"/>
                </a:lnTo>
                <a:lnTo>
                  <a:pt x="5783326" y="1886712"/>
                </a:lnTo>
                <a:lnTo>
                  <a:pt x="5783326" y="1414272"/>
                </a:lnTo>
                <a:lnTo>
                  <a:pt x="5783326" y="943368"/>
                </a:lnTo>
                <a:close/>
              </a:path>
              <a:path w="5783580" h="3773804">
                <a:moveTo>
                  <a:pt x="5783326" y="0"/>
                </a:moveTo>
                <a:lnTo>
                  <a:pt x="5774182" y="0"/>
                </a:lnTo>
                <a:lnTo>
                  <a:pt x="5774182" y="470916"/>
                </a:lnTo>
                <a:lnTo>
                  <a:pt x="5774182" y="943356"/>
                </a:lnTo>
                <a:lnTo>
                  <a:pt x="5783326" y="943356"/>
                </a:lnTo>
                <a:lnTo>
                  <a:pt x="5783326" y="470916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6760844"/>
            <a:ext cx="2171065" cy="162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C8A99"/>
                </a:solidFill>
                <a:latin typeface="Calibri"/>
                <a:cs typeface="Calibri"/>
              </a:rPr>
              <a:t>#create</a:t>
            </a:r>
            <a:r>
              <a:rPr sz="1200" spc="-20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C8A99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C8A99"/>
                </a:solidFill>
                <a:latin typeface="Calibri"/>
                <a:cs typeface="Calibri"/>
              </a:rPr>
              <a:t>Textract</a:t>
            </a:r>
            <a:r>
              <a:rPr sz="1200" spc="-15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C8A99"/>
                </a:solidFill>
                <a:latin typeface="Calibri"/>
                <a:cs typeface="Calibri"/>
              </a:rPr>
              <a:t>Client</a:t>
            </a:r>
            <a:endParaRPr sz="1200">
              <a:latin typeface="Calibri"/>
              <a:cs typeface="Calibri"/>
            </a:endParaRPr>
          </a:p>
          <a:p>
            <a:pPr marL="12700" marR="123825">
              <a:lnSpc>
                <a:spcPts val="3720"/>
              </a:lnSpc>
              <a:spcBef>
                <a:spcPts val="49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textract </a:t>
            </a:r>
            <a:r>
              <a:rPr sz="1200" dirty="0">
                <a:solidFill>
                  <a:srgbClr val="A67E58"/>
                </a:solidFill>
                <a:latin typeface="Calibri"/>
                <a:cs typeface="Calibri"/>
              </a:rPr>
              <a:t>=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boto3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client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2E9C09"/>
                </a:solidFill>
                <a:latin typeface="Calibri"/>
                <a:cs typeface="Calibri"/>
              </a:rPr>
              <a:t>'textract'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) </a:t>
            </a:r>
            <a:r>
              <a:rPr sz="1200" spc="-260" dirty="0">
                <a:solidFill>
                  <a:srgbClr val="5F626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C8A99"/>
                </a:solidFill>
                <a:latin typeface="Calibri"/>
                <a:cs typeface="Calibri"/>
              </a:rPr>
              <a:t>#Document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documentName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A67E58"/>
                </a:solidFill>
                <a:latin typeface="Calibri"/>
                <a:cs typeface="Calibri"/>
              </a:rPr>
              <a:t>=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image_filename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9120378"/>
            <a:ext cx="1070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A67E58"/>
                </a:solidFill>
                <a:latin typeface="Calibri"/>
                <a:cs typeface="Calibri"/>
              </a:rPr>
              <a:t>=</a:t>
            </a:r>
            <a:r>
              <a:rPr sz="1200" spc="-30" dirty="0">
                <a:solidFill>
                  <a:srgbClr val="A67E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82C2C"/>
                </a:solidFill>
                <a:latin typeface="Calibri"/>
                <a:cs typeface="Calibri"/>
              </a:rPr>
              <a:t>None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783580" cy="2830830"/>
          </a:xfrm>
          <a:custGeom>
            <a:avLst/>
            <a:gdLst/>
            <a:ahLst/>
            <a:cxnLst/>
            <a:rect l="l" t="t" r="r" b="b"/>
            <a:pathLst>
              <a:path w="5783580" h="2830829">
                <a:moveTo>
                  <a:pt x="9448" y="2359533"/>
                </a:moveTo>
                <a:lnTo>
                  <a:pt x="0" y="2359533"/>
                </a:lnTo>
                <a:lnTo>
                  <a:pt x="0" y="2830753"/>
                </a:lnTo>
                <a:lnTo>
                  <a:pt x="9448" y="2830753"/>
                </a:lnTo>
                <a:lnTo>
                  <a:pt x="9448" y="2359533"/>
                </a:lnTo>
                <a:close/>
              </a:path>
              <a:path w="5783580" h="2830829">
                <a:moveTo>
                  <a:pt x="9448" y="0"/>
                </a:moveTo>
                <a:lnTo>
                  <a:pt x="0" y="0"/>
                </a:lnTo>
                <a:lnTo>
                  <a:pt x="0" y="472744"/>
                </a:lnTo>
                <a:lnTo>
                  <a:pt x="0" y="943660"/>
                </a:lnTo>
                <a:lnTo>
                  <a:pt x="0" y="1416100"/>
                </a:lnTo>
                <a:lnTo>
                  <a:pt x="0" y="1887016"/>
                </a:lnTo>
                <a:lnTo>
                  <a:pt x="0" y="2359456"/>
                </a:lnTo>
                <a:lnTo>
                  <a:pt x="9448" y="2359456"/>
                </a:lnTo>
                <a:lnTo>
                  <a:pt x="9448" y="1887016"/>
                </a:lnTo>
                <a:lnTo>
                  <a:pt x="9448" y="1416100"/>
                </a:lnTo>
                <a:lnTo>
                  <a:pt x="9448" y="943660"/>
                </a:lnTo>
                <a:lnTo>
                  <a:pt x="9448" y="472744"/>
                </a:lnTo>
                <a:lnTo>
                  <a:pt x="9448" y="0"/>
                </a:lnTo>
                <a:close/>
              </a:path>
              <a:path w="5783580" h="2830829">
                <a:moveTo>
                  <a:pt x="5783326" y="2359533"/>
                </a:moveTo>
                <a:lnTo>
                  <a:pt x="5774182" y="2359533"/>
                </a:lnTo>
                <a:lnTo>
                  <a:pt x="5774182" y="2830753"/>
                </a:lnTo>
                <a:lnTo>
                  <a:pt x="5783326" y="2830753"/>
                </a:lnTo>
                <a:lnTo>
                  <a:pt x="5783326" y="2359533"/>
                </a:lnTo>
                <a:close/>
              </a:path>
              <a:path w="5783580" h="2830829">
                <a:moveTo>
                  <a:pt x="5783326" y="0"/>
                </a:moveTo>
                <a:lnTo>
                  <a:pt x="5774182" y="0"/>
                </a:lnTo>
                <a:lnTo>
                  <a:pt x="5774182" y="472744"/>
                </a:lnTo>
                <a:lnTo>
                  <a:pt x="5774182" y="943660"/>
                </a:lnTo>
                <a:lnTo>
                  <a:pt x="5774182" y="1416100"/>
                </a:lnTo>
                <a:lnTo>
                  <a:pt x="5774182" y="1887016"/>
                </a:lnTo>
                <a:lnTo>
                  <a:pt x="5774182" y="2359456"/>
                </a:lnTo>
                <a:lnTo>
                  <a:pt x="5783326" y="2359456"/>
                </a:lnTo>
                <a:lnTo>
                  <a:pt x="5783326" y="1887016"/>
                </a:lnTo>
                <a:lnTo>
                  <a:pt x="5783326" y="1416100"/>
                </a:lnTo>
                <a:lnTo>
                  <a:pt x="5783326" y="943660"/>
                </a:lnTo>
                <a:lnTo>
                  <a:pt x="5783326" y="472744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94079"/>
            <a:ext cx="2890520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890B8"/>
                </a:solidFill>
                <a:latin typeface="Calibri"/>
                <a:cs typeface="Calibri"/>
              </a:rPr>
              <a:t>with</a:t>
            </a:r>
            <a:r>
              <a:rPr sz="1200" spc="5" dirty="0">
                <a:solidFill>
                  <a:srgbClr val="1890B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E9C09"/>
                </a:solidFill>
                <a:latin typeface="Calibri"/>
                <a:cs typeface="Calibri"/>
              </a:rPr>
              <a:t>open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image_filename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,</a:t>
            </a:r>
            <a:r>
              <a:rPr sz="1200" spc="5" dirty="0">
                <a:solidFill>
                  <a:srgbClr val="5F626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E9C09"/>
                </a:solidFill>
                <a:latin typeface="Calibri"/>
                <a:cs typeface="Calibri"/>
              </a:rPr>
              <a:t>'rb'</a:t>
            </a:r>
            <a:r>
              <a:rPr sz="1200" dirty="0">
                <a:solidFill>
                  <a:srgbClr val="5F6263"/>
                </a:solidFill>
                <a:latin typeface="Calibri"/>
                <a:cs typeface="Calibri"/>
              </a:rPr>
              <a:t>)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890B8"/>
                </a:solidFill>
                <a:latin typeface="Calibri"/>
                <a:cs typeface="Calibri"/>
              </a:rPr>
              <a:t>as</a:t>
            </a:r>
            <a:r>
              <a:rPr sz="1200" spc="-10" dirty="0">
                <a:solidFill>
                  <a:srgbClr val="1890B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9525" algn="ctr">
              <a:lnSpc>
                <a:spcPct val="100000"/>
              </a:lnSpc>
              <a:spcBef>
                <a:spcPts val="81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imageBytes </a:t>
            </a:r>
            <a:r>
              <a:rPr sz="1200" dirty="0">
                <a:solidFill>
                  <a:srgbClr val="A67E58"/>
                </a:solidFill>
                <a:latin typeface="Calibri"/>
                <a:cs typeface="Calibri"/>
              </a:rPr>
              <a:t>=</a:t>
            </a:r>
            <a:r>
              <a:rPr sz="1200" spc="10" dirty="0">
                <a:solidFill>
                  <a:srgbClr val="A67E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2E9C09"/>
                </a:solidFill>
                <a:latin typeface="Calibri"/>
                <a:cs typeface="Calibri"/>
              </a:rPr>
              <a:t>bytearray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read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())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310129"/>
            <a:ext cx="4458970" cy="162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C8A99"/>
                </a:solidFill>
                <a:latin typeface="Calibri"/>
                <a:cs typeface="Calibri"/>
              </a:rPr>
              <a:t>#</a:t>
            </a:r>
            <a:r>
              <a:rPr sz="1200" spc="10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C8A99"/>
                </a:solidFill>
                <a:latin typeface="Calibri"/>
                <a:cs typeface="Calibri"/>
              </a:rPr>
              <a:t>Call</a:t>
            </a:r>
            <a:r>
              <a:rPr sz="1200" spc="10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C8A99"/>
                </a:solidFill>
                <a:latin typeface="Calibri"/>
                <a:cs typeface="Calibri"/>
              </a:rPr>
              <a:t>Textract</a:t>
            </a:r>
            <a:r>
              <a:rPr sz="1200" spc="10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C8A99"/>
                </a:solidFill>
                <a:latin typeface="Calibri"/>
                <a:cs typeface="Calibri"/>
              </a:rPr>
              <a:t>AnalyzeDocument</a:t>
            </a:r>
            <a:r>
              <a:rPr sz="1200" spc="5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C8A99"/>
                </a:solidFill>
                <a:latin typeface="Calibri"/>
                <a:cs typeface="Calibri"/>
              </a:rPr>
              <a:t>by</a:t>
            </a:r>
            <a:r>
              <a:rPr sz="1200" spc="5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C8A99"/>
                </a:solidFill>
                <a:latin typeface="Calibri"/>
                <a:cs typeface="Calibri"/>
              </a:rPr>
              <a:t>passing</a:t>
            </a:r>
            <a:r>
              <a:rPr sz="1200" spc="15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C8A99"/>
                </a:solidFill>
                <a:latin typeface="Calibri"/>
                <a:cs typeface="Calibri"/>
              </a:rPr>
              <a:t>a</a:t>
            </a:r>
            <a:r>
              <a:rPr sz="1200" spc="-5" dirty="0">
                <a:solidFill>
                  <a:srgbClr val="7C8A99"/>
                </a:solidFill>
                <a:latin typeface="Calibri"/>
                <a:cs typeface="Calibri"/>
              </a:rPr>
              <a:t> document</a:t>
            </a:r>
            <a:r>
              <a:rPr sz="1200" spc="10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C8A99"/>
                </a:solidFill>
                <a:latin typeface="Calibri"/>
                <a:cs typeface="Calibri"/>
              </a:rPr>
              <a:t>from</a:t>
            </a:r>
            <a:r>
              <a:rPr sz="1200" spc="15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C8A99"/>
                </a:solidFill>
                <a:latin typeface="Calibri"/>
                <a:cs typeface="Calibri"/>
              </a:rPr>
              <a:t>local</a:t>
            </a:r>
            <a:r>
              <a:rPr sz="1200" spc="10" dirty="0">
                <a:solidFill>
                  <a:srgbClr val="7C8A9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7C8A99"/>
                </a:solidFill>
                <a:latin typeface="Calibri"/>
                <a:cs typeface="Calibri"/>
              </a:rPr>
              <a:t>disk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A67E58"/>
                </a:solidFill>
                <a:latin typeface="Calibri"/>
                <a:cs typeface="Calibri"/>
              </a:rPr>
              <a:t>=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textract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.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analyze_document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(</a:t>
            </a:r>
            <a:endParaRPr sz="1200">
              <a:latin typeface="Calibri"/>
              <a:cs typeface="Calibri"/>
            </a:endParaRPr>
          </a:p>
          <a:p>
            <a:pPr marL="151130" marR="1819910">
              <a:lnSpc>
                <a:spcPct val="257500"/>
              </a:lnSpc>
              <a:spcBef>
                <a:spcPts val="1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sz="1200" spc="-5" dirty="0">
                <a:solidFill>
                  <a:srgbClr val="A67E58"/>
                </a:solidFill>
                <a:latin typeface="Calibri"/>
                <a:cs typeface="Calibri"/>
              </a:rPr>
              <a:t>=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{</a:t>
            </a:r>
            <a:r>
              <a:rPr sz="1200" spc="-5" dirty="0">
                <a:solidFill>
                  <a:srgbClr val="2E9C09"/>
                </a:solidFill>
                <a:latin typeface="Calibri"/>
                <a:cs typeface="Calibri"/>
              </a:rPr>
              <a:t>'Bytes'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:</a:t>
            </a:r>
            <a:r>
              <a:rPr sz="1200" dirty="0">
                <a:solidFill>
                  <a:srgbClr val="5F626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imageBytes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}, </a:t>
            </a:r>
            <a:r>
              <a:rPr sz="1200" dirty="0">
                <a:solidFill>
                  <a:srgbClr val="5F626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FeatureTypes</a:t>
            </a:r>
            <a:r>
              <a:rPr sz="1200" spc="-5" dirty="0">
                <a:solidFill>
                  <a:srgbClr val="A67E58"/>
                </a:solidFill>
                <a:latin typeface="Calibri"/>
                <a:cs typeface="Calibri"/>
              </a:rPr>
              <a:t>=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[</a:t>
            </a:r>
            <a:r>
              <a:rPr sz="1200" spc="-5" dirty="0">
                <a:solidFill>
                  <a:srgbClr val="2E9C09"/>
                </a:solidFill>
                <a:latin typeface="Calibri"/>
                <a:cs typeface="Calibri"/>
              </a:rPr>
              <a:t>"FORMS"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,</a:t>
            </a:r>
            <a:r>
              <a:rPr sz="1200" spc="-5" dirty="0">
                <a:solidFill>
                  <a:srgbClr val="2E9C09"/>
                </a:solidFill>
                <a:latin typeface="Calibri"/>
                <a:cs typeface="Calibri"/>
              </a:rPr>
              <a:t>'SIGNATURES'</a:t>
            </a:r>
            <a:r>
              <a:rPr sz="1200" spc="-5" dirty="0">
                <a:solidFill>
                  <a:srgbClr val="5F6263"/>
                </a:solidFill>
                <a:latin typeface="Calibri"/>
                <a:cs typeface="Calibri"/>
              </a:rPr>
              <a:t>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8284" y="3745102"/>
            <a:ext cx="5783580" cy="195580"/>
          </a:xfrm>
          <a:custGeom>
            <a:avLst/>
            <a:gdLst/>
            <a:ahLst/>
            <a:cxnLst/>
            <a:rect l="l" t="t" r="r" b="b"/>
            <a:pathLst>
              <a:path w="5783580" h="195579">
                <a:moveTo>
                  <a:pt x="5774106" y="185928"/>
                </a:moveTo>
                <a:lnTo>
                  <a:pt x="9448" y="185928"/>
                </a:lnTo>
                <a:lnTo>
                  <a:pt x="9448" y="0"/>
                </a:lnTo>
                <a:lnTo>
                  <a:pt x="0" y="0"/>
                </a:lnTo>
                <a:lnTo>
                  <a:pt x="0" y="185928"/>
                </a:lnTo>
                <a:lnTo>
                  <a:pt x="0" y="195072"/>
                </a:lnTo>
                <a:lnTo>
                  <a:pt x="9448" y="195072"/>
                </a:lnTo>
                <a:lnTo>
                  <a:pt x="5774106" y="195072"/>
                </a:lnTo>
                <a:lnTo>
                  <a:pt x="5774106" y="185928"/>
                </a:lnTo>
                <a:close/>
              </a:path>
              <a:path w="5783580" h="195579">
                <a:moveTo>
                  <a:pt x="5783326" y="0"/>
                </a:moveTo>
                <a:lnTo>
                  <a:pt x="5774182" y="0"/>
                </a:lnTo>
                <a:lnTo>
                  <a:pt x="5774182" y="185928"/>
                </a:lnTo>
                <a:lnTo>
                  <a:pt x="5774182" y="195072"/>
                </a:lnTo>
                <a:lnTo>
                  <a:pt x="5783326" y="195072"/>
                </a:lnTo>
                <a:lnTo>
                  <a:pt x="5783326" y="185928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3008" y="4232782"/>
            <a:ext cx="5917565" cy="399415"/>
          </a:xfrm>
          <a:prstGeom prst="rect">
            <a:avLst/>
          </a:prstGeom>
          <a:ln w="9143">
            <a:solidFill>
              <a:srgbClr val="F7F7F7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30035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F6263"/>
                </a:solidFill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2908" y="5293486"/>
            <a:ext cx="649605" cy="204470"/>
          </a:xfrm>
          <a:custGeom>
            <a:avLst/>
            <a:gdLst/>
            <a:ahLst/>
            <a:cxnLst/>
            <a:rect l="l" t="t" r="r" b="b"/>
            <a:pathLst>
              <a:path w="649605" h="204470">
                <a:moveTo>
                  <a:pt x="649173" y="0"/>
                </a:moveTo>
                <a:lnTo>
                  <a:pt x="640067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44" y="204216"/>
                </a:lnTo>
                <a:lnTo>
                  <a:pt x="640029" y="204216"/>
                </a:lnTo>
                <a:lnTo>
                  <a:pt x="649173" y="204216"/>
                </a:lnTo>
                <a:lnTo>
                  <a:pt x="649173" y="195072"/>
                </a:lnTo>
                <a:lnTo>
                  <a:pt x="649173" y="9144"/>
                </a:lnTo>
                <a:lnTo>
                  <a:pt x="64917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8677" y="5293486"/>
            <a:ext cx="738505" cy="204470"/>
          </a:xfrm>
          <a:custGeom>
            <a:avLst/>
            <a:gdLst/>
            <a:ahLst/>
            <a:cxnLst/>
            <a:rect l="l" t="t" r="r" b="b"/>
            <a:pathLst>
              <a:path w="738505" h="204470">
                <a:moveTo>
                  <a:pt x="9131" y="0"/>
                </a:move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31" y="204216"/>
                </a:lnTo>
                <a:lnTo>
                  <a:pt x="9131" y="195072"/>
                </a:lnTo>
                <a:lnTo>
                  <a:pt x="9131" y="9144"/>
                </a:lnTo>
                <a:lnTo>
                  <a:pt x="9131" y="0"/>
                </a:lnTo>
                <a:close/>
              </a:path>
              <a:path w="738505" h="204470">
                <a:moveTo>
                  <a:pt x="728776" y="0"/>
                </a:moveTo>
                <a:lnTo>
                  <a:pt x="9144" y="0"/>
                </a:lnTo>
                <a:lnTo>
                  <a:pt x="9144" y="9144"/>
                </a:lnTo>
                <a:lnTo>
                  <a:pt x="9144" y="195072"/>
                </a:lnTo>
                <a:lnTo>
                  <a:pt x="9144" y="204216"/>
                </a:lnTo>
                <a:lnTo>
                  <a:pt x="728776" y="204216"/>
                </a:lnTo>
                <a:lnTo>
                  <a:pt x="728776" y="195072"/>
                </a:lnTo>
                <a:lnTo>
                  <a:pt x="728776" y="9144"/>
                </a:lnTo>
                <a:lnTo>
                  <a:pt x="728776" y="0"/>
                </a:lnTo>
                <a:close/>
              </a:path>
              <a:path w="738505" h="204470">
                <a:moveTo>
                  <a:pt x="737997" y="0"/>
                </a:moveTo>
                <a:lnTo>
                  <a:pt x="728853" y="0"/>
                </a:lnTo>
                <a:lnTo>
                  <a:pt x="728853" y="9144"/>
                </a:lnTo>
                <a:lnTo>
                  <a:pt x="728853" y="195072"/>
                </a:lnTo>
                <a:lnTo>
                  <a:pt x="728853" y="204216"/>
                </a:lnTo>
                <a:lnTo>
                  <a:pt x="737997" y="204216"/>
                </a:lnTo>
                <a:lnTo>
                  <a:pt x="737997" y="195072"/>
                </a:lnTo>
                <a:lnTo>
                  <a:pt x="737997" y="9144"/>
                </a:lnTo>
                <a:lnTo>
                  <a:pt x="737997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284" y="5828664"/>
            <a:ext cx="5783580" cy="3514725"/>
          </a:xfrm>
          <a:custGeom>
            <a:avLst/>
            <a:gdLst/>
            <a:ahLst/>
            <a:cxnLst/>
            <a:rect l="l" t="t" r="r" b="b"/>
            <a:pathLst>
              <a:path w="5783580" h="3514725">
                <a:moveTo>
                  <a:pt x="9448" y="1626196"/>
                </a:moveTo>
                <a:lnTo>
                  <a:pt x="0" y="1626196"/>
                </a:lnTo>
                <a:lnTo>
                  <a:pt x="0" y="2098929"/>
                </a:lnTo>
                <a:lnTo>
                  <a:pt x="0" y="2571369"/>
                </a:lnTo>
                <a:lnTo>
                  <a:pt x="0" y="3042285"/>
                </a:lnTo>
                <a:lnTo>
                  <a:pt x="0" y="3514725"/>
                </a:lnTo>
                <a:lnTo>
                  <a:pt x="9448" y="3514725"/>
                </a:lnTo>
                <a:lnTo>
                  <a:pt x="9448" y="3042285"/>
                </a:lnTo>
                <a:lnTo>
                  <a:pt x="9448" y="2571369"/>
                </a:lnTo>
                <a:lnTo>
                  <a:pt x="9448" y="2098929"/>
                </a:lnTo>
                <a:lnTo>
                  <a:pt x="9448" y="1626196"/>
                </a:lnTo>
                <a:close/>
              </a:path>
              <a:path w="5783580" h="3514725">
                <a:moveTo>
                  <a:pt x="5774106" y="0"/>
                </a:moveTo>
                <a:lnTo>
                  <a:pt x="9448" y="0"/>
                </a:lnTo>
                <a:lnTo>
                  <a:pt x="0" y="0"/>
                </a:lnTo>
                <a:lnTo>
                  <a:pt x="0" y="9144"/>
                </a:lnTo>
                <a:lnTo>
                  <a:pt x="0" y="682752"/>
                </a:lnTo>
                <a:lnTo>
                  <a:pt x="0" y="1155192"/>
                </a:lnTo>
                <a:lnTo>
                  <a:pt x="0" y="1626108"/>
                </a:lnTo>
                <a:lnTo>
                  <a:pt x="9448" y="1626108"/>
                </a:lnTo>
                <a:lnTo>
                  <a:pt x="9448" y="1155192"/>
                </a:lnTo>
                <a:lnTo>
                  <a:pt x="9448" y="682752"/>
                </a:lnTo>
                <a:lnTo>
                  <a:pt x="9448" y="9144"/>
                </a:lnTo>
                <a:lnTo>
                  <a:pt x="5774106" y="9144"/>
                </a:lnTo>
                <a:lnTo>
                  <a:pt x="5774106" y="0"/>
                </a:lnTo>
                <a:close/>
              </a:path>
              <a:path w="5783580" h="3514725">
                <a:moveTo>
                  <a:pt x="5783326" y="1626196"/>
                </a:moveTo>
                <a:lnTo>
                  <a:pt x="5774182" y="1626196"/>
                </a:lnTo>
                <a:lnTo>
                  <a:pt x="5774182" y="2098929"/>
                </a:lnTo>
                <a:lnTo>
                  <a:pt x="5774182" y="2571369"/>
                </a:lnTo>
                <a:lnTo>
                  <a:pt x="5774182" y="3042285"/>
                </a:lnTo>
                <a:lnTo>
                  <a:pt x="5774182" y="3514725"/>
                </a:lnTo>
                <a:lnTo>
                  <a:pt x="5783326" y="3514725"/>
                </a:lnTo>
                <a:lnTo>
                  <a:pt x="5783326" y="3042285"/>
                </a:lnTo>
                <a:lnTo>
                  <a:pt x="5783326" y="2571369"/>
                </a:lnTo>
                <a:lnTo>
                  <a:pt x="5783326" y="2098929"/>
                </a:lnTo>
                <a:lnTo>
                  <a:pt x="5783326" y="1626196"/>
                </a:lnTo>
                <a:close/>
              </a:path>
              <a:path w="5783580" h="3514725">
                <a:moveTo>
                  <a:pt x="5783326" y="0"/>
                </a:moveTo>
                <a:lnTo>
                  <a:pt x="5774182" y="0"/>
                </a:lnTo>
                <a:lnTo>
                  <a:pt x="5774182" y="9144"/>
                </a:lnTo>
                <a:lnTo>
                  <a:pt x="5774182" y="682752"/>
                </a:lnTo>
                <a:lnTo>
                  <a:pt x="5774182" y="1155192"/>
                </a:lnTo>
                <a:lnTo>
                  <a:pt x="5774182" y="1626108"/>
                </a:lnTo>
                <a:lnTo>
                  <a:pt x="5783326" y="1626108"/>
                </a:lnTo>
                <a:lnTo>
                  <a:pt x="5783326" y="1155192"/>
                </a:lnTo>
                <a:lnTo>
                  <a:pt x="5783326" y="682752"/>
                </a:lnTo>
                <a:lnTo>
                  <a:pt x="5783326" y="9144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004" y="4901310"/>
            <a:ext cx="5705475" cy="463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Let’s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analyze the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get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AnalyzeDocument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API.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following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has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been trimmed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to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show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relevant parts.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response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has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540"/>
              </a:lnSpc>
              <a:spcBef>
                <a:spcPts val="65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200" spc="-5" dirty="0">
                <a:solidFill>
                  <a:srgbClr val="C0392B"/>
                </a:solidFill>
                <a:latin typeface="Calibri"/>
                <a:cs typeface="Calibri"/>
              </a:rPr>
              <a:t>BlockType</a:t>
            </a:r>
            <a:r>
              <a:rPr sz="1200" dirty="0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1200" spc="-5" dirty="0">
                <a:solidFill>
                  <a:srgbClr val="C0392B"/>
                </a:solidFill>
                <a:latin typeface="Calibri"/>
                <a:cs typeface="Calibri"/>
              </a:rPr>
              <a:t>SIGNATURE</a:t>
            </a:r>
            <a:r>
              <a:rPr sz="1200" dirty="0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that shows the confidence score,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ID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for the block,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bounding </a:t>
            </a:r>
            <a:r>
              <a:rPr sz="1200" spc="-2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box details:</a:t>
            </a:r>
            <a:endParaRPr sz="1200">
              <a:latin typeface="Calibri"/>
              <a:cs typeface="Calibri"/>
            </a:endParaRPr>
          </a:p>
          <a:p>
            <a:pPr marL="117475" marR="3348990" indent="-105410">
              <a:lnSpc>
                <a:spcPct val="257500"/>
              </a:lnSpc>
              <a:spcBef>
                <a:spcPts val="49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'BlockType':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'SIGNATURE',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'Confidence':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38.468597412109375,</a:t>
            </a:r>
            <a:endParaRPr sz="1200">
              <a:latin typeface="Calibri"/>
              <a:cs typeface="Calibri"/>
            </a:endParaRPr>
          </a:p>
          <a:p>
            <a:pPr marL="186055" marR="1765935" indent="-68580">
              <a:lnSpc>
                <a:spcPct val="257500"/>
              </a:lnSpc>
              <a:spcBef>
                <a:spcPts val="1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'Geometry':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{'BoundingBox':</a:t>
            </a:r>
            <a:r>
              <a:rPr sz="12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{'Width':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0.15083004534244537,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'Height':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0.019236255437135696,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819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'Left': 0.11393339931964874,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81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'Top':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0.8885205388069153},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80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'Polygon':</a:t>
            </a:r>
            <a:r>
              <a:rPr sz="12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[{'X':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0.11394496262073517,</a:t>
            </a:r>
            <a:r>
              <a:rPr sz="120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'Y':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0.8885205388069153},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81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{'X':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0.2647634446620941,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'Y':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0.8887625932693481},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8284" y="9343338"/>
            <a:ext cx="5783580" cy="471170"/>
          </a:xfrm>
          <a:custGeom>
            <a:avLst/>
            <a:gdLst/>
            <a:ahLst/>
            <a:cxnLst/>
            <a:rect l="l" t="t" r="r" b="b"/>
            <a:pathLst>
              <a:path w="5783580" h="471170">
                <a:moveTo>
                  <a:pt x="9448" y="0"/>
                </a:moveTo>
                <a:lnTo>
                  <a:pt x="0" y="0"/>
                </a:lnTo>
                <a:lnTo>
                  <a:pt x="0" y="470916"/>
                </a:lnTo>
                <a:lnTo>
                  <a:pt x="9448" y="470916"/>
                </a:lnTo>
                <a:lnTo>
                  <a:pt x="9448" y="0"/>
                </a:lnTo>
                <a:close/>
              </a:path>
              <a:path w="5783580" h="471170">
                <a:moveTo>
                  <a:pt x="5783326" y="0"/>
                </a:moveTo>
                <a:lnTo>
                  <a:pt x="5774182" y="0"/>
                </a:lnTo>
                <a:lnTo>
                  <a:pt x="5774182" y="470916"/>
                </a:lnTo>
                <a:lnTo>
                  <a:pt x="5783326" y="470916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783580" cy="473075"/>
          </a:xfrm>
          <a:custGeom>
            <a:avLst/>
            <a:gdLst/>
            <a:ahLst/>
            <a:cxnLst/>
            <a:rect l="l" t="t" r="r" b="b"/>
            <a:pathLst>
              <a:path w="5783580" h="473075">
                <a:moveTo>
                  <a:pt x="9448" y="0"/>
                </a:moveTo>
                <a:lnTo>
                  <a:pt x="0" y="0"/>
                </a:lnTo>
                <a:lnTo>
                  <a:pt x="0" y="472744"/>
                </a:lnTo>
                <a:lnTo>
                  <a:pt x="9448" y="472744"/>
                </a:lnTo>
                <a:lnTo>
                  <a:pt x="9448" y="0"/>
                </a:lnTo>
                <a:close/>
              </a:path>
              <a:path w="5783580" h="473075">
                <a:moveTo>
                  <a:pt x="5783326" y="0"/>
                </a:moveTo>
                <a:lnTo>
                  <a:pt x="5774182" y="0"/>
                </a:lnTo>
                <a:lnTo>
                  <a:pt x="5774182" y="472744"/>
                </a:lnTo>
                <a:lnTo>
                  <a:pt x="5783326" y="472744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5740" y="894079"/>
            <a:ext cx="3467100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{'X':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0.264753133058548,</a:t>
            </a:r>
            <a:r>
              <a:rPr sz="12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'Y':</a:t>
            </a:r>
            <a:r>
              <a:rPr sz="12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0.9077568054199219},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{'X':</a:t>
            </a:r>
            <a:r>
              <a:rPr sz="12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0.11393339931964874,</a:t>
            </a:r>
            <a:r>
              <a:rPr sz="12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'Y':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0.907513439655304}]},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1387106"/>
            <a:ext cx="5783580" cy="193675"/>
          </a:xfrm>
          <a:custGeom>
            <a:avLst/>
            <a:gdLst/>
            <a:ahLst/>
            <a:cxnLst/>
            <a:rect l="l" t="t" r="r" b="b"/>
            <a:pathLst>
              <a:path w="5783580" h="193675">
                <a:moveTo>
                  <a:pt x="5774106" y="184391"/>
                </a:moveTo>
                <a:lnTo>
                  <a:pt x="9448" y="184391"/>
                </a:lnTo>
                <a:lnTo>
                  <a:pt x="9448" y="0"/>
                </a:lnTo>
                <a:lnTo>
                  <a:pt x="0" y="0"/>
                </a:lnTo>
                <a:lnTo>
                  <a:pt x="0" y="184391"/>
                </a:lnTo>
                <a:lnTo>
                  <a:pt x="0" y="193535"/>
                </a:lnTo>
                <a:lnTo>
                  <a:pt x="9448" y="193535"/>
                </a:lnTo>
                <a:lnTo>
                  <a:pt x="5774106" y="193535"/>
                </a:lnTo>
                <a:lnTo>
                  <a:pt x="5774106" y="184391"/>
                </a:lnTo>
                <a:close/>
              </a:path>
              <a:path w="5783580" h="193675">
                <a:moveTo>
                  <a:pt x="5783326" y="0"/>
                </a:moveTo>
                <a:lnTo>
                  <a:pt x="5774182" y="0"/>
                </a:lnTo>
                <a:lnTo>
                  <a:pt x="5774182" y="184391"/>
                </a:lnTo>
                <a:lnTo>
                  <a:pt x="5774182" y="193535"/>
                </a:lnTo>
                <a:lnTo>
                  <a:pt x="5783326" y="193535"/>
                </a:lnTo>
                <a:lnTo>
                  <a:pt x="5783326" y="184391"/>
                </a:lnTo>
                <a:lnTo>
                  <a:pt x="5783326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3008" y="1873249"/>
            <a:ext cx="5917565" cy="399415"/>
          </a:xfrm>
          <a:prstGeom prst="rect">
            <a:avLst/>
          </a:prstGeom>
          <a:ln w="9143">
            <a:solidFill>
              <a:srgbClr val="F7F7F7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'Id':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'609f749c-5e79-4dd4-abcc-ad47c6ebf777'}]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913633"/>
            <a:ext cx="5681345" cy="242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Form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8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table</a:t>
            </a:r>
            <a:r>
              <a:rPr sz="18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extraction</a:t>
            </a:r>
            <a:r>
              <a:rPr sz="18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8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1699"/>
              </a:lnSpc>
              <a:spcBef>
                <a:spcPts val="1335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Amazon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Textract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provide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inputs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required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automatically process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forms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tables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without human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intervention. For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example,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bank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could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write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code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to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read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PDFs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loan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applications.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alibri"/>
              <a:cs typeface="Calibri"/>
            </a:endParaRPr>
          </a:p>
          <a:p>
            <a:pPr marL="12700" marR="23495">
              <a:lnSpc>
                <a:spcPct val="101899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information contained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could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initiate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the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necessary 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background and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credit checks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approve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loan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so that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customers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get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instant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results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for their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application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rather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than having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wait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several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days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manual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review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validation.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alibri"/>
              <a:cs typeface="Calibri"/>
            </a:endParaRPr>
          </a:p>
          <a:p>
            <a:pPr marL="12700" marR="302260">
              <a:lnSpc>
                <a:spcPct val="101699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following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image is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an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employment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application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with form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fields,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check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boxes,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table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2499" y="8297925"/>
            <a:ext cx="472440" cy="204470"/>
          </a:xfrm>
          <a:custGeom>
            <a:avLst/>
            <a:gdLst/>
            <a:ahLst/>
            <a:cxnLst/>
            <a:rect l="l" t="t" r="r" b="b"/>
            <a:pathLst>
              <a:path w="472439" h="204470">
                <a:moveTo>
                  <a:pt x="472440" y="195084"/>
                </a:moveTo>
                <a:lnTo>
                  <a:pt x="463296" y="195084"/>
                </a:lnTo>
                <a:lnTo>
                  <a:pt x="9144" y="195084"/>
                </a:lnTo>
                <a:lnTo>
                  <a:pt x="0" y="195084"/>
                </a:lnTo>
                <a:lnTo>
                  <a:pt x="0" y="204216"/>
                </a:lnTo>
                <a:lnTo>
                  <a:pt x="9144" y="204216"/>
                </a:lnTo>
                <a:lnTo>
                  <a:pt x="463296" y="204216"/>
                </a:lnTo>
                <a:lnTo>
                  <a:pt x="472440" y="204216"/>
                </a:lnTo>
                <a:lnTo>
                  <a:pt x="472440" y="195084"/>
                </a:lnTo>
                <a:close/>
              </a:path>
              <a:path w="472439" h="204470">
                <a:moveTo>
                  <a:pt x="472440" y="0"/>
                </a:moveTo>
                <a:lnTo>
                  <a:pt x="463296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9144" y="195072"/>
                </a:lnTo>
                <a:lnTo>
                  <a:pt x="463296" y="195072"/>
                </a:lnTo>
                <a:lnTo>
                  <a:pt x="472440" y="195072"/>
                </a:lnTo>
                <a:lnTo>
                  <a:pt x="472440" y="9144"/>
                </a:lnTo>
                <a:lnTo>
                  <a:pt x="47244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4744" y="8511285"/>
            <a:ext cx="224154" cy="186055"/>
          </a:xfrm>
          <a:custGeom>
            <a:avLst/>
            <a:gdLst/>
            <a:ahLst/>
            <a:cxnLst/>
            <a:rect l="l" t="t" r="r" b="b"/>
            <a:pathLst>
              <a:path w="224155" h="186054">
                <a:moveTo>
                  <a:pt x="224028" y="0"/>
                </a:moveTo>
                <a:lnTo>
                  <a:pt x="0" y="0"/>
                </a:lnTo>
                <a:lnTo>
                  <a:pt x="0" y="185928"/>
                </a:lnTo>
                <a:lnTo>
                  <a:pt x="224028" y="185928"/>
                </a:lnTo>
                <a:lnTo>
                  <a:pt x="224028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8761" y="8511285"/>
            <a:ext cx="350520" cy="186055"/>
          </a:xfrm>
          <a:custGeom>
            <a:avLst/>
            <a:gdLst/>
            <a:ahLst/>
            <a:cxnLst/>
            <a:rect l="l" t="t" r="r" b="b"/>
            <a:pathLst>
              <a:path w="350519" h="186054">
                <a:moveTo>
                  <a:pt x="350519" y="0"/>
                </a:moveTo>
                <a:lnTo>
                  <a:pt x="0" y="0"/>
                </a:lnTo>
                <a:lnTo>
                  <a:pt x="0" y="185928"/>
                </a:lnTo>
                <a:lnTo>
                  <a:pt x="350519" y="185928"/>
                </a:lnTo>
                <a:lnTo>
                  <a:pt x="35051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004" y="8265414"/>
            <a:ext cx="4230370" cy="43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key-value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pairs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392B"/>
                </a:solidFill>
                <a:latin typeface="Calibri"/>
                <a:cs typeface="Calibri"/>
              </a:rPr>
              <a:t>FORMS</a:t>
            </a:r>
            <a:r>
              <a:rPr sz="1200" spc="60" dirty="0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output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rendered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table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120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C0392B"/>
                </a:solidFill>
                <a:latin typeface="Calibri"/>
                <a:cs typeface="Calibri"/>
              </a:rPr>
              <a:t>Key</a:t>
            </a:r>
            <a:r>
              <a:rPr sz="1200" spc="75" dirty="0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0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C0392B"/>
                </a:solidFill>
                <a:latin typeface="Calibri"/>
                <a:cs typeface="Calibri"/>
              </a:rPr>
              <a:t>Value</a:t>
            </a:r>
            <a:r>
              <a:rPr sz="1200" spc="75" dirty="0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headlines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allow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for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easier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processing.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25600" y="8502141"/>
            <a:ext cx="242570" cy="204470"/>
          </a:xfrm>
          <a:custGeom>
            <a:avLst/>
            <a:gdLst/>
            <a:ahLst/>
            <a:cxnLst/>
            <a:rect l="l" t="t" r="r" b="b"/>
            <a:pathLst>
              <a:path w="242569" h="204470">
                <a:moveTo>
                  <a:pt x="242265" y="0"/>
                </a:moveTo>
                <a:lnTo>
                  <a:pt x="233172" y="0"/>
                </a:lnTo>
                <a:lnTo>
                  <a:pt x="233121" y="9144"/>
                </a:lnTo>
                <a:lnTo>
                  <a:pt x="233121" y="195072"/>
                </a:lnTo>
                <a:lnTo>
                  <a:pt x="9144" y="195072"/>
                </a:lnTo>
                <a:lnTo>
                  <a:pt x="9144" y="9144"/>
                </a:lnTo>
                <a:lnTo>
                  <a:pt x="233121" y="9144"/>
                </a:lnTo>
                <a:lnTo>
                  <a:pt x="233121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44" y="204216"/>
                </a:lnTo>
                <a:lnTo>
                  <a:pt x="233121" y="204216"/>
                </a:lnTo>
                <a:lnTo>
                  <a:pt x="242265" y="204216"/>
                </a:lnTo>
                <a:lnTo>
                  <a:pt x="242265" y="195072"/>
                </a:lnTo>
                <a:lnTo>
                  <a:pt x="242265" y="9144"/>
                </a:lnTo>
                <a:lnTo>
                  <a:pt x="242265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9618" y="8502141"/>
            <a:ext cx="368935" cy="204470"/>
          </a:xfrm>
          <a:custGeom>
            <a:avLst/>
            <a:gdLst/>
            <a:ahLst/>
            <a:cxnLst/>
            <a:rect l="l" t="t" r="r" b="b"/>
            <a:pathLst>
              <a:path w="368935" h="204470">
                <a:moveTo>
                  <a:pt x="368808" y="0"/>
                </a:moveTo>
                <a:lnTo>
                  <a:pt x="359664" y="0"/>
                </a:lnTo>
                <a:lnTo>
                  <a:pt x="359664" y="9144"/>
                </a:lnTo>
                <a:lnTo>
                  <a:pt x="359664" y="195072"/>
                </a:lnTo>
                <a:lnTo>
                  <a:pt x="9144" y="195072"/>
                </a:lnTo>
                <a:lnTo>
                  <a:pt x="9144" y="9144"/>
                </a:lnTo>
                <a:lnTo>
                  <a:pt x="359664" y="9144"/>
                </a:lnTo>
                <a:lnTo>
                  <a:pt x="359664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44" y="204216"/>
                </a:lnTo>
                <a:lnTo>
                  <a:pt x="359664" y="204216"/>
                </a:lnTo>
                <a:lnTo>
                  <a:pt x="368808" y="204216"/>
                </a:lnTo>
                <a:lnTo>
                  <a:pt x="368808" y="195072"/>
                </a:lnTo>
                <a:lnTo>
                  <a:pt x="368808" y="9144"/>
                </a:lnTo>
                <a:lnTo>
                  <a:pt x="368808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004" y="8838438"/>
            <a:ext cx="337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example,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changing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output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format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including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6377" y="8849613"/>
            <a:ext cx="1977389" cy="20447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27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solidFill>
                  <a:srgbClr val="C0392B"/>
                </a:solidFill>
                <a:latin typeface="Calibri"/>
                <a:cs typeface="Calibri"/>
              </a:rPr>
              <a:t>—pretty-print-table-format=csv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81805" y="8849613"/>
            <a:ext cx="9525" cy="204470"/>
          </a:xfrm>
          <a:custGeom>
            <a:avLst/>
            <a:gdLst/>
            <a:ahLst/>
            <a:cxnLst/>
            <a:rect l="l" t="t" r="r" b="b"/>
            <a:pathLst>
              <a:path w="9525" h="204470">
                <a:moveTo>
                  <a:pt x="9144" y="195084"/>
                </a:moveTo>
                <a:lnTo>
                  <a:pt x="0" y="195084"/>
                </a:lnTo>
                <a:lnTo>
                  <a:pt x="0" y="204216"/>
                </a:lnTo>
                <a:lnTo>
                  <a:pt x="9144" y="204216"/>
                </a:lnTo>
                <a:lnTo>
                  <a:pt x="9144" y="195084"/>
                </a:lnTo>
                <a:close/>
              </a:path>
              <a:path w="9525" h="204470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9144" y="195072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58814" y="8849613"/>
            <a:ext cx="9525" cy="204470"/>
          </a:xfrm>
          <a:custGeom>
            <a:avLst/>
            <a:gdLst/>
            <a:ahLst/>
            <a:cxnLst/>
            <a:rect l="l" t="t" r="r" b="b"/>
            <a:pathLst>
              <a:path w="9525" h="204470">
                <a:moveTo>
                  <a:pt x="9144" y="195084"/>
                </a:moveTo>
                <a:lnTo>
                  <a:pt x="0" y="195084"/>
                </a:lnTo>
                <a:lnTo>
                  <a:pt x="0" y="204216"/>
                </a:lnTo>
                <a:lnTo>
                  <a:pt x="9144" y="204216"/>
                </a:lnTo>
                <a:lnTo>
                  <a:pt x="9144" y="195084"/>
                </a:lnTo>
                <a:close/>
              </a:path>
              <a:path w="9525" h="204470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9144" y="195072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704" y="9055353"/>
            <a:ext cx="676910" cy="204470"/>
          </a:xfrm>
          <a:custGeom>
            <a:avLst/>
            <a:gdLst/>
            <a:ahLst/>
            <a:cxnLst/>
            <a:rect l="l" t="t" r="r" b="b"/>
            <a:pathLst>
              <a:path w="676910" h="204470">
                <a:moveTo>
                  <a:pt x="676605" y="0"/>
                </a:moveTo>
                <a:lnTo>
                  <a:pt x="667512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44" y="204216"/>
                </a:lnTo>
                <a:lnTo>
                  <a:pt x="667461" y="204216"/>
                </a:lnTo>
                <a:lnTo>
                  <a:pt x="676605" y="204216"/>
                </a:lnTo>
                <a:lnTo>
                  <a:pt x="676605" y="195072"/>
                </a:lnTo>
                <a:lnTo>
                  <a:pt x="676605" y="9144"/>
                </a:lnTo>
                <a:lnTo>
                  <a:pt x="676605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004" y="9031985"/>
            <a:ext cx="3087370" cy="41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">
              <a:lnSpc>
                <a:spcPct val="106700"/>
              </a:lnSpc>
              <a:spcBef>
                <a:spcPts val="100"/>
              </a:spcBef>
            </a:pPr>
            <a:r>
              <a:rPr sz="1200" spc="-5" dirty="0">
                <a:solidFill>
                  <a:srgbClr val="C0392B"/>
                </a:solidFill>
                <a:latin typeface="Calibri"/>
                <a:cs typeface="Calibri"/>
              </a:rPr>
              <a:t>parameter</a:t>
            </a:r>
            <a:r>
              <a:rPr sz="1200" spc="70" dirty="0">
                <a:solidFill>
                  <a:srgbClr val="C0392B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outputs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CSV format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(check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formats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6628" y="9053829"/>
            <a:ext cx="1473835" cy="20574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317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C0392B"/>
                </a:solidFill>
                <a:latin typeface="Calibri"/>
                <a:cs typeface="Calibri"/>
              </a:rPr>
              <a:t>amazon-textract —help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17260" y="9044178"/>
            <a:ext cx="1063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list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other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12057" y="9055353"/>
            <a:ext cx="9525" cy="204470"/>
          </a:xfrm>
          <a:custGeom>
            <a:avLst/>
            <a:gdLst/>
            <a:ahLst/>
            <a:cxnLst/>
            <a:rect l="l" t="t" r="r" b="b"/>
            <a:pathLst>
              <a:path w="9525" h="204470">
                <a:moveTo>
                  <a:pt x="9131" y="0"/>
                </a:move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31" y="204216"/>
                </a:lnTo>
                <a:lnTo>
                  <a:pt x="9131" y="195072"/>
                </a:lnTo>
                <a:lnTo>
                  <a:pt x="9131" y="9144"/>
                </a:lnTo>
                <a:lnTo>
                  <a:pt x="9131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5765" y="9055353"/>
            <a:ext cx="9525" cy="204470"/>
          </a:xfrm>
          <a:custGeom>
            <a:avLst/>
            <a:gdLst/>
            <a:ahLst/>
            <a:cxnLst/>
            <a:rect l="l" t="t" r="r" b="b"/>
            <a:pathLst>
              <a:path w="9525" h="204470">
                <a:moveTo>
                  <a:pt x="9144" y="0"/>
                </a:moveTo>
                <a:lnTo>
                  <a:pt x="0" y="0"/>
                </a:lnTo>
                <a:lnTo>
                  <a:pt x="0" y="9144"/>
                </a:lnTo>
                <a:lnTo>
                  <a:pt x="0" y="195072"/>
                </a:lnTo>
                <a:lnTo>
                  <a:pt x="0" y="204216"/>
                </a:lnTo>
                <a:lnTo>
                  <a:pt x="9144" y="204216"/>
                </a:lnTo>
                <a:lnTo>
                  <a:pt x="9144" y="195072"/>
                </a:lnTo>
                <a:lnTo>
                  <a:pt x="9144" y="9144"/>
                </a:lnTo>
                <a:lnTo>
                  <a:pt x="914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750813"/>
            <a:ext cx="5731509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79"/>
            <a:ext cx="5743575" cy="307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Extract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information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invoices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 receipts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Invoices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receipts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difficult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process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at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scale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because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they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follow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no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set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design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rules,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yet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any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individual customer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encounters thousands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distinct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types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these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documents.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Amazon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Textract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2"/>
              </a:rPr>
              <a:t>AnalyzeExpense</a:t>
            </a:r>
            <a:r>
              <a:rPr sz="1200" spc="5" dirty="0">
                <a:solidFill>
                  <a:srgbClr val="0971D2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action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identifies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standard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fields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line-item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details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these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document types.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standard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fields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supported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include “Vendor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Name”,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“Total”,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“Receiver</a:t>
            </a:r>
            <a:r>
              <a:rPr sz="1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Address”,</a:t>
            </a:r>
            <a:endParaRPr sz="1200">
              <a:latin typeface="Calibri"/>
              <a:cs typeface="Calibri"/>
            </a:endParaRPr>
          </a:p>
          <a:p>
            <a:pPr marL="12700" marR="264795" algn="just">
              <a:lnSpc>
                <a:spcPct val="101699"/>
              </a:lnSpc>
            </a:pP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“Invoice/Receipt Date”, “Invoice/Receipt ID”, “Payment Terms”, “Subtotal”, “Due Date”,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“Tax”, “Invoice Tax Payer ID”, “Item Name”, “Item Price”, “Item Quantity”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plus line-item 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details.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For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complete list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check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Analyzing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Invoices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200" u="sng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and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Receipts</a:t>
            </a:r>
            <a:r>
              <a:rPr sz="1200" u="sng" spc="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3"/>
              </a:rPr>
              <a:t>documentation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alibri"/>
              <a:cs typeface="Calibri"/>
            </a:endParaRPr>
          </a:p>
          <a:p>
            <a:pPr marL="12700" marR="38100">
              <a:lnSpc>
                <a:spcPct val="101699"/>
              </a:lnSpc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4"/>
              </a:rPr>
              <a:t>AWS</a:t>
            </a:r>
            <a:r>
              <a:rPr sz="1200" u="sng" spc="1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4"/>
              </a:rPr>
              <a:t>Management</a:t>
            </a:r>
            <a:r>
              <a:rPr sz="1200" u="sng" spc="1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200" u="sng" spc="-5" dirty="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Calibri"/>
                <a:cs typeface="Calibri"/>
                <a:hlinkClick r:id="rId4"/>
              </a:rPr>
              <a:t>Console</a:t>
            </a:r>
            <a:r>
              <a:rPr sz="1200" spc="15" dirty="0">
                <a:solidFill>
                  <a:srgbClr val="0971D2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offers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options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to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test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AnalyzeExpense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action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through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“Select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Document” options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“Receipt” (image below)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“Invoice”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 or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by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“Choose File”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option. The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latter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allows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uploading of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a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and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subsequent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selection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2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“Analyze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Expense”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output tab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the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right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side.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Through</a:t>
            </a:r>
            <a:r>
              <a:rPr sz="120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“Download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results”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zip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file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including </a:t>
            </a:r>
            <a:r>
              <a:rPr sz="1200" spc="-25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line-item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fields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summary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fields</a:t>
            </a:r>
            <a:r>
              <a:rPr sz="1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be</a:t>
            </a:r>
            <a:r>
              <a:rPr sz="1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Calibri"/>
                <a:cs typeface="Calibri"/>
              </a:rPr>
              <a:t>received.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4434077"/>
            <a:ext cx="5731509" cy="4184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8238"/>
            <a:ext cx="574802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1400"/>
              </a:spcBef>
            </a:pP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Use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confidence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scores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provided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with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detected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signatures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route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documents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for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human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review when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scores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don’t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meet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your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required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threshold.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The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confidence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score</a:t>
            </a:r>
            <a:r>
              <a:rPr sz="105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not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a </a:t>
            </a:r>
            <a:r>
              <a:rPr sz="1050" spc="-2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measure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accuracy, but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an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estimate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 model’s confidence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its prediction.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You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should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select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confidence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score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that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makes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the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most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sense for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your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use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case.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 MT"/>
              <a:cs typeface="Arial MT"/>
            </a:endParaRPr>
          </a:p>
          <a:p>
            <a:pPr marL="12700" marR="153670">
              <a:lnSpc>
                <a:spcPct val="95700"/>
              </a:lnSpc>
            </a:pP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real-time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responses,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use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synchronous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operation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AnalyzeDocument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API. For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use </a:t>
            </a:r>
            <a:r>
              <a:rPr sz="1050" spc="-2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cases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where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you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don’t need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response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real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time, such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as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batch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processing,</a:t>
            </a:r>
            <a:r>
              <a:rPr sz="105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we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suggest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using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the asynchronous operation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API.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 marR="46990">
              <a:lnSpc>
                <a:spcPts val="1210"/>
              </a:lnSpc>
            </a:pP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Signatures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feature works best when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there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are up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three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signatures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on a page. When there </a:t>
            </a:r>
            <a:r>
              <a:rPr sz="1050" spc="-2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are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more than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three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signatures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a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page, it’s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best to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split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page</a:t>
            </a:r>
            <a:r>
              <a:rPr sz="105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into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sections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and</a:t>
            </a:r>
            <a:r>
              <a:rPr sz="105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feed each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 of</a:t>
            </a:r>
            <a:r>
              <a:rPr sz="105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sections</a:t>
            </a:r>
            <a:r>
              <a:rPr sz="1050" spc="-5" dirty="0">
                <a:solidFill>
                  <a:srgbClr val="333333"/>
                </a:solidFill>
                <a:latin typeface="Arial MT"/>
                <a:cs typeface="Arial MT"/>
              </a:rPr>
              <a:t> separately to the </a:t>
            </a:r>
            <a:r>
              <a:rPr sz="1050" dirty="0">
                <a:solidFill>
                  <a:srgbClr val="333333"/>
                </a:solidFill>
                <a:latin typeface="Arial MT"/>
                <a:cs typeface="Arial MT"/>
              </a:rPr>
              <a:t>API.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1458</Words>
  <Application>Microsoft Office PowerPoint</Application>
  <PresentationFormat>Custom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MT</vt:lpstr>
      <vt:lpstr>Calibri</vt:lpstr>
      <vt:lpstr>Gill Sans MT</vt:lpstr>
      <vt:lpstr>Symbol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CHERUKURI BHAVATH RAM</dc:creator>
  <cp:lastModifiedBy>CHERUKURI BHAVATH RAM</cp:lastModifiedBy>
  <cp:revision>1</cp:revision>
  <dcterms:created xsi:type="dcterms:W3CDTF">2023-04-13T17:15:03Z</dcterms:created>
  <dcterms:modified xsi:type="dcterms:W3CDTF">2023-04-13T17:18:21Z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2023-04-13T00:00:00Z</vt:filetime>
  </property>
</Properties>
</file>