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docs.aws.amazon.com/textract/latest/dg/API_Block.html" TargetMode="External"/><Relationship Id="rId3" Type="http://schemas.openxmlformats.org/officeDocument/2006/relationships/image" Target="../media/image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docs.aws.amazon.com/textract/latest/dg/API_AnalyzeExpense.html" TargetMode="External"/><Relationship Id="rId3" Type="http://schemas.openxmlformats.org/officeDocument/2006/relationships/hyperlink" Target="https://docs.aws.amazon.com/textract/latest/dg/invoices-receipts.html" TargetMode="External"/><Relationship Id="rId4" Type="http://schemas.openxmlformats.org/officeDocument/2006/relationships/hyperlink" Target="https://console.aws.amazon.com/textract/" TargetMode="External"/><Relationship Id="rId5" Type="http://schemas.openxmlformats.org/officeDocument/2006/relationships/image" Target="../media/image7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73938"/>
            <a:ext cx="5735955" cy="7457440"/>
          </a:xfrm>
          <a:prstGeom prst="rect">
            <a:avLst/>
          </a:prstGeom>
        </p:spPr>
        <p:txBody>
          <a:bodyPr wrap="square" lIns="0" tIns="127000" rIns="0" bIns="0" rtlCol="0" vert="horz">
            <a:spAutoFit/>
          </a:bodyPr>
          <a:lstStyle/>
          <a:p>
            <a:pPr algn="ctr" marR="64769">
              <a:lnSpc>
                <a:spcPct val="100000"/>
              </a:lnSpc>
              <a:spcBef>
                <a:spcPts val="1000"/>
              </a:spcBef>
            </a:pPr>
            <a:r>
              <a:rPr dirty="0" sz="1800" spc="-5" b="1">
                <a:latin typeface="Times New Roman"/>
                <a:cs typeface="Times New Roman"/>
              </a:rPr>
              <a:t>Cloud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&amp; </a:t>
            </a:r>
            <a:r>
              <a:rPr dirty="0" sz="1800" spc="-5" b="1">
                <a:latin typeface="Times New Roman"/>
                <a:cs typeface="Times New Roman"/>
              </a:rPr>
              <a:t>Serverless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Computing</a:t>
            </a:r>
            <a:endParaRPr sz="1800">
              <a:latin typeface="Times New Roman"/>
              <a:cs typeface="Times New Roman"/>
            </a:endParaRPr>
          </a:p>
          <a:p>
            <a:pPr marL="2131060">
              <a:lnSpc>
                <a:spcPct val="100000"/>
              </a:lnSpc>
              <a:spcBef>
                <a:spcPts val="900"/>
              </a:spcBef>
            </a:pPr>
            <a:r>
              <a:rPr dirty="0" sz="1800" spc="-5">
                <a:latin typeface="Calibri"/>
                <a:cs typeface="Calibri"/>
              </a:rPr>
              <a:t>Project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Report</a:t>
            </a:r>
            <a:endParaRPr sz="1800">
              <a:latin typeface="Calibri"/>
              <a:cs typeface="Calibri"/>
            </a:endParaRPr>
          </a:p>
          <a:p>
            <a:pPr marL="12700" marR="391160" indent="42545">
              <a:lnSpc>
                <a:spcPct val="110000"/>
              </a:lnSpc>
              <a:spcBef>
                <a:spcPts val="840"/>
              </a:spcBef>
            </a:pPr>
            <a:r>
              <a:rPr dirty="0" sz="1500" spc="-5">
                <a:latin typeface="Calibri"/>
                <a:cs typeface="Calibri"/>
              </a:rPr>
              <a:t>Extract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text, structured</a:t>
            </a:r>
            <a:r>
              <a:rPr dirty="0" sz="1500" spc="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data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and</a:t>
            </a:r>
            <a:r>
              <a:rPr dirty="0" sz="1500" spc="1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detect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signature</a:t>
            </a:r>
            <a:r>
              <a:rPr dirty="0" sz="1500" spc="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from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images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using </a:t>
            </a:r>
            <a:r>
              <a:rPr dirty="0" sz="1500" spc="-32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Amazon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textract ,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Lambda,</a:t>
            </a:r>
            <a:r>
              <a:rPr dirty="0" sz="1500" spc="-5">
                <a:latin typeface="Calibri"/>
                <a:cs typeface="Calibri"/>
              </a:rPr>
              <a:t> DynamoDB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services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Calibri"/>
              <a:cs typeface="Calibri"/>
            </a:endParaRPr>
          </a:p>
          <a:p>
            <a:pPr marL="12700" marR="4100195">
              <a:lnSpc>
                <a:spcPct val="157100"/>
              </a:lnSpc>
              <a:spcBef>
                <a:spcPts val="5"/>
              </a:spcBef>
            </a:pPr>
            <a:r>
              <a:rPr dirty="0" sz="1400" spc="-5">
                <a:latin typeface="Calibri"/>
                <a:cs typeface="Calibri"/>
              </a:rPr>
              <a:t>Name: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C.Bhavath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Ram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ID:2000032221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400">
                <a:latin typeface="Calibri"/>
                <a:cs typeface="Calibri"/>
              </a:rPr>
              <a:t>Sec:15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alibri"/>
              <a:cs typeface="Calibri"/>
            </a:endParaRPr>
          </a:p>
          <a:p>
            <a:pPr marL="59690">
              <a:lnSpc>
                <a:spcPct val="100000"/>
              </a:lnSpc>
            </a:pPr>
            <a:r>
              <a:rPr dirty="0" sz="1500" spc="-5">
                <a:latin typeface="Times New Roman"/>
                <a:cs typeface="Times New Roman"/>
              </a:rPr>
              <a:t>Introduction</a:t>
            </a:r>
            <a:endParaRPr sz="1500">
              <a:latin typeface="Times New Roman"/>
              <a:cs typeface="Times New Roman"/>
            </a:endParaRPr>
          </a:p>
          <a:p>
            <a:pPr marL="12700" marR="5080" indent="34925">
              <a:lnSpc>
                <a:spcPct val="109700"/>
              </a:lnSpc>
              <a:spcBef>
                <a:spcPts val="760"/>
              </a:spcBef>
            </a:pPr>
            <a:r>
              <a:rPr dirty="0" sz="1200" spc="-5">
                <a:latin typeface="Calibri"/>
                <a:cs typeface="Calibri"/>
              </a:rPr>
              <a:t>Amazon Textract</a:t>
            </a:r>
            <a:r>
              <a:rPr dirty="0" sz="1200">
                <a:latin typeface="Calibri"/>
                <a:cs typeface="Calibri"/>
              </a:rPr>
              <a:t> is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5">
                <a:latin typeface="Calibri"/>
                <a:cs typeface="Calibri"/>
              </a:rPr>
              <a:t> service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provided</a:t>
            </a:r>
            <a:r>
              <a:rPr dirty="0" sz="1200">
                <a:latin typeface="Calibri"/>
                <a:cs typeface="Calibri"/>
              </a:rPr>
              <a:t> by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Amazon</a:t>
            </a:r>
            <a:r>
              <a:rPr dirty="0" sz="1200">
                <a:latin typeface="Calibri"/>
                <a:cs typeface="Calibri"/>
              </a:rPr>
              <a:t> Web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Services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(AWS)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that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enables users </a:t>
            </a:r>
            <a:r>
              <a:rPr dirty="0" sz="1200">
                <a:latin typeface="Calibri"/>
                <a:cs typeface="Calibri"/>
              </a:rPr>
              <a:t>to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automatically extract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text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structured</a:t>
            </a:r>
            <a:r>
              <a:rPr dirty="0" sz="1200">
                <a:latin typeface="Calibri"/>
                <a:cs typeface="Calibri"/>
              </a:rPr>
              <a:t> data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from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documents.</a:t>
            </a:r>
            <a:r>
              <a:rPr dirty="0" sz="1200">
                <a:latin typeface="Calibri"/>
                <a:cs typeface="Calibri"/>
              </a:rPr>
              <a:t> It </a:t>
            </a:r>
            <a:r>
              <a:rPr dirty="0" sz="1200" spc="-5">
                <a:latin typeface="Calibri"/>
                <a:cs typeface="Calibri"/>
              </a:rPr>
              <a:t>uses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machine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learning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algorithms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to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identify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and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extract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key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information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from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variety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 </a:t>
            </a:r>
            <a:r>
              <a:rPr dirty="0" sz="1200" spc="-5">
                <a:latin typeface="Calibri"/>
                <a:cs typeface="Calibri"/>
              </a:rPr>
              <a:t>document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formats,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including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PDFs,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images,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scanned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documents.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With</a:t>
            </a:r>
            <a:r>
              <a:rPr dirty="0" sz="1200" spc="-5">
                <a:latin typeface="Calibri"/>
                <a:cs typeface="Calibri"/>
              </a:rPr>
              <a:t> Amazon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Textract,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users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extract </a:t>
            </a:r>
            <a:r>
              <a:rPr dirty="0" sz="1200">
                <a:latin typeface="Calibri"/>
                <a:cs typeface="Calibri"/>
              </a:rPr>
              <a:t> data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such</a:t>
            </a:r>
            <a:r>
              <a:rPr dirty="0" sz="1200">
                <a:latin typeface="Calibri"/>
                <a:cs typeface="Calibri"/>
              </a:rPr>
              <a:t> as </a:t>
            </a:r>
            <a:r>
              <a:rPr dirty="0" sz="1200" spc="-5">
                <a:latin typeface="Calibri"/>
                <a:cs typeface="Calibri"/>
              </a:rPr>
              <a:t>text, tables,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 </a:t>
            </a:r>
            <a:r>
              <a:rPr dirty="0" sz="1200" spc="-5">
                <a:latin typeface="Calibri"/>
                <a:cs typeface="Calibri"/>
              </a:rPr>
              <a:t>form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</a:t>
            </a:r>
            <a:r>
              <a:rPr dirty="0" sz="1200" spc="-5">
                <a:latin typeface="Calibri"/>
                <a:cs typeface="Calibri"/>
              </a:rPr>
              <a:t> from documents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store </a:t>
            </a:r>
            <a:r>
              <a:rPr dirty="0" sz="1200">
                <a:latin typeface="Calibri"/>
                <a:cs typeface="Calibri"/>
              </a:rPr>
              <a:t>it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 a</a:t>
            </a:r>
            <a:r>
              <a:rPr dirty="0" sz="1200" spc="-5">
                <a:latin typeface="Calibri"/>
                <a:cs typeface="Calibri"/>
              </a:rPr>
              <a:t> structured format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that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can </a:t>
            </a:r>
            <a:r>
              <a:rPr dirty="0" sz="1200">
                <a:latin typeface="Calibri"/>
                <a:cs typeface="Calibri"/>
              </a:rPr>
              <a:t>be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easily analyzed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 processed.</a:t>
            </a:r>
            <a:endParaRPr sz="1200">
              <a:latin typeface="Calibri"/>
              <a:cs typeface="Calibri"/>
            </a:endParaRPr>
          </a:p>
          <a:p>
            <a:pPr marL="12700" marR="293370">
              <a:lnSpc>
                <a:spcPct val="109700"/>
              </a:lnSpc>
              <a:spcBef>
                <a:spcPts val="810"/>
              </a:spcBef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service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supports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 </a:t>
            </a:r>
            <a:r>
              <a:rPr dirty="0" sz="1200" spc="-5">
                <a:latin typeface="Calibri"/>
                <a:cs typeface="Calibri"/>
              </a:rPr>
              <a:t>variety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languages, including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English,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Spanish,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French,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German,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Italian,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Portuguese,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Japanese.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To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use Amazon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Textract,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users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upload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their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documents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5">
                <a:latin typeface="Calibri"/>
                <a:cs typeface="Calibri"/>
              </a:rPr>
              <a:t> 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AWS </a:t>
            </a:r>
            <a:r>
              <a:rPr dirty="0" sz="1200" spc="-5">
                <a:latin typeface="Calibri"/>
                <a:cs typeface="Calibri"/>
              </a:rPr>
              <a:t>platform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or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integrate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service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into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their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existing applications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using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AWS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API.</a:t>
            </a:r>
            <a:endParaRPr sz="1200">
              <a:latin typeface="Calibri"/>
              <a:cs typeface="Calibri"/>
            </a:endParaRPr>
          </a:p>
          <a:p>
            <a:pPr marL="12700" marR="109220">
              <a:lnSpc>
                <a:spcPct val="110000"/>
              </a:lnSpc>
              <a:spcBef>
                <a:spcPts val="795"/>
              </a:spcBef>
            </a:pPr>
            <a:r>
              <a:rPr dirty="0" sz="1200" spc="-5">
                <a:latin typeface="Calibri"/>
                <a:cs typeface="Calibri"/>
              </a:rPr>
              <a:t>Once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documents have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been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processed, </a:t>
            </a:r>
            <a:r>
              <a:rPr dirty="0" sz="1200">
                <a:latin typeface="Calibri"/>
                <a:cs typeface="Calibri"/>
              </a:rPr>
              <a:t>the </a:t>
            </a:r>
            <a:r>
              <a:rPr dirty="0" sz="1200" spc="-5">
                <a:latin typeface="Calibri"/>
                <a:cs typeface="Calibri"/>
              </a:rPr>
              <a:t>extracted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data can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 </a:t>
            </a:r>
            <a:r>
              <a:rPr dirty="0" sz="1200" spc="-5">
                <a:latin typeface="Calibri"/>
                <a:cs typeface="Calibri"/>
              </a:rPr>
              <a:t>exported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 a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variety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formats,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including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JSON,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CSV,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Excel.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Some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common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use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cases for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Amazon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Textract </a:t>
            </a:r>
            <a:r>
              <a:rPr dirty="0" sz="1200">
                <a:latin typeface="Calibri"/>
                <a:cs typeface="Calibri"/>
              </a:rPr>
              <a:t> include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invoice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processing,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receipt </a:t>
            </a:r>
            <a:r>
              <a:rPr dirty="0" sz="1200">
                <a:latin typeface="Calibri"/>
                <a:cs typeface="Calibri"/>
              </a:rPr>
              <a:t>processing,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document digitization.</a:t>
            </a:r>
            <a:endParaRPr sz="1200">
              <a:latin typeface="Calibri"/>
              <a:cs typeface="Calibri"/>
            </a:endParaRPr>
          </a:p>
          <a:p>
            <a:pPr marL="12700" marR="487045">
              <a:lnSpc>
                <a:spcPct val="110000"/>
              </a:lnSpc>
              <a:spcBef>
                <a:spcPts val="790"/>
              </a:spcBef>
            </a:pPr>
            <a:r>
              <a:rPr dirty="0" sz="1200" spc="-5">
                <a:latin typeface="Calibri"/>
                <a:cs typeface="Calibri"/>
              </a:rPr>
              <a:t>By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automating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process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</a:t>
            </a:r>
            <a:r>
              <a:rPr dirty="0" sz="1200" spc="-5">
                <a:latin typeface="Calibri"/>
                <a:cs typeface="Calibri"/>
              </a:rPr>
              <a:t> extraction,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businesses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save</a:t>
            </a:r>
            <a:r>
              <a:rPr dirty="0" sz="1200">
                <a:latin typeface="Calibri"/>
                <a:cs typeface="Calibri"/>
              </a:rPr>
              <a:t> time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improve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accuracy,</a:t>
            </a:r>
            <a:r>
              <a:rPr dirty="0" sz="1200">
                <a:latin typeface="Calibri"/>
                <a:cs typeface="Calibri"/>
              </a:rPr>
              <a:t> while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also </a:t>
            </a:r>
            <a:r>
              <a:rPr dirty="0" sz="1200" spc="-5">
                <a:latin typeface="Calibri"/>
                <a:cs typeface="Calibri"/>
              </a:rPr>
              <a:t>freeing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up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employees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focus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more </a:t>
            </a:r>
            <a:r>
              <a:rPr dirty="0" sz="1200">
                <a:latin typeface="Calibri"/>
                <a:cs typeface="Calibri"/>
              </a:rPr>
              <a:t>high-value</a:t>
            </a:r>
            <a:r>
              <a:rPr dirty="0" sz="1200" spc="-10">
                <a:latin typeface="Calibri"/>
                <a:cs typeface="Calibri"/>
              </a:rPr>
              <a:t> tasks.</a:t>
            </a:r>
            <a:endParaRPr sz="1200">
              <a:latin typeface="Calibri"/>
              <a:cs typeface="Calibri"/>
            </a:endParaRPr>
          </a:p>
          <a:p>
            <a:pPr marL="12700" marR="141605">
              <a:lnSpc>
                <a:spcPct val="110100"/>
              </a:lnSpc>
              <a:spcBef>
                <a:spcPts val="790"/>
              </a:spcBef>
            </a:pPr>
            <a:r>
              <a:rPr dirty="0" sz="1200">
                <a:latin typeface="Calibri"/>
                <a:cs typeface="Calibri"/>
              </a:rPr>
              <a:t>It is </a:t>
            </a:r>
            <a:r>
              <a:rPr dirty="0" sz="1200" spc="-5">
                <a:latin typeface="Calibri"/>
                <a:cs typeface="Calibri"/>
              </a:rPr>
              <a:t>important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to note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that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Amazon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Textract </a:t>
            </a:r>
            <a:r>
              <a:rPr dirty="0" sz="1200">
                <a:latin typeface="Calibri"/>
                <a:cs typeface="Calibri"/>
              </a:rPr>
              <a:t>is 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pay-per-use </a:t>
            </a:r>
            <a:r>
              <a:rPr dirty="0" sz="1200" spc="-5">
                <a:latin typeface="Calibri"/>
                <a:cs typeface="Calibri"/>
              </a:rPr>
              <a:t>service,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 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cost of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using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service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depends on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factors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such</a:t>
            </a:r>
            <a:r>
              <a:rPr dirty="0" sz="1200">
                <a:latin typeface="Calibri"/>
                <a:cs typeface="Calibri"/>
              </a:rPr>
              <a:t> as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number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complexity of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documents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being </a:t>
            </a:r>
            <a:r>
              <a:rPr dirty="0" sz="1200">
                <a:latin typeface="Calibri"/>
                <a:cs typeface="Calibri"/>
              </a:rPr>
              <a:t> processed.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09"/>
            <a:ext cx="21342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Calibri"/>
                <a:cs typeface="Calibri"/>
              </a:rPr>
              <a:t>Block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Diagram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project: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3790313"/>
            <a:ext cx="5532755" cy="44748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240665" marR="10160" indent="-228600">
              <a:lnSpc>
                <a:spcPct val="109600"/>
              </a:lnSpc>
              <a:spcBef>
                <a:spcPts val="105"/>
              </a:spcBef>
              <a:buChar char="•"/>
              <a:tabLst>
                <a:tab pos="241300" algn="l"/>
              </a:tabLst>
            </a:pPr>
            <a:r>
              <a:rPr dirty="0" sz="1200" spc="-5">
                <a:latin typeface="Calibri"/>
                <a:cs typeface="Calibri"/>
              </a:rPr>
              <a:t>Amazon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S3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-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This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storage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service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that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can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used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store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documents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that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you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want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extract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from.</a:t>
            </a:r>
            <a:r>
              <a:rPr dirty="0" sz="1200">
                <a:latin typeface="Calibri"/>
                <a:cs typeface="Calibri"/>
              </a:rPr>
              <a:t> You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configure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Amazon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Textract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to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process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documents stored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your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S3 </a:t>
            </a:r>
            <a:r>
              <a:rPr dirty="0" sz="1200">
                <a:latin typeface="Calibri"/>
                <a:cs typeface="Calibri"/>
              </a:rPr>
              <a:t>bucket.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•"/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alibri"/>
              <a:buChar char="•"/>
            </a:pPr>
            <a:endParaRPr sz="1400">
              <a:latin typeface="Calibri"/>
              <a:cs typeface="Calibri"/>
            </a:endParaRPr>
          </a:p>
          <a:p>
            <a:pPr algn="just" marL="240665" marR="9525" indent="-228600">
              <a:lnSpc>
                <a:spcPct val="109700"/>
              </a:lnSpc>
              <a:buChar char="•"/>
              <a:tabLst>
                <a:tab pos="241300" algn="l"/>
              </a:tabLst>
            </a:pPr>
            <a:r>
              <a:rPr dirty="0" sz="1200">
                <a:latin typeface="Calibri"/>
                <a:cs typeface="Calibri"/>
              </a:rPr>
              <a:t>AWS </a:t>
            </a:r>
            <a:r>
              <a:rPr dirty="0" sz="1200" spc="-5">
                <a:latin typeface="Calibri"/>
                <a:cs typeface="Calibri"/>
              </a:rPr>
              <a:t>Lambda </a:t>
            </a:r>
            <a:r>
              <a:rPr dirty="0" sz="1200">
                <a:latin typeface="Calibri"/>
                <a:cs typeface="Calibri"/>
              </a:rPr>
              <a:t>- This is a </a:t>
            </a:r>
            <a:r>
              <a:rPr dirty="0" sz="1200" spc="-5">
                <a:latin typeface="Calibri"/>
                <a:cs typeface="Calibri"/>
              </a:rPr>
              <a:t>compute service that </a:t>
            </a:r>
            <a:r>
              <a:rPr dirty="0" sz="1200" spc="-10">
                <a:latin typeface="Calibri"/>
                <a:cs typeface="Calibri"/>
              </a:rPr>
              <a:t>can </a:t>
            </a:r>
            <a:r>
              <a:rPr dirty="0" sz="1200">
                <a:latin typeface="Calibri"/>
                <a:cs typeface="Calibri"/>
              </a:rPr>
              <a:t>be </a:t>
            </a:r>
            <a:r>
              <a:rPr dirty="0" sz="1200" spc="-5">
                <a:latin typeface="Calibri"/>
                <a:cs typeface="Calibri"/>
              </a:rPr>
              <a:t>used to run code </a:t>
            </a:r>
            <a:r>
              <a:rPr dirty="0" sz="1200" spc="-10">
                <a:latin typeface="Calibri"/>
                <a:cs typeface="Calibri"/>
              </a:rPr>
              <a:t>in </a:t>
            </a:r>
            <a:r>
              <a:rPr dirty="0" sz="1200" spc="-5">
                <a:latin typeface="Calibri"/>
                <a:cs typeface="Calibri"/>
              </a:rPr>
              <a:t>response </a:t>
            </a:r>
            <a:r>
              <a:rPr dirty="0" sz="1200">
                <a:latin typeface="Calibri"/>
                <a:cs typeface="Calibri"/>
              </a:rPr>
              <a:t>to 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eve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,</a:t>
            </a:r>
            <a:r>
              <a:rPr dirty="0" sz="1200" spc="-7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u</a:t>
            </a:r>
            <a:r>
              <a:rPr dirty="0" sz="1200" spc="-20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-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6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</a:t>
            </a:r>
            <a:r>
              <a:rPr dirty="0" sz="1200" spc="-10">
                <a:latin typeface="Calibri"/>
                <a:cs typeface="Calibri"/>
              </a:rPr>
              <a:t>m</a:t>
            </a:r>
            <a:r>
              <a:rPr dirty="0" sz="1200">
                <a:latin typeface="Calibri"/>
                <a:cs typeface="Calibri"/>
              </a:rPr>
              <a:t>p</a:t>
            </a:r>
            <a:r>
              <a:rPr dirty="0" sz="1200" spc="-15">
                <a:latin typeface="Calibri"/>
                <a:cs typeface="Calibri"/>
              </a:rPr>
              <a:t>l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5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10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 spc="-6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f</a:t>
            </a:r>
            <a:r>
              <a:rPr dirty="0" sz="1200" spc="-6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 spc="-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Ama</a:t>
            </a:r>
            <a:r>
              <a:rPr dirty="0" sz="1200" spc="-10">
                <a:latin typeface="Calibri"/>
                <a:cs typeface="Calibri"/>
              </a:rPr>
              <a:t>z</a:t>
            </a:r>
            <a:r>
              <a:rPr dirty="0" sz="1200" spc="-5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 spc="-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x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 spc="-15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act</a:t>
            </a:r>
            <a:r>
              <a:rPr dirty="0" sz="1200" spc="-5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j</a:t>
            </a:r>
            <a:r>
              <a:rPr dirty="0" sz="1200" spc="-5">
                <a:latin typeface="Calibri"/>
                <a:cs typeface="Calibri"/>
              </a:rPr>
              <a:t>o</a:t>
            </a:r>
            <a:r>
              <a:rPr dirty="0" sz="1200" spc="5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-7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Y</a:t>
            </a:r>
            <a:r>
              <a:rPr dirty="0" sz="1200" spc="-10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u</a:t>
            </a:r>
            <a:r>
              <a:rPr dirty="0" sz="1200" spc="-5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 spc="-6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 spc="-10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igu</a:t>
            </a:r>
            <a:r>
              <a:rPr dirty="0" sz="1200" spc="-15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7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La</a:t>
            </a:r>
            <a:r>
              <a:rPr dirty="0" sz="1200" spc="-15">
                <a:latin typeface="Calibri"/>
                <a:cs typeface="Calibri"/>
              </a:rPr>
              <a:t>m</a:t>
            </a:r>
            <a:r>
              <a:rPr dirty="0" sz="1200">
                <a:latin typeface="Calibri"/>
                <a:cs typeface="Calibri"/>
              </a:rPr>
              <a:t>bda  </a:t>
            </a:r>
            <a:r>
              <a:rPr dirty="0" sz="1200" spc="-5">
                <a:latin typeface="Calibri"/>
                <a:cs typeface="Calibri"/>
              </a:rPr>
              <a:t>function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to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process</a:t>
            </a:r>
            <a:r>
              <a:rPr dirty="0" sz="1200">
                <a:latin typeface="Calibri"/>
                <a:cs typeface="Calibri"/>
              </a:rPr>
              <a:t> 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output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an</a:t>
            </a:r>
            <a:r>
              <a:rPr dirty="0" sz="1200" spc="-5">
                <a:latin typeface="Calibri"/>
                <a:cs typeface="Calibri"/>
              </a:rPr>
              <a:t> Amazon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Textract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job</a:t>
            </a:r>
            <a:r>
              <a:rPr dirty="0" sz="1200" spc="-5">
                <a:latin typeface="Calibri"/>
                <a:cs typeface="Calibri"/>
              </a:rPr>
              <a:t> and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perform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further </a:t>
            </a:r>
            <a:r>
              <a:rPr dirty="0" sz="1200">
                <a:latin typeface="Calibri"/>
                <a:cs typeface="Calibri"/>
              </a:rPr>
              <a:t> processing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analysis.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alibri"/>
              <a:cs typeface="Calibri"/>
            </a:endParaRPr>
          </a:p>
          <a:p>
            <a:pPr marL="240665" marR="110489" indent="-228600">
              <a:lnSpc>
                <a:spcPct val="1096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 spc="-5">
                <a:latin typeface="Calibri"/>
                <a:cs typeface="Calibri"/>
              </a:rPr>
              <a:t>Amazon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DynamoDB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-</a:t>
            </a:r>
            <a:r>
              <a:rPr dirty="0" sz="1200" spc="-5">
                <a:latin typeface="Calibri"/>
                <a:cs typeface="Calibri"/>
              </a:rPr>
              <a:t> This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 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NoSQL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database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service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that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can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be used</a:t>
            </a:r>
            <a:r>
              <a:rPr dirty="0" sz="1200">
                <a:latin typeface="Calibri"/>
                <a:cs typeface="Calibri"/>
              </a:rPr>
              <a:t> to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store the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extracted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data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documents.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You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configure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Amazon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Textract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save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extracted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data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DynamoDB.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1450">
              <a:latin typeface="Calibri"/>
              <a:cs typeface="Calibri"/>
            </a:endParaRPr>
          </a:p>
          <a:p>
            <a:pPr marL="240665" marR="6350" indent="-228600">
              <a:lnSpc>
                <a:spcPct val="109200"/>
              </a:lnSpc>
              <a:spcBef>
                <a:spcPts val="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 spc="-5">
                <a:latin typeface="Calibri"/>
                <a:cs typeface="Calibri"/>
              </a:rPr>
              <a:t>Amazon</a:t>
            </a:r>
            <a:r>
              <a:rPr dirty="0" sz="1200" spc="-5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Comprehend: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You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can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use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Amazon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Comprehend</a:t>
            </a:r>
            <a:r>
              <a:rPr dirty="0" sz="1200" spc="-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analyze</a:t>
            </a:r>
            <a:r>
              <a:rPr dirty="0" sz="1200" spc="-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extracted</a:t>
            </a:r>
            <a:r>
              <a:rPr dirty="0" sz="1200" spc="-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text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identify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entities,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key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phrases,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sentiment,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5">
                <a:latin typeface="Calibri"/>
                <a:cs typeface="Calibri"/>
              </a:rPr>
              <a:t> language.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350">
              <a:latin typeface="Calibri"/>
              <a:cs typeface="Calibri"/>
            </a:endParaRPr>
          </a:p>
          <a:p>
            <a:pPr algn="just" marL="240665" marR="5080" indent="-228600">
              <a:lnSpc>
                <a:spcPct val="109700"/>
              </a:lnSpc>
              <a:buFont typeface="Symbol"/>
              <a:buChar char=""/>
              <a:tabLst>
                <a:tab pos="241300" algn="l"/>
              </a:tabLst>
            </a:pPr>
            <a:r>
              <a:rPr dirty="0" sz="1200" spc="-5">
                <a:latin typeface="Calibri"/>
                <a:cs typeface="Calibri"/>
              </a:rPr>
              <a:t>Amazon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SNS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-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notify</a:t>
            </a:r>
            <a:r>
              <a:rPr dirty="0" sz="1200" spc="-5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other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AWS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services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or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applications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about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availability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this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data. This </a:t>
            </a:r>
            <a:r>
              <a:rPr dirty="0" sz="1200" spc="-10">
                <a:latin typeface="Calibri"/>
                <a:cs typeface="Calibri"/>
              </a:rPr>
              <a:t>can </a:t>
            </a:r>
            <a:r>
              <a:rPr dirty="0" sz="1200" spc="-5">
                <a:latin typeface="Calibri"/>
                <a:cs typeface="Calibri"/>
              </a:rPr>
              <a:t>be done by configuring Amazon SNS to publish </a:t>
            </a:r>
            <a:r>
              <a:rPr dirty="0" sz="1200">
                <a:latin typeface="Calibri"/>
                <a:cs typeface="Calibri"/>
              </a:rPr>
              <a:t>a </a:t>
            </a:r>
            <a:r>
              <a:rPr dirty="0" sz="1200" spc="-5">
                <a:latin typeface="Calibri"/>
                <a:cs typeface="Calibri"/>
              </a:rPr>
              <a:t>notification </a:t>
            </a:r>
            <a:r>
              <a:rPr dirty="0" sz="1200">
                <a:latin typeface="Calibri"/>
                <a:cs typeface="Calibri"/>
              </a:rPr>
              <a:t>message 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specific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topic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when </a:t>
            </a:r>
            <a:r>
              <a:rPr dirty="0" sz="1200">
                <a:latin typeface="Calibri"/>
                <a:cs typeface="Calibri"/>
              </a:rPr>
              <a:t>a </a:t>
            </a:r>
            <a:r>
              <a:rPr dirty="0" sz="1200" spc="-5">
                <a:latin typeface="Calibri"/>
                <a:cs typeface="Calibri"/>
              </a:rPr>
              <a:t>new document </a:t>
            </a:r>
            <a:r>
              <a:rPr dirty="0" sz="1200">
                <a:latin typeface="Calibri"/>
                <a:cs typeface="Calibri"/>
              </a:rPr>
              <a:t>is </a:t>
            </a:r>
            <a:r>
              <a:rPr dirty="0" sz="1200" spc="-5">
                <a:latin typeface="Calibri"/>
                <a:cs typeface="Calibri"/>
              </a:rPr>
              <a:t>processed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Amazon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Textract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660" y="1536191"/>
            <a:ext cx="5272989" cy="18912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6714"/>
            <a:ext cx="5586730" cy="292290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 marR="125730">
              <a:lnSpc>
                <a:spcPts val="2060"/>
              </a:lnSpc>
              <a:spcBef>
                <a:spcPts val="250"/>
              </a:spcBef>
            </a:pPr>
            <a:r>
              <a:rPr dirty="0" sz="1800" spc="-5" b="1">
                <a:solidFill>
                  <a:srgbClr val="333333"/>
                </a:solidFill>
                <a:latin typeface="Times New Roman"/>
                <a:cs typeface="Times New Roman"/>
              </a:rPr>
              <a:t>How</a:t>
            </a:r>
            <a:r>
              <a:rPr dirty="0" sz="1800" spc="10" b="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333333"/>
                </a:solidFill>
                <a:latin typeface="Times New Roman"/>
                <a:cs typeface="Times New Roman"/>
              </a:rPr>
              <a:t>AnalyzeDocument</a:t>
            </a:r>
            <a:r>
              <a:rPr dirty="0" sz="1800" spc="15" b="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333333"/>
                </a:solidFill>
                <a:latin typeface="Times New Roman"/>
                <a:cs typeface="Times New Roman"/>
              </a:rPr>
              <a:t>Signatures</a:t>
            </a:r>
            <a:r>
              <a:rPr dirty="0" sz="1800" spc="10" b="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333333"/>
                </a:solidFill>
                <a:latin typeface="Times New Roman"/>
                <a:cs typeface="Times New Roman"/>
              </a:rPr>
              <a:t>detects</a:t>
            </a:r>
            <a:r>
              <a:rPr dirty="0" sz="1800" spc="5" b="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333333"/>
                </a:solidFill>
                <a:latin typeface="Times New Roman"/>
                <a:cs typeface="Times New Roman"/>
              </a:rPr>
              <a:t>signatures</a:t>
            </a:r>
            <a:r>
              <a:rPr dirty="0" sz="1800" spc="10" b="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dirty="0" sz="1800" spc="-434" b="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333333"/>
                </a:solidFill>
                <a:latin typeface="Times New Roman"/>
                <a:cs typeface="Times New Roman"/>
              </a:rPr>
              <a:t>documents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AnalyzeDocument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API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has</a:t>
            </a:r>
            <a:r>
              <a:rPr dirty="0" sz="1200" spc="-5">
                <a:latin typeface="Calibri"/>
                <a:cs typeface="Calibri"/>
              </a:rPr>
              <a:t> four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feature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types: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Forms, Tables,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Queries,</a:t>
            </a:r>
            <a:r>
              <a:rPr dirty="0" sz="1200">
                <a:latin typeface="Calibri"/>
                <a:cs typeface="Calibri"/>
              </a:rPr>
              <a:t> and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Signatures.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200">
                <a:latin typeface="Calibri"/>
                <a:cs typeface="Calibri"/>
              </a:rPr>
              <a:t>When </a:t>
            </a:r>
            <a:r>
              <a:rPr dirty="0" sz="1200" spc="-5">
                <a:latin typeface="Calibri"/>
                <a:cs typeface="Calibri"/>
              </a:rPr>
              <a:t>Amazon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Textract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processes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documents, </a:t>
            </a:r>
            <a:r>
              <a:rPr dirty="0" sz="1200" spc="-10">
                <a:latin typeface="Calibri"/>
                <a:cs typeface="Calibri"/>
              </a:rPr>
              <a:t>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results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are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returned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</a:t>
            </a:r>
            <a:r>
              <a:rPr dirty="0" sz="1200">
                <a:latin typeface="Calibri"/>
                <a:cs typeface="Calibri"/>
              </a:rPr>
              <a:t> an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array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1699"/>
              </a:lnSpc>
            </a:pP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  <a:hlinkClick r:id="rId2"/>
              </a:rPr>
              <a:t>Block</a:t>
            </a:r>
            <a:r>
              <a:rPr dirty="0" sz="1200">
                <a:latin typeface="Calibri"/>
                <a:cs typeface="Calibri"/>
                <a:hlinkClick r:id="rId2"/>
              </a:rPr>
              <a:t> </a:t>
            </a:r>
            <a:r>
              <a:rPr dirty="0" sz="1200" spc="-5">
                <a:latin typeface="Calibri"/>
                <a:cs typeface="Calibri"/>
              </a:rPr>
              <a:t>objects.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Signatures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feature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can</a:t>
            </a:r>
            <a:r>
              <a:rPr dirty="0" sz="1200">
                <a:latin typeface="Calibri"/>
                <a:cs typeface="Calibri"/>
              </a:rPr>
              <a:t> be </a:t>
            </a:r>
            <a:r>
              <a:rPr dirty="0" sz="1200" spc="-5">
                <a:latin typeface="Calibri"/>
                <a:cs typeface="Calibri"/>
              </a:rPr>
              <a:t>used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itself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or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 combination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with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other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feature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types.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When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used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itself,</a:t>
            </a:r>
            <a:r>
              <a:rPr dirty="0" sz="1200">
                <a:latin typeface="Calibri"/>
                <a:cs typeface="Calibri"/>
              </a:rPr>
              <a:t> the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Signatures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feature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type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provides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 JSON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response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that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includes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location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confidence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scores of</a:t>
            </a:r>
            <a:r>
              <a:rPr dirty="0" sz="1200">
                <a:latin typeface="Calibri"/>
                <a:cs typeface="Calibri"/>
              </a:rPr>
              <a:t> the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detected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signatures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raw</a:t>
            </a:r>
            <a:r>
              <a:rPr dirty="0" sz="1200">
                <a:latin typeface="Calibri"/>
                <a:cs typeface="Calibri"/>
              </a:rPr>
              <a:t> text 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(words and lines)</a:t>
            </a:r>
            <a:r>
              <a:rPr dirty="0" sz="1200">
                <a:latin typeface="Calibri"/>
                <a:cs typeface="Calibri"/>
              </a:rPr>
              <a:t> from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 documents.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Calibri"/>
              <a:cs typeface="Calibri"/>
            </a:endParaRPr>
          </a:p>
          <a:p>
            <a:pPr marL="12700" marR="37465">
              <a:lnSpc>
                <a:spcPct val="101699"/>
              </a:lnSpc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Signatures feature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combined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with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other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feature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types,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such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-5">
                <a:latin typeface="Calibri"/>
                <a:cs typeface="Calibri"/>
              </a:rPr>
              <a:t> Forms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 </a:t>
            </a:r>
            <a:r>
              <a:rPr dirty="0" sz="1200" spc="-5">
                <a:latin typeface="Calibri"/>
                <a:cs typeface="Calibri"/>
              </a:rPr>
              <a:t>Tables,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can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help </a:t>
            </a:r>
            <a:r>
              <a:rPr dirty="0" sz="1200" spc="-5">
                <a:latin typeface="Calibri"/>
                <a:cs typeface="Calibri"/>
              </a:rPr>
              <a:t>draw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useful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insights.</a:t>
            </a:r>
            <a:r>
              <a:rPr dirty="0" sz="1200">
                <a:latin typeface="Calibri"/>
                <a:cs typeface="Calibri"/>
              </a:rPr>
              <a:t> In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cases where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feature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used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with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Forms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Tables,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response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shows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signature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part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key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value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pair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or</a:t>
            </a:r>
            <a:r>
              <a:rPr dirty="0" sz="1200">
                <a:latin typeface="Calibri"/>
                <a:cs typeface="Calibri"/>
              </a:rPr>
              <a:t> 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table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cell.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For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example,</a:t>
            </a:r>
            <a:r>
              <a:rPr dirty="0" sz="1200" spc="-5">
                <a:latin typeface="Calibri"/>
                <a:cs typeface="Calibri"/>
              </a:rPr>
              <a:t> the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response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for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following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form contains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key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Signature of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Lender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 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value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 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Block object.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279391"/>
            <a:ext cx="5731509" cy="28672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991482"/>
            <a:ext cx="5583555" cy="17462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481965">
              <a:lnSpc>
                <a:spcPts val="1839"/>
              </a:lnSpc>
              <a:spcBef>
                <a:spcPts val="225"/>
              </a:spcBef>
            </a:pPr>
            <a:r>
              <a:rPr dirty="0" sz="1600" spc="-10" b="1">
                <a:solidFill>
                  <a:srgbClr val="333333"/>
                </a:solidFill>
                <a:latin typeface="Times New Roman"/>
                <a:cs typeface="Times New Roman"/>
              </a:rPr>
              <a:t>How</a:t>
            </a:r>
            <a:r>
              <a:rPr dirty="0" sz="1600" b="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00" spc="-10" b="1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dirty="0" sz="1600" spc="20" b="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333333"/>
                </a:solidFill>
                <a:latin typeface="Times New Roman"/>
                <a:cs typeface="Times New Roman"/>
              </a:rPr>
              <a:t>use</a:t>
            </a:r>
            <a:r>
              <a:rPr dirty="0" sz="1600" b="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dirty="0" sz="1600" spc="5" b="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333333"/>
                </a:solidFill>
                <a:latin typeface="Times New Roman"/>
                <a:cs typeface="Times New Roman"/>
              </a:rPr>
              <a:t>Signatures</a:t>
            </a:r>
            <a:r>
              <a:rPr dirty="0" sz="1600" b="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333333"/>
                </a:solidFill>
                <a:latin typeface="Times New Roman"/>
                <a:cs typeface="Times New Roman"/>
              </a:rPr>
              <a:t>feature</a:t>
            </a:r>
            <a:r>
              <a:rPr dirty="0" sz="1600" spc="15" b="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333333"/>
                </a:solidFill>
                <a:latin typeface="Times New Roman"/>
                <a:cs typeface="Times New Roman"/>
              </a:rPr>
              <a:t>on</a:t>
            </a:r>
            <a:r>
              <a:rPr dirty="0" sz="1600" b="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00" spc="-10" b="1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dirty="0" sz="1600" spc="15" b="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333333"/>
                </a:solidFill>
                <a:latin typeface="Times New Roman"/>
                <a:cs typeface="Times New Roman"/>
              </a:rPr>
              <a:t>Amazon</a:t>
            </a:r>
            <a:r>
              <a:rPr dirty="0" sz="1600" b="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333333"/>
                </a:solidFill>
                <a:latin typeface="Times New Roman"/>
                <a:cs typeface="Times New Roman"/>
              </a:rPr>
              <a:t>Textract </a:t>
            </a:r>
            <a:r>
              <a:rPr dirty="0" sz="1600" spc="-385" b="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333333"/>
                </a:solidFill>
                <a:latin typeface="Times New Roman"/>
                <a:cs typeface="Times New Roman"/>
              </a:rPr>
              <a:t>console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01699"/>
              </a:lnSpc>
              <a:spcBef>
                <a:spcPts val="1295"/>
              </a:spcBef>
            </a:pP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Before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we</a:t>
            </a:r>
            <a:r>
              <a:rPr dirty="0" sz="12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get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started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with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dirty="0" sz="12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API</a:t>
            </a:r>
            <a:r>
              <a:rPr dirty="0" sz="12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dirty="0" sz="12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code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samples,</a:t>
            </a:r>
            <a:r>
              <a:rPr dirty="0" sz="12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let’s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review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Amazon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Textract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console. After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you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upload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the document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 to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 Amazon Textract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console,</a:t>
            </a:r>
            <a:r>
              <a:rPr dirty="0" sz="12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select</a:t>
            </a:r>
            <a:r>
              <a:rPr dirty="0" sz="1200" spc="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Signature </a:t>
            </a:r>
            <a:r>
              <a:rPr dirty="0" sz="1200" spc="-254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detection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 in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 the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Configure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document</a:t>
            </a:r>
            <a:r>
              <a:rPr dirty="0" sz="12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section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and choose</a:t>
            </a:r>
            <a:r>
              <a:rPr dirty="0" sz="12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Apply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configuration.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Calibri"/>
              <a:cs typeface="Calibri"/>
            </a:endParaRPr>
          </a:p>
          <a:p>
            <a:pPr marL="12700" marR="226060">
              <a:lnSpc>
                <a:spcPct val="101800"/>
              </a:lnSpc>
            </a:pP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 following screenshot shows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an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example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dirty="0" sz="12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dirty="0" sz="12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paystub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on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dirty="0" sz="1200" spc="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Signatures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tab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 for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 the </a:t>
            </a:r>
            <a:r>
              <a:rPr dirty="0" sz="1200" spc="-254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Analyze</a:t>
            </a:r>
            <a:r>
              <a:rPr dirty="0" sz="12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Document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API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on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the Amazon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Textract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console.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26225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6175247"/>
            <a:ext cx="5731509" cy="29597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8284" y="5153278"/>
            <a:ext cx="5783580" cy="684530"/>
          </a:xfrm>
          <a:custGeom>
            <a:avLst/>
            <a:gdLst/>
            <a:ahLst/>
            <a:cxnLst/>
            <a:rect l="l" t="t" r="r" b="b"/>
            <a:pathLst>
              <a:path w="5783580" h="684529">
                <a:moveTo>
                  <a:pt x="5774106" y="0"/>
                </a:moveTo>
                <a:lnTo>
                  <a:pt x="9448" y="0"/>
                </a:lnTo>
                <a:lnTo>
                  <a:pt x="0" y="0"/>
                </a:lnTo>
                <a:lnTo>
                  <a:pt x="0" y="9105"/>
                </a:lnTo>
                <a:lnTo>
                  <a:pt x="0" y="684530"/>
                </a:lnTo>
                <a:lnTo>
                  <a:pt x="9448" y="684530"/>
                </a:lnTo>
                <a:lnTo>
                  <a:pt x="9448" y="9144"/>
                </a:lnTo>
                <a:lnTo>
                  <a:pt x="5774106" y="9144"/>
                </a:lnTo>
                <a:lnTo>
                  <a:pt x="5774106" y="0"/>
                </a:lnTo>
                <a:close/>
              </a:path>
              <a:path w="5783580" h="684529">
                <a:moveTo>
                  <a:pt x="5783326" y="0"/>
                </a:moveTo>
                <a:lnTo>
                  <a:pt x="5774182" y="0"/>
                </a:lnTo>
                <a:lnTo>
                  <a:pt x="5774182" y="9105"/>
                </a:lnTo>
                <a:lnTo>
                  <a:pt x="5774182" y="684530"/>
                </a:lnTo>
                <a:lnTo>
                  <a:pt x="5783326" y="684530"/>
                </a:lnTo>
                <a:lnTo>
                  <a:pt x="5783326" y="9144"/>
                </a:lnTo>
                <a:lnTo>
                  <a:pt x="5783326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004" y="4384675"/>
            <a:ext cx="5393690" cy="164147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ts val="1210"/>
              </a:lnSpc>
              <a:spcBef>
                <a:spcPts val="185"/>
              </a:spcBef>
            </a:pP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The feature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 detects</a:t>
            </a:r>
            <a:r>
              <a:rPr dirty="0" sz="105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and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 presents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signature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with</a:t>
            </a:r>
            <a:r>
              <a:rPr dirty="0" sz="1050" spc="-1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its</a:t>
            </a:r>
            <a:r>
              <a:rPr dirty="0" sz="105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corresponding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 page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and</a:t>
            </a:r>
            <a:r>
              <a:rPr dirty="0" sz="105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confidence </a:t>
            </a:r>
            <a:r>
              <a:rPr dirty="0" sz="1050" spc="-2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score.</a:t>
            </a:r>
            <a:endParaRPr sz="1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We</a:t>
            </a:r>
            <a:r>
              <a:rPr dirty="0" sz="1050" spc="-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use</a:t>
            </a:r>
            <a:r>
              <a:rPr dirty="0" sz="1050" spc="-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050" spc="-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following 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sample</a:t>
            </a:r>
            <a:r>
              <a:rPr dirty="0" sz="1050" spc="-2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Python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 code:</a:t>
            </a:r>
            <a:endParaRPr sz="1050">
              <a:latin typeface="Arial MT"/>
              <a:cs typeface="Arial MT"/>
            </a:endParaRPr>
          </a:p>
          <a:p>
            <a:pPr marL="12700" marR="4547235">
              <a:lnSpc>
                <a:spcPct val="258500"/>
              </a:lnSpc>
              <a:spcBef>
                <a:spcPts val="470"/>
              </a:spcBef>
            </a:pPr>
            <a:r>
              <a:rPr dirty="0" sz="1200" spc="-5">
                <a:solidFill>
                  <a:srgbClr val="1890B8"/>
                </a:solidFill>
                <a:latin typeface="Calibri"/>
                <a:cs typeface="Calibri"/>
              </a:rPr>
              <a:t>import</a:t>
            </a:r>
            <a:r>
              <a:rPr dirty="0" sz="1200" spc="-60">
                <a:solidFill>
                  <a:srgbClr val="1890B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boto3 </a:t>
            </a:r>
            <a:r>
              <a:rPr dirty="0" sz="1200" spc="-254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1890B8"/>
                </a:solidFill>
                <a:latin typeface="Calibri"/>
                <a:cs typeface="Calibri"/>
              </a:rPr>
              <a:t>import</a:t>
            </a:r>
            <a:r>
              <a:rPr dirty="0" sz="1200" spc="-10">
                <a:solidFill>
                  <a:srgbClr val="1890B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json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8284" y="5837808"/>
            <a:ext cx="5783580" cy="3773804"/>
          </a:xfrm>
          <a:custGeom>
            <a:avLst/>
            <a:gdLst/>
            <a:ahLst/>
            <a:cxnLst/>
            <a:rect l="l" t="t" r="r" b="b"/>
            <a:pathLst>
              <a:path w="5783580" h="3773804">
                <a:moveTo>
                  <a:pt x="9448" y="2358021"/>
                </a:moveTo>
                <a:lnTo>
                  <a:pt x="0" y="2358021"/>
                </a:lnTo>
                <a:lnTo>
                  <a:pt x="0" y="2830449"/>
                </a:lnTo>
                <a:lnTo>
                  <a:pt x="0" y="3302838"/>
                </a:lnTo>
                <a:lnTo>
                  <a:pt x="0" y="3773754"/>
                </a:lnTo>
                <a:lnTo>
                  <a:pt x="9448" y="3773754"/>
                </a:lnTo>
                <a:lnTo>
                  <a:pt x="9448" y="3302889"/>
                </a:lnTo>
                <a:lnTo>
                  <a:pt x="9448" y="2830449"/>
                </a:lnTo>
                <a:lnTo>
                  <a:pt x="9448" y="2358021"/>
                </a:lnTo>
                <a:close/>
              </a:path>
              <a:path w="5783580" h="3773804">
                <a:moveTo>
                  <a:pt x="9448" y="1886788"/>
                </a:moveTo>
                <a:lnTo>
                  <a:pt x="0" y="1886788"/>
                </a:lnTo>
                <a:lnTo>
                  <a:pt x="0" y="2358009"/>
                </a:lnTo>
                <a:lnTo>
                  <a:pt x="9448" y="2358009"/>
                </a:lnTo>
                <a:lnTo>
                  <a:pt x="9448" y="1886788"/>
                </a:lnTo>
                <a:close/>
              </a:path>
              <a:path w="5783580" h="3773804">
                <a:moveTo>
                  <a:pt x="9448" y="943368"/>
                </a:moveTo>
                <a:lnTo>
                  <a:pt x="0" y="943368"/>
                </a:lnTo>
                <a:lnTo>
                  <a:pt x="0" y="1414272"/>
                </a:lnTo>
                <a:lnTo>
                  <a:pt x="0" y="1886712"/>
                </a:lnTo>
                <a:lnTo>
                  <a:pt x="9448" y="1886712"/>
                </a:lnTo>
                <a:lnTo>
                  <a:pt x="9448" y="1414272"/>
                </a:lnTo>
                <a:lnTo>
                  <a:pt x="9448" y="943368"/>
                </a:lnTo>
                <a:close/>
              </a:path>
              <a:path w="5783580" h="3773804">
                <a:moveTo>
                  <a:pt x="9448" y="0"/>
                </a:moveTo>
                <a:lnTo>
                  <a:pt x="0" y="0"/>
                </a:lnTo>
                <a:lnTo>
                  <a:pt x="0" y="470916"/>
                </a:lnTo>
                <a:lnTo>
                  <a:pt x="0" y="943356"/>
                </a:lnTo>
                <a:lnTo>
                  <a:pt x="9448" y="943356"/>
                </a:lnTo>
                <a:lnTo>
                  <a:pt x="9448" y="470916"/>
                </a:lnTo>
                <a:lnTo>
                  <a:pt x="9448" y="0"/>
                </a:lnTo>
                <a:close/>
              </a:path>
              <a:path w="5783580" h="3773804">
                <a:moveTo>
                  <a:pt x="5783326" y="2358021"/>
                </a:moveTo>
                <a:lnTo>
                  <a:pt x="5774182" y="2358021"/>
                </a:lnTo>
                <a:lnTo>
                  <a:pt x="5774182" y="2830449"/>
                </a:lnTo>
                <a:lnTo>
                  <a:pt x="5774182" y="3302838"/>
                </a:lnTo>
                <a:lnTo>
                  <a:pt x="5774182" y="3773754"/>
                </a:lnTo>
                <a:lnTo>
                  <a:pt x="5783326" y="3773754"/>
                </a:lnTo>
                <a:lnTo>
                  <a:pt x="5783326" y="3302889"/>
                </a:lnTo>
                <a:lnTo>
                  <a:pt x="5783326" y="2830449"/>
                </a:lnTo>
                <a:lnTo>
                  <a:pt x="5783326" y="2358021"/>
                </a:lnTo>
                <a:close/>
              </a:path>
              <a:path w="5783580" h="3773804">
                <a:moveTo>
                  <a:pt x="5783326" y="1886788"/>
                </a:moveTo>
                <a:lnTo>
                  <a:pt x="5774182" y="1886788"/>
                </a:lnTo>
                <a:lnTo>
                  <a:pt x="5774182" y="2358009"/>
                </a:lnTo>
                <a:lnTo>
                  <a:pt x="5783326" y="2358009"/>
                </a:lnTo>
                <a:lnTo>
                  <a:pt x="5783326" y="1886788"/>
                </a:lnTo>
                <a:close/>
              </a:path>
              <a:path w="5783580" h="3773804">
                <a:moveTo>
                  <a:pt x="5783326" y="943368"/>
                </a:moveTo>
                <a:lnTo>
                  <a:pt x="5774182" y="943368"/>
                </a:lnTo>
                <a:lnTo>
                  <a:pt x="5774182" y="1414272"/>
                </a:lnTo>
                <a:lnTo>
                  <a:pt x="5774182" y="1886712"/>
                </a:lnTo>
                <a:lnTo>
                  <a:pt x="5783326" y="1886712"/>
                </a:lnTo>
                <a:lnTo>
                  <a:pt x="5783326" y="1414272"/>
                </a:lnTo>
                <a:lnTo>
                  <a:pt x="5783326" y="943368"/>
                </a:lnTo>
                <a:close/>
              </a:path>
              <a:path w="5783580" h="3773804">
                <a:moveTo>
                  <a:pt x="5783326" y="0"/>
                </a:moveTo>
                <a:lnTo>
                  <a:pt x="5774182" y="0"/>
                </a:lnTo>
                <a:lnTo>
                  <a:pt x="5774182" y="470916"/>
                </a:lnTo>
                <a:lnTo>
                  <a:pt x="5774182" y="943356"/>
                </a:lnTo>
                <a:lnTo>
                  <a:pt x="5783326" y="943356"/>
                </a:lnTo>
                <a:lnTo>
                  <a:pt x="5783326" y="470916"/>
                </a:lnTo>
                <a:lnTo>
                  <a:pt x="5783326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6760844"/>
            <a:ext cx="2171065" cy="1623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7C8A99"/>
                </a:solidFill>
                <a:latin typeface="Calibri"/>
                <a:cs typeface="Calibri"/>
              </a:rPr>
              <a:t>#create</a:t>
            </a:r>
            <a:r>
              <a:rPr dirty="0" sz="1200" spc="-20">
                <a:solidFill>
                  <a:srgbClr val="7C8A9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7C8A99"/>
                </a:solidFill>
                <a:latin typeface="Calibri"/>
                <a:cs typeface="Calibri"/>
              </a:rPr>
              <a:t>a</a:t>
            </a:r>
            <a:r>
              <a:rPr dirty="0" sz="1200" spc="-10">
                <a:solidFill>
                  <a:srgbClr val="7C8A9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7C8A99"/>
                </a:solidFill>
                <a:latin typeface="Calibri"/>
                <a:cs typeface="Calibri"/>
              </a:rPr>
              <a:t>Textract</a:t>
            </a:r>
            <a:r>
              <a:rPr dirty="0" sz="1200" spc="-15">
                <a:solidFill>
                  <a:srgbClr val="7C8A9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7C8A99"/>
                </a:solidFill>
                <a:latin typeface="Calibri"/>
                <a:cs typeface="Calibri"/>
              </a:rPr>
              <a:t>Client</a:t>
            </a:r>
            <a:endParaRPr sz="1200">
              <a:latin typeface="Calibri"/>
              <a:cs typeface="Calibri"/>
            </a:endParaRPr>
          </a:p>
          <a:p>
            <a:pPr marL="12700" marR="123825">
              <a:lnSpc>
                <a:spcPts val="3720"/>
              </a:lnSpc>
              <a:spcBef>
                <a:spcPts val="490"/>
              </a:spcBef>
            </a:pP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textract </a:t>
            </a:r>
            <a:r>
              <a:rPr dirty="0" sz="1200">
                <a:solidFill>
                  <a:srgbClr val="A67E58"/>
                </a:solidFill>
                <a:latin typeface="Calibri"/>
                <a:cs typeface="Calibri"/>
              </a:rPr>
              <a:t>=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boto3</a:t>
            </a:r>
            <a:r>
              <a:rPr dirty="0" sz="1200" spc="-5">
                <a:solidFill>
                  <a:srgbClr val="5F6263"/>
                </a:solidFill>
                <a:latin typeface="Calibri"/>
                <a:cs typeface="Calibri"/>
              </a:rPr>
              <a:t>.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client</a:t>
            </a:r>
            <a:r>
              <a:rPr dirty="0" sz="1200" spc="-5">
                <a:solidFill>
                  <a:srgbClr val="5F6263"/>
                </a:solidFill>
                <a:latin typeface="Calibri"/>
                <a:cs typeface="Calibri"/>
              </a:rPr>
              <a:t>(</a:t>
            </a:r>
            <a:r>
              <a:rPr dirty="0" sz="1200" spc="-5">
                <a:solidFill>
                  <a:srgbClr val="2E9C09"/>
                </a:solidFill>
                <a:latin typeface="Calibri"/>
                <a:cs typeface="Calibri"/>
              </a:rPr>
              <a:t>'textract'</a:t>
            </a:r>
            <a:r>
              <a:rPr dirty="0" sz="1200" spc="-5">
                <a:solidFill>
                  <a:srgbClr val="5F6263"/>
                </a:solidFill>
                <a:latin typeface="Calibri"/>
                <a:cs typeface="Calibri"/>
              </a:rPr>
              <a:t>) </a:t>
            </a:r>
            <a:r>
              <a:rPr dirty="0" sz="1200" spc="-260">
                <a:solidFill>
                  <a:srgbClr val="5F626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7C8A99"/>
                </a:solidFill>
                <a:latin typeface="Calibri"/>
                <a:cs typeface="Calibri"/>
              </a:rPr>
              <a:t>#Document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documentName</a:t>
            </a:r>
            <a:r>
              <a:rPr dirty="0" sz="12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A67E58"/>
                </a:solidFill>
                <a:latin typeface="Calibri"/>
                <a:cs typeface="Calibri"/>
              </a:rPr>
              <a:t>=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image_filename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9120378"/>
            <a:ext cx="10706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response</a:t>
            </a:r>
            <a:r>
              <a:rPr dirty="0" sz="1200" spc="-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A67E58"/>
                </a:solidFill>
                <a:latin typeface="Calibri"/>
                <a:cs typeface="Calibri"/>
              </a:rPr>
              <a:t>=</a:t>
            </a:r>
            <a:r>
              <a:rPr dirty="0" sz="1200" spc="-30">
                <a:solidFill>
                  <a:srgbClr val="A67E5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C82C2C"/>
                </a:solidFill>
                <a:latin typeface="Calibri"/>
                <a:cs typeface="Calibri"/>
              </a:rPr>
              <a:t>None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0524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8284" y="914348"/>
            <a:ext cx="5783580" cy="2830830"/>
          </a:xfrm>
          <a:custGeom>
            <a:avLst/>
            <a:gdLst/>
            <a:ahLst/>
            <a:cxnLst/>
            <a:rect l="l" t="t" r="r" b="b"/>
            <a:pathLst>
              <a:path w="5783580" h="2830829">
                <a:moveTo>
                  <a:pt x="9448" y="2359533"/>
                </a:moveTo>
                <a:lnTo>
                  <a:pt x="0" y="2359533"/>
                </a:lnTo>
                <a:lnTo>
                  <a:pt x="0" y="2830753"/>
                </a:lnTo>
                <a:lnTo>
                  <a:pt x="9448" y="2830753"/>
                </a:lnTo>
                <a:lnTo>
                  <a:pt x="9448" y="2359533"/>
                </a:lnTo>
                <a:close/>
              </a:path>
              <a:path w="5783580" h="2830829">
                <a:moveTo>
                  <a:pt x="9448" y="0"/>
                </a:moveTo>
                <a:lnTo>
                  <a:pt x="0" y="0"/>
                </a:lnTo>
                <a:lnTo>
                  <a:pt x="0" y="472744"/>
                </a:lnTo>
                <a:lnTo>
                  <a:pt x="0" y="943660"/>
                </a:lnTo>
                <a:lnTo>
                  <a:pt x="0" y="1416100"/>
                </a:lnTo>
                <a:lnTo>
                  <a:pt x="0" y="1887016"/>
                </a:lnTo>
                <a:lnTo>
                  <a:pt x="0" y="2359456"/>
                </a:lnTo>
                <a:lnTo>
                  <a:pt x="9448" y="2359456"/>
                </a:lnTo>
                <a:lnTo>
                  <a:pt x="9448" y="1887016"/>
                </a:lnTo>
                <a:lnTo>
                  <a:pt x="9448" y="1416100"/>
                </a:lnTo>
                <a:lnTo>
                  <a:pt x="9448" y="943660"/>
                </a:lnTo>
                <a:lnTo>
                  <a:pt x="9448" y="472744"/>
                </a:lnTo>
                <a:lnTo>
                  <a:pt x="9448" y="0"/>
                </a:lnTo>
                <a:close/>
              </a:path>
              <a:path w="5783580" h="2830829">
                <a:moveTo>
                  <a:pt x="5783326" y="2359533"/>
                </a:moveTo>
                <a:lnTo>
                  <a:pt x="5774182" y="2359533"/>
                </a:lnTo>
                <a:lnTo>
                  <a:pt x="5774182" y="2830753"/>
                </a:lnTo>
                <a:lnTo>
                  <a:pt x="5783326" y="2830753"/>
                </a:lnTo>
                <a:lnTo>
                  <a:pt x="5783326" y="2359533"/>
                </a:lnTo>
                <a:close/>
              </a:path>
              <a:path w="5783580" h="2830829">
                <a:moveTo>
                  <a:pt x="5783326" y="0"/>
                </a:moveTo>
                <a:lnTo>
                  <a:pt x="5774182" y="0"/>
                </a:lnTo>
                <a:lnTo>
                  <a:pt x="5774182" y="472744"/>
                </a:lnTo>
                <a:lnTo>
                  <a:pt x="5774182" y="943660"/>
                </a:lnTo>
                <a:lnTo>
                  <a:pt x="5774182" y="1416100"/>
                </a:lnTo>
                <a:lnTo>
                  <a:pt x="5774182" y="1887016"/>
                </a:lnTo>
                <a:lnTo>
                  <a:pt x="5774182" y="2359456"/>
                </a:lnTo>
                <a:lnTo>
                  <a:pt x="5783326" y="2359456"/>
                </a:lnTo>
                <a:lnTo>
                  <a:pt x="5783326" y="1887016"/>
                </a:lnTo>
                <a:lnTo>
                  <a:pt x="5783326" y="1416100"/>
                </a:lnTo>
                <a:lnTo>
                  <a:pt x="5783326" y="943660"/>
                </a:lnTo>
                <a:lnTo>
                  <a:pt x="5783326" y="472744"/>
                </a:lnTo>
                <a:lnTo>
                  <a:pt x="5783326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004" y="894079"/>
            <a:ext cx="2890520" cy="681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1890B8"/>
                </a:solidFill>
                <a:latin typeface="Calibri"/>
                <a:cs typeface="Calibri"/>
              </a:rPr>
              <a:t>with</a:t>
            </a:r>
            <a:r>
              <a:rPr dirty="0" sz="1200" spc="5">
                <a:solidFill>
                  <a:srgbClr val="1890B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E9C09"/>
                </a:solidFill>
                <a:latin typeface="Calibri"/>
                <a:cs typeface="Calibri"/>
              </a:rPr>
              <a:t>open</a:t>
            </a:r>
            <a:r>
              <a:rPr dirty="0" sz="1200" spc="-5">
                <a:solidFill>
                  <a:srgbClr val="5F6263"/>
                </a:solidFill>
                <a:latin typeface="Calibri"/>
                <a:cs typeface="Calibri"/>
              </a:rPr>
              <a:t>(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image_filename</a:t>
            </a:r>
            <a:r>
              <a:rPr dirty="0" sz="1200" spc="-5">
                <a:solidFill>
                  <a:srgbClr val="5F6263"/>
                </a:solidFill>
                <a:latin typeface="Calibri"/>
                <a:cs typeface="Calibri"/>
              </a:rPr>
              <a:t>,</a:t>
            </a:r>
            <a:r>
              <a:rPr dirty="0" sz="1200" spc="5">
                <a:solidFill>
                  <a:srgbClr val="5F626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E9C09"/>
                </a:solidFill>
                <a:latin typeface="Calibri"/>
                <a:cs typeface="Calibri"/>
              </a:rPr>
              <a:t>'rb'</a:t>
            </a:r>
            <a:r>
              <a:rPr dirty="0" sz="1200">
                <a:solidFill>
                  <a:srgbClr val="5F6263"/>
                </a:solidFill>
                <a:latin typeface="Calibri"/>
                <a:cs typeface="Calibri"/>
              </a:rPr>
              <a:t>)</a:t>
            </a:r>
            <a:r>
              <a:rPr dirty="0" sz="1200" spc="-5">
                <a:solidFill>
                  <a:srgbClr val="5F626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1890B8"/>
                </a:solidFill>
                <a:latin typeface="Calibri"/>
                <a:cs typeface="Calibri"/>
              </a:rPr>
              <a:t>as</a:t>
            </a:r>
            <a:r>
              <a:rPr dirty="0" sz="1200" spc="-10">
                <a:solidFill>
                  <a:srgbClr val="1890B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document</a:t>
            </a:r>
            <a:r>
              <a:rPr dirty="0" sz="1200" spc="-5">
                <a:solidFill>
                  <a:srgbClr val="5F6263"/>
                </a:solidFill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 algn="ctr" marL="9525">
              <a:lnSpc>
                <a:spcPct val="100000"/>
              </a:lnSpc>
              <a:spcBef>
                <a:spcPts val="815"/>
              </a:spcBef>
            </a:pP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imageBytes </a:t>
            </a:r>
            <a:r>
              <a:rPr dirty="0" sz="1200">
                <a:solidFill>
                  <a:srgbClr val="A67E58"/>
                </a:solidFill>
                <a:latin typeface="Calibri"/>
                <a:cs typeface="Calibri"/>
              </a:rPr>
              <a:t>=</a:t>
            </a:r>
            <a:r>
              <a:rPr dirty="0" sz="1200" spc="10">
                <a:solidFill>
                  <a:srgbClr val="A67E5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E9C09"/>
                </a:solidFill>
                <a:latin typeface="Calibri"/>
                <a:cs typeface="Calibri"/>
              </a:rPr>
              <a:t>bytearray</a:t>
            </a:r>
            <a:r>
              <a:rPr dirty="0" sz="1200" spc="-5">
                <a:solidFill>
                  <a:srgbClr val="5F6263"/>
                </a:solidFill>
                <a:latin typeface="Calibri"/>
                <a:cs typeface="Calibri"/>
              </a:rPr>
              <a:t>(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document</a:t>
            </a:r>
            <a:r>
              <a:rPr dirty="0" sz="1200" spc="-5">
                <a:solidFill>
                  <a:srgbClr val="5F6263"/>
                </a:solidFill>
                <a:latin typeface="Calibri"/>
                <a:cs typeface="Calibri"/>
              </a:rPr>
              <a:t>.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read</a:t>
            </a:r>
            <a:r>
              <a:rPr dirty="0" sz="1200" spc="-5">
                <a:solidFill>
                  <a:srgbClr val="5F6263"/>
                </a:solidFill>
                <a:latin typeface="Calibri"/>
                <a:cs typeface="Calibri"/>
              </a:rPr>
              <a:t>())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310129"/>
            <a:ext cx="4458970" cy="1623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7C8A99"/>
                </a:solidFill>
                <a:latin typeface="Calibri"/>
                <a:cs typeface="Calibri"/>
              </a:rPr>
              <a:t>#</a:t>
            </a:r>
            <a:r>
              <a:rPr dirty="0" sz="1200" spc="10">
                <a:solidFill>
                  <a:srgbClr val="7C8A9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7C8A99"/>
                </a:solidFill>
                <a:latin typeface="Calibri"/>
                <a:cs typeface="Calibri"/>
              </a:rPr>
              <a:t>Call</a:t>
            </a:r>
            <a:r>
              <a:rPr dirty="0" sz="1200" spc="10">
                <a:solidFill>
                  <a:srgbClr val="7C8A9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7C8A99"/>
                </a:solidFill>
                <a:latin typeface="Calibri"/>
                <a:cs typeface="Calibri"/>
              </a:rPr>
              <a:t>Textract</a:t>
            </a:r>
            <a:r>
              <a:rPr dirty="0" sz="1200" spc="10">
                <a:solidFill>
                  <a:srgbClr val="7C8A9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7C8A99"/>
                </a:solidFill>
                <a:latin typeface="Calibri"/>
                <a:cs typeface="Calibri"/>
              </a:rPr>
              <a:t>AnalyzeDocument</a:t>
            </a:r>
            <a:r>
              <a:rPr dirty="0" sz="1200" spc="5">
                <a:solidFill>
                  <a:srgbClr val="7C8A9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7C8A99"/>
                </a:solidFill>
                <a:latin typeface="Calibri"/>
                <a:cs typeface="Calibri"/>
              </a:rPr>
              <a:t>by</a:t>
            </a:r>
            <a:r>
              <a:rPr dirty="0" sz="1200" spc="5">
                <a:solidFill>
                  <a:srgbClr val="7C8A9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7C8A99"/>
                </a:solidFill>
                <a:latin typeface="Calibri"/>
                <a:cs typeface="Calibri"/>
              </a:rPr>
              <a:t>passing</a:t>
            </a:r>
            <a:r>
              <a:rPr dirty="0" sz="1200" spc="15">
                <a:solidFill>
                  <a:srgbClr val="7C8A9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7C8A99"/>
                </a:solidFill>
                <a:latin typeface="Calibri"/>
                <a:cs typeface="Calibri"/>
              </a:rPr>
              <a:t>a</a:t>
            </a:r>
            <a:r>
              <a:rPr dirty="0" sz="1200" spc="-5">
                <a:solidFill>
                  <a:srgbClr val="7C8A99"/>
                </a:solidFill>
                <a:latin typeface="Calibri"/>
                <a:cs typeface="Calibri"/>
              </a:rPr>
              <a:t> document</a:t>
            </a:r>
            <a:r>
              <a:rPr dirty="0" sz="1200" spc="10">
                <a:solidFill>
                  <a:srgbClr val="7C8A9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7C8A99"/>
                </a:solidFill>
                <a:latin typeface="Calibri"/>
                <a:cs typeface="Calibri"/>
              </a:rPr>
              <a:t>from</a:t>
            </a:r>
            <a:r>
              <a:rPr dirty="0" sz="1200" spc="15">
                <a:solidFill>
                  <a:srgbClr val="7C8A99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7C8A99"/>
                </a:solidFill>
                <a:latin typeface="Calibri"/>
                <a:cs typeface="Calibri"/>
              </a:rPr>
              <a:t>local</a:t>
            </a:r>
            <a:r>
              <a:rPr dirty="0" sz="1200" spc="10">
                <a:solidFill>
                  <a:srgbClr val="7C8A9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7C8A99"/>
                </a:solidFill>
                <a:latin typeface="Calibri"/>
                <a:cs typeface="Calibri"/>
              </a:rPr>
              <a:t>disk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response</a:t>
            </a:r>
            <a:r>
              <a:rPr dirty="0" sz="12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A67E58"/>
                </a:solidFill>
                <a:latin typeface="Calibri"/>
                <a:cs typeface="Calibri"/>
              </a:rPr>
              <a:t>=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textract</a:t>
            </a:r>
            <a:r>
              <a:rPr dirty="0" sz="1200" spc="-5">
                <a:solidFill>
                  <a:srgbClr val="5F6263"/>
                </a:solidFill>
                <a:latin typeface="Calibri"/>
                <a:cs typeface="Calibri"/>
              </a:rPr>
              <a:t>.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analyze_document</a:t>
            </a:r>
            <a:r>
              <a:rPr dirty="0" sz="1200" spc="-5">
                <a:solidFill>
                  <a:srgbClr val="5F6263"/>
                </a:solidFill>
                <a:latin typeface="Calibri"/>
                <a:cs typeface="Calibri"/>
              </a:rPr>
              <a:t>(</a:t>
            </a:r>
            <a:endParaRPr sz="1200">
              <a:latin typeface="Calibri"/>
              <a:cs typeface="Calibri"/>
            </a:endParaRPr>
          </a:p>
          <a:p>
            <a:pPr marL="151130" marR="1819910">
              <a:lnSpc>
                <a:spcPct val="257500"/>
              </a:lnSpc>
              <a:spcBef>
                <a:spcPts val="15"/>
              </a:spcBef>
            </a:pP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Document</a:t>
            </a:r>
            <a:r>
              <a:rPr dirty="0" sz="1200" spc="-5">
                <a:solidFill>
                  <a:srgbClr val="A67E58"/>
                </a:solidFill>
                <a:latin typeface="Calibri"/>
                <a:cs typeface="Calibri"/>
              </a:rPr>
              <a:t>=</a:t>
            </a:r>
            <a:r>
              <a:rPr dirty="0" sz="1200" spc="-5">
                <a:solidFill>
                  <a:srgbClr val="5F6263"/>
                </a:solidFill>
                <a:latin typeface="Calibri"/>
                <a:cs typeface="Calibri"/>
              </a:rPr>
              <a:t>{</a:t>
            </a:r>
            <a:r>
              <a:rPr dirty="0" sz="1200" spc="-5">
                <a:solidFill>
                  <a:srgbClr val="2E9C09"/>
                </a:solidFill>
                <a:latin typeface="Calibri"/>
                <a:cs typeface="Calibri"/>
              </a:rPr>
              <a:t>'Bytes'</a:t>
            </a:r>
            <a:r>
              <a:rPr dirty="0" sz="1200" spc="-5">
                <a:solidFill>
                  <a:srgbClr val="5F6263"/>
                </a:solidFill>
                <a:latin typeface="Calibri"/>
                <a:cs typeface="Calibri"/>
              </a:rPr>
              <a:t>:</a:t>
            </a:r>
            <a:r>
              <a:rPr dirty="0" sz="1200">
                <a:solidFill>
                  <a:srgbClr val="5F626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imageBytes</a:t>
            </a:r>
            <a:r>
              <a:rPr dirty="0" sz="1200" spc="-5">
                <a:solidFill>
                  <a:srgbClr val="5F6263"/>
                </a:solidFill>
                <a:latin typeface="Calibri"/>
                <a:cs typeface="Calibri"/>
              </a:rPr>
              <a:t>}, </a:t>
            </a:r>
            <a:r>
              <a:rPr dirty="0" sz="1200">
                <a:solidFill>
                  <a:srgbClr val="5F626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FeatureTypes</a:t>
            </a:r>
            <a:r>
              <a:rPr dirty="0" sz="1200" spc="-5">
                <a:solidFill>
                  <a:srgbClr val="A67E58"/>
                </a:solidFill>
                <a:latin typeface="Calibri"/>
                <a:cs typeface="Calibri"/>
              </a:rPr>
              <a:t>=</a:t>
            </a:r>
            <a:r>
              <a:rPr dirty="0" sz="1200" spc="-5">
                <a:solidFill>
                  <a:srgbClr val="5F6263"/>
                </a:solidFill>
                <a:latin typeface="Calibri"/>
                <a:cs typeface="Calibri"/>
              </a:rPr>
              <a:t>[</a:t>
            </a:r>
            <a:r>
              <a:rPr dirty="0" sz="1200" spc="-5">
                <a:solidFill>
                  <a:srgbClr val="2E9C09"/>
                </a:solidFill>
                <a:latin typeface="Calibri"/>
                <a:cs typeface="Calibri"/>
              </a:rPr>
              <a:t>"FORMS"</a:t>
            </a:r>
            <a:r>
              <a:rPr dirty="0" sz="1200" spc="-5">
                <a:solidFill>
                  <a:srgbClr val="5F6263"/>
                </a:solidFill>
                <a:latin typeface="Calibri"/>
                <a:cs typeface="Calibri"/>
              </a:rPr>
              <a:t>,</a:t>
            </a:r>
            <a:r>
              <a:rPr dirty="0" sz="1200" spc="-5">
                <a:solidFill>
                  <a:srgbClr val="2E9C09"/>
                </a:solidFill>
                <a:latin typeface="Calibri"/>
                <a:cs typeface="Calibri"/>
              </a:rPr>
              <a:t>'SIGNATURES'</a:t>
            </a:r>
            <a:r>
              <a:rPr dirty="0" sz="1200" spc="-5">
                <a:solidFill>
                  <a:srgbClr val="5F6263"/>
                </a:solidFill>
                <a:latin typeface="Calibri"/>
                <a:cs typeface="Calibri"/>
              </a:rPr>
              <a:t>]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8284" y="3745102"/>
            <a:ext cx="5783580" cy="195580"/>
          </a:xfrm>
          <a:custGeom>
            <a:avLst/>
            <a:gdLst/>
            <a:ahLst/>
            <a:cxnLst/>
            <a:rect l="l" t="t" r="r" b="b"/>
            <a:pathLst>
              <a:path w="5783580" h="195579">
                <a:moveTo>
                  <a:pt x="5774106" y="185928"/>
                </a:moveTo>
                <a:lnTo>
                  <a:pt x="9448" y="185928"/>
                </a:lnTo>
                <a:lnTo>
                  <a:pt x="9448" y="0"/>
                </a:lnTo>
                <a:lnTo>
                  <a:pt x="0" y="0"/>
                </a:lnTo>
                <a:lnTo>
                  <a:pt x="0" y="185928"/>
                </a:lnTo>
                <a:lnTo>
                  <a:pt x="0" y="195072"/>
                </a:lnTo>
                <a:lnTo>
                  <a:pt x="9448" y="195072"/>
                </a:lnTo>
                <a:lnTo>
                  <a:pt x="5774106" y="195072"/>
                </a:lnTo>
                <a:lnTo>
                  <a:pt x="5774106" y="185928"/>
                </a:lnTo>
                <a:close/>
              </a:path>
              <a:path w="5783580" h="195579">
                <a:moveTo>
                  <a:pt x="5783326" y="0"/>
                </a:moveTo>
                <a:lnTo>
                  <a:pt x="5774182" y="0"/>
                </a:lnTo>
                <a:lnTo>
                  <a:pt x="5774182" y="185928"/>
                </a:lnTo>
                <a:lnTo>
                  <a:pt x="5774182" y="195072"/>
                </a:lnTo>
                <a:lnTo>
                  <a:pt x="5783326" y="195072"/>
                </a:lnTo>
                <a:lnTo>
                  <a:pt x="5783326" y="185928"/>
                </a:lnTo>
                <a:lnTo>
                  <a:pt x="5783326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53008" y="4232782"/>
            <a:ext cx="5917565" cy="399415"/>
          </a:xfrm>
          <a:prstGeom prst="rect">
            <a:avLst/>
          </a:prstGeom>
          <a:ln w="9143">
            <a:solidFill>
              <a:srgbClr val="F7F7F7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imes New Roman"/>
              <a:cs typeface="Times New Roman"/>
            </a:endParaRPr>
          </a:p>
          <a:p>
            <a:pPr marL="300355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5F62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2908" y="5293486"/>
            <a:ext cx="649605" cy="204470"/>
          </a:xfrm>
          <a:custGeom>
            <a:avLst/>
            <a:gdLst/>
            <a:ahLst/>
            <a:cxnLst/>
            <a:rect l="l" t="t" r="r" b="b"/>
            <a:pathLst>
              <a:path w="649605" h="204470">
                <a:moveTo>
                  <a:pt x="649173" y="0"/>
                </a:moveTo>
                <a:lnTo>
                  <a:pt x="640067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195072"/>
                </a:lnTo>
                <a:lnTo>
                  <a:pt x="0" y="204216"/>
                </a:lnTo>
                <a:lnTo>
                  <a:pt x="9144" y="204216"/>
                </a:lnTo>
                <a:lnTo>
                  <a:pt x="640029" y="204216"/>
                </a:lnTo>
                <a:lnTo>
                  <a:pt x="649173" y="204216"/>
                </a:lnTo>
                <a:lnTo>
                  <a:pt x="649173" y="195072"/>
                </a:lnTo>
                <a:lnTo>
                  <a:pt x="649173" y="9144"/>
                </a:lnTo>
                <a:lnTo>
                  <a:pt x="649173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68677" y="5293486"/>
            <a:ext cx="738505" cy="204470"/>
          </a:xfrm>
          <a:custGeom>
            <a:avLst/>
            <a:gdLst/>
            <a:ahLst/>
            <a:cxnLst/>
            <a:rect l="l" t="t" r="r" b="b"/>
            <a:pathLst>
              <a:path w="738505" h="204470">
                <a:moveTo>
                  <a:pt x="9131" y="0"/>
                </a:moveTo>
                <a:lnTo>
                  <a:pt x="0" y="0"/>
                </a:lnTo>
                <a:lnTo>
                  <a:pt x="0" y="9144"/>
                </a:lnTo>
                <a:lnTo>
                  <a:pt x="0" y="195072"/>
                </a:lnTo>
                <a:lnTo>
                  <a:pt x="0" y="204216"/>
                </a:lnTo>
                <a:lnTo>
                  <a:pt x="9131" y="204216"/>
                </a:lnTo>
                <a:lnTo>
                  <a:pt x="9131" y="195072"/>
                </a:lnTo>
                <a:lnTo>
                  <a:pt x="9131" y="9144"/>
                </a:lnTo>
                <a:lnTo>
                  <a:pt x="9131" y="0"/>
                </a:lnTo>
                <a:close/>
              </a:path>
              <a:path w="738505" h="204470">
                <a:moveTo>
                  <a:pt x="728776" y="0"/>
                </a:moveTo>
                <a:lnTo>
                  <a:pt x="9144" y="0"/>
                </a:lnTo>
                <a:lnTo>
                  <a:pt x="9144" y="9144"/>
                </a:lnTo>
                <a:lnTo>
                  <a:pt x="9144" y="195072"/>
                </a:lnTo>
                <a:lnTo>
                  <a:pt x="9144" y="204216"/>
                </a:lnTo>
                <a:lnTo>
                  <a:pt x="728776" y="204216"/>
                </a:lnTo>
                <a:lnTo>
                  <a:pt x="728776" y="195072"/>
                </a:lnTo>
                <a:lnTo>
                  <a:pt x="728776" y="9144"/>
                </a:lnTo>
                <a:lnTo>
                  <a:pt x="728776" y="0"/>
                </a:lnTo>
                <a:close/>
              </a:path>
              <a:path w="738505" h="204470">
                <a:moveTo>
                  <a:pt x="737997" y="0"/>
                </a:moveTo>
                <a:lnTo>
                  <a:pt x="728853" y="0"/>
                </a:lnTo>
                <a:lnTo>
                  <a:pt x="728853" y="9144"/>
                </a:lnTo>
                <a:lnTo>
                  <a:pt x="728853" y="195072"/>
                </a:lnTo>
                <a:lnTo>
                  <a:pt x="728853" y="204216"/>
                </a:lnTo>
                <a:lnTo>
                  <a:pt x="737997" y="204216"/>
                </a:lnTo>
                <a:lnTo>
                  <a:pt x="737997" y="195072"/>
                </a:lnTo>
                <a:lnTo>
                  <a:pt x="737997" y="9144"/>
                </a:lnTo>
                <a:lnTo>
                  <a:pt x="737997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8284" y="5828664"/>
            <a:ext cx="5783580" cy="3514725"/>
          </a:xfrm>
          <a:custGeom>
            <a:avLst/>
            <a:gdLst/>
            <a:ahLst/>
            <a:cxnLst/>
            <a:rect l="l" t="t" r="r" b="b"/>
            <a:pathLst>
              <a:path w="5783580" h="3514725">
                <a:moveTo>
                  <a:pt x="9448" y="1626196"/>
                </a:moveTo>
                <a:lnTo>
                  <a:pt x="0" y="1626196"/>
                </a:lnTo>
                <a:lnTo>
                  <a:pt x="0" y="2098929"/>
                </a:lnTo>
                <a:lnTo>
                  <a:pt x="0" y="2571369"/>
                </a:lnTo>
                <a:lnTo>
                  <a:pt x="0" y="3042285"/>
                </a:lnTo>
                <a:lnTo>
                  <a:pt x="0" y="3514725"/>
                </a:lnTo>
                <a:lnTo>
                  <a:pt x="9448" y="3514725"/>
                </a:lnTo>
                <a:lnTo>
                  <a:pt x="9448" y="3042285"/>
                </a:lnTo>
                <a:lnTo>
                  <a:pt x="9448" y="2571369"/>
                </a:lnTo>
                <a:lnTo>
                  <a:pt x="9448" y="2098929"/>
                </a:lnTo>
                <a:lnTo>
                  <a:pt x="9448" y="1626196"/>
                </a:lnTo>
                <a:close/>
              </a:path>
              <a:path w="5783580" h="3514725">
                <a:moveTo>
                  <a:pt x="5774106" y="0"/>
                </a:moveTo>
                <a:lnTo>
                  <a:pt x="9448" y="0"/>
                </a:lnTo>
                <a:lnTo>
                  <a:pt x="0" y="0"/>
                </a:lnTo>
                <a:lnTo>
                  <a:pt x="0" y="9144"/>
                </a:lnTo>
                <a:lnTo>
                  <a:pt x="0" y="682752"/>
                </a:lnTo>
                <a:lnTo>
                  <a:pt x="0" y="1155192"/>
                </a:lnTo>
                <a:lnTo>
                  <a:pt x="0" y="1626108"/>
                </a:lnTo>
                <a:lnTo>
                  <a:pt x="9448" y="1626108"/>
                </a:lnTo>
                <a:lnTo>
                  <a:pt x="9448" y="1155192"/>
                </a:lnTo>
                <a:lnTo>
                  <a:pt x="9448" y="682752"/>
                </a:lnTo>
                <a:lnTo>
                  <a:pt x="9448" y="9144"/>
                </a:lnTo>
                <a:lnTo>
                  <a:pt x="5774106" y="9144"/>
                </a:lnTo>
                <a:lnTo>
                  <a:pt x="5774106" y="0"/>
                </a:lnTo>
                <a:close/>
              </a:path>
              <a:path w="5783580" h="3514725">
                <a:moveTo>
                  <a:pt x="5783326" y="1626196"/>
                </a:moveTo>
                <a:lnTo>
                  <a:pt x="5774182" y="1626196"/>
                </a:lnTo>
                <a:lnTo>
                  <a:pt x="5774182" y="2098929"/>
                </a:lnTo>
                <a:lnTo>
                  <a:pt x="5774182" y="2571369"/>
                </a:lnTo>
                <a:lnTo>
                  <a:pt x="5774182" y="3042285"/>
                </a:lnTo>
                <a:lnTo>
                  <a:pt x="5774182" y="3514725"/>
                </a:lnTo>
                <a:lnTo>
                  <a:pt x="5783326" y="3514725"/>
                </a:lnTo>
                <a:lnTo>
                  <a:pt x="5783326" y="3042285"/>
                </a:lnTo>
                <a:lnTo>
                  <a:pt x="5783326" y="2571369"/>
                </a:lnTo>
                <a:lnTo>
                  <a:pt x="5783326" y="2098929"/>
                </a:lnTo>
                <a:lnTo>
                  <a:pt x="5783326" y="1626196"/>
                </a:lnTo>
                <a:close/>
              </a:path>
              <a:path w="5783580" h="3514725">
                <a:moveTo>
                  <a:pt x="5783326" y="0"/>
                </a:moveTo>
                <a:lnTo>
                  <a:pt x="5774182" y="0"/>
                </a:lnTo>
                <a:lnTo>
                  <a:pt x="5774182" y="9144"/>
                </a:lnTo>
                <a:lnTo>
                  <a:pt x="5774182" y="682752"/>
                </a:lnTo>
                <a:lnTo>
                  <a:pt x="5774182" y="1155192"/>
                </a:lnTo>
                <a:lnTo>
                  <a:pt x="5774182" y="1626108"/>
                </a:lnTo>
                <a:lnTo>
                  <a:pt x="5783326" y="1626108"/>
                </a:lnTo>
                <a:lnTo>
                  <a:pt x="5783326" y="1155192"/>
                </a:lnTo>
                <a:lnTo>
                  <a:pt x="5783326" y="682752"/>
                </a:lnTo>
                <a:lnTo>
                  <a:pt x="5783326" y="9144"/>
                </a:lnTo>
                <a:lnTo>
                  <a:pt x="5783326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02004" y="4901310"/>
            <a:ext cx="5705475" cy="4630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Let’s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analyze the</a:t>
            </a:r>
            <a:r>
              <a:rPr dirty="0" sz="12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response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we</a:t>
            </a:r>
            <a:r>
              <a:rPr dirty="0" sz="12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get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 the</a:t>
            </a:r>
            <a:r>
              <a:rPr dirty="0" sz="12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AnalyzeDocument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 API.</a:t>
            </a:r>
            <a:r>
              <a:rPr dirty="0" sz="12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 following</a:t>
            </a:r>
            <a:r>
              <a:rPr dirty="0" sz="12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response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has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been trimmed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 to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Calibri"/>
                <a:cs typeface="Calibri"/>
              </a:rPr>
              <a:t>only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show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dirty="0" sz="12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relevant parts.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response</a:t>
            </a:r>
            <a:r>
              <a:rPr dirty="0" sz="12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has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ts val="1540"/>
              </a:lnSpc>
              <a:spcBef>
                <a:spcPts val="65"/>
              </a:spcBef>
            </a:pP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dirty="0" sz="1200" spc="-5">
                <a:solidFill>
                  <a:srgbClr val="C0392B"/>
                </a:solidFill>
                <a:latin typeface="Calibri"/>
                <a:cs typeface="Calibri"/>
              </a:rPr>
              <a:t>BlockType</a:t>
            </a:r>
            <a:r>
              <a:rPr dirty="0" sz="1200">
                <a:solidFill>
                  <a:srgbClr val="C0392B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of </a:t>
            </a:r>
            <a:r>
              <a:rPr dirty="0" sz="1200" spc="-5">
                <a:solidFill>
                  <a:srgbClr val="C0392B"/>
                </a:solidFill>
                <a:latin typeface="Calibri"/>
                <a:cs typeface="Calibri"/>
              </a:rPr>
              <a:t>SIGNATURE</a:t>
            </a:r>
            <a:r>
              <a:rPr dirty="0" sz="1200">
                <a:solidFill>
                  <a:srgbClr val="C0392B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that shows the confidence score,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ID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for the block,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and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bounding </a:t>
            </a:r>
            <a:r>
              <a:rPr dirty="0" sz="1200" spc="-26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box details:</a:t>
            </a:r>
            <a:endParaRPr sz="1200">
              <a:latin typeface="Calibri"/>
              <a:cs typeface="Calibri"/>
            </a:endParaRPr>
          </a:p>
          <a:p>
            <a:pPr marL="117475" marR="3348990" indent="-105410">
              <a:lnSpc>
                <a:spcPct val="257500"/>
              </a:lnSpc>
              <a:spcBef>
                <a:spcPts val="495"/>
              </a:spcBef>
            </a:pP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'BlockType':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'SIGNATURE',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'Confidence':</a:t>
            </a:r>
            <a:r>
              <a:rPr dirty="0" sz="12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38.468597412109375,</a:t>
            </a:r>
            <a:endParaRPr sz="1200">
              <a:latin typeface="Calibri"/>
              <a:cs typeface="Calibri"/>
            </a:endParaRPr>
          </a:p>
          <a:p>
            <a:pPr marL="186055" marR="1765935" indent="-68580">
              <a:lnSpc>
                <a:spcPct val="257500"/>
              </a:lnSpc>
              <a:spcBef>
                <a:spcPts val="10"/>
              </a:spcBef>
            </a:pP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'Geometry':</a:t>
            </a:r>
            <a:r>
              <a:rPr dirty="0" sz="12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{'BoundingBox':</a:t>
            </a:r>
            <a:r>
              <a:rPr dirty="0" sz="1200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{'Width':</a:t>
            </a:r>
            <a:r>
              <a:rPr dirty="0" sz="12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0.15083004534244537, </a:t>
            </a:r>
            <a:r>
              <a:rPr dirty="0" sz="1200" spc="-254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'Height':</a:t>
            </a:r>
            <a:r>
              <a:rPr dirty="0" sz="12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0.019236255437135696,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 marL="186055">
              <a:lnSpc>
                <a:spcPct val="100000"/>
              </a:lnSpc>
              <a:spcBef>
                <a:spcPts val="819"/>
              </a:spcBef>
            </a:pP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'Left': 0.11393339931964874,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 marL="186055">
              <a:lnSpc>
                <a:spcPct val="100000"/>
              </a:lnSpc>
              <a:spcBef>
                <a:spcPts val="815"/>
              </a:spcBef>
            </a:pP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'Top':</a:t>
            </a:r>
            <a:r>
              <a:rPr dirty="0" sz="12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0.8885205388069153},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 marL="151130">
              <a:lnSpc>
                <a:spcPct val="100000"/>
              </a:lnSpc>
              <a:spcBef>
                <a:spcPts val="805"/>
              </a:spcBef>
            </a:pP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'Polygon':</a:t>
            </a:r>
            <a:r>
              <a:rPr dirty="0" sz="1200" spc="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[{'X':</a:t>
            </a:r>
            <a:r>
              <a:rPr dirty="0" sz="12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0.11394496262073517,</a:t>
            </a:r>
            <a:r>
              <a:rPr dirty="0" sz="1200" spc="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Calibri"/>
                <a:cs typeface="Calibri"/>
              </a:rPr>
              <a:t>'Y':</a:t>
            </a:r>
            <a:r>
              <a:rPr dirty="0" sz="12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0.8885205388069153},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 marL="186055">
              <a:lnSpc>
                <a:spcPct val="100000"/>
              </a:lnSpc>
              <a:spcBef>
                <a:spcPts val="815"/>
              </a:spcBef>
            </a:pP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{'X':</a:t>
            </a:r>
            <a:r>
              <a:rPr dirty="0" sz="12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0.2647634446620941,</a:t>
            </a:r>
            <a:r>
              <a:rPr dirty="0" sz="12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'Y':</a:t>
            </a:r>
            <a:r>
              <a:rPr dirty="0" sz="12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0.8887625932693481},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48284" y="9343338"/>
            <a:ext cx="5783580" cy="471170"/>
          </a:xfrm>
          <a:custGeom>
            <a:avLst/>
            <a:gdLst/>
            <a:ahLst/>
            <a:cxnLst/>
            <a:rect l="l" t="t" r="r" b="b"/>
            <a:pathLst>
              <a:path w="5783580" h="471170">
                <a:moveTo>
                  <a:pt x="9448" y="0"/>
                </a:moveTo>
                <a:lnTo>
                  <a:pt x="0" y="0"/>
                </a:lnTo>
                <a:lnTo>
                  <a:pt x="0" y="470916"/>
                </a:lnTo>
                <a:lnTo>
                  <a:pt x="9448" y="470916"/>
                </a:lnTo>
                <a:lnTo>
                  <a:pt x="9448" y="0"/>
                </a:lnTo>
                <a:close/>
              </a:path>
              <a:path w="5783580" h="471170">
                <a:moveTo>
                  <a:pt x="5783326" y="0"/>
                </a:moveTo>
                <a:lnTo>
                  <a:pt x="5774182" y="0"/>
                </a:lnTo>
                <a:lnTo>
                  <a:pt x="5774182" y="470916"/>
                </a:lnTo>
                <a:lnTo>
                  <a:pt x="5783326" y="470916"/>
                </a:lnTo>
                <a:lnTo>
                  <a:pt x="5783326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8284" y="914348"/>
            <a:ext cx="5783580" cy="473075"/>
          </a:xfrm>
          <a:custGeom>
            <a:avLst/>
            <a:gdLst/>
            <a:ahLst/>
            <a:cxnLst/>
            <a:rect l="l" t="t" r="r" b="b"/>
            <a:pathLst>
              <a:path w="5783580" h="473075">
                <a:moveTo>
                  <a:pt x="9448" y="0"/>
                </a:moveTo>
                <a:lnTo>
                  <a:pt x="0" y="0"/>
                </a:lnTo>
                <a:lnTo>
                  <a:pt x="0" y="472744"/>
                </a:lnTo>
                <a:lnTo>
                  <a:pt x="9448" y="472744"/>
                </a:lnTo>
                <a:lnTo>
                  <a:pt x="9448" y="0"/>
                </a:lnTo>
                <a:close/>
              </a:path>
              <a:path w="5783580" h="473075">
                <a:moveTo>
                  <a:pt x="5783326" y="0"/>
                </a:moveTo>
                <a:lnTo>
                  <a:pt x="5774182" y="0"/>
                </a:lnTo>
                <a:lnTo>
                  <a:pt x="5774182" y="472744"/>
                </a:lnTo>
                <a:lnTo>
                  <a:pt x="5783326" y="472744"/>
                </a:lnTo>
                <a:lnTo>
                  <a:pt x="5783326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75740" y="894079"/>
            <a:ext cx="3467100" cy="681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{'X':</a:t>
            </a:r>
            <a:r>
              <a:rPr dirty="0" sz="12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0.264753133058548,</a:t>
            </a:r>
            <a:r>
              <a:rPr dirty="0" sz="1200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Calibri"/>
                <a:cs typeface="Calibri"/>
              </a:rPr>
              <a:t>'Y':</a:t>
            </a:r>
            <a:r>
              <a:rPr dirty="0" sz="1200" spc="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0.9077568054199219},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{'X':</a:t>
            </a:r>
            <a:r>
              <a:rPr dirty="0" sz="1200" spc="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0.11393339931964874,</a:t>
            </a:r>
            <a:r>
              <a:rPr dirty="0" sz="1200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'Y':</a:t>
            </a:r>
            <a:r>
              <a:rPr dirty="0" sz="12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0.907513439655304}]},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8284" y="1387106"/>
            <a:ext cx="5783580" cy="193675"/>
          </a:xfrm>
          <a:custGeom>
            <a:avLst/>
            <a:gdLst/>
            <a:ahLst/>
            <a:cxnLst/>
            <a:rect l="l" t="t" r="r" b="b"/>
            <a:pathLst>
              <a:path w="5783580" h="193675">
                <a:moveTo>
                  <a:pt x="5774106" y="184391"/>
                </a:moveTo>
                <a:lnTo>
                  <a:pt x="9448" y="184391"/>
                </a:lnTo>
                <a:lnTo>
                  <a:pt x="9448" y="0"/>
                </a:lnTo>
                <a:lnTo>
                  <a:pt x="0" y="0"/>
                </a:lnTo>
                <a:lnTo>
                  <a:pt x="0" y="184391"/>
                </a:lnTo>
                <a:lnTo>
                  <a:pt x="0" y="193535"/>
                </a:lnTo>
                <a:lnTo>
                  <a:pt x="9448" y="193535"/>
                </a:lnTo>
                <a:lnTo>
                  <a:pt x="5774106" y="193535"/>
                </a:lnTo>
                <a:lnTo>
                  <a:pt x="5774106" y="184391"/>
                </a:lnTo>
                <a:close/>
              </a:path>
              <a:path w="5783580" h="193675">
                <a:moveTo>
                  <a:pt x="5783326" y="0"/>
                </a:moveTo>
                <a:lnTo>
                  <a:pt x="5774182" y="0"/>
                </a:lnTo>
                <a:lnTo>
                  <a:pt x="5774182" y="184391"/>
                </a:lnTo>
                <a:lnTo>
                  <a:pt x="5774182" y="193535"/>
                </a:lnTo>
                <a:lnTo>
                  <a:pt x="5783326" y="193535"/>
                </a:lnTo>
                <a:lnTo>
                  <a:pt x="5783326" y="184391"/>
                </a:lnTo>
                <a:lnTo>
                  <a:pt x="5783326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53008" y="1873249"/>
            <a:ext cx="5917565" cy="399415"/>
          </a:xfrm>
          <a:prstGeom prst="rect">
            <a:avLst/>
          </a:prstGeom>
          <a:ln w="9143">
            <a:solidFill>
              <a:srgbClr val="F7F7F7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'Id':</a:t>
            </a:r>
            <a:r>
              <a:rPr dirty="0" sz="12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'609f749c-5e79-4dd4-abcc-ad47c6ebf777'}]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2913633"/>
            <a:ext cx="5681345" cy="2429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333333"/>
                </a:solidFill>
                <a:latin typeface="Arial"/>
                <a:cs typeface="Arial"/>
              </a:rPr>
              <a:t>Form</a:t>
            </a:r>
            <a:r>
              <a:rPr dirty="0" sz="1800" spc="-1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dirty="0" sz="1800" spc="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table</a:t>
            </a:r>
            <a:r>
              <a:rPr dirty="0" sz="1800" spc="-1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extraction</a:t>
            </a:r>
            <a:r>
              <a:rPr dirty="0" sz="1800" spc="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dirty="0" sz="1800" spc="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333333"/>
                </a:solidFill>
                <a:latin typeface="Arial"/>
                <a:cs typeface="Arial"/>
              </a:rPr>
              <a:t>processing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1699"/>
              </a:lnSpc>
              <a:spcBef>
                <a:spcPts val="1335"/>
              </a:spcBef>
            </a:pP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Amazon</a:t>
            </a:r>
            <a:r>
              <a:rPr dirty="0" sz="12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Textract</a:t>
            </a:r>
            <a:r>
              <a:rPr dirty="0" sz="12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Calibri"/>
                <a:cs typeface="Calibri"/>
              </a:rPr>
              <a:t>can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provide</a:t>
            </a:r>
            <a:r>
              <a:rPr dirty="0" sz="12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inputs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required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dirty="0" sz="12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automatically process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forms</a:t>
            </a:r>
            <a:r>
              <a:rPr dirty="0" sz="12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tables </a:t>
            </a:r>
            <a:r>
              <a:rPr dirty="0" sz="1200" spc="-254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without human</a:t>
            </a:r>
            <a:r>
              <a:rPr dirty="0" sz="12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intervention. For</a:t>
            </a:r>
            <a:r>
              <a:rPr dirty="0" sz="12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example,</a:t>
            </a:r>
            <a:r>
              <a:rPr dirty="0" sz="12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dirty="0" sz="12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bank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could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write</a:t>
            </a:r>
            <a:r>
              <a:rPr dirty="0" sz="12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code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 to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Calibri"/>
                <a:cs typeface="Calibri"/>
              </a:rPr>
              <a:t>read</a:t>
            </a:r>
            <a:r>
              <a:rPr dirty="0" sz="12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PDFs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dirty="0" sz="12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loan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applications.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Calibri"/>
              <a:cs typeface="Calibri"/>
            </a:endParaRPr>
          </a:p>
          <a:p>
            <a:pPr marL="12700" marR="23495">
              <a:lnSpc>
                <a:spcPct val="101899"/>
              </a:lnSpc>
            </a:pP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information contained</a:t>
            </a:r>
            <a:r>
              <a:rPr dirty="0" sz="12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dirty="0" sz="12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document</a:t>
            </a:r>
            <a:r>
              <a:rPr dirty="0" sz="12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Calibri"/>
                <a:cs typeface="Calibri"/>
              </a:rPr>
              <a:t>could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be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used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dirty="0" sz="12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initiate</a:t>
            </a:r>
            <a:r>
              <a:rPr dirty="0" sz="12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all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 the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necessary 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background and</a:t>
            </a:r>
            <a:r>
              <a:rPr dirty="0" sz="12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credit checks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dirty="0" sz="12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approve</a:t>
            </a:r>
            <a:r>
              <a:rPr dirty="0" sz="12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 loan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so that</a:t>
            </a:r>
            <a:r>
              <a:rPr dirty="0" sz="12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customers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can</a:t>
            </a:r>
            <a:r>
              <a:rPr dirty="0" sz="12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get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instant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results </a:t>
            </a:r>
            <a:r>
              <a:rPr dirty="0" sz="1200" spc="-254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for their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application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rather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than having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wait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several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days</a:t>
            </a:r>
            <a:r>
              <a:rPr dirty="0" sz="12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for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manual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review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and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validation.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Calibri"/>
              <a:cs typeface="Calibri"/>
            </a:endParaRPr>
          </a:p>
          <a:p>
            <a:pPr marL="12700" marR="302260">
              <a:lnSpc>
                <a:spcPct val="101699"/>
              </a:lnSpc>
            </a:pP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 following</a:t>
            </a:r>
            <a:r>
              <a:rPr dirty="0" sz="12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image is </a:t>
            </a:r>
            <a:r>
              <a:rPr dirty="0" sz="1200" spc="-10">
                <a:solidFill>
                  <a:srgbClr val="333333"/>
                </a:solidFill>
                <a:latin typeface="Calibri"/>
                <a:cs typeface="Calibri"/>
              </a:rPr>
              <a:t>an</a:t>
            </a:r>
            <a:r>
              <a:rPr dirty="0" sz="12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employment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application</a:t>
            </a:r>
            <a:r>
              <a:rPr dirty="0" sz="12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with form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fields,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 check</a:t>
            </a:r>
            <a:r>
              <a:rPr dirty="0" sz="12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boxes,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dirty="0" sz="1200" spc="-254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table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22499" y="8297925"/>
            <a:ext cx="472440" cy="204470"/>
          </a:xfrm>
          <a:custGeom>
            <a:avLst/>
            <a:gdLst/>
            <a:ahLst/>
            <a:cxnLst/>
            <a:rect l="l" t="t" r="r" b="b"/>
            <a:pathLst>
              <a:path w="472439" h="204470">
                <a:moveTo>
                  <a:pt x="472440" y="195084"/>
                </a:moveTo>
                <a:lnTo>
                  <a:pt x="463296" y="195084"/>
                </a:lnTo>
                <a:lnTo>
                  <a:pt x="9144" y="195084"/>
                </a:lnTo>
                <a:lnTo>
                  <a:pt x="0" y="195084"/>
                </a:lnTo>
                <a:lnTo>
                  <a:pt x="0" y="204216"/>
                </a:lnTo>
                <a:lnTo>
                  <a:pt x="9144" y="204216"/>
                </a:lnTo>
                <a:lnTo>
                  <a:pt x="463296" y="204216"/>
                </a:lnTo>
                <a:lnTo>
                  <a:pt x="472440" y="204216"/>
                </a:lnTo>
                <a:lnTo>
                  <a:pt x="472440" y="195084"/>
                </a:lnTo>
                <a:close/>
              </a:path>
              <a:path w="472439" h="204470">
                <a:moveTo>
                  <a:pt x="472440" y="0"/>
                </a:moveTo>
                <a:lnTo>
                  <a:pt x="463296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195072"/>
                </a:lnTo>
                <a:lnTo>
                  <a:pt x="9144" y="195072"/>
                </a:lnTo>
                <a:lnTo>
                  <a:pt x="463296" y="195072"/>
                </a:lnTo>
                <a:lnTo>
                  <a:pt x="472440" y="195072"/>
                </a:lnTo>
                <a:lnTo>
                  <a:pt x="472440" y="9144"/>
                </a:lnTo>
                <a:lnTo>
                  <a:pt x="47244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34744" y="8511285"/>
            <a:ext cx="224154" cy="186055"/>
          </a:xfrm>
          <a:custGeom>
            <a:avLst/>
            <a:gdLst/>
            <a:ahLst/>
            <a:cxnLst/>
            <a:rect l="l" t="t" r="r" b="b"/>
            <a:pathLst>
              <a:path w="224155" h="186054">
                <a:moveTo>
                  <a:pt x="224028" y="0"/>
                </a:moveTo>
                <a:lnTo>
                  <a:pt x="0" y="0"/>
                </a:lnTo>
                <a:lnTo>
                  <a:pt x="0" y="185928"/>
                </a:lnTo>
                <a:lnTo>
                  <a:pt x="224028" y="185928"/>
                </a:lnTo>
                <a:lnTo>
                  <a:pt x="224028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78761" y="8511285"/>
            <a:ext cx="350520" cy="186055"/>
          </a:xfrm>
          <a:custGeom>
            <a:avLst/>
            <a:gdLst/>
            <a:ahLst/>
            <a:cxnLst/>
            <a:rect l="l" t="t" r="r" b="b"/>
            <a:pathLst>
              <a:path w="350519" h="186054">
                <a:moveTo>
                  <a:pt x="350519" y="0"/>
                </a:moveTo>
                <a:lnTo>
                  <a:pt x="0" y="0"/>
                </a:lnTo>
                <a:lnTo>
                  <a:pt x="0" y="185928"/>
                </a:lnTo>
                <a:lnTo>
                  <a:pt x="350519" y="185928"/>
                </a:lnTo>
                <a:lnTo>
                  <a:pt x="35051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02004" y="8265414"/>
            <a:ext cx="4230370" cy="434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1700"/>
              </a:lnSpc>
              <a:spcBef>
                <a:spcPts val="100"/>
              </a:spcBef>
            </a:pP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key-value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pairs</a:t>
            </a:r>
            <a:r>
              <a:rPr dirty="0" sz="12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dirty="0" sz="12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dirty="0" sz="1200" spc="8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C0392B"/>
                </a:solidFill>
                <a:latin typeface="Calibri"/>
                <a:cs typeface="Calibri"/>
              </a:rPr>
              <a:t>FORMS</a:t>
            </a:r>
            <a:r>
              <a:rPr dirty="0" sz="1200" spc="60">
                <a:solidFill>
                  <a:srgbClr val="C0392B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output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are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rendered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as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dirty="0" sz="12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table </a:t>
            </a:r>
            <a:r>
              <a:rPr dirty="0" sz="1200" spc="-254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with</a:t>
            </a:r>
            <a:r>
              <a:rPr dirty="0" sz="1200" spc="8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C0392B"/>
                </a:solidFill>
                <a:latin typeface="Calibri"/>
                <a:cs typeface="Calibri"/>
              </a:rPr>
              <a:t>Key</a:t>
            </a:r>
            <a:r>
              <a:rPr dirty="0" sz="1200" spc="75">
                <a:solidFill>
                  <a:srgbClr val="C0392B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dirty="0" sz="1200" spc="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C0392B"/>
                </a:solidFill>
                <a:latin typeface="Calibri"/>
                <a:cs typeface="Calibri"/>
              </a:rPr>
              <a:t>Value</a:t>
            </a:r>
            <a:r>
              <a:rPr dirty="0" sz="1200" spc="75">
                <a:solidFill>
                  <a:srgbClr val="C0392B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headlines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allow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 for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 easier</a:t>
            </a:r>
            <a:r>
              <a:rPr dirty="0" sz="12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processing.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25600" y="8502141"/>
            <a:ext cx="242570" cy="204470"/>
          </a:xfrm>
          <a:custGeom>
            <a:avLst/>
            <a:gdLst/>
            <a:ahLst/>
            <a:cxnLst/>
            <a:rect l="l" t="t" r="r" b="b"/>
            <a:pathLst>
              <a:path w="242569" h="204470">
                <a:moveTo>
                  <a:pt x="242265" y="0"/>
                </a:moveTo>
                <a:lnTo>
                  <a:pt x="233172" y="0"/>
                </a:lnTo>
                <a:lnTo>
                  <a:pt x="233121" y="9144"/>
                </a:lnTo>
                <a:lnTo>
                  <a:pt x="233121" y="195072"/>
                </a:lnTo>
                <a:lnTo>
                  <a:pt x="9144" y="195072"/>
                </a:lnTo>
                <a:lnTo>
                  <a:pt x="9144" y="9144"/>
                </a:lnTo>
                <a:lnTo>
                  <a:pt x="233121" y="9144"/>
                </a:lnTo>
                <a:lnTo>
                  <a:pt x="233121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195072"/>
                </a:lnTo>
                <a:lnTo>
                  <a:pt x="0" y="204216"/>
                </a:lnTo>
                <a:lnTo>
                  <a:pt x="9144" y="204216"/>
                </a:lnTo>
                <a:lnTo>
                  <a:pt x="233121" y="204216"/>
                </a:lnTo>
                <a:lnTo>
                  <a:pt x="242265" y="204216"/>
                </a:lnTo>
                <a:lnTo>
                  <a:pt x="242265" y="195072"/>
                </a:lnTo>
                <a:lnTo>
                  <a:pt x="242265" y="9144"/>
                </a:lnTo>
                <a:lnTo>
                  <a:pt x="242265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69618" y="8502141"/>
            <a:ext cx="368935" cy="204470"/>
          </a:xfrm>
          <a:custGeom>
            <a:avLst/>
            <a:gdLst/>
            <a:ahLst/>
            <a:cxnLst/>
            <a:rect l="l" t="t" r="r" b="b"/>
            <a:pathLst>
              <a:path w="368935" h="204470">
                <a:moveTo>
                  <a:pt x="368808" y="0"/>
                </a:moveTo>
                <a:lnTo>
                  <a:pt x="359664" y="0"/>
                </a:lnTo>
                <a:lnTo>
                  <a:pt x="359664" y="9144"/>
                </a:lnTo>
                <a:lnTo>
                  <a:pt x="359664" y="195072"/>
                </a:lnTo>
                <a:lnTo>
                  <a:pt x="9144" y="195072"/>
                </a:lnTo>
                <a:lnTo>
                  <a:pt x="9144" y="9144"/>
                </a:lnTo>
                <a:lnTo>
                  <a:pt x="359664" y="9144"/>
                </a:lnTo>
                <a:lnTo>
                  <a:pt x="359664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195072"/>
                </a:lnTo>
                <a:lnTo>
                  <a:pt x="0" y="204216"/>
                </a:lnTo>
                <a:lnTo>
                  <a:pt x="9144" y="204216"/>
                </a:lnTo>
                <a:lnTo>
                  <a:pt x="359664" y="204216"/>
                </a:lnTo>
                <a:lnTo>
                  <a:pt x="368808" y="204216"/>
                </a:lnTo>
                <a:lnTo>
                  <a:pt x="368808" y="195072"/>
                </a:lnTo>
                <a:lnTo>
                  <a:pt x="368808" y="9144"/>
                </a:lnTo>
                <a:lnTo>
                  <a:pt x="368808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02004" y="8838438"/>
            <a:ext cx="33756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For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example,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changing </a:t>
            </a:r>
            <a:r>
              <a:rPr dirty="0" sz="1200" spc="-1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output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format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by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including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86377" y="8849613"/>
            <a:ext cx="1977389" cy="20447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1270" rIns="0" bIns="0" rtlCol="0" vert="horz">
            <a:spAutoFit/>
          </a:bodyPr>
          <a:lstStyle/>
          <a:p>
            <a:pPr marL="4445">
              <a:lnSpc>
                <a:spcPct val="100000"/>
              </a:lnSpc>
              <a:spcBef>
                <a:spcPts val="10"/>
              </a:spcBef>
            </a:pPr>
            <a:r>
              <a:rPr dirty="0" sz="1200" spc="-5">
                <a:solidFill>
                  <a:srgbClr val="C0392B"/>
                </a:solidFill>
                <a:latin typeface="Calibri"/>
                <a:cs typeface="Calibri"/>
              </a:rPr>
              <a:t>—pretty-print-table-format=csv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281805" y="8849613"/>
            <a:ext cx="9525" cy="204470"/>
          </a:xfrm>
          <a:custGeom>
            <a:avLst/>
            <a:gdLst/>
            <a:ahLst/>
            <a:cxnLst/>
            <a:rect l="l" t="t" r="r" b="b"/>
            <a:pathLst>
              <a:path w="9525" h="204470">
                <a:moveTo>
                  <a:pt x="9144" y="195084"/>
                </a:moveTo>
                <a:lnTo>
                  <a:pt x="0" y="195084"/>
                </a:lnTo>
                <a:lnTo>
                  <a:pt x="0" y="204216"/>
                </a:lnTo>
                <a:lnTo>
                  <a:pt x="9144" y="204216"/>
                </a:lnTo>
                <a:lnTo>
                  <a:pt x="9144" y="195084"/>
                </a:lnTo>
                <a:close/>
              </a:path>
              <a:path w="9525" h="204470">
                <a:moveTo>
                  <a:pt x="9144" y="0"/>
                </a:moveTo>
                <a:lnTo>
                  <a:pt x="0" y="0"/>
                </a:lnTo>
                <a:lnTo>
                  <a:pt x="0" y="9144"/>
                </a:lnTo>
                <a:lnTo>
                  <a:pt x="0" y="195072"/>
                </a:lnTo>
                <a:lnTo>
                  <a:pt x="9144" y="195072"/>
                </a:lnTo>
                <a:lnTo>
                  <a:pt x="9144" y="9144"/>
                </a:lnTo>
                <a:lnTo>
                  <a:pt x="9144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258814" y="8849613"/>
            <a:ext cx="9525" cy="204470"/>
          </a:xfrm>
          <a:custGeom>
            <a:avLst/>
            <a:gdLst/>
            <a:ahLst/>
            <a:cxnLst/>
            <a:rect l="l" t="t" r="r" b="b"/>
            <a:pathLst>
              <a:path w="9525" h="204470">
                <a:moveTo>
                  <a:pt x="9144" y="195084"/>
                </a:moveTo>
                <a:lnTo>
                  <a:pt x="0" y="195084"/>
                </a:lnTo>
                <a:lnTo>
                  <a:pt x="0" y="204216"/>
                </a:lnTo>
                <a:lnTo>
                  <a:pt x="9144" y="204216"/>
                </a:lnTo>
                <a:lnTo>
                  <a:pt x="9144" y="195084"/>
                </a:lnTo>
                <a:close/>
              </a:path>
              <a:path w="9525" h="204470">
                <a:moveTo>
                  <a:pt x="9144" y="0"/>
                </a:moveTo>
                <a:lnTo>
                  <a:pt x="0" y="0"/>
                </a:lnTo>
                <a:lnTo>
                  <a:pt x="0" y="9144"/>
                </a:lnTo>
                <a:lnTo>
                  <a:pt x="0" y="195072"/>
                </a:lnTo>
                <a:lnTo>
                  <a:pt x="9144" y="195072"/>
                </a:lnTo>
                <a:lnTo>
                  <a:pt x="9144" y="9144"/>
                </a:lnTo>
                <a:lnTo>
                  <a:pt x="9144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14704" y="9055353"/>
            <a:ext cx="676910" cy="204470"/>
          </a:xfrm>
          <a:custGeom>
            <a:avLst/>
            <a:gdLst/>
            <a:ahLst/>
            <a:cxnLst/>
            <a:rect l="l" t="t" r="r" b="b"/>
            <a:pathLst>
              <a:path w="676910" h="204470">
                <a:moveTo>
                  <a:pt x="676605" y="0"/>
                </a:moveTo>
                <a:lnTo>
                  <a:pt x="667512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195072"/>
                </a:lnTo>
                <a:lnTo>
                  <a:pt x="0" y="204216"/>
                </a:lnTo>
                <a:lnTo>
                  <a:pt x="9144" y="204216"/>
                </a:lnTo>
                <a:lnTo>
                  <a:pt x="667461" y="204216"/>
                </a:lnTo>
                <a:lnTo>
                  <a:pt x="676605" y="204216"/>
                </a:lnTo>
                <a:lnTo>
                  <a:pt x="676605" y="195072"/>
                </a:lnTo>
                <a:lnTo>
                  <a:pt x="676605" y="9144"/>
                </a:lnTo>
                <a:lnTo>
                  <a:pt x="676605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902004" y="9031985"/>
            <a:ext cx="3087370" cy="415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8890">
              <a:lnSpc>
                <a:spcPct val="106700"/>
              </a:lnSpc>
              <a:spcBef>
                <a:spcPts val="100"/>
              </a:spcBef>
            </a:pPr>
            <a:r>
              <a:rPr dirty="0" sz="1200" spc="-5">
                <a:solidFill>
                  <a:srgbClr val="C0392B"/>
                </a:solidFill>
                <a:latin typeface="Calibri"/>
                <a:cs typeface="Calibri"/>
              </a:rPr>
              <a:t>parameter</a:t>
            </a:r>
            <a:r>
              <a:rPr dirty="0" sz="1200" spc="70">
                <a:solidFill>
                  <a:srgbClr val="C0392B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outputs</a:t>
            </a:r>
            <a:r>
              <a:rPr dirty="0" sz="12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CSV format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(check </a:t>
            </a:r>
            <a:r>
              <a:rPr dirty="0" sz="1200" spc="-254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formats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16628" y="9053829"/>
            <a:ext cx="1473835" cy="20574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3175" rIns="0" bIns="0" rtlCol="0" vert="horz">
            <a:spAutoFit/>
          </a:bodyPr>
          <a:lstStyle/>
          <a:p>
            <a:pPr marL="4445">
              <a:lnSpc>
                <a:spcPct val="100000"/>
              </a:lnSpc>
              <a:spcBef>
                <a:spcPts val="25"/>
              </a:spcBef>
            </a:pPr>
            <a:r>
              <a:rPr dirty="0" sz="1200" spc="-5">
                <a:solidFill>
                  <a:srgbClr val="C0392B"/>
                </a:solidFill>
                <a:latin typeface="Calibri"/>
                <a:cs typeface="Calibri"/>
              </a:rPr>
              <a:t>amazon-textract —help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17260" y="9044178"/>
            <a:ext cx="10636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for</a:t>
            </a:r>
            <a:r>
              <a:rPr dirty="0" sz="12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dirty="0" sz="1200" spc="-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list</a:t>
            </a:r>
            <a:r>
              <a:rPr dirty="0" sz="12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dirty="0" sz="1200" spc="-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other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012057" y="9055353"/>
            <a:ext cx="9525" cy="204470"/>
          </a:xfrm>
          <a:custGeom>
            <a:avLst/>
            <a:gdLst/>
            <a:ahLst/>
            <a:cxnLst/>
            <a:rect l="l" t="t" r="r" b="b"/>
            <a:pathLst>
              <a:path w="9525" h="204470">
                <a:moveTo>
                  <a:pt x="9131" y="0"/>
                </a:moveTo>
                <a:lnTo>
                  <a:pt x="0" y="0"/>
                </a:lnTo>
                <a:lnTo>
                  <a:pt x="0" y="9144"/>
                </a:lnTo>
                <a:lnTo>
                  <a:pt x="0" y="195072"/>
                </a:lnTo>
                <a:lnTo>
                  <a:pt x="0" y="204216"/>
                </a:lnTo>
                <a:lnTo>
                  <a:pt x="9131" y="204216"/>
                </a:lnTo>
                <a:lnTo>
                  <a:pt x="9131" y="195072"/>
                </a:lnTo>
                <a:lnTo>
                  <a:pt x="9131" y="9144"/>
                </a:lnTo>
                <a:lnTo>
                  <a:pt x="9131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485765" y="9055353"/>
            <a:ext cx="9525" cy="204470"/>
          </a:xfrm>
          <a:custGeom>
            <a:avLst/>
            <a:gdLst/>
            <a:ahLst/>
            <a:cxnLst/>
            <a:rect l="l" t="t" r="r" b="b"/>
            <a:pathLst>
              <a:path w="9525" h="204470">
                <a:moveTo>
                  <a:pt x="9144" y="0"/>
                </a:moveTo>
                <a:lnTo>
                  <a:pt x="0" y="0"/>
                </a:lnTo>
                <a:lnTo>
                  <a:pt x="0" y="9144"/>
                </a:lnTo>
                <a:lnTo>
                  <a:pt x="0" y="195072"/>
                </a:lnTo>
                <a:lnTo>
                  <a:pt x="0" y="204216"/>
                </a:lnTo>
                <a:lnTo>
                  <a:pt x="9144" y="204216"/>
                </a:lnTo>
                <a:lnTo>
                  <a:pt x="9144" y="195072"/>
                </a:lnTo>
                <a:lnTo>
                  <a:pt x="9144" y="9144"/>
                </a:lnTo>
                <a:lnTo>
                  <a:pt x="9144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750813"/>
            <a:ext cx="5731509" cy="2120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079"/>
            <a:ext cx="5743575" cy="3071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Extract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information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dirty="0" sz="12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invoices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and receipts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Calibri"/>
              <a:cs typeface="Calibri"/>
            </a:endParaRPr>
          </a:p>
          <a:p>
            <a:pPr marL="12700" marR="5080">
              <a:lnSpc>
                <a:spcPct val="101699"/>
              </a:lnSpc>
            </a:pP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Invoices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receipts</a:t>
            </a:r>
            <a:r>
              <a:rPr dirty="0" sz="12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are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difficult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 process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Calibri"/>
                <a:cs typeface="Calibri"/>
              </a:rPr>
              <a:t>at</a:t>
            </a:r>
            <a:r>
              <a:rPr dirty="0" sz="12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scale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because</a:t>
            </a:r>
            <a:r>
              <a:rPr dirty="0" sz="12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they</a:t>
            </a:r>
            <a:r>
              <a:rPr dirty="0" sz="12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follow</a:t>
            </a:r>
            <a:r>
              <a:rPr dirty="0" sz="12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no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Calibri"/>
                <a:cs typeface="Calibri"/>
              </a:rPr>
              <a:t>set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design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rules, </a:t>
            </a:r>
            <a:r>
              <a:rPr dirty="0" sz="1200" spc="-254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yet</a:t>
            </a:r>
            <a:r>
              <a:rPr dirty="0" sz="12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any</a:t>
            </a:r>
            <a:r>
              <a:rPr dirty="0" sz="12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individual customer</a:t>
            </a:r>
            <a:r>
              <a:rPr dirty="0" sz="12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encounters thousands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distinct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types</a:t>
            </a:r>
            <a:r>
              <a:rPr dirty="0" sz="12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these</a:t>
            </a:r>
            <a:r>
              <a:rPr dirty="0" sz="12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documents.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Amazon</a:t>
            </a:r>
            <a:r>
              <a:rPr dirty="0" sz="12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Textract</a:t>
            </a:r>
            <a:r>
              <a:rPr dirty="0" sz="12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u="sng" sz="1200" spc="-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Calibri"/>
                <a:cs typeface="Calibri"/>
                <a:hlinkClick r:id="rId2"/>
              </a:rPr>
              <a:t>AnalyzeExpense</a:t>
            </a:r>
            <a:r>
              <a:rPr dirty="0" sz="1200" spc="5">
                <a:solidFill>
                  <a:srgbClr val="0971D2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action</a:t>
            </a:r>
            <a:r>
              <a:rPr dirty="0" sz="12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identifies</a:t>
            </a:r>
            <a:r>
              <a:rPr dirty="0" sz="12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standard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fields</a:t>
            </a:r>
            <a:r>
              <a:rPr dirty="0" sz="12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 line-item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details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for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 these</a:t>
            </a:r>
            <a:r>
              <a:rPr dirty="0" sz="12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document types.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</a:pP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dirty="0" sz="12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standard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fields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Calibri"/>
                <a:cs typeface="Calibri"/>
              </a:rPr>
              <a:t>supported</a:t>
            </a:r>
            <a:r>
              <a:rPr dirty="0" sz="12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include “Vendor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Name”,</a:t>
            </a:r>
            <a:r>
              <a:rPr dirty="0" sz="12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“Total”,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“Receiver</a:t>
            </a:r>
            <a:r>
              <a:rPr dirty="0" sz="12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Address”,</a:t>
            </a:r>
            <a:endParaRPr sz="1200">
              <a:latin typeface="Calibri"/>
              <a:cs typeface="Calibri"/>
            </a:endParaRPr>
          </a:p>
          <a:p>
            <a:pPr algn="just" marL="12700" marR="264795">
              <a:lnSpc>
                <a:spcPct val="101699"/>
              </a:lnSpc>
            </a:pP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“Invoice/Receipt Date”, “Invoice/Receipt ID”, “Payment Terms”, “Subtotal”, “Due Date”,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“Tax”, “Invoice Tax Payer ID”, “Item Name”, “Item Price”, “Item Quantity”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plus line-item 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details.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 For</a:t>
            </a:r>
            <a:r>
              <a:rPr dirty="0" sz="12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dirty="0" sz="12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complete list</a:t>
            </a:r>
            <a:r>
              <a:rPr dirty="0" sz="12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check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dirty="0" sz="1200" spc="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u="sng" sz="1200" spc="-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Calibri"/>
                <a:cs typeface="Calibri"/>
                <a:hlinkClick r:id="rId3"/>
              </a:rPr>
              <a:t>Analyzing</a:t>
            </a:r>
            <a:r>
              <a:rPr dirty="0" u="sng" sz="1200" spc="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dirty="0" u="sng" sz="1200" spc="-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Calibri"/>
                <a:cs typeface="Calibri"/>
                <a:hlinkClick r:id="rId3"/>
              </a:rPr>
              <a:t>Invoices</a:t>
            </a:r>
            <a:r>
              <a:rPr dirty="0" u="sng" sz="1200" spc="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dirty="0" u="sng" sz="120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Calibri"/>
                <a:cs typeface="Calibri"/>
                <a:hlinkClick r:id="rId3"/>
              </a:rPr>
              <a:t>and </a:t>
            </a:r>
            <a:r>
              <a:rPr dirty="0" u="sng" sz="1200" spc="-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Calibri"/>
                <a:cs typeface="Calibri"/>
                <a:hlinkClick r:id="rId3"/>
              </a:rPr>
              <a:t>Receipts</a:t>
            </a:r>
            <a:r>
              <a:rPr dirty="0" u="sng" sz="1200" spc="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dirty="0" u="sng" sz="1200" spc="-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Calibri"/>
                <a:cs typeface="Calibri"/>
                <a:hlinkClick r:id="rId3"/>
              </a:rPr>
              <a:t>documentation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Calibri"/>
              <a:cs typeface="Calibri"/>
            </a:endParaRPr>
          </a:p>
          <a:p>
            <a:pPr marL="12700" marR="38100">
              <a:lnSpc>
                <a:spcPct val="101699"/>
              </a:lnSpc>
            </a:pP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dirty="0" sz="12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u="sng" sz="1200" spc="-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Calibri"/>
                <a:cs typeface="Calibri"/>
                <a:hlinkClick r:id="rId4"/>
              </a:rPr>
              <a:t>AWS</a:t>
            </a:r>
            <a:r>
              <a:rPr dirty="0" u="sng" sz="1200" spc="1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dirty="0" u="sng" sz="1200" spc="-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Calibri"/>
                <a:cs typeface="Calibri"/>
                <a:hlinkClick r:id="rId4"/>
              </a:rPr>
              <a:t>Management</a:t>
            </a:r>
            <a:r>
              <a:rPr dirty="0" u="sng" sz="1200" spc="1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dirty="0" u="sng" sz="1200" spc="-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Calibri"/>
                <a:cs typeface="Calibri"/>
                <a:hlinkClick r:id="rId4"/>
              </a:rPr>
              <a:t>Console</a:t>
            </a:r>
            <a:r>
              <a:rPr dirty="0" sz="1200" spc="15">
                <a:solidFill>
                  <a:srgbClr val="0971D2"/>
                </a:solidFill>
                <a:latin typeface="Calibri"/>
                <a:cs typeface="Calibri"/>
                <a:hlinkClick r:id="rId4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offers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options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 to</a:t>
            </a:r>
            <a:r>
              <a:rPr dirty="0" sz="12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test</a:t>
            </a:r>
            <a:r>
              <a:rPr dirty="0" sz="12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dirty="0" sz="12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AnalyzeExpense</a:t>
            </a:r>
            <a:r>
              <a:rPr dirty="0" sz="12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action</a:t>
            </a:r>
            <a:r>
              <a:rPr dirty="0" sz="12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through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 the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 “Select</a:t>
            </a:r>
            <a:r>
              <a:rPr dirty="0" sz="12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Document” options</a:t>
            </a:r>
            <a:r>
              <a:rPr dirty="0" sz="12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“Receipt” (image below)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or</a:t>
            </a:r>
            <a:r>
              <a:rPr dirty="0" sz="12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“Invoice”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 or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by</a:t>
            </a:r>
            <a:r>
              <a:rPr dirty="0" sz="12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“Choose File”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option. The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latter</a:t>
            </a:r>
            <a:r>
              <a:rPr dirty="0" sz="12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allows</a:t>
            </a:r>
            <a:r>
              <a:rPr dirty="0" sz="1200" spc="-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uploading of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 a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document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 and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subsequent</a:t>
            </a:r>
            <a:r>
              <a:rPr dirty="0" sz="12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selection</a:t>
            </a:r>
            <a:r>
              <a:rPr dirty="0" sz="12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dirty="0" sz="1200" spc="5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“Analyze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Expense”</a:t>
            </a:r>
            <a:r>
              <a:rPr dirty="0" sz="12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in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dirty="0" sz="12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output tab</a:t>
            </a:r>
            <a:r>
              <a:rPr dirty="0" sz="12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on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 the</a:t>
            </a:r>
            <a:r>
              <a:rPr dirty="0" sz="12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right</a:t>
            </a:r>
            <a:r>
              <a:rPr dirty="0" sz="12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side.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Through</a:t>
            </a:r>
            <a:r>
              <a:rPr dirty="0" sz="12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“Download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results”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zip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file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including </a:t>
            </a:r>
            <a:r>
              <a:rPr dirty="0" sz="1200" spc="-254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dirty="0" sz="12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line-item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fields</a:t>
            </a:r>
            <a:r>
              <a:rPr dirty="0" sz="12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summary</a:t>
            </a:r>
            <a:r>
              <a:rPr dirty="0" sz="12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fields</a:t>
            </a:r>
            <a:r>
              <a:rPr dirty="0" sz="12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can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be</a:t>
            </a:r>
            <a:r>
              <a:rPr dirty="0" sz="12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alibri"/>
                <a:cs typeface="Calibri"/>
              </a:rPr>
              <a:t>received.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4400" y="4434077"/>
            <a:ext cx="5731509" cy="41840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8238"/>
            <a:ext cx="5748020" cy="2367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333333"/>
                </a:solidFill>
                <a:latin typeface="Arial"/>
                <a:cs typeface="Arial"/>
              </a:rPr>
              <a:t>Conclusion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95900"/>
              </a:lnSpc>
              <a:spcBef>
                <a:spcPts val="1400"/>
              </a:spcBef>
            </a:pP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Use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confidence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scores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 provided</a:t>
            </a:r>
            <a:r>
              <a:rPr dirty="0" sz="1050" spc="-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with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detected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signatures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to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 route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 documents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for 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human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review when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05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scores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 don’t 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meet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 your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 required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threshold.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 The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confidence</a:t>
            </a:r>
            <a:r>
              <a:rPr dirty="0" sz="105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score</a:t>
            </a:r>
            <a:r>
              <a:rPr dirty="0" sz="1050" spc="-1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is</a:t>
            </a:r>
            <a:r>
              <a:rPr dirty="0" sz="105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not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a </a:t>
            </a:r>
            <a:r>
              <a:rPr dirty="0" sz="1050" spc="-2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measure 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of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accuracy, but 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an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estimate 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of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the model’s confidence 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in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its prediction. 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You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should 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 select</a:t>
            </a:r>
            <a:r>
              <a:rPr dirty="0" sz="1050" spc="-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confidence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 score 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that</a:t>
            </a:r>
            <a:r>
              <a:rPr dirty="0" sz="1050" spc="-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makes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 the</a:t>
            </a:r>
            <a:r>
              <a:rPr dirty="0" sz="1050" spc="-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most</a:t>
            </a:r>
            <a:r>
              <a:rPr dirty="0" sz="1050" spc="-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sense for</a:t>
            </a:r>
            <a:r>
              <a:rPr dirty="0" sz="1050" spc="-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your</a:t>
            </a:r>
            <a:r>
              <a:rPr dirty="0" sz="1050" spc="-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use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 case.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Arial MT"/>
              <a:cs typeface="Arial MT"/>
            </a:endParaRPr>
          </a:p>
          <a:p>
            <a:pPr marL="12700" marR="153670">
              <a:lnSpc>
                <a:spcPct val="95700"/>
              </a:lnSpc>
            </a:pP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For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 real-time</a:t>
            </a:r>
            <a:r>
              <a:rPr dirty="0" sz="105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responses,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use</a:t>
            </a:r>
            <a:r>
              <a:rPr dirty="0" sz="105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05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synchronous</a:t>
            </a:r>
            <a:r>
              <a:rPr dirty="0" sz="105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operation</a:t>
            </a:r>
            <a:r>
              <a:rPr dirty="0" sz="105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of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05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AnalyzeDocument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 API. For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use </a:t>
            </a:r>
            <a:r>
              <a:rPr dirty="0" sz="1050" spc="-28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cases</a:t>
            </a:r>
            <a:r>
              <a:rPr dirty="0" sz="1050" spc="-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where 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you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don’t need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response</a:t>
            </a:r>
            <a:r>
              <a:rPr dirty="0" sz="1050" spc="-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in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real</a:t>
            </a:r>
            <a:r>
              <a:rPr dirty="0" sz="105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time, such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 as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batch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processing,</a:t>
            </a:r>
            <a:r>
              <a:rPr dirty="0" sz="1050" spc="-2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we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suggest 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 using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 the asynchronous operation 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of</a:t>
            </a:r>
            <a:r>
              <a:rPr dirty="0" sz="1050" spc="-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the 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API.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 MT"/>
              <a:cs typeface="Arial MT"/>
            </a:endParaRPr>
          </a:p>
          <a:p>
            <a:pPr marL="12700" marR="46990">
              <a:lnSpc>
                <a:spcPts val="1210"/>
              </a:lnSpc>
            </a:pP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The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Signatures 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feature works best when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there 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are up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to 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three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signatures 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on a page. When there </a:t>
            </a:r>
            <a:r>
              <a:rPr dirty="0" sz="1050" spc="-28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are</a:t>
            </a:r>
            <a:r>
              <a:rPr dirty="0" sz="1050" spc="-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more than</a:t>
            </a:r>
            <a:r>
              <a:rPr dirty="0" sz="105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three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signatures 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on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a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page, it’s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best to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 split</a:t>
            </a:r>
            <a:r>
              <a:rPr dirty="0" sz="1050" spc="-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page</a:t>
            </a:r>
            <a:r>
              <a:rPr dirty="0" sz="1050" spc="-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into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sections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 and</a:t>
            </a:r>
            <a:r>
              <a:rPr dirty="0" sz="105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feed each 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 of</a:t>
            </a:r>
            <a:r>
              <a:rPr dirty="0" sz="1050" spc="-1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the 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sections</a:t>
            </a:r>
            <a:r>
              <a:rPr dirty="0" sz="1050" spc="-5">
                <a:solidFill>
                  <a:srgbClr val="333333"/>
                </a:solidFill>
                <a:latin typeface="Arial MT"/>
                <a:cs typeface="Arial MT"/>
              </a:rPr>
              <a:t> separately to the 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API.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CHERUKURI BHAVATH RAM</dc:creator>
  <dcterms:created xsi:type="dcterms:W3CDTF">2023-04-13T17:15:03Z</dcterms:created>
  <dcterms:modified xsi:type="dcterms:W3CDTF">2023-04-13T17:15:03Z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2023-04-13T00:00:00Z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2023-04-13T00:00:00Z</vt:filetime>
  </property>
</Properties>
</file>