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5" r:id="rId11"/>
    <p:sldId id="264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3783" autoAdjust="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91934\AppData\Local\Microsoft\Windows\INetCache\IE\X00HSV21\Nan%20Mudhalvan%20Bhvatharani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Mudhalvan Bhvatharani(1).xlsx]PIVOT TABLE!PivotTable1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4692038495188105E-2"/>
          <c:y val="0.23406969962088073"/>
          <c:w val="0.52753018372703409"/>
          <c:h val="0.3464483085447652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'PIVOT TABLE'!$B$3:$B$5</c:f>
              <c:strCache>
                <c:ptCount val="1"/>
                <c:pt idx="0">
                  <c:v>Female - Count of Performance 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TABLE'!$A$6:$A$89</c:f>
              <c:strCache>
                <c:ptCount val="83"/>
                <c:pt idx="0">
                  <c:v>Accountant</c:v>
                </c:pt>
                <c:pt idx="1">
                  <c:v>Accounting</c:v>
                </c:pt>
                <c:pt idx="2">
                  <c:v>Administration</c:v>
                </c:pt>
                <c:pt idx="3">
                  <c:v>Administrative</c:v>
                </c:pt>
                <c:pt idx="4">
                  <c:v>Administrator</c:v>
                </c:pt>
                <c:pt idx="5">
                  <c:v>Analyst</c:v>
                </c:pt>
                <c:pt idx="6">
                  <c:v>Apprentice</c:v>
                </c:pt>
                <c:pt idx="7">
                  <c:v>Assistant</c:v>
                </c:pt>
                <c:pt idx="8">
                  <c:v>Associate</c:v>
                </c:pt>
                <c:pt idx="9">
                  <c:v>Attendant</c:v>
                </c:pt>
                <c:pt idx="10">
                  <c:v>Billing</c:v>
                </c:pt>
                <c:pt idx="11">
                  <c:v>Business Development</c:v>
                </c:pt>
                <c:pt idx="12">
                  <c:v>Ceo</c:v>
                </c:pt>
                <c:pt idx="13">
                  <c:v>Cfo</c:v>
                </c:pt>
                <c:pt idx="14">
                  <c:v>Chief Operating Officer</c:v>
                </c:pt>
                <c:pt idx="15">
                  <c:v>Cio</c:v>
                </c:pt>
                <c:pt idx="16">
                  <c:v>Civil Hand</c:v>
                </c:pt>
                <c:pt idx="17">
                  <c:v>Clerical</c:v>
                </c:pt>
                <c:pt idx="18">
                  <c:v>Clerk</c:v>
                </c:pt>
                <c:pt idx="19">
                  <c:v>Construction Manager</c:v>
                </c:pt>
                <c:pt idx="20">
                  <c:v>Contracts</c:v>
                </c:pt>
                <c:pt idx="21">
                  <c:v>Controller</c:v>
                </c:pt>
                <c:pt idx="22">
                  <c:v>Coordinator</c:v>
                </c:pt>
                <c:pt idx="23">
                  <c:v>Cpo</c:v>
                </c:pt>
                <c:pt idx="24">
                  <c:v>Crew Leader</c:v>
                </c:pt>
                <c:pt idx="25">
                  <c:v>Director</c:v>
                </c:pt>
                <c:pt idx="26">
                  <c:v>Drafter</c:v>
                </c:pt>
                <c:pt idx="27">
                  <c:v>Driller</c:v>
                </c:pt>
                <c:pt idx="28">
                  <c:v>Driver</c:v>
                </c:pt>
                <c:pt idx="29">
                  <c:v>Electrician</c:v>
                </c:pt>
                <c:pt idx="30">
                  <c:v>Engineer</c:v>
                </c:pt>
                <c:pt idx="31">
                  <c:v>Estimator</c:v>
                </c:pt>
                <c:pt idx="32">
                  <c:v>Evp</c:v>
                </c:pt>
                <c:pt idx="33">
                  <c:v>Executive</c:v>
                </c:pt>
                <c:pt idx="34">
                  <c:v>Executive Assistant</c:v>
                </c:pt>
                <c:pt idx="35">
                  <c:v>Field Project Manager</c:v>
                </c:pt>
                <c:pt idx="36">
                  <c:v>Field Technician</c:v>
                </c:pt>
                <c:pt idx="37">
                  <c:v>Flagger</c:v>
                </c:pt>
                <c:pt idx="38">
                  <c:v>Foreman</c:v>
                </c:pt>
                <c:pt idx="39">
                  <c:v>General Manager</c:v>
                </c:pt>
                <c:pt idx="40">
                  <c:v>Generalist</c:v>
                </c:pt>
                <c:pt idx="41">
                  <c:v>Groundman</c:v>
                </c:pt>
                <c:pt idx="42">
                  <c:v>Helpdesk</c:v>
                </c:pt>
                <c:pt idx="43">
                  <c:v>Helper</c:v>
                </c:pt>
                <c:pt idx="44">
                  <c:v>Inspector</c:v>
                </c:pt>
                <c:pt idx="45">
                  <c:v>Intern</c:v>
                </c:pt>
                <c:pt idx="46">
                  <c:v>Labor</c:v>
                </c:pt>
                <c:pt idx="47">
                  <c:v>Laborer</c:v>
                </c:pt>
                <c:pt idx="48">
                  <c:v>Lineman</c:v>
                </c:pt>
                <c:pt idx="49">
                  <c:v>Locator</c:v>
                </c:pt>
                <c:pt idx="50">
                  <c:v>Manager</c:v>
                </c:pt>
                <c:pt idx="51">
                  <c:v>Mechanic</c:v>
                </c:pt>
                <c:pt idx="52">
                  <c:v>Model Assistant</c:v>
                </c:pt>
                <c:pt idx="53">
                  <c:v>Operator</c:v>
                </c:pt>
                <c:pt idx="54">
                  <c:v>Planner</c:v>
                </c:pt>
                <c:pt idx="55">
                  <c:v>Principal</c:v>
                </c:pt>
                <c:pt idx="56">
                  <c:v>Program Manager</c:v>
                </c:pt>
                <c:pt idx="57">
                  <c:v>Project Controls</c:v>
                </c:pt>
                <c:pt idx="58">
                  <c:v>Project Coordinator</c:v>
                </c:pt>
                <c:pt idx="59">
                  <c:v>Project Manager</c:v>
                </c:pt>
                <c:pt idx="60">
                  <c:v>Purchasing</c:v>
                </c:pt>
                <c:pt idx="61">
                  <c:v>Recruiter</c:v>
                </c:pt>
                <c:pt idx="62">
                  <c:v>Recruiting</c:v>
                </c:pt>
                <c:pt idx="63">
                  <c:v>Runner</c:v>
                </c:pt>
                <c:pt idx="64">
                  <c:v>Safety</c:v>
                </c:pt>
                <c:pt idx="65">
                  <c:v>Safety Manager</c:v>
                </c:pt>
                <c:pt idx="66">
                  <c:v>Services</c:v>
                </c:pt>
                <c:pt idx="67">
                  <c:v>Shop</c:v>
                </c:pt>
                <c:pt idx="68">
                  <c:v>Specialist</c:v>
                </c:pt>
                <c:pt idx="69">
                  <c:v>Splicer</c:v>
                </c:pt>
                <c:pt idx="70">
                  <c:v>Supervisor</c:v>
                </c:pt>
                <c:pt idx="71">
                  <c:v>Support</c:v>
                </c:pt>
                <c:pt idx="72">
                  <c:v>Svp</c:v>
                </c:pt>
                <c:pt idx="73">
                  <c:v>Technician</c:v>
                </c:pt>
                <c:pt idx="74">
                  <c:v>Tester</c:v>
                </c:pt>
                <c:pt idx="75">
                  <c:v>Top Hand</c:v>
                </c:pt>
                <c:pt idx="76">
                  <c:v>Tower Hand</c:v>
                </c:pt>
                <c:pt idx="77">
                  <c:v>Traffic</c:v>
                </c:pt>
                <c:pt idx="78">
                  <c:v>Vp</c:v>
                </c:pt>
                <c:pt idx="79">
                  <c:v>Warehouse</c:v>
                </c:pt>
                <c:pt idx="80">
                  <c:v>Warehouse Manager</c:v>
                </c:pt>
                <c:pt idx="81">
                  <c:v>Warehouse Technician</c:v>
                </c:pt>
                <c:pt idx="82">
                  <c:v>Welder</c:v>
                </c:pt>
              </c:strCache>
            </c:strRef>
          </c:cat>
          <c:val>
            <c:numRef>
              <c:f>'PIVOT TABLE'!$B$6:$B$89</c:f>
              <c:numCache>
                <c:formatCode>General</c:formatCode>
                <c:ptCount val="83"/>
                <c:pt idx="0">
                  <c:v>1</c:v>
                </c:pt>
                <c:pt idx="1">
                  <c:v>3</c:v>
                </c:pt>
                <c:pt idx="2">
                  <c:v>11</c:v>
                </c:pt>
                <c:pt idx="3">
                  <c:v>30</c:v>
                </c:pt>
                <c:pt idx="4">
                  <c:v>31</c:v>
                </c:pt>
                <c:pt idx="5">
                  <c:v>1</c:v>
                </c:pt>
                <c:pt idx="6">
                  <c:v>3</c:v>
                </c:pt>
                <c:pt idx="7">
                  <c:v>13</c:v>
                </c:pt>
                <c:pt idx="8">
                  <c:v>4</c:v>
                </c:pt>
                <c:pt idx="10">
                  <c:v>10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5">
                  <c:v>1</c:v>
                </c:pt>
                <c:pt idx="17">
                  <c:v>1</c:v>
                </c:pt>
                <c:pt idx="18">
                  <c:v>19</c:v>
                </c:pt>
                <c:pt idx="19">
                  <c:v>13</c:v>
                </c:pt>
                <c:pt idx="20">
                  <c:v>1</c:v>
                </c:pt>
                <c:pt idx="21">
                  <c:v>5</c:v>
                </c:pt>
                <c:pt idx="22">
                  <c:v>53</c:v>
                </c:pt>
                <c:pt idx="23">
                  <c:v>1</c:v>
                </c:pt>
                <c:pt idx="25">
                  <c:v>22</c:v>
                </c:pt>
                <c:pt idx="26">
                  <c:v>10</c:v>
                </c:pt>
                <c:pt idx="27">
                  <c:v>23</c:v>
                </c:pt>
                <c:pt idx="28">
                  <c:v>20</c:v>
                </c:pt>
                <c:pt idx="29">
                  <c:v>1</c:v>
                </c:pt>
                <c:pt idx="30">
                  <c:v>164</c:v>
                </c:pt>
                <c:pt idx="31">
                  <c:v>1</c:v>
                </c:pt>
                <c:pt idx="32">
                  <c:v>1</c:v>
                </c:pt>
                <c:pt idx="33">
                  <c:v>4</c:v>
                </c:pt>
                <c:pt idx="34">
                  <c:v>2</c:v>
                </c:pt>
                <c:pt idx="35">
                  <c:v>4</c:v>
                </c:pt>
                <c:pt idx="36">
                  <c:v>3</c:v>
                </c:pt>
                <c:pt idx="37">
                  <c:v>17</c:v>
                </c:pt>
                <c:pt idx="38">
                  <c:v>141</c:v>
                </c:pt>
                <c:pt idx="40">
                  <c:v>1</c:v>
                </c:pt>
                <c:pt idx="41">
                  <c:v>31</c:v>
                </c:pt>
                <c:pt idx="42">
                  <c:v>2</c:v>
                </c:pt>
                <c:pt idx="43">
                  <c:v>2</c:v>
                </c:pt>
                <c:pt idx="45">
                  <c:v>6</c:v>
                </c:pt>
                <c:pt idx="46">
                  <c:v>4</c:v>
                </c:pt>
                <c:pt idx="47">
                  <c:v>296</c:v>
                </c:pt>
                <c:pt idx="48">
                  <c:v>103</c:v>
                </c:pt>
                <c:pt idx="49">
                  <c:v>16</c:v>
                </c:pt>
                <c:pt idx="50">
                  <c:v>67</c:v>
                </c:pt>
                <c:pt idx="51">
                  <c:v>15</c:v>
                </c:pt>
                <c:pt idx="52">
                  <c:v>7</c:v>
                </c:pt>
                <c:pt idx="53">
                  <c:v>35</c:v>
                </c:pt>
                <c:pt idx="54">
                  <c:v>2</c:v>
                </c:pt>
                <c:pt idx="56">
                  <c:v>5</c:v>
                </c:pt>
                <c:pt idx="57">
                  <c:v>1</c:v>
                </c:pt>
                <c:pt idx="58">
                  <c:v>2</c:v>
                </c:pt>
                <c:pt idx="59">
                  <c:v>55</c:v>
                </c:pt>
                <c:pt idx="60">
                  <c:v>1</c:v>
                </c:pt>
                <c:pt idx="62">
                  <c:v>1</c:v>
                </c:pt>
                <c:pt idx="63">
                  <c:v>9</c:v>
                </c:pt>
                <c:pt idx="64">
                  <c:v>6</c:v>
                </c:pt>
                <c:pt idx="65">
                  <c:v>2</c:v>
                </c:pt>
                <c:pt idx="67">
                  <c:v>13</c:v>
                </c:pt>
                <c:pt idx="68">
                  <c:v>11</c:v>
                </c:pt>
                <c:pt idx="69">
                  <c:v>40</c:v>
                </c:pt>
                <c:pt idx="70">
                  <c:v>65</c:v>
                </c:pt>
                <c:pt idx="71">
                  <c:v>1</c:v>
                </c:pt>
                <c:pt idx="72">
                  <c:v>1</c:v>
                </c:pt>
                <c:pt idx="73">
                  <c:v>207</c:v>
                </c:pt>
                <c:pt idx="74">
                  <c:v>4</c:v>
                </c:pt>
                <c:pt idx="75">
                  <c:v>6</c:v>
                </c:pt>
                <c:pt idx="76">
                  <c:v>24</c:v>
                </c:pt>
                <c:pt idx="77">
                  <c:v>1</c:v>
                </c:pt>
                <c:pt idx="78">
                  <c:v>14</c:v>
                </c:pt>
                <c:pt idx="81">
                  <c:v>3</c:v>
                </c:pt>
                <c:pt idx="8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6F-4587-939E-F8D8EEE01774}"/>
            </c:ext>
          </c:extLst>
        </c:ser>
        <c:ser>
          <c:idx val="1"/>
          <c:order val="1"/>
          <c:tx>
            <c:strRef>
              <c:f>'PIVOT TABLE'!$C$3:$C$5</c:f>
              <c:strCache>
                <c:ptCount val="1"/>
                <c:pt idx="0">
                  <c:v>Female - Count of PayZone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TABLE'!$A$6:$A$89</c:f>
              <c:strCache>
                <c:ptCount val="83"/>
                <c:pt idx="0">
                  <c:v>Accountant</c:v>
                </c:pt>
                <c:pt idx="1">
                  <c:v>Accounting</c:v>
                </c:pt>
                <c:pt idx="2">
                  <c:v>Administration</c:v>
                </c:pt>
                <c:pt idx="3">
                  <c:v>Administrative</c:v>
                </c:pt>
                <c:pt idx="4">
                  <c:v>Administrator</c:v>
                </c:pt>
                <c:pt idx="5">
                  <c:v>Analyst</c:v>
                </c:pt>
                <c:pt idx="6">
                  <c:v>Apprentice</c:v>
                </c:pt>
                <c:pt idx="7">
                  <c:v>Assistant</c:v>
                </c:pt>
                <c:pt idx="8">
                  <c:v>Associate</c:v>
                </c:pt>
                <c:pt idx="9">
                  <c:v>Attendant</c:v>
                </c:pt>
                <c:pt idx="10">
                  <c:v>Billing</c:v>
                </c:pt>
                <c:pt idx="11">
                  <c:v>Business Development</c:v>
                </c:pt>
                <c:pt idx="12">
                  <c:v>Ceo</c:v>
                </c:pt>
                <c:pt idx="13">
                  <c:v>Cfo</c:v>
                </c:pt>
                <c:pt idx="14">
                  <c:v>Chief Operating Officer</c:v>
                </c:pt>
                <c:pt idx="15">
                  <c:v>Cio</c:v>
                </c:pt>
                <c:pt idx="16">
                  <c:v>Civil Hand</c:v>
                </c:pt>
                <c:pt idx="17">
                  <c:v>Clerical</c:v>
                </c:pt>
                <c:pt idx="18">
                  <c:v>Clerk</c:v>
                </c:pt>
                <c:pt idx="19">
                  <c:v>Construction Manager</c:v>
                </c:pt>
                <c:pt idx="20">
                  <c:v>Contracts</c:v>
                </c:pt>
                <c:pt idx="21">
                  <c:v>Controller</c:v>
                </c:pt>
                <c:pt idx="22">
                  <c:v>Coordinator</c:v>
                </c:pt>
                <c:pt idx="23">
                  <c:v>Cpo</c:v>
                </c:pt>
                <c:pt idx="24">
                  <c:v>Crew Leader</c:v>
                </c:pt>
                <c:pt idx="25">
                  <c:v>Director</c:v>
                </c:pt>
                <c:pt idx="26">
                  <c:v>Drafter</c:v>
                </c:pt>
                <c:pt idx="27">
                  <c:v>Driller</c:v>
                </c:pt>
                <c:pt idx="28">
                  <c:v>Driver</c:v>
                </c:pt>
                <c:pt idx="29">
                  <c:v>Electrician</c:v>
                </c:pt>
                <c:pt idx="30">
                  <c:v>Engineer</c:v>
                </c:pt>
                <c:pt idx="31">
                  <c:v>Estimator</c:v>
                </c:pt>
                <c:pt idx="32">
                  <c:v>Evp</c:v>
                </c:pt>
                <c:pt idx="33">
                  <c:v>Executive</c:v>
                </c:pt>
                <c:pt idx="34">
                  <c:v>Executive Assistant</c:v>
                </c:pt>
                <c:pt idx="35">
                  <c:v>Field Project Manager</c:v>
                </c:pt>
                <c:pt idx="36">
                  <c:v>Field Technician</c:v>
                </c:pt>
                <c:pt idx="37">
                  <c:v>Flagger</c:v>
                </c:pt>
                <c:pt idx="38">
                  <c:v>Foreman</c:v>
                </c:pt>
                <c:pt idx="39">
                  <c:v>General Manager</c:v>
                </c:pt>
                <c:pt idx="40">
                  <c:v>Generalist</c:v>
                </c:pt>
                <c:pt idx="41">
                  <c:v>Groundman</c:v>
                </c:pt>
                <c:pt idx="42">
                  <c:v>Helpdesk</c:v>
                </c:pt>
                <c:pt idx="43">
                  <c:v>Helper</c:v>
                </c:pt>
                <c:pt idx="44">
                  <c:v>Inspector</c:v>
                </c:pt>
                <c:pt idx="45">
                  <c:v>Intern</c:v>
                </c:pt>
                <c:pt idx="46">
                  <c:v>Labor</c:v>
                </c:pt>
                <c:pt idx="47">
                  <c:v>Laborer</c:v>
                </c:pt>
                <c:pt idx="48">
                  <c:v>Lineman</c:v>
                </c:pt>
                <c:pt idx="49">
                  <c:v>Locator</c:v>
                </c:pt>
                <c:pt idx="50">
                  <c:v>Manager</c:v>
                </c:pt>
                <c:pt idx="51">
                  <c:v>Mechanic</c:v>
                </c:pt>
                <c:pt idx="52">
                  <c:v>Model Assistant</c:v>
                </c:pt>
                <c:pt idx="53">
                  <c:v>Operator</c:v>
                </c:pt>
                <c:pt idx="54">
                  <c:v>Planner</c:v>
                </c:pt>
                <c:pt idx="55">
                  <c:v>Principal</c:v>
                </c:pt>
                <c:pt idx="56">
                  <c:v>Program Manager</c:v>
                </c:pt>
                <c:pt idx="57">
                  <c:v>Project Controls</c:v>
                </c:pt>
                <c:pt idx="58">
                  <c:v>Project Coordinator</c:v>
                </c:pt>
                <c:pt idx="59">
                  <c:v>Project Manager</c:v>
                </c:pt>
                <c:pt idx="60">
                  <c:v>Purchasing</c:v>
                </c:pt>
                <c:pt idx="61">
                  <c:v>Recruiter</c:v>
                </c:pt>
                <c:pt idx="62">
                  <c:v>Recruiting</c:v>
                </c:pt>
                <c:pt idx="63">
                  <c:v>Runner</c:v>
                </c:pt>
                <c:pt idx="64">
                  <c:v>Safety</c:v>
                </c:pt>
                <c:pt idx="65">
                  <c:v>Safety Manager</c:v>
                </c:pt>
                <c:pt idx="66">
                  <c:v>Services</c:v>
                </c:pt>
                <c:pt idx="67">
                  <c:v>Shop</c:v>
                </c:pt>
                <c:pt idx="68">
                  <c:v>Specialist</c:v>
                </c:pt>
                <c:pt idx="69">
                  <c:v>Splicer</c:v>
                </c:pt>
                <c:pt idx="70">
                  <c:v>Supervisor</c:v>
                </c:pt>
                <c:pt idx="71">
                  <c:v>Support</c:v>
                </c:pt>
                <c:pt idx="72">
                  <c:v>Svp</c:v>
                </c:pt>
                <c:pt idx="73">
                  <c:v>Technician</c:v>
                </c:pt>
                <c:pt idx="74">
                  <c:v>Tester</c:v>
                </c:pt>
                <c:pt idx="75">
                  <c:v>Top Hand</c:v>
                </c:pt>
                <c:pt idx="76">
                  <c:v>Tower Hand</c:v>
                </c:pt>
                <c:pt idx="77">
                  <c:v>Traffic</c:v>
                </c:pt>
                <c:pt idx="78">
                  <c:v>Vp</c:v>
                </c:pt>
                <c:pt idx="79">
                  <c:v>Warehouse</c:v>
                </c:pt>
                <c:pt idx="80">
                  <c:v>Warehouse Manager</c:v>
                </c:pt>
                <c:pt idx="81">
                  <c:v>Warehouse Technician</c:v>
                </c:pt>
                <c:pt idx="82">
                  <c:v>Welder</c:v>
                </c:pt>
              </c:strCache>
            </c:strRef>
          </c:cat>
          <c:val>
            <c:numRef>
              <c:f>'PIVOT TABLE'!$C$6:$C$89</c:f>
              <c:numCache>
                <c:formatCode>General</c:formatCode>
                <c:ptCount val="83"/>
                <c:pt idx="0">
                  <c:v>1</c:v>
                </c:pt>
                <c:pt idx="1">
                  <c:v>3</c:v>
                </c:pt>
                <c:pt idx="2">
                  <c:v>11</c:v>
                </c:pt>
                <c:pt idx="3">
                  <c:v>30</c:v>
                </c:pt>
                <c:pt idx="4">
                  <c:v>31</c:v>
                </c:pt>
                <c:pt idx="5">
                  <c:v>1</c:v>
                </c:pt>
                <c:pt idx="6">
                  <c:v>3</c:v>
                </c:pt>
                <c:pt idx="7">
                  <c:v>13</c:v>
                </c:pt>
                <c:pt idx="8">
                  <c:v>4</c:v>
                </c:pt>
                <c:pt idx="10">
                  <c:v>10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5">
                  <c:v>1</c:v>
                </c:pt>
                <c:pt idx="17">
                  <c:v>1</c:v>
                </c:pt>
                <c:pt idx="18">
                  <c:v>19</c:v>
                </c:pt>
                <c:pt idx="19">
                  <c:v>13</c:v>
                </c:pt>
                <c:pt idx="20">
                  <c:v>1</c:v>
                </c:pt>
                <c:pt idx="21">
                  <c:v>5</c:v>
                </c:pt>
                <c:pt idx="22">
                  <c:v>53</c:v>
                </c:pt>
                <c:pt idx="23">
                  <c:v>1</c:v>
                </c:pt>
                <c:pt idx="25">
                  <c:v>22</c:v>
                </c:pt>
                <c:pt idx="26">
                  <c:v>10</c:v>
                </c:pt>
                <c:pt idx="27">
                  <c:v>23</c:v>
                </c:pt>
                <c:pt idx="28">
                  <c:v>20</c:v>
                </c:pt>
                <c:pt idx="29">
                  <c:v>1</c:v>
                </c:pt>
                <c:pt idx="30">
                  <c:v>164</c:v>
                </c:pt>
                <c:pt idx="31">
                  <c:v>1</c:v>
                </c:pt>
                <c:pt idx="32">
                  <c:v>1</c:v>
                </c:pt>
                <c:pt idx="33">
                  <c:v>4</c:v>
                </c:pt>
                <c:pt idx="34">
                  <c:v>2</c:v>
                </c:pt>
                <c:pt idx="35">
                  <c:v>4</c:v>
                </c:pt>
                <c:pt idx="36">
                  <c:v>3</c:v>
                </c:pt>
                <c:pt idx="37">
                  <c:v>17</c:v>
                </c:pt>
                <c:pt idx="38">
                  <c:v>141</c:v>
                </c:pt>
                <c:pt idx="40">
                  <c:v>1</c:v>
                </c:pt>
                <c:pt idx="41">
                  <c:v>31</c:v>
                </c:pt>
                <c:pt idx="42">
                  <c:v>2</c:v>
                </c:pt>
                <c:pt idx="43">
                  <c:v>2</c:v>
                </c:pt>
                <c:pt idx="45">
                  <c:v>6</c:v>
                </c:pt>
                <c:pt idx="46">
                  <c:v>4</c:v>
                </c:pt>
                <c:pt idx="47">
                  <c:v>296</c:v>
                </c:pt>
                <c:pt idx="48">
                  <c:v>103</c:v>
                </c:pt>
                <c:pt idx="49">
                  <c:v>16</c:v>
                </c:pt>
                <c:pt idx="50">
                  <c:v>67</c:v>
                </c:pt>
                <c:pt idx="51">
                  <c:v>15</c:v>
                </c:pt>
                <c:pt idx="52">
                  <c:v>7</c:v>
                </c:pt>
                <c:pt idx="53">
                  <c:v>35</c:v>
                </c:pt>
                <c:pt idx="54">
                  <c:v>2</c:v>
                </c:pt>
                <c:pt idx="56">
                  <c:v>5</c:v>
                </c:pt>
                <c:pt idx="57">
                  <c:v>1</c:v>
                </c:pt>
                <c:pt idx="58">
                  <c:v>2</c:v>
                </c:pt>
                <c:pt idx="59">
                  <c:v>55</c:v>
                </c:pt>
                <c:pt idx="60">
                  <c:v>1</c:v>
                </c:pt>
                <c:pt idx="62">
                  <c:v>1</c:v>
                </c:pt>
                <c:pt idx="63">
                  <c:v>9</c:v>
                </c:pt>
                <c:pt idx="64">
                  <c:v>6</c:v>
                </c:pt>
                <c:pt idx="65">
                  <c:v>2</c:v>
                </c:pt>
                <c:pt idx="67">
                  <c:v>13</c:v>
                </c:pt>
                <c:pt idx="68">
                  <c:v>11</c:v>
                </c:pt>
                <c:pt idx="69">
                  <c:v>40</c:v>
                </c:pt>
                <c:pt idx="70">
                  <c:v>65</c:v>
                </c:pt>
                <c:pt idx="71">
                  <c:v>1</c:v>
                </c:pt>
                <c:pt idx="72">
                  <c:v>1</c:v>
                </c:pt>
                <c:pt idx="73">
                  <c:v>207</c:v>
                </c:pt>
                <c:pt idx="74">
                  <c:v>4</c:v>
                </c:pt>
                <c:pt idx="75">
                  <c:v>6</c:v>
                </c:pt>
                <c:pt idx="76">
                  <c:v>24</c:v>
                </c:pt>
                <c:pt idx="77">
                  <c:v>1</c:v>
                </c:pt>
                <c:pt idx="78">
                  <c:v>14</c:v>
                </c:pt>
                <c:pt idx="81">
                  <c:v>3</c:v>
                </c:pt>
                <c:pt idx="8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6F-4587-939E-F8D8EEE01774}"/>
            </c:ext>
          </c:extLst>
        </c:ser>
        <c:ser>
          <c:idx val="2"/>
          <c:order val="2"/>
          <c:tx>
            <c:strRef>
              <c:f>'PIVOT TABLE'!$D$3:$D$5</c:f>
              <c:strCache>
                <c:ptCount val="1"/>
                <c:pt idx="0">
                  <c:v>Male - Count of Performance 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TABLE'!$A$6:$A$89</c:f>
              <c:strCache>
                <c:ptCount val="83"/>
                <c:pt idx="0">
                  <c:v>Accountant</c:v>
                </c:pt>
                <c:pt idx="1">
                  <c:v>Accounting</c:v>
                </c:pt>
                <c:pt idx="2">
                  <c:v>Administration</c:v>
                </c:pt>
                <c:pt idx="3">
                  <c:v>Administrative</c:v>
                </c:pt>
                <c:pt idx="4">
                  <c:v>Administrator</c:v>
                </c:pt>
                <c:pt idx="5">
                  <c:v>Analyst</c:v>
                </c:pt>
                <c:pt idx="6">
                  <c:v>Apprentice</c:v>
                </c:pt>
                <c:pt idx="7">
                  <c:v>Assistant</c:v>
                </c:pt>
                <c:pt idx="8">
                  <c:v>Associate</c:v>
                </c:pt>
                <c:pt idx="9">
                  <c:v>Attendant</c:v>
                </c:pt>
                <c:pt idx="10">
                  <c:v>Billing</c:v>
                </c:pt>
                <c:pt idx="11">
                  <c:v>Business Development</c:v>
                </c:pt>
                <c:pt idx="12">
                  <c:v>Ceo</c:v>
                </c:pt>
                <c:pt idx="13">
                  <c:v>Cfo</c:v>
                </c:pt>
                <c:pt idx="14">
                  <c:v>Chief Operating Officer</c:v>
                </c:pt>
                <c:pt idx="15">
                  <c:v>Cio</c:v>
                </c:pt>
                <c:pt idx="16">
                  <c:v>Civil Hand</c:v>
                </c:pt>
                <c:pt idx="17">
                  <c:v>Clerical</c:v>
                </c:pt>
                <c:pt idx="18">
                  <c:v>Clerk</c:v>
                </c:pt>
                <c:pt idx="19">
                  <c:v>Construction Manager</c:v>
                </c:pt>
                <c:pt idx="20">
                  <c:v>Contracts</c:v>
                </c:pt>
                <c:pt idx="21">
                  <c:v>Controller</c:v>
                </c:pt>
                <c:pt idx="22">
                  <c:v>Coordinator</c:v>
                </c:pt>
                <c:pt idx="23">
                  <c:v>Cpo</c:v>
                </c:pt>
                <c:pt idx="24">
                  <c:v>Crew Leader</c:v>
                </c:pt>
                <c:pt idx="25">
                  <c:v>Director</c:v>
                </c:pt>
                <c:pt idx="26">
                  <c:v>Drafter</c:v>
                </c:pt>
                <c:pt idx="27">
                  <c:v>Driller</c:v>
                </c:pt>
                <c:pt idx="28">
                  <c:v>Driver</c:v>
                </c:pt>
                <c:pt idx="29">
                  <c:v>Electrician</c:v>
                </c:pt>
                <c:pt idx="30">
                  <c:v>Engineer</c:v>
                </c:pt>
                <c:pt idx="31">
                  <c:v>Estimator</c:v>
                </c:pt>
                <c:pt idx="32">
                  <c:v>Evp</c:v>
                </c:pt>
                <c:pt idx="33">
                  <c:v>Executive</c:v>
                </c:pt>
                <c:pt idx="34">
                  <c:v>Executive Assistant</c:v>
                </c:pt>
                <c:pt idx="35">
                  <c:v>Field Project Manager</c:v>
                </c:pt>
                <c:pt idx="36">
                  <c:v>Field Technician</c:v>
                </c:pt>
                <c:pt idx="37">
                  <c:v>Flagger</c:v>
                </c:pt>
                <c:pt idx="38">
                  <c:v>Foreman</c:v>
                </c:pt>
                <c:pt idx="39">
                  <c:v>General Manager</c:v>
                </c:pt>
                <c:pt idx="40">
                  <c:v>Generalist</c:v>
                </c:pt>
                <c:pt idx="41">
                  <c:v>Groundman</c:v>
                </c:pt>
                <c:pt idx="42">
                  <c:v>Helpdesk</c:v>
                </c:pt>
                <c:pt idx="43">
                  <c:v>Helper</c:v>
                </c:pt>
                <c:pt idx="44">
                  <c:v>Inspector</c:v>
                </c:pt>
                <c:pt idx="45">
                  <c:v>Intern</c:v>
                </c:pt>
                <c:pt idx="46">
                  <c:v>Labor</c:v>
                </c:pt>
                <c:pt idx="47">
                  <c:v>Laborer</c:v>
                </c:pt>
                <c:pt idx="48">
                  <c:v>Lineman</c:v>
                </c:pt>
                <c:pt idx="49">
                  <c:v>Locator</c:v>
                </c:pt>
                <c:pt idx="50">
                  <c:v>Manager</c:v>
                </c:pt>
                <c:pt idx="51">
                  <c:v>Mechanic</c:v>
                </c:pt>
                <c:pt idx="52">
                  <c:v>Model Assistant</c:v>
                </c:pt>
                <c:pt idx="53">
                  <c:v>Operator</c:v>
                </c:pt>
                <c:pt idx="54">
                  <c:v>Planner</c:v>
                </c:pt>
                <c:pt idx="55">
                  <c:v>Principal</c:v>
                </c:pt>
                <c:pt idx="56">
                  <c:v>Program Manager</c:v>
                </c:pt>
                <c:pt idx="57">
                  <c:v>Project Controls</c:v>
                </c:pt>
                <c:pt idx="58">
                  <c:v>Project Coordinator</c:v>
                </c:pt>
                <c:pt idx="59">
                  <c:v>Project Manager</c:v>
                </c:pt>
                <c:pt idx="60">
                  <c:v>Purchasing</c:v>
                </c:pt>
                <c:pt idx="61">
                  <c:v>Recruiter</c:v>
                </c:pt>
                <c:pt idx="62">
                  <c:v>Recruiting</c:v>
                </c:pt>
                <c:pt idx="63">
                  <c:v>Runner</c:v>
                </c:pt>
                <c:pt idx="64">
                  <c:v>Safety</c:v>
                </c:pt>
                <c:pt idx="65">
                  <c:v>Safety Manager</c:v>
                </c:pt>
                <c:pt idx="66">
                  <c:v>Services</c:v>
                </c:pt>
                <c:pt idx="67">
                  <c:v>Shop</c:v>
                </c:pt>
                <c:pt idx="68">
                  <c:v>Specialist</c:v>
                </c:pt>
                <c:pt idx="69">
                  <c:v>Splicer</c:v>
                </c:pt>
                <c:pt idx="70">
                  <c:v>Supervisor</c:v>
                </c:pt>
                <c:pt idx="71">
                  <c:v>Support</c:v>
                </c:pt>
                <c:pt idx="72">
                  <c:v>Svp</c:v>
                </c:pt>
                <c:pt idx="73">
                  <c:v>Technician</c:v>
                </c:pt>
                <c:pt idx="74">
                  <c:v>Tester</c:v>
                </c:pt>
                <c:pt idx="75">
                  <c:v>Top Hand</c:v>
                </c:pt>
                <c:pt idx="76">
                  <c:v>Tower Hand</c:v>
                </c:pt>
                <c:pt idx="77">
                  <c:v>Traffic</c:v>
                </c:pt>
                <c:pt idx="78">
                  <c:v>Vp</c:v>
                </c:pt>
                <c:pt idx="79">
                  <c:v>Warehouse</c:v>
                </c:pt>
                <c:pt idx="80">
                  <c:v>Warehouse Manager</c:v>
                </c:pt>
                <c:pt idx="81">
                  <c:v>Warehouse Technician</c:v>
                </c:pt>
                <c:pt idx="82">
                  <c:v>Welder</c:v>
                </c:pt>
              </c:strCache>
            </c:strRef>
          </c:cat>
          <c:val>
            <c:numRef>
              <c:f>'PIVOT TABLE'!$D$6:$D$89</c:f>
              <c:numCache>
                <c:formatCode>General</c:formatCode>
                <c:ptCount val="83"/>
                <c:pt idx="0">
                  <c:v>1</c:v>
                </c:pt>
                <c:pt idx="1">
                  <c:v>6</c:v>
                </c:pt>
                <c:pt idx="2">
                  <c:v>12</c:v>
                </c:pt>
                <c:pt idx="3">
                  <c:v>26</c:v>
                </c:pt>
                <c:pt idx="4">
                  <c:v>19</c:v>
                </c:pt>
                <c:pt idx="6">
                  <c:v>3</c:v>
                </c:pt>
                <c:pt idx="7">
                  <c:v>11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2">
                  <c:v>2</c:v>
                </c:pt>
                <c:pt idx="14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18</c:v>
                </c:pt>
                <c:pt idx="19">
                  <c:v>4</c:v>
                </c:pt>
                <c:pt idx="20">
                  <c:v>1</c:v>
                </c:pt>
                <c:pt idx="21">
                  <c:v>2</c:v>
                </c:pt>
                <c:pt idx="22">
                  <c:v>43</c:v>
                </c:pt>
                <c:pt idx="23">
                  <c:v>1</c:v>
                </c:pt>
                <c:pt idx="24">
                  <c:v>1</c:v>
                </c:pt>
                <c:pt idx="25">
                  <c:v>23</c:v>
                </c:pt>
                <c:pt idx="26">
                  <c:v>9</c:v>
                </c:pt>
                <c:pt idx="27">
                  <c:v>15</c:v>
                </c:pt>
                <c:pt idx="28">
                  <c:v>16</c:v>
                </c:pt>
                <c:pt idx="29">
                  <c:v>2</c:v>
                </c:pt>
                <c:pt idx="30">
                  <c:v>149</c:v>
                </c:pt>
                <c:pt idx="31">
                  <c:v>1</c:v>
                </c:pt>
                <c:pt idx="34">
                  <c:v>4</c:v>
                </c:pt>
                <c:pt idx="35">
                  <c:v>5</c:v>
                </c:pt>
                <c:pt idx="36">
                  <c:v>1</c:v>
                </c:pt>
                <c:pt idx="37">
                  <c:v>17</c:v>
                </c:pt>
                <c:pt idx="38">
                  <c:v>119</c:v>
                </c:pt>
                <c:pt idx="39">
                  <c:v>1</c:v>
                </c:pt>
                <c:pt idx="41">
                  <c:v>20</c:v>
                </c:pt>
                <c:pt idx="43">
                  <c:v>1</c:v>
                </c:pt>
                <c:pt idx="44">
                  <c:v>1</c:v>
                </c:pt>
                <c:pt idx="45">
                  <c:v>6</c:v>
                </c:pt>
                <c:pt idx="46">
                  <c:v>2</c:v>
                </c:pt>
                <c:pt idx="47">
                  <c:v>226</c:v>
                </c:pt>
                <c:pt idx="48">
                  <c:v>66</c:v>
                </c:pt>
                <c:pt idx="49">
                  <c:v>7</c:v>
                </c:pt>
                <c:pt idx="50">
                  <c:v>57</c:v>
                </c:pt>
                <c:pt idx="51">
                  <c:v>14</c:v>
                </c:pt>
                <c:pt idx="52">
                  <c:v>6</c:v>
                </c:pt>
                <c:pt idx="53">
                  <c:v>27</c:v>
                </c:pt>
                <c:pt idx="54">
                  <c:v>5</c:v>
                </c:pt>
                <c:pt idx="55">
                  <c:v>3</c:v>
                </c:pt>
                <c:pt idx="56">
                  <c:v>3</c:v>
                </c:pt>
                <c:pt idx="59">
                  <c:v>41</c:v>
                </c:pt>
                <c:pt idx="60">
                  <c:v>1</c:v>
                </c:pt>
                <c:pt idx="61">
                  <c:v>1</c:v>
                </c:pt>
                <c:pt idx="63">
                  <c:v>3</c:v>
                </c:pt>
                <c:pt idx="64">
                  <c:v>4</c:v>
                </c:pt>
                <c:pt idx="66">
                  <c:v>1</c:v>
                </c:pt>
                <c:pt idx="67">
                  <c:v>3</c:v>
                </c:pt>
                <c:pt idx="68">
                  <c:v>4</c:v>
                </c:pt>
                <c:pt idx="69">
                  <c:v>27</c:v>
                </c:pt>
                <c:pt idx="70">
                  <c:v>54</c:v>
                </c:pt>
                <c:pt idx="73">
                  <c:v>161</c:v>
                </c:pt>
                <c:pt idx="74">
                  <c:v>2</c:v>
                </c:pt>
                <c:pt idx="75">
                  <c:v>6</c:v>
                </c:pt>
                <c:pt idx="76">
                  <c:v>15</c:v>
                </c:pt>
                <c:pt idx="78">
                  <c:v>23</c:v>
                </c:pt>
                <c:pt idx="79">
                  <c:v>2</c:v>
                </c:pt>
                <c:pt idx="80">
                  <c:v>1</c:v>
                </c:pt>
                <c:pt idx="8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C6F-4587-939E-F8D8EEE01774}"/>
            </c:ext>
          </c:extLst>
        </c:ser>
        <c:ser>
          <c:idx val="3"/>
          <c:order val="3"/>
          <c:tx>
            <c:strRef>
              <c:f>'PIVOT TABLE'!$E$3:$E$5</c:f>
              <c:strCache>
                <c:ptCount val="1"/>
                <c:pt idx="0">
                  <c:v>Male - Count of PayZone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TABLE'!$A$6:$A$89</c:f>
              <c:strCache>
                <c:ptCount val="83"/>
                <c:pt idx="0">
                  <c:v>Accountant</c:v>
                </c:pt>
                <c:pt idx="1">
                  <c:v>Accounting</c:v>
                </c:pt>
                <c:pt idx="2">
                  <c:v>Administration</c:v>
                </c:pt>
                <c:pt idx="3">
                  <c:v>Administrative</c:v>
                </c:pt>
                <c:pt idx="4">
                  <c:v>Administrator</c:v>
                </c:pt>
                <c:pt idx="5">
                  <c:v>Analyst</c:v>
                </c:pt>
                <c:pt idx="6">
                  <c:v>Apprentice</c:v>
                </c:pt>
                <c:pt idx="7">
                  <c:v>Assistant</c:v>
                </c:pt>
                <c:pt idx="8">
                  <c:v>Associate</c:v>
                </c:pt>
                <c:pt idx="9">
                  <c:v>Attendant</c:v>
                </c:pt>
                <c:pt idx="10">
                  <c:v>Billing</c:v>
                </c:pt>
                <c:pt idx="11">
                  <c:v>Business Development</c:v>
                </c:pt>
                <c:pt idx="12">
                  <c:v>Ceo</c:v>
                </c:pt>
                <c:pt idx="13">
                  <c:v>Cfo</c:v>
                </c:pt>
                <c:pt idx="14">
                  <c:v>Chief Operating Officer</c:v>
                </c:pt>
                <c:pt idx="15">
                  <c:v>Cio</c:v>
                </c:pt>
                <c:pt idx="16">
                  <c:v>Civil Hand</c:v>
                </c:pt>
                <c:pt idx="17">
                  <c:v>Clerical</c:v>
                </c:pt>
                <c:pt idx="18">
                  <c:v>Clerk</c:v>
                </c:pt>
                <c:pt idx="19">
                  <c:v>Construction Manager</c:v>
                </c:pt>
                <c:pt idx="20">
                  <c:v>Contracts</c:v>
                </c:pt>
                <c:pt idx="21">
                  <c:v>Controller</c:v>
                </c:pt>
                <c:pt idx="22">
                  <c:v>Coordinator</c:v>
                </c:pt>
                <c:pt idx="23">
                  <c:v>Cpo</c:v>
                </c:pt>
                <c:pt idx="24">
                  <c:v>Crew Leader</c:v>
                </c:pt>
                <c:pt idx="25">
                  <c:v>Director</c:v>
                </c:pt>
                <c:pt idx="26">
                  <c:v>Drafter</c:v>
                </c:pt>
                <c:pt idx="27">
                  <c:v>Driller</c:v>
                </c:pt>
                <c:pt idx="28">
                  <c:v>Driver</c:v>
                </c:pt>
                <c:pt idx="29">
                  <c:v>Electrician</c:v>
                </c:pt>
                <c:pt idx="30">
                  <c:v>Engineer</c:v>
                </c:pt>
                <c:pt idx="31">
                  <c:v>Estimator</c:v>
                </c:pt>
                <c:pt idx="32">
                  <c:v>Evp</c:v>
                </c:pt>
                <c:pt idx="33">
                  <c:v>Executive</c:v>
                </c:pt>
                <c:pt idx="34">
                  <c:v>Executive Assistant</c:v>
                </c:pt>
                <c:pt idx="35">
                  <c:v>Field Project Manager</c:v>
                </c:pt>
                <c:pt idx="36">
                  <c:v>Field Technician</c:v>
                </c:pt>
                <c:pt idx="37">
                  <c:v>Flagger</c:v>
                </c:pt>
                <c:pt idx="38">
                  <c:v>Foreman</c:v>
                </c:pt>
                <c:pt idx="39">
                  <c:v>General Manager</c:v>
                </c:pt>
                <c:pt idx="40">
                  <c:v>Generalist</c:v>
                </c:pt>
                <c:pt idx="41">
                  <c:v>Groundman</c:v>
                </c:pt>
                <c:pt idx="42">
                  <c:v>Helpdesk</c:v>
                </c:pt>
                <c:pt idx="43">
                  <c:v>Helper</c:v>
                </c:pt>
                <c:pt idx="44">
                  <c:v>Inspector</c:v>
                </c:pt>
                <c:pt idx="45">
                  <c:v>Intern</c:v>
                </c:pt>
                <c:pt idx="46">
                  <c:v>Labor</c:v>
                </c:pt>
                <c:pt idx="47">
                  <c:v>Laborer</c:v>
                </c:pt>
                <c:pt idx="48">
                  <c:v>Lineman</c:v>
                </c:pt>
                <c:pt idx="49">
                  <c:v>Locator</c:v>
                </c:pt>
                <c:pt idx="50">
                  <c:v>Manager</c:v>
                </c:pt>
                <c:pt idx="51">
                  <c:v>Mechanic</c:v>
                </c:pt>
                <c:pt idx="52">
                  <c:v>Model Assistant</c:v>
                </c:pt>
                <c:pt idx="53">
                  <c:v>Operator</c:v>
                </c:pt>
                <c:pt idx="54">
                  <c:v>Planner</c:v>
                </c:pt>
                <c:pt idx="55">
                  <c:v>Principal</c:v>
                </c:pt>
                <c:pt idx="56">
                  <c:v>Program Manager</c:v>
                </c:pt>
                <c:pt idx="57">
                  <c:v>Project Controls</c:v>
                </c:pt>
                <c:pt idx="58">
                  <c:v>Project Coordinator</c:v>
                </c:pt>
                <c:pt idx="59">
                  <c:v>Project Manager</c:v>
                </c:pt>
                <c:pt idx="60">
                  <c:v>Purchasing</c:v>
                </c:pt>
                <c:pt idx="61">
                  <c:v>Recruiter</c:v>
                </c:pt>
                <c:pt idx="62">
                  <c:v>Recruiting</c:v>
                </c:pt>
                <c:pt idx="63">
                  <c:v>Runner</c:v>
                </c:pt>
                <c:pt idx="64">
                  <c:v>Safety</c:v>
                </c:pt>
                <c:pt idx="65">
                  <c:v>Safety Manager</c:v>
                </c:pt>
                <c:pt idx="66">
                  <c:v>Services</c:v>
                </c:pt>
                <c:pt idx="67">
                  <c:v>Shop</c:v>
                </c:pt>
                <c:pt idx="68">
                  <c:v>Specialist</c:v>
                </c:pt>
                <c:pt idx="69">
                  <c:v>Splicer</c:v>
                </c:pt>
                <c:pt idx="70">
                  <c:v>Supervisor</c:v>
                </c:pt>
                <c:pt idx="71">
                  <c:v>Support</c:v>
                </c:pt>
                <c:pt idx="72">
                  <c:v>Svp</c:v>
                </c:pt>
                <c:pt idx="73">
                  <c:v>Technician</c:v>
                </c:pt>
                <c:pt idx="74">
                  <c:v>Tester</c:v>
                </c:pt>
                <c:pt idx="75">
                  <c:v>Top Hand</c:v>
                </c:pt>
                <c:pt idx="76">
                  <c:v>Tower Hand</c:v>
                </c:pt>
                <c:pt idx="77">
                  <c:v>Traffic</c:v>
                </c:pt>
                <c:pt idx="78">
                  <c:v>Vp</c:v>
                </c:pt>
                <c:pt idx="79">
                  <c:v>Warehouse</c:v>
                </c:pt>
                <c:pt idx="80">
                  <c:v>Warehouse Manager</c:v>
                </c:pt>
                <c:pt idx="81">
                  <c:v>Warehouse Technician</c:v>
                </c:pt>
                <c:pt idx="82">
                  <c:v>Welder</c:v>
                </c:pt>
              </c:strCache>
            </c:strRef>
          </c:cat>
          <c:val>
            <c:numRef>
              <c:f>'PIVOT TABLE'!$E$6:$E$89</c:f>
              <c:numCache>
                <c:formatCode>General</c:formatCode>
                <c:ptCount val="83"/>
                <c:pt idx="0">
                  <c:v>1</c:v>
                </c:pt>
                <c:pt idx="1">
                  <c:v>6</c:v>
                </c:pt>
                <c:pt idx="2">
                  <c:v>12</c:v>
                </c:pt>
                <c:pt idx="3">
                  <c:v>26</c:v>
                </c:pt>
                <c:pt idx="4">
                  <c:v>19</c:v>
                </c:pt>
                <c:pt idx="6">
                  <c:v>3</c:v>
                </c:pt>
                <c:pt idx="7">
                  <c:v>11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2">
                  <c:v>2</c:v>
                </c:pt>
                <c:pt idx="14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18</c:v>
                </c:pt>
                <c:pt idx="19">
                  <c:v>4</c:v>
                </c:pt>
                <c:pt idx="20">
                  <c:v>1</c:v>
                </c:pt>
                <c:pt idx="21">
                  <c:v>2</c:v>
                </c:pt>
                <c:pt idx="22">
                  <c:v>43</c:v>
                </c:pt>
                <c:pt idx="23">
                  <c:v>1</c:v>
                </c:pt>
                <c:pt idx="24">
                  <c:v>1</c:v>
                </c:pt>
                <c:pt idx="25">
                  <c:v>23</c:v>
                </c:pt>
                <c:pt idx="26">
                  <c:v>9</c:v>
                </c:pt>
                <c:pt idx="27">
                  <c:v>15</c:v>
                </c:pt>
                <c:pt idx="28">
                  <c:v>16</c:v>
                </c:pt>
                <c:pt idx="29">
                  <c:v>2</c:v>
                </c:pt>
                <c:pt idx="30">
                  <c:v>149</c:v>
                </c:pt>
                <c:pt idx="31">
                  <c:v>1</c:v>
                </c:pt>
                <c:pt idx="34">
                  <c:v>4</c:v>
                </c:pt>
                <c:pt idx="35">
                  <c:v>5</c:v>
                </c:pt>
                <c:pt idx="36">
                  <c:v>1</c:v>
                </c:pt>
                <c:pt idx="37">
                  <c:v>17</c:v>
                </c:pt>
                <c:pt idx="38">
                  <c:v>119</c:v>
                </c:pt>
                <c:pt idx="39">
                  <c:v>1</c:v>
                </c:pt>
                <c:pt idx="41">
                  <c:v>20</c:v>
                </c:pt>
                <c:pt idx="43">
                  <c:v>1</c:v>
                </c:pt>
                <c:pt idx="44">
                  <c:v>1</c:v>
                </c:pt>
                <c:pt idx="45">
                  <c:v>6</c:v>
                </c:pt>
                <c:pt idx="46">
                  <c:v>2</c:v>
                </c:pt>
                <c:pt idx="47">
                  <c:v>226</c:v>
                </c:pt>
                <c:pt idx="48">
                  <c:v>66</c:v>
                </c:pt>
                <c:pt idx="49">
                  <c:v>7</c:v>
                </c:pt>
                <c:pt idx="50">
                  <c:v>57</c:v>
                </c:pt>
                <c:pt idx="51">
                  <c:v>14</c:v>
                </c:pt>
                <c:pt idx="52">
                  <c:v>6</c:v>
                </c:pt>
                <c:pt idx="53">
                  <c:v>27</c:v>
                </c:pt>
                <c:pt idx="54">
                  <c:v>5</c:v>
                </c:pt>
                <c:pt idx="55">
                  <c:v>3</c:v>
                </c:pt>
                <c:pt idx="56">
                  <c:v>3</c:v>
                </c:pt>
                <c:pt idx="59">
                  <c:v>41</c:v>
                </c:pt>
                <c:pt idx="60">
                  <c:v>1</c:v>
                </c:pt>
                <c:pt idx="61">
                  <c:v>1</c:v>
                </c:pt>
                <c:pt idx="63">
                  <c:v>3</c:v>
                </c:pt>
                <c:pt idx="64">
                  <c:v>4</c:v>
                </c:pt>
                <c:pt idx="66">
                  <c:v>1</c:v>
                </c:pt>
                <c:pt idx="67">
                  <c:v>3</c:v>
                </c:pt>
                <c:pt idx="68">
                  <c:v>4</c:v>
                </c:pt>
                <c:pt idx="69">
                  <c:v>27</c:v>
                </c:pt>
                <c:pt idx="70">
                  <c:v>54</c:v>
                </c:pt>
                <c:pt idx="73">
                  <c:v>161</c:v>
                </c:pt>
                <c:pt idx="74">
                  <c:v>2</c:v>
                </c:pt>
                <c:pt idx="75">
                  <c:v>6</c:v>
                </c:pt>
                <c:pt idx="76">
                  <c:v>15</c:v>
                </c:pt>
                <c:pt idx="78">
                  <c:v>23</c:v>
                </c:pt>
                <c:pt idx="79">
                  <c:v>2</c:v>
                </c:pt>
                <c:pt idx="80">
                  <c:v>1</c:v>
                </c:pt>
                <c:pt idx="8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C6F-4587-939E-F8D8EEE01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761920"/>
        <c:axId val="53763456"/>
        <c:axId val="0"/>
      </c:bar3DChart>
      <c:catAx>
        <c:axId val="5376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63456"/>
        <c:crosses val="autoZero"/>
        <c:auto val="1"/>
        <c:lblAlgn val="ctr"/>
        <c:lblOffset val="100"/>
        <c:noMultiLvlLbl val="0"/>
      </c:catAx>
      <c:valAx>
        <c:axId val="5376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6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055555555555554"/>
          <c:y val="0.29680482648002326"/>
          <c:w val="0.33333333333333331"/>
          <c:h val="0.516480387868183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4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2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30/08/2024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95400" y="2133600"/>
            <a:ext cx="8763000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sz="4400" b="1" dirty="0">
                <a:solidFill>
                  <a:srgbClr val="0F0F0F"/>
                </a:solidFill>
                <a:latin typeface="Tempus Sans ITC" pitchFamily="82" charset="0"/>
                <a:ea typeface="Arial Unicode MS" pitchFamily="34" charset="-128"/>
                <a:cs typeface="FrankRuehl" pitchFamily="34" charset="-79"/>
              </a:rPr>
              <a:t>Employee Data </a:t>
            </a:r>
            <a:r>
              <a:rPr lang="en-US" sz="4400" b="1" dirty="0" smtClean="0">
                <a:solidFill>
                  <a:srgbClr val="0F0F0F"/>
                </a:solidFill>
                <a:latin typeface="Tempus Sans ITC" pitchFamily="82" charset="0"/>
                <a:ea typeface="Arial Unicode MS" pitchFamily="34" charset="-128"/>
                <a:cs typeface="FrankRuehl" pitchFamily="34" charset="-79"/>
              </a:rPr>
              <a:t>Analysis using </a:t>
            </a:r>
            <a:r>
              <a:rPr lang="en-US" sz="4400" b="1" dirty="0">
                <a:solidFill>
                  <a:srgbClr val="0F0F0F"/>
                </a:solidFill>
                <a:latin typeface="Tempus Sans ITC" pitchFamily="82" charset="0"/>
                <a:ea typeface="Arial Unicode MS" pitchFamily="34" charset="-128"/>
                <a:cs typeface="FrankRuehl" pitchFamily="34" charset="-79"/>
              </a:rPr>
              <a:t>Excel</a:t>
            </a:r>
            <a:r>
              <a:rPr lang="en-US" sz="4400" b="1" i="0" dirty="0">
                <a:solidFill>
                  <a:srgbClr val="0F0F0F"/>
                </a:solidFill>
                <a:effectLst/>
                <a:latin typeface="Tempus Sans ITC" pitchFamily="82" charset="0"/>
                <a:ea typeface="Arial Unicode MS" pitchFamily="34" charset="-128"/>
                <a:cs typeface="FrankRuehl" pitchFamily="34" charset="-79"/>
              </a:rPr>
              <a:t> </a:t>
            </a:r>
            <a:endParaRPr sz="4400" spc="15" dirty="0">
              <a:latin typeface="Tempus Sans ITC" pitchFamily="82" charset="0"/>
              <a:ea typeface="Arial Unicode MS" pitchFamily="34" charset="-128"/>
              <a:cs typeface="FrankRuehl" pitchFamily="34" charset="-79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25581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629400" y="5799591"/>
            <a:ext cx="5290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entury" pitchFamily="18" charset="0"/>
                <a:ea typeface="Arial Unicode MS" pitchFamily="34" charset="-128"/>
                <a:cs typeface="Arial Unicode MS" pitchFamily="34" charset="-128"/>
              </a:rPr>
              <a:t>STUDENT NAME: </a:t>
            </a:r>
            <a:r>
              <a:rPr lang="en-US" sz="1600" i="1" dirty="0" smtClean="0">
                <a:solidFill>
                  <a:schemeClr val="bg1"/>
                </a:solidFill>
                <a:latin typeface="Century" pitchFamily="18" charset="0"/>
                <a:ea typeface="Arial Unicode MS" pitchFamily="34" charset="-128"/>
                <a:cs typeface="Arial Unicode MS" pitchFamily="34" charset="-128"/>
              </a:rPr>
              <a:t>Bhavatharani.V</a:t>
            </a:r>
            <a:endParaRPr lang="en-US" sz="1600" i="1" dirty="0">
              <a:solidFill>
                <a:schemeClr val="bg1"/>
              </a:solidFill>
              <a:latin typeface="Century" pitchFamily="18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Century" pitchFamily="18" charset="0"/>
                <a:ea typeface="Arial Unicode MS" pitchFamily="34" charset="-128"/>
                <a:cs typeface="Arial Unicode MS" pitchFamily="34" charset="-128"/>
              </a:rPr>
              <a:t>REGISTER </a:t>
            </a:r>
            <a:r>
              <a:rPr lang="en-US" sz="1600" i="1" dirty="0" smtClean="0">
                <a:solidFill>
                  <a:schemeClr val="bg1"/>
                </a:solidFill>
                <a:latin typeface="Century" pitchFamily="18" charset="0"/>
                <a:ea typeface="Arial Unicode MS" pitchFamily="34" charset="-128"/>
                <a:cs typeface="Arial Unicode MS" pitchFamily="34" charset="-128"/>
              </a:rPr>
              <a:t>NO:312216762</a:t>
            </a:r>
            <a:endParaRPr lang="en-US" sz="1600" i="1" dirty="0">
              <a:solidFill>
                <a:schemeClr val="bg1"/>
              </a:solidFill>
              <a:latin typeface="Century" pitchFamily="18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Century" pitchFamily="18" charset="0"/>
                <a:ea typeface="Arial Unicode MS" pitchFamily="34" charset="-128"/>
                <a:cs typeface="Arial Unicode MS" pitchFamily="34" charset="-128"/>
              </a:rPr>
              <a:t>DEPARTMENT:B.COM(Accounting and Finance)</a:t>
            </a:r>
          </a:p>
          <a:p>
            <a:r>
              <a:rPr lang="en-US" sz="1600" i="1" dirty="0">
                <a:solidFill>
                  <a:schemeClr val="bg1"/>
                </a:solidFill>
                <a:latin typeface="Century" pitchFamily="18" charset="0"/>
                <a:ea typeface="Arial Unicode MS" pitchFamily="34" charset="-128"/>
                <a:cs typeface="Arial Unicode MS" pitchFamily="34" charset="-128"/>
              </a:rPr>
              <a:t>COLLEGE: Shri Krishnaswamy College for </a:t>
            </a:r>
            <a:r>
              <a:rPr lang="en-US" sz="1600" i="1" dirty="0" smtClean="0">
                <a:solidFill>
                  <a:schemeClr val="bg1"/>
                </a:solidFill>
                <a:latin typeface="Century" pitchFamily="18" charset="0"/>
                <a:ea typeface="Arial Unicode MS" pitchFamily="34" charset="-128"/>
                <a:cs typeface="Arial Unicode MS" pitchFamily="34" charset="-128"/>
              </a:rPr>
              <a:t>Women</a:t>
            </a:r>
            <a:endParaRPr lang="en-US" sz="1600" i="1" dirty="0">
              <a:solidFill>
                <a:schemeClr val="bg1"/>
              </a:solidFill>
              <a:latin typeface="Century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634" y="-76200"/>
            <a:ext cx="2437131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3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762000"/>
            <a:ext cx="9753600" cy="5334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9" y="6473343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5426" y="22860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143000"/>
            <a:ext cx="922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COLLECTION :</a:t>
            </a:r>
          </a:p>
          <a:p>
            <a:pPr marL="342900" indent="-342900">
              <a:buAutoNum type="arabicParenR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step is to download the dataset from the Kaggle. </a:t>
            </a:r>
          </a:p>
          <a:p>
            <a:pPr marL="342900" indent="-342900">
              <a:buAutoNum type="arabicParenR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have downloaded it from the edunet dashboard and pasted in the excel and started to my salary analysis project 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 COLLECTION :</a:t>
            </a:r>
          </a:p>
          <a:p>
            <a:pPr marL="342900" indent="-342900">
              <a:buAutoNum type="arabicParenR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downloading it from the edunet dashboard I have made the salary analysis as the first step it includes the 26 characteristic column but I have taken an note of 16 characteristic</a:t>
            </a:r>
          </a:p>
          <a:p>
            <a:pPr marL="342900" indent="-342900">
              <a:buAutoNum type="arabicParenR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 have inserted the format cells which gives and highlights the cells and thus creates and outrated cells in the statement as it shows separately in it 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CLEANING : </a:t>
            </a:r>
          </a:p>
          <a:p>
            <a:pPr marL="342900" indent="-342900">
              <a:buAutoNum type="arabicParenR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So,  in the cells there might be few cells which contain a blank space so to colour it we use an option called conditional formatting in that we can fill colours at blank space</a:t>
            </a:r>
          </a:p>
          <a:p>
            <a:pPr marL="342900" indent="-342900">
              <a:buAutoNum type="arabicParenR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second option as it includes the filter it helps to remove the blank space cells fully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FORMULAS :</a:t>
            </a:r>
          </a:p>
          <a:p>
            <a:pPr marL="342900" indent="-342900">
              <a:buAutoNum type="arabicParenR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formulas has been entered to find the total salary of an employee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609600"/>
            <a:ext cx="6934200" cy="649266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CONCULION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3581" y="13716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 conclusion, Microsoft Excel is a versatile tool that offers powerful data analysis and visualization capabilities, collaborative features, and automation possibilities.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So, finally we come to know that excel is very useful to review database and calculate performance rating salary calculations with formulas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spc="5" dirty="0">
                <a:solidFill>
                  <a:srgbClr val="FF0000"/>
                </a:solidFill>
              </a:rPr>
              <a:t>PROJECT</a:t>
            </a:r>
            <a:r>
              <a:rPr lang="en-US" sz="4000" b="1" u="sng" spc="-85" dirty="0">
                <a:solidFill>
                  <a:srgbClr val="FF0000"/>
                </a:solidFill>
              </a:rPr>
              <a:t> </a:t>
            </a:r>
            <a:r>
              <a:rPr lang="en-US" sz="4000" b="1" u="sng" spc="25" dirty="0">
                <a:solidFill>
                  <a:srgbClr val="FF0000"/>
                </a:solidFill>
              </a:rPr>
              <a:t>TITLE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2514600"/>
            <a:ext cx="9753600" cy="2438400"/>
          </a:xfrm>
        </p:spPr>
        <p:txBody>
          <a:bodyPr/>
          <a:lstStyle/>
          <a:p>
            <a:pPr marL="0" indent="0">
              <a:buNone/>
            </a:pPr>
            <a:r>
              <a:rPr lang="en-US" sz="6000" b="1" dirty="0">
                <a:solidFill>
                  <a:srgbClr val="0F0F0F"/>
                </a:solidFill>
                <a:latin typeface="Centaur" pitchFamily="18" charset="0"/>
                <a:cs typeface="Times New Roman" pitchFamily="18" charset="0"/>
              </a:rPr>
              <a:t>Employee Performance Analysis using Excel</a:t>
            </a:r>
            <a:endParaRPr lang="en-IN" sz="6000" dirty="0">
              <a:solidFill>
                <a:srgbClr val="7030A0"/>
              </a:solidFill>
              <a:latin typeface="Centaur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5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25" dirty="0"/>
              <a:t>A</a:t>
            </a:r>
            <a:r>
              <a:rPr lang="en-US" b="1" spc="-5" dirty="0"/>
              <a:t>G</a:t>
            </a:r>
            <a:r>
              <a:rPr lang="en-US" b="1" spc="-35" dirty="0"/>
              <a:t>E</a:t>
            </a:r>
            <a:r>
              <a:rPr lang="en-US" b="1" spc="15" dirty="0"/>
              <a:t>N</a:t>
            </a:r>
            <a:r>
              <a:rPr lang="en-US" b="1" dirty="0"/>
              <a:t>DA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5000" y="1371600"/>
            <a:ext cx="47244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90071" y="838200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dirty="0" smtClean="0"/>
              <a:t> </a:t>
            </a:r>
            <a:r>
              <a:rPr sz="4250" b="1" spc="10" dirty="0" smtClean="0"/>
              <a:t>S</a:t>
            </a:r>
            <a:r>
              <a:rPr sz="4250" b="1" spc="-370" dirty="0" smtClean="0"/>
              <a:t>T</a:t>
            </a:r>
            <a:r>
              <a:rPr sz="4250" b="1" spc="-375" dirty="0" smtClean="0"/>
              <a:t>A</a:t>
            </a:r>
            <a:r>
              <a:rPr sz="4250" b="1" spc="15" dirty="0" smtClean="0"/>
              <a:t>T</a:t>
            </a:r>
            <a:r>
              <a:rPr sz="4250" b="1" spc="-10" dirty="0" smtClean="0"/>
              <a:t>E</a:t>
            </a:r>
            <a:r>
              <a:rPr sz="4250" b="1" spc="-20" dirty="0" smtClean="0"/>
              <a:t>ME</a:t>
            </a:r>
            <a:r>
              <a:rPr sz="4250" b="1" spc="10" dirty="0" smtClean="0"/>
              <a:t>T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25581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1828802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cs typeface="Times New Roman" pitchFamily="18" charset="0"/>
              </a:rPr>
              <a:t>A problem statement is a tool used in project management to describe a problem that arises during a project's execution.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3276600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problem that raised during my project is inserting a Pivot table.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It troubles me with some technical issues in the Excel sheet.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 have overcome this problem by trying out for multiple times with patience.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3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1" y="990600"/>
            <a:ext cx="670559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 smtClean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25581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1752600" y="2362203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 project overview is a detailed description of a project's goals and objectives, the steps to achieve these goals, and the expected outcomes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39624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whole project is about how to use excel to form a employee data base using conditional formatting and pivot table with some filters.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8" y="58959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1" y="574358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25581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752600" y="1828802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 users are the people whose jobs require access to a database for querying, updating and generating reports.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28956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helps the company to update the database by recruiting.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helps for querying and generating reports.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23358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25581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19400" y="1739335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value proposition is a short statement that communicates why buyers should choose your products or services</a:t>
            </a:r>
            <a:r>
              <a:rPr lang="en-US" sz="20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3276600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It's more than just a product or service description.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 by using this datasets it helps to arrive at  a conclusion about employees data analysis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0"/>
            <a:ext cx="6553201" cy="5334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7620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dataset is a structured collection of data that is organized and stored for analysis or processing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data set (or dataset) is a collection of data. In the case of tabular data, a data set corresponds to one or more database tables, where every column of a table represents a particular variable, and each row corresponds to a given record of the data set in question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196288"/>
              </p:ext>
            </p:extLst>
          </p:nvPr>
        </p:nvGraphicFramePr>
        <p:xfrm>
          <a:off x="2971800" y="2971800"/>
          <a:ext cx="6248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3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3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7187" y="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15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9192" y="1231330"/>
            <a:ext cx="7567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wow in our solution is we used conditional formatting, pivot table and a pie chart with filters and  format as table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also calculated the ratings using pie chart.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also mentioned the performance scoring in the excel database.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use these excel database to review the current status.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299</TotalTime>
  <Words>446</Words>
  <Application>Microsoft Office PowerPoint</Application>
  <PresentationFormat>Custom</PresentationFormat>
  <Paragraphs>79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Employee Data Analysis using Excel </vt:lpstr>
      <vt:lpstr>PROJECT TITLE</vt:lpstr>
      <vt:lpstr>AGENDA</vt:lpstr>
      <vt:lpstr>PROBLEM  STATEMET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RESULTS</vt:lpstr>
      <vt:lpstr>PowerPoint Presentation</vt:lpstr>
      <vt:lpstr>CONCULION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my</cp:lastModifiedBy>
  <cp:revision>26</cp:revision>
  <dcterms:created xsi:type="dcterms:W3CDTF">2024-03-29T15:07:22Z</dcterms:created>
  <dcterms:modified xsi:type="dcterms:W3CDTF">2024-08-30T14:34:25Z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