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IBM Plex Sans"/>
      <p:regular r:id="rId29"/>
      <p:bold r:id="rId30"/>
      <p:italic r:id="rId31"/>
      <p:boldItalic r:id="rId32"/>
    </p:embeddedFont>
    <p:embeddedFont>
      <p:font typeface="IBM Plex Sans Medium"/>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BMPlex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BMPlexSans-italic.fntdata"/><Relationship Id="rId30" Type="http://schemas.openxmlformats.org/officeDocument/2006/relationships/font" Target="fonts/IBMPlexSans-bold.fntdata"/><Relationship Id="rId11" Type="http://schemas.openxmlformats.org/officeDocument/2006/relationships/slide" Target="slides/slide6.xml"/><Relationship Id="rId33" Type="http://schemas.openxmlformats.org/officeDocument/2006/relationships/font" Target="fonts/IBMPlexSansMedium-regular.fntdata"/><Relationship Id="rId10" Type="http://schemas.openxmlformats.org/officeDocument/2006/relationships/slide" Target="slides/slide5.xml"/><Relationship Id="rId32" Type="http://schemas.openxmlformats.org/officeDocument/2006/relationships/font" Target="fonts/IBMPlexSans-boldItalic.fntdata"/><Relationship Id="rId13" Type="http://schemas.openxmlformats.org/officeDocument/2006/relationships/slide" Target="slides/slide8.xml"/><Relationship Id="rId35" Type="http://schemas.openxmlformats.org/officeDocument/2006/relationships/font" Target="fonts/IBMPlexSansMedium-italic.fntdata"/><Relationship Id="rId12" Type="http://schemas.openxmlformats.org/officeDocument/2006/relationships/slide" Target="slides/slide7.xml"/><Relationship Id="rId34" Type="http://schemas.openxmlformats.org/officeDocument/2006/relationships/font" Target="fonts/IBMPlexSansMedium-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IBMPlexSansMedium-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d3f803f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d3f803f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d3f803f0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d3f803f0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0195f8a9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0195f8a9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0195f8a9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0195f8a9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d3f803f0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d3f803f0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0195f8a9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0195f8a9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d3f803f0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d3f803f0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0195f8a9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0195f8a9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0195f8a9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f0195f8a9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d3f803f0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d3f803f0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0195f8a9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0195f8a9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ed3f803f0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ed3f803f0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d3f803f0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ed3f803f0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0195f8a9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f0195f8a9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d3f803f0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d3f803f0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f0195f8a9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f0195f8a9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d3f803f0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d3f803f0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d3f803f0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d3f803f0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0195f8a9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0195f8a9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0195f8a9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0195f8a9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d3f803f0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d3f803f0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d3f803f0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d3f803f0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0195f8a9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0195f8a9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www.kaggle.com/datasets/joebeachcapital/food-wast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7.jpg"/><Relationship Id="rId5"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727"/>
        </a:solidFill>
      </p:bgPr>
    </p:bg>
    <p:spTree>
      <p:nvGrpSpPr>
        <p:cNvPr id="53" name="Shape 53"/>
        <p:cNvGrpSpPr/>
        <p:nvPr/>
      </p:nvGrpSpPr>
      <p:grpSpPr>
        <a:xfrm>
          <a:off x="0" y="0"/>
          <a:ext cx="0" cy="0"/>
          <a:chOff x="0" y="0"/>
          <a:chExt cx="0" cy="0"/>
        </a:xfrm>
      </p:grpSpPr>
      <p:sp>
        <p:nvSpPr>
          <p:cNvPr id="54" name="Google Shape;54;p13"/>
          <p:cNvSpPr txBox="1"/>
          <p:nvPr/>
        </p:nvSpPr>
        <p:spPr>
          <a:xfrm>
            <a:off x="208675" y="857600"/>
            <a:ext cx="6854400" cy="78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chemeClr val="lt1"/>
                </a:solidFill>
                <a:latin typeface="IBM Plex Sans Medium"/>
                <a:ea typeface="IBM Plex Sans Medium"/>
                <a:cs typeface="IBM Plex Sans Medium"/>
                <a:sym typeface="IBM Plex Sans Medium"/>
              </a:rPr>
              <a:t>Data Analytics Internship Program 2024</a:t>
            </a:r>
            <a:br>
              <a:rPr lang="en" sz="1800">
                <a:solidFill>
                  <a:schemeClr val="lt1"/>
                </a:solidFill>
                <a:latin typeface="IBM Plex Sans Medium"/>
                <a:ea typeface="IBM Plex Sans Medium"/>
                <a:cs typeface="IBM Plex Sans Medium"/>
                <a:sym typeface="IBM Plex Sans Medium"/>
              </a:rPr>
            </a:br>
            <a:r>
              <a:rPr lang="en" sz="1800">
                <a:solidFill>
                  <a:schemeClr val="lt1"/>
                </a:solidFill>
                <a:latin typeface="IBM Plex Sans Medium"/>
                <a:ea typeface="IBM Plex Sans Medium"/>
                <a:cs typeface="IBM Plex Sans Medium"/>
                <a:sym typeface="IBM Plex Sans Medium"/>
              </a:rPr>
              <a:t>Final Project Presentation</a:t>
            </a:r>
            <a:endParaRPr sz="1800">
              <a:solidFill>
                <a:schemeClr val="lt1"/>
              </a:solidFill>
              <a:latin typeface="IBM Plex Sans Medium"/>
              <a:ea typeface="IBM Plex Sans Medium"/>
              <a:cs typeface="IBM Plex Sans Medium"/>
              <a:sym typeface="IBM Plex Sans Medium"/>
            </a:endParaRPr>
          </a:p>
        </p:txBody>
      </p:sp>
      <p:sp>
        <p:nvSpPr>
          <p:cNvPr id="55" name="Google Shape;55;p13"/>
          <p:cNvSpPr txBox="1"/>
          <p:nvPr/>
        </p:nvSpPr>
        <p:spPr>
          <a:xfrm>
            <a:off x="4334400" y="50150"/>
            <a:ext cx="48096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IBM Plex Sans"/>
                <a:ea typeface="IBM Plex Sans"/>
                <a:cs typeface="IBM Plex Sans"/>
                <a:sym typeface="IBM Plex Sans"/>
              </a:rPr>
              <a:t>IBM</a:t>
            </a:r>
            <a:r>
              <a:rPr lang="en" sz="1600">
                <a:solidFill>
                  <a:schemeClr val="lt1"/>
                </a:solidFill>
                <a:latin typeface="IBM Plex Sans Medium"/>
                <a:ea typeface="IBM Plex Sans Medium"/>
                <a:cs typeface="IBM Plex Sans Medium"/>
                <a:sym typeface="IBM Plex Sans Medium"/>
              </a:rPr>
              <a:t> </a:t>
            </a:r>
            <a:r>
              <a:rPr lang="en" sz="1600">
                <a:solidFill>
                  <a:schemeClr val="lt1"/>
                </a:solidFill>
                <a:latin typeface="IBM Plex Sans"/>
                <a:ea typeface="IBM Plex Sans"/>
                <a:cs typeface="IBM Plex Sans"/>
                <a:sym typeface="IBM Plex Sans"/>
              </a:rPr>
              <a:t>SkillsBuild</a:t>
            </a:r>
            <a:r>
              <a:rPr b="1" lang="en" sz="1600">
                <a:solidFill>
                  <a:schemeClr val="lt1"/>
                </a:solidFill>
                <a:latin typeface="IBM Plex Sans"/>
                <a:ea typeface="IBM Plex Sans"/>
                <a:cs typeface="IBM Plex Sans"/>
                <a:sym typeface="IBM Plex Sans"/>
              </a:rPr>
              <a:t> </a:t>
            </a:r>
            <a:r>
              <a:rPr lang="en" sz="1600">
                <a:solidFill>
                  <a:schemeClr val="lt1"/>
                </a:solidFill>
                <a:latin typeface="IBM Plex Sans"/>
                <a:ea typeface="IBM Plex Sans"/>
                <a:cs typeface="IBM Plex Sans"/>
                <a:sym typeface="IBM Plex Sans"/>
              </a:rPr>
              <a:t>for Adult Learners - Data Analytics</a:t>
            </a:r>
            <a:endParaRPr sz="1600">
              <a:solidFill>
                <a:schemeClr val="lt1"/>
              </a:solidFill>
              <a:latin typeface="IBM Plex Sans"/>
              <a:ea typeface="IBM Plex Sans"/>
              <a:cs typeface="IBM Plex Sans"/>
              <a:sym typeface="IBM Plex Sans"/>
            </a:endParaRPr>
          </a:p>
        </p:txBody>
      </p:sp>
      <p:sp>
        <p:nvSpPr>
          <p:cNvPr id="56" name="Google Shape;56;p13"/>
          <p:cNvSpPr/>
          <p:nvPr/>
        </p:nvSpPr>
        <p:spPr>
          <a:xfrm>
            <a:off x="0" y="2046775"/>
            <a:ext cx="9144000" cy="2477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IBM Plex Sans"/>
                <a:ea typeface="IBM Plex Sans"/>
                <a:cs typeface="IBM Plex Sans"/>
                <a:sym typeface="IBM Plex Sans"/>
              </a:rPr>
              <a:t>Project Name:</a:t>
            </a:r>
            <a:r>
              <a:rPr lang="en" sz="1600">
                <a:latin typeface="IBM Plex Sans Medium"/>
                <a:ea typeface="IBM Plex Sans Medium"/>
                <a:cs typeface="IBM Plex Sans Medium"/>
                <a:sym typeface="IBM Plex Sans Medium"/>
              </a:rPr>
              <a:t>  S</a:t>
            </a:r>
            <a:r>
              <a:rPr lang="en" sz="1600">
                <a:latin typeface="IBM Plex Sans Medium"/>
                <a:ea typeface="IBM Plex Sans Medium"/>
                <a:cs typeface="IBM Plex Sans Medium"/>
                <a:sym typeface="IBM Plex Sans Medium"/>
              </a:rPr>
              <a:t>ustainable Food Production and Usage</a:t>
            </a:r>
            <a:endParaRPr sz="1600">
              <a:latin typeface="IBM Plex Sans Medium"/>
              <a:ea typeface="IBM Plex Sans Medium"/>
              <a:cs typeface="IBM Plex Sans Medium"/>
              <a:sym typeface="IBM Plex Sans Medium"/>
            </a:endParaRPr>
          </a:p>
          <a:p>
            <a:pPr indent="0" lvl="0" marL="0" rtl="0" algn="l">
              <a:spcBef>
                <a:spcPts val="0"/>
              </a:spcBef>
              <a:spcAft>
                <a:spcPts val="0"/>
              </a:spcAft>
              <a:buNone/>
            </a:pPr>
            <a:r>
              <a:rPr b="1" lang="en" sz="1600">
                <a:latin typeface="IBM Plex Sans"/>
                <a:ea typeface="IBM Plex Sans"/>
                <a:cs typeface="IBM Plex Sans"/>
                <a:sym typeface="IBM Plex Sans"/>
              </a:rPr>
              <a:t>Team Name:</a:t>
            </a:r>
            <a:r>
              <a:rPr lang="en" sz="1600">
                <a:latin typeface="IBM Plex Sans Medium"/>
                <a:ea typeface="IBM Plex Sans Medium"/>
                <a:cs typeface="IBM Plex Sans Medium"/>
                <a:sym typeface="IBM Plex Sans Medium"/>
              </a:rPr>
              <a:t>     Data Wizards </a:t>
            </a:r>
            <a:r>
              <a:rPr lang="en" sz="1600">
                <a:solidFill>
                  <a:schemeClr val="dk1"/>
                </a:solidFill>
                <a:latin typeface="IBM Plex Sans Medium"/>
                <a:ea typeface="IBM Plex Sans Medium"/>
                <a:cs typeface="IBM Plex Sans Medium"/>
                <a:sym typeface="IBM Plex Sans Medium"/>
              </a:rPr>
              <a:t>(</a:t>
            </a:r>
            <a:r>
              <a:rPr lang="en" sz="1600">
                <a:solidFill>
                  <a:schemeClr val="dk1"/>
                </a:solidFill>
                <a:highlight>
                  <a:srgbClr val="FFFFFF"/>
                </a:highlight>
                <a:latin typeface="IBM Plex Sans Medium"/>
                <a:ea typeface="IBM Plex Sans Medium"/>
                <a:cs typeface="IBM Plex Sans Medium"/>
                <a:sym typeface="IBM Plex Sans Medium"/>
              </a:rPr>
              <a:t>IBM3883)</a:t>
            </a:r>
            <a:endParaRPr sz="1600">
              <a:solidFill>
                <a:schemeClr val="dk1"/>
              </a:solidFill>
              <a:latin typeface="IBM Plex Sans Medium"/>
              <a:ea typeface="IBM Plex Sans Medium"/>
              <a:cs typeface="IBM Plex Sans Medium"/>
              <a:sym typeface="IBM Plex Sans Medium"/>
            </a:endParaRPr>
          </a:p>
          <a:p>
            <a:pPr indent="0" lvl="0" marL="0" rtl="0" algn="l">
              <a:spcBef>
                <a:spcPts val="0"/>
              </a:spcBef>
              <a:spcAft>
                <a:spcPts val="0"/>
              </a:spcAft>
              <a:buNone/>
            </a:pPr>
            <a:r>
              <a:rPr b="1" lang="en" sz="1600">
                <a:latin typeface="IBM Plex Sans"/>
                <a:ea typeface="IBM Plex Sans"/>
                <a:cs typeface="IBM Plex Sans"/>
                <a:sym typeface="IBM Plex Sans"/>
              </a:rPr>
              <a:t>College Name:</a:t>
            </a:r>
            <a:r>
              <a:rPr lang="en" sz="1600">
                <a:latin typeface="IBM Plex Sans Medium"/>
                <a:ea typeface="IBM Plex Sans Medium"/>
                <a:cs typeface="IBM Plex Sans Medium"/>
                <a:sym typeface="IBM Plex Sans Medium"/>
              </a:rPr>
              <a:t> University School of Information, Communication and Technology, Guru Gobind       </a:t>
            </a:r>
            <a:endParaRPr sz="1600">
              <a:latin typeface="IBM Plex Sans Medium"/>
              <a:ea typeface="IBM Plex Sans Medium"/>
              <a:cs typeface="IBM Plex Sans Medium"/>
              <a:sym typeface="IBM Plex Sans Medium"/>
            </a:endParaRPr>
          </a:p>
          <a:p>
            <a:pPr indent="0" lvl="0" marL="0" rtl="0" algn="l">
              <a:spcBef>
                <a:spcPts val="0"/>
              </a:spcBef>
              <a:spcAft>
                <a:spcPts val="0"/>
              </a:spcAft>
              <a:buNone/>
            </a:pPr>
            <a:r>
              <a:rPr lang="en" sz="1600">
                <a:latin typeface="IBM Plex Sans Medium"/>
                <a:ea typeface="IBM Plex Sans Medium"/>
                <a:cs typeface="IBM Plex Sans Medium"/>
                <a:sym typeface="IBM Plex Sans Medium"/>
              </a:rPr>
              <a:t>Singh Indraprastha University</a:t>
            </a:r>
            <a:endParaRPr sz="1600">
              <a:latin typeface="IBM Plex Sans Medium"/>
              <a:ea typeface="IBM Plex Sans Medium"/>
              <a:cs typeface="IBM Plex Sans Medium"/>
              <a:sym typeface="IBM Plex Sans Medium"/>
            </a:endParaRPr>
          </a:p>
        </p:txBody>
      </p:sp>
      <p:sp>
        <p:nvSpPr>
          <p:cNvPr id="57" name="Google Shape;57;p13"/>
          <p:cNvSpPr/>
          <p:nvPr/>
        </p:nvSpPr>
        <p:spPr>
          <a:xfrm>
            <a:off x="313000" y="1316675"/>
            <a:ext cx="6969300" cy="31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3"/>
          <p:cNvSpPr/>
          <p:nvPr/>
        </p:nvSpPr>
        <p:spPr>
          <a:xfrm>
            <a:off x="0" y="4018825"/>
            <a:ext cx="9144000" cy="95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nvSpPr>
        <p:spPr>
          <a:xfrm>
            <a:off x="135650" y="116850"/>
            <a:ext cx="26397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Data Analysis</a:t>
            </a:r>
            <a:endParaRPr b="1" sz="1800">
              <a:solidFill>
                <a:schemeClr val="dk1"/>
              </a:solidFill>
              <a:latin typeface="IBM Plex Sans"/>
              <a:ea typeface="IBM Plex Sans"/>
              <a:cs typeface="IBM Plex Sans"/>
              <a:sym typeface="IBM Plex Sans"/>
            </a:endParaRPr>
          </a:p>
        </p:txBody>
      </p:sp>
      <p:sp>
        <p:nvSpPr>
          <p:cNvPr id="128" name="Google Shape;128;p22"/>
          <p:cNvSpPr txBox="1"/>
          <p:nvPr/>
        </p:nvSpPr>
        <p:spPr>
          <a:xfrm>
            <a:off x="100" y="590550"/>
            <a:ext cx="9144000" cy="43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1"/>
                </a:solidFill>
              </a:rPr>
              <a:t>Analytical Tools and Methods Used:</a:t>
            </a:r>
            <a:r>
              <a:rPr lang="en">
                <a:solidFill>
                  <a:schemeClr val="dk1"/>
                </a:solidFill>
              </a:rPr>
              <a:t> </a:t>
            </a:r>
            <a:r>
              <a:rPr lang="en" u="sng">
                <a:solidFill>
                  <a:schemeClr val="dk1"/>
                </a:solidFill>
                <a:hlinkClick r:id="rId3">
                  <a:extLst>
                    <a:ext uri="{A12FA001-AC4F-418D-AE19-62706E023703}">
                      <ahyp:hlinkClr val="tx"/>
                    </a:ext>
                  </a:extLst>
                </a:hlinkClick>
              </a:rPr>
              <a:t>Kaggle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Libraries and Tools: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NumPy:</a:t>
            </a:r>
            <a:r>
              <a:rPr lang="en">
                <a:solidFill>
                  <a:schemeClr val="dk1"/>
                </a:solidFill>
              </a:rPr>
              <a:t> Used for numerical operations and array handling.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Pandas:</a:t>
            </a:r>
            <a:r>
              <a:rPr lang="en">
                <a:solidFill>
                  <a:schemeClr val="dk1"/>
                </a:solidFill>
              </a:rPr>
              <a:t> Utilized for data manipulation and analysis, including reading CSV files, handling missing data, calculating statistics, and mapping categorical data to numerical values.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Seaborn and Matplotlib:</a:t>
            </a:r>
            <a:r>
              <a:rPr lang="en">
                <a:solidFill>
                  <a:schemeClr val="dk1"/>
                </a:solidFill>
              </a:rPr>
              <a:t> Employed for data visualization, such as creating histograms and scatter plots.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Data Analysis and Cleaning:</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Data Inspection:</a:t>
            </a:r>
            <a:r>
              <a:rPr lang="en">
                <a:solidFill>
                  <a:schemeClr val="dk1"/>
                </a:solidFill>
              </a:rPr>
              <a:t> Using df.shape, df.head(), and df.info() to understand the structure and content of the dataset.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Missing Values:</a:t>
            </a:r>
            <a:r>
              <a:rPr lang="en">
                <a:solidFill>
                  <a:schemeClr val="dk1"/>
                </a:solidFill>
              </a:rPr>
              <a:t> Checked using pd.isnull(df).sum().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Statistical Measures:</a:t>
            </a:r>
            <a:r>
              <a:rPr lang="en">
                <a:solidFill>
                  <a:schemeClr val="dk1"/>
                </a:solidFill>
              </a:rPr>
              <a:t> Calculated mean and median for various columns to understand central tendencies (mean() and median() functions).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Data Mapping:</a:t>
            </a:r>
            <a:r>
              <a:rPr lang="en">
                <a:solidFill>
                  <a:schemeClr val="dk1"/>
                </a:solidFill>
              </a:rPr>
              <a:t> Categorical data in the 'Confidence in estimate' column was mapped to numerical values for analysis purposes.</a:t>
            </a:r>
            <a:endParaRPr>
              <a:solidFill>
                <a:schemeClr val="dk1"/>
              </a:solidFill>
            </a:endParaRPr>
          </a:p>
        </p:txBody>
      </p:sp>
      <p:sp>
        <p:nvSpPr>
          <p:cNvPr id="129" name="Google Shape;129;p22"/>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nvSpPr>
        <p:spPr>
          <a:xfrm>
            <a:off x="135650" y="116850"/>
            <a:ext cx="26397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Data Analysis</a:t>
            </a:r>
            <a:endParaRPr b="1" sz="1800">
              <a:solidFill>
                <a:schemeClr val="dk1"/>
              </a:solidFill>
              <a:latin typeface="IBM Plex Sans"/>
              <a:ea typeface="IBM Plex Sans"/>
              <a:cs typeface="IBM Plex Sans"/>
              <a:sym typeface="IBM Plex Sans"/>
            </a:endParaRPr>
          </a:p>
        </p:txBody>
      </p:sp>
      <p:sp>
        <p:nvSpPr>
          <p:cNvPr id="136" name="Google Shape;136;p23"/>
          <p:cNvSpPr txBox="1"/>
          <p:nvPr/>
        </p:nvSpPr>
        <p:spPr>
          <a:xfrm>
            <a:off x="100" y="590550"/>
            <a:ext cx="9144000" cy="43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Data Visualization:</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Histograms:</a:t>
            </a:r>
            <a:r>
              <a:rPr lang="en">
                <a:solidFill>
                  <a:schemeClr val="dk1"/>
                </a:solidFill>
              </a:rPr>
              <a:t> Used to visualize the distribution of data for different estimates (sns.histplot()).</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Scatter Plot:</a:t>
            </a:r>
            <a:r>
              <a:rPr lang="en">
                <a:solidFill>
                  <a:schemeClr val="dk1"/>
                </a:solidFill>
              </a:rPr>
              <a:t> Visualized the relationship between 'Region' and 'combined figures (kg/capita/year)' (sns.scatterplot()).</a:t>
            </a:r>
            <a:endParaRPr>
              <a:solidFill>
                <a:schemeClr val="dk1"/>
              </a:solidFill>
            </a:endParaRPr>
          </a:p>
        </p:txBody>
      </p:sp>
      <p:sp>
        <p:nvSpPr>
          <p:cNvPr id="137" name="Google Shape;137;p23"/>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23"/>
          <p:cNvPicPr preferRelativeResize="0"/>
          <p:nvPr/>
        </p:nvPicPr>
        <p:blipFill>
          <a:blip r:embed="rId3">
            <a:alphaModFix/>
          </a:blip>
          <a:stretch>
            <a:fillRect/>
          </a:stretch>
        </p:blipFill>
        <p:spPr>
          <a:xfrm>
            <a:off x="135650" y="1655800"/>
            <a:ext cx="2798224" cy="1831904"/>
          </a:xfrm>
          <a:prstGeom prst="rect">
            <a:avLst/>
          </a:prstGeom>
          <a:noFill/>
          <a:ln>
            <a:noFill/>
          </a:ln>
        </p:spPr>
      </p:pic>
      <p:pic>
        <p:nvPicPr>
          <p:cNvPr id="140" name="Google Shape;140;p23"/>
          <p:cNvPicPr preferRelativeResize="0"/>
          <p:nvPr/>
        </p:nvPicPr>
        <p:blipFill>
          <a:blip r:embed="rId4">
            <a:alphaModFix/>
          </a:blip>
          <a:stretch>
            <a:fillRect/>
          </a:stretch>
        </p:blipFill>
        <p:spPr>
          <a:xfrm>
            <a:off x="2933883" y="1601325"/>
            <a:ext cx="2580118" cy="1940825"/>
          </a:xfrm>
          <a:prstGeom prst="rect">
            <a:avLst/>
          </a:prstGeom>
          <a:noFill/>
          <a:ln>
            <a:noFill/>
          </a:ln>
        </p:spPr>
      </p:pic>
      <p:pic>
        <p:nvPicPr>
          <p:cNvPr id="141" name="Google Shape;141;p23"/>
          <p:cNvPicPr preferRelativeResize="0"/>
          <p:nvPr/>
        </p:nvPicPr>
        <p:blipFill>
          <a:blip r:embed="rId5">
            <a:alphaModFix/>
          </a:blip>
          <a:stretch>
            <a:fillRect/>
          </a:stretch>
        </p:blipFill>
        <p:spPr>
          <a:xfrm>
            <a:off x="5514000" y="1655800"/>
            <a:ext cx="3507150" cy="183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nvSpPr>
        <p:spPr>
          <a:xfrm>
            <a:off x="135650" y="116850"/>
            <a:ext cx="26397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Data Analysis</a:t>
            </a:r>
            <a:endParaRPr b="1" sz="1800">
              <a:solidFill>
                <a:schemeClr val="dk1"/>
              </a:solidFill>
              <a:latin typeface="IBM Plex Sans"/>
              <a:ea typeface="IBM Plex Sans"/>
              <a:cs typeface="IBM Plex Sans"/>
              <a:sym typeface="IBM Plex Sans"/>
            </a:endParaRPr>
          </a:p>
        </p:txBody>
      </p:sp>
      <p:sp>
        <p:nvSpPr>
          <p:cNvPr id="147" name="Google Shape;147;p24"/>
          <p:cNvSpPr txBox="1"/>
          <p:nvPr/>
        </p:nvSpPr>
        <p:spPr>
          <a:xfrm>
            <a:off x="100" y="590550"/>
            <a:ext cx="9144000" cy="43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Categorical Data Encoding:</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Unique Values Mapping:</a:t>
            </a:r>
            <a:r>
              <a:rPr lang="en">
                <a:solidFill>
                  <a:schemeClr val="dk1"/>
                </a:solidFill>
              </a:rPr>
              <a:t> Converted unique categorical values in the 'Region' column to numerical indices for easier analysis and visualization.</a:t>
            </a:r>
            <a:endParaRPr>
              <a:solidFill>
                <a:schemeClr val="dk1"/>
              </a:solidFill>
            </a:endParaRPr>
          </a:p>
          <a:p>
            <a:pPr indent="0" lvl="0" marL="0" rtl="0" algn="l">
              <a:spcBef>
                <a:spcPts val="1200"/>
              </a:spcBef>
              <a:spcAft>
                <a:spcPts val="0"/>
              </a:spcAft>
              <a:buClr>
                <a:schemeClr val="dk1"/>
              </a:buClr>
              <a:buSzPts val="1100"/>
              <a:buFont typeface="Arial"/>
              <a:buNone/>
            </a:pPr>
            <a:r>
              <a:rPr b="1" lang="en" u="sng">
                <a:solidFill>
                  <a:schemeClr val="dk1"/>
                </a:solidFill>
              </a:rPr>
              <a:t>Key Findings:</a:t>
            </a:r>
            <a:endParaRPr b="1" u="sng">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The dataset has 214 rows and 12 columns.</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The combined figures (kg/capita/year) column, along with the household, retail, and food service estimates, has been analyzed for mean and median values.</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Unique categories in the 'Confidence in estimate' column have been mapped to numerical values.</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Regions have been mapped to numerical indices.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u="sng">
                <a:solidFill>
                  <a:schemeClr val="dk1"/>
                </a:solidFill>
              </a:rPr>
              <a:t>Insights Derived:</a:t>
            </a:r>
            <a:endParaRPr b="1" u="sng">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The distribution of food waste across different categories (combined, household, retail, and food service) can be visualized using histograms.</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The confidence level in estimates varies, with categories from very low to high confidence.</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The scatter plot suggests a visual correlation between different regions and food waste figures, providing insight into regional variations in food waste data.</a:t>
            </a:r>
            <a:endParaRPr>
              <a:solidFill>
                <a:schemeClr val="dk1"/>
              </a:solidFill>
            </a:endParaRPr>
          </a:p>
        </p:txBody>
      </p:sp>
      <p:sp>
        <p:nvSpPr>
          <p:cNvPr id="148" name="Google Shape;148;p24"/>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nvSpPr>
        <p:spPr>
          <a:xfrm>
            <a:off x="156500" y="179450"/>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Hypothesis Development</a:t>
            </a:r>
            <a:endParaRPr b="1" sz="1800">
              <a:solidFill>
                <a:schemeClr val="dk1"/>
              </a:solidFill>
              <a:latin typeface="IBM Plex Sans"/>
              <a:ea typeface="IBM Plex Sans"/>
              <a:cs typeface="IBM Plex Sans"/>
              <a:sym typeface="IBM Plex Sans"/>
            </a:endParaRPr>
          </a:p>
        </p:txBody>
      </p:sp>
      <p:sp>
        <p:nvSpPr>
          <p:cNvPr id="155" name="Google Shape;155;p25"/>
          <p:cNvSpPr txBox="1"/>
          <p:nvPr/>
        </p:nvSpPr>
        <p:spPr>
          <a:xfrm>
            <a:off x="0" y="653150"/>
            <a:ext cx="9144000" cy="43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1"/>
                </a:solidFill>
              </a:rPr>
              <a:t>Formulated Hypothesis:</a:t>
            </a:r>
            <a:r>
              <a:rPr lang="en" u="sng">
                <a:solidFill>
                  <a:schemeClr val="dk1"/>
                </a:solidFill>
              </a:rPr>
              <a:t> </a:t>
            </a:r>
            <a:r>
              <a:rPr lang="en">
                <a:solidFill>
                  <a:schemeClr val="dk1"/>
                </a:solidFill>
              </a:rPr>
              <a:t>There is a significant difference in the average food waste across different regions, and this difference is influenced by the level of confidence in the estimates.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u="sng">
                <a:solidFill>
                  <a:schemeClr val="dk1"/>
                </a:solidFill>
              </a:rPr>
              <a:t>Rationale Behind the Hypothesis:</a:t>
            </a:r>
            <a:r>
              <a:rPr lang="en">
                <a:solidFill>
                  <a:schemeClr val="dk1"/>
                </a:solidFill>
              </a:rPr>
              <a:t> The hypothesis is based on the observation that food waste levels vary by region due to differences in cultural practices, economic status, and food management policies. Additionally, the confidence level in the estimates could affect the reported figures, potentially reflecting varying levels of data accuracy and reliability across regions.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u="sng">
                <a:solidFill>
                  <a:schemeClr val="dk1"/>
                </a:solidFill>
              </a:rPr>
              <a:t>Method for Testing the Hypothesis</a:t>
            </a:r>
            <a:endParaRPr b="1" u="sng">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b="1" lang="en">
                <a:solidFill>
                  <a:schemeClr val="dk1"/>
                </a:solidFill>
              </a:rPr>
              <a:t>Data Collection and Preparation: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Load and inspect the data to ensure completeness and accuracy (pd.read_csv(), df.info(), pd.isnull()).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Map categorical data (such as 'Confidence in estimate' and 'Region') to numerical values for analysis (con_map, region_mapping).</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2. Statistical Analysis: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Calculate descriptive statistics (mean, median) for food waste figures (mean(), median()).</a:t>
            </a:r>
            <a:endParaRPr>
              <a:solidFill>
                <a:schemeClr val="dk1"/>
              </a:solidFill>
            </a:endParaRPr>
          </a:p>
        </p:txBody>
      </p:sp>
      <p:sp>
        <p:nvSpPr>
          <p:cNvPr id="156" name="Google Shape;156;p25"/>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nvSpPr>
        <p:spPr>
          <a:xfrm>
            <a:off x="156500" y="179450"/>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Hypothesis Development</a:t>
            </a:r>
            <a:endParaRPr b="1" sz="1800">
              <a:solidFill>
                <a:schemeClr val="dk1"/>
              </a:solidFill>
              <a:latin typeface="IBM Plex Sans"/>
              <a:ea typeface="IBM Plex Sans"/>
              <a:cs typeface="IBM Plex Sans"/>
              <a:sym typeface="IBM Plex Sans"/>
            </a:endParaRPr>
          </a:p>
        </p:txBody>
      </p:sp>
      <p:sp>
        <p:nvSpPr>
          <p:cNvPr id="163" name="Google Shape;163;p26"/>
          <p:cNvSpPr txBox="1"/>
          <p:nvPr/>
        </p:nvSpPr>
        <p:spPr>
          <a:xfrm>
            <a:off x="0" y="653150"/>
            <a:ext cx="9144000" cy="4323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a:solidFill>
                  <a:schemeClr val="dk1"/>
                </a:solidFill>
              </a:rPr>
              <a:t>Visualize the distribution of food waste across different regions and levels of confidence using histograms (sns.histplot()) and scatter plots (sns.scatterplot()).</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3. Comparative Analysis: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Compare the means of food waste across regions using statistical tests (e.g., ANOVA) to determine if the differences are statistically significant.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Examine the influence of 'Confidence in estimate' on the reported food waste figures using grouped visualizations and descriptive statistics.</a:t>
            </a:r>
            <a:endParaRPr>
              <a:solidFill>
                <a:schemeClr val="dk1"/>
              </a:solidFill>
            </a:endParaRPr>
          </a:p>
          <a:p>
            <a:pPr indent="0" lvl="0" marL="0" rtl="0" algn="l">
              <a:lnSpc>
                <a:spcPct val="115000"/>
              </a:lnSpc>
              <a:spcBef>
                <a:spcPts val="1200"/>
              </a:spcBef>
              <a:spcAft>
                <a:spcPts val="0"/>
              </a:spcAft>
              <a:buNone/>
            </a:pPr>
            <a:r>
              <a:rPr b="1" lang="en" u="sng">
                <a:solidFill>
                  <a:schemeClr val="dk1"/>
                </a:solidFill>
              </a:rPr>
              <a:t>Conclusion:</a:t>
            </a:r>
            <a:r>
              <a:rPr b="1" lang="en">
                <a:solidFill>
                  <a:schemeClr val="dk1"/>
                </a:solidFill>
              </a:rPr>
              <a:t> </a:t>
            </a:r>
            <a:r>
              <a:rPr lang="en">
                <a:solidFill>
                  <a:schemeClr val="dk1"/>
                </a:solidFill>
              </a:rPr>
              <a:t>Interpret the results to see if the data supports the hypothesis, indicating significant regional differences in food waste and the impact of confidence levels on these differences.</a:t>
            </a:r>
            <a:endParaRPr b="1">
              <a:solidFill>
                <a:schemeClr val="dk1"/>
              </a:solidFill>
            </a:endParaRPr>
          </a:p>
        </p:txBody>
      </p:sp>
      <p:sp>
        <p:nvSpPr>
          <p:cNvPr id="164" name="Google Shape;164;p26"/>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6" name="Google Shape;166;p26"/>
          <p:cNvPicPr preferRelativeResize="0"/>
          <p:nvPr/>
        </p:nvPicPr>
        <p:blipFill rotWithShape="1">
          <a:blip r:embed="rId3">
            <a:alphaModFix/>
          </a:blip>
          <a:srcRect b="0" l="0" r="0" t="0"/>
          <a:stretch/>
        </p:blipFill>
        <p:spPr>
          <a:xfrm>
            <a:off x="1779525" y="1235350"/>
            <a:ext cx="2845699" cy="1741499"/>
          </a:xfrm>
          <a:prstGeom prst="rect">
            <a:avLst/>
          </a:prstGeom>
          <a:noFill/>
          <a:ln>
            <a:noFill/>
          </a:ln>
        </p:spPr>
      </p:pic>
      <p:pic>
        <p:nvPicPr>
          <p:cNvPr id="167" name="Google Shape;167;p26"/>
          <p:cNvPicPr preferRelativeResize="0"/>
          <p:nvPr/>
        </p:nvPicPr>
        <p:blipFill>
          <a:blip r:embed="rId4">
            <a:alphaModFix/>
          </a:blip>
          <a:stretch>
            <a:fillRect/>
          </a:stretch>
        </p:blipFill>
        <p:spPr>
          <a:xfrm>
            <a:off x="4625226" y="1235351"/>
            <a:ext cx="2058348" cy="174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nvSpPr>
        <p:spPr>
          <a:xfrm>
            <a:off x="156525" y="158600"/>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Solution Design</a:t>
            </a:r>
            <a:endParaRPr b="1" sz="1800">
              <a:solidFill>
                <a:schemeClr val="dk1"/>
              </a:solidFill>
              <a:latin typeface="IBM Plex Sans"/>
              <a:ea typeface="IBM Plex Sans"/>
              <a:cs typeface="IBM Plex Sans"/>
              <a:sym typeface="IBM Plex Sans"/>
            </a:endParaRPr>
          </a:p>
        </p:txBody>
      </p:sp>
      <p:sp>
        <p:nvSpPr>
          <p:cNvPr id="173" name="Google Shape;173;p27"/>
          <p:cNvSpPr txBox="1"/>
          <p:nvPr/>
        </p:nvSpPr>
        <p:spPr>
          <a:xfrm>
            <a:off x="0" y="632300"/>
            <a:ext cx="9144000" cy="43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1"/>
                </a:solidFill>
              </a:rPr>
              <a:t>Proposed Solution:</a:t>
            </a:r>
            <a:r>
              <a:rPr lang="en" u="sng">
                <a:solidFill>
                  <a:schemeClr val="dk1"/>
                </a:solidFill>
              </a:rPr>
              <a:t> </a:t>
            </a:r>
            <a:r>
              <a:rPr lang="en">
                <a:solidFill>
                  <a:schemeClr val="dk1"/>
                </a:solidFill>
              </a:rPr>
              <a:t>The proposed solution is to identify and implement region-specific strategies to reduce food waste, taking into consideration the confidence level in the data estimates and the differences in waste generation across regions. This could involve targeted interventions at the household, retail, and food service levels.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u="sng">
                <a:solidFill>
                  <a:schemeClr val="dk1"/>
                </a:solidFill>
              </a:rPr>
              <a:t>Implementation Plan</a:t>
            </a:r>
            <a:endParaRPr b="1" u="sng">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AutoNum type="arabicPeriod"/>
            </a:pPr>
            <a:r>
              <a:rPr b="1" lang="en">
                <a:solidFill>
                  <a:schemeClr val="dk1"/>
                </a:solidFill>
              </a:rPr>
              <a:t>Data Analysis and Insights:</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Perform detailed analysis to identify key contributors to food waste in each region and at different stages (household, retail, food service).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Use visualizations and statistical analyses to communicate findings to stakeholders.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b="1" lang="en">
                <a:solidFill>
                  <a:schemeClr val="dk1"/>
                </a:solidFill>
              </a:rPr>
              <a:t>Stakeholder Engagement: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Collaborate with local governments, businesses, and communities to understand regional challenges and opportunities in food waste reduction.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Develop partnerships with organizations that can help implement waste reduction initiatives.</a:t>
            </a:r>
            <a:endParaRPr>
              <a:solidFill>
                <a:schemeClr val="dk1"/>
              </a:solidFill>
            </a:endParaRPr>
          </a:p>
          <a:p>
            <a:pPr indent="0" lvl="0" marL="0" rtl="0" algn="l">
              <a:spcBef>
                <a:spcPts val="1200"/>
              </a:spcBef>
              <a:spcAft>
                <a:spcPts val="0"/>
              </a:spcAft>
              <a:buNone/>
            </a:pPr>
            <a:r>
              <a:t/>
            </a:r>
            <a:endParaRPr>
              <a:solidFill>
                <a:schemeClr val="dk1"/>
              </a:solidFill>
            </a:endParaRPr>
          </a:p>
        </p:txBody>
      </p:sp>
      <p:sp>
        <p:nvSpPr>
          <p:cNvPr id="174" name="Google Shape;174;p27"/>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nvSpPr>
        <p:spPr>
          <a:xfrm>
            <a:off x="156525" y="158600"/>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Solution Design</a:t>
            </a:r>
            <a:endParaRPr b="1" sz="1800">
              <a:solidFill>
                <a:schemeClr val="dk1"/>
              </a:solidFill>
              <a:latin typeface="IBM Plex Sans"/>
              <a:ea typeface="IBM Plex Sans"/>
              <a:cs typeface="IBM Plex Sans"/>
              <a:sym typeface="IBM Plex Sans"/>
            </a:endParaRPr>
          </a:p>
        </p:txBody>
      </p:sp>
      <p:sp>
        <p:nvSpPr>
          <p:cNvPr id="181" name="Google Shape;181;p28"/>
          <p:cNvSpPr txBox="1"/>
          <p:nvPr/>
        </p:nvSpPr>
        <p:spPr>
          <a:xfrm>
            <a:off x="0" y="632300"/>
            <a:ext cx="9144000" cy="43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3. Intervention Design and Implementation:</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Design region-specific intervention programs, such as educational campaigns, food donation systems, and waste tracking technologies.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Implement pilot programs in select regions to test the effectiveness of the interventions.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4. Monitoring and Evaluation:</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Establish a monitoring framework to track the progress of interventions.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Use data analytics to assess the impact of the programs and refine strategies as needed.</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5. Scaling Up and Policy Advocacy:</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Scale successful interventions to other regions.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Advocate for policy changes based on data-driven insights to support sustainable food systems.</a:t>
            </a:r>
            <a:endParaRPr>
              <a:solidFill>
                <a:schemeClr val="dk1"/>
              </a:solidFill>
            </a:endParaRPr>
          </a:p>
          <a:p>
            <a:pPr indent="0" lvl="0" marL="0" rtl="0" algn="l">
              <a:lnSpc>
                <a:spcPct val="115000"/>
              </a:lnSpc>
              <a:spcBef>
                <a:spcPts val="1200"/>
              </a:spcBef>
              <a:spcAft>
                <a:spcPts val="0"/>
              </a:spcAft>
              <a:buNone/>
            </a:pPr>
            <a:r>
              <a:rPr b="1" lang="en" u="sng">
                <a:solidFill>
                  <a:schemeClr val="dk1"/>
                </a:solidFill>
              </a:rPr>
              <a:t>Alignment with SDGs:</a:t>
            </a:r>
            <a:endParaRPr b="1" u="sng">
              <a:solidFill>
                <a:schemeClr val="dk1"/>
              </a:solidFill>
            </a:endParaRPr>
          </a:p>
          <a:p>
            <a:pPr indent="0" lvl="0" marL="0" rtl="0" algn="l">
              <a:lnSpc>
                <a:spcPct val="115000"/>
              </a:lnSpc>
              <a:spcBef>
                <a:spcPts val="1200"/>
              </a:spcBef>
              <a:spcAft>
                <a:spcPts val="0"/>
              </a:spcAft>
              <a:buNone/>
            </a:pPr>
            <a:r>
              <a:rPr lang="en">
                <a:solidFill>
                  <a:schemeClr val="dk1"/>
                </a:solidFill>
              </a:rPr>
              <a:t>The proposed solution aligns with the United Nations Sustainable Development Goals (SDGs) in several ways: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p:txBody>
      </p:sp>
      <p:sp>
        <p:nvSpPr>
          <p:cNvPr id="182" name="Google Shape;182;p28"/>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nvSpPr>
        <p:spPr>
          <a:xfrm>
            <a:off x="156525" y="158600"/>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Solution Design</a:t>
            </a:r>
            <a:endParaRPr b="1" sz="1800">
              <a:solidFill>
                <a:schemeClr val="dk1"/>
              </a:solidFill>
              <a:latin typeface="IBM Plex Sans"/>
              <a:ea typeface="IBM Plex Sans"/>
              <a:cs typeface="IBM Plex Sans"/>
              <a:sym typeface="IBM Plex Sans"/>
            </a:endParaRPr>
          </a:p>
        </p:txBody>
      </p:sp>
      <p:sp>
        <p:nvSpPr>
          <p:cNvPr id="189" name="Google Shape;189;p29"/>
          <p:cNvSpPr txBox="1"/>
          <p:nvPr/>
        </p:nvSpPr>
        <p:spPr>
          <a:xfrm>
            <a:off x="0" y="632300"/>
            <a:ext cx="9144000" cy="4344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b="1" lang="en">
                <a:solidFill>
                  <a:schemeClr val="dk1"/>
                </a:solidFill>
              </a:rPr>
              <a:t>SDG 2: Zero Hunger:</a:t>
            </a:r>
            <a:r>
              <a:rPr lang="en">
                <a:solidFill>
                  <a:schemeClr val="dk1"/>
                </a:solidFill>
              </a:rPr>
              <a:t> Reducing food waste can contribute to food security by ensuring that more food is available for those in need.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SDG 12: Responsible Consumption and Production:</a:t>
            </a:r>
            <a:r>
              <a:rPr lang="en">
                <a:solidFill>
                  <a:schemeClr val="dk1"/>
                </a:solidFill>
              </a:rPr>
              <a:t> Implementing strategies to reduce food waste promotes sustainable consumption and production patterns.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SDG 13: Climate Action:</a:t>
            </a:r>
            <a:r>
              <a:rPr lang="en">
                <a:solidFill>
                  <a:schemeClr val="dk1"/>
                </a:solidFill>
              </a:rPr>
              <a:t> Reducing food waste also contributes to climate action by minimizing the carbon footprint associated with food production and disposal.</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By addressing these goals, the proposed solution aims to create a more sustainable and equitable food system.</a:t>
            </a:r>
            <a:endParaRPr>
              <a:solidFill>
                <a:schemeClr val="dk1"/>
              </a:solidFill>
            </a:endParaRPr>
          </a:p>
        </p:txBody>
      </p:sp>
      <p:sp>
        <p:nvSpPr>
          <p:cNvPr id="190" name="Google Shape;190;p29"/>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30"/>
          <p:cNvSpPr txBox="1"/>
          <p:nvPr/>
        </p:nvSpPr>
        <p:spPr>
          <a:xfrm>
            <a:off x="187800" y="148150"/>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Visualization</a:t>
            </a:r>
            <a:endParaRPr b="1" sz="1800">
              <a:solidFill>
                <a:schemeClr val="dk1"/>
              </a:solidFill>
              <a:latin typeface="IBM Plex Sans"/>
              <a:ea typeface="IBM Plex Sans"/>
              <a:cs typeface="IBM Plex Sans"/>
              <a:sym typeface="IBM Plex Sans"/>
            </a:endParaRPr>
          </a:p>
        </p:txBody>
      </p:sp>
      <p:sp>
        <p:nvSpPr>
          <p:cNvPr id="197" name="Google Shape;197;p30"/>
          <p:cNvSpPr txBox="1"/>
          <p:nvPr/>
        </p:nvSpPr>
        <p:spPr>
          <a:xfrm>
            <a:off x="0" y="621850"/>
            <a:ext cx="9144000" cy="435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u="sng">
                <a:solidFill>
                  <a:schemeClr val="dk1"/>
                </a:solidFill>
              </a:rPr>
              <a:t> Data Visualization Techniques Used:</a:t>
            </a:r>
            <a:endParaRPr b="1" u="sng">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Histograms with KDE (Kernel Density Estimate) plots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Scatter plots</a:t>
            </a:r>
            <a:endParaRPr>
              <a:solidFill>
                <a:schemeClr val="dk1"/>
              </a:solidFill>
            </a:endParaRPr>
          </a:p>
          <a:p>
            <a:pPr indent="0" lvl="0" marL="0" rtl="0" algn="l">
              <a:lnSpc>
                <a:spcPct val="115000"/>
              </a:lnSpc>
              <a:spcBef>
                <a:spcPts val="1200"/>
              </a:spcBef>
              <a:spcAft>
                <a:spcPts val="0"/>
              </a:spcAft>
              <a:buNone/>
            </a:pPr>
            <a:r>
              <a:rPr b="1" lang="en" u="sng">
                <a:solidFill>
                  <a:schemeClr val="dk1"/>
                </a:solidFill>
              </a:rPr>
              <a:t>Charts, Graphs, Maps, etc.:</a:t>
            </a:r>
            <a:endParaRPr b="1" u="sng">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Histograms with KDE:</a:t>
            </a:r>
            <a:r>
              <a:rPr lang="en">
                <a:solidFill>
                  <a:schemeClr val="dk1"/>
                </a:solidFill>
              </a:rPr>
              <a:t> Used to display the distribution of various estimates like 'combined figures (kg/capita/year)', 'Household estimate (kg/capita/year)', 'Food service estimate (kg/capita/year)', and 'Retail estimate (kg/capita/year)'.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Scatter Plots:</a:t>
            </a:r>
            <a:r>
              <a:rPr lang="en">
                <a:solidFill>
                  <a:schemeClr val="dk1"/>
                </a:solidFill>
              </a:rPr>
              <a:t> Used to show the relationship between 'Region' and 'combined figures (kg/capita/year)'.</a:t>
            </a:r>
            <a:endParaRPr>
              <a:solidFill>
                <a:schemeClr val="dk1"/>
              </a:solidFill>
            </a:endParaRPr>
          </a:p>
          <a:p>
            <a:pPr indent="0" lvl="0" marL="0" rtl="0" algn="l">
              <a:lnSpc>
                <a:spcPct val="115000"/>
              </a:lnSpc>
              <a:spcBef>
                <a:spcPts val="1200"/>
              </a:spcBef>
              <a:spcAft>
                <a:spcPts val="0"/>
              </a:spcAft>
              <a:buNone/>
            </a:pPr>
            <a:r>
              <a:rPr b="1" lang="en" u="sng">
                <a:solidFill>
                  <a:schemeClr val="dk1"/>
                </a:solidFill>
              </a:rPr>
              <a:t>Key Visual Insights:</a:t>
            </a:r>
            <a:endParaRPr b="1" u="sng">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Distribution Patterns:</a:t>
            </a:r>
            <a:r>
              <a:rPr lang="en">
                <a:solidFill>
                  <a:schemeClr val="dk1"/>
                </a:solidFill>
              </a:rPr>
              <a:t> The histograms with KDE plots help in understanding the distribution of food waste across different categories (household, retail, food service) and the overall combined figures. The KDE plots provide a smooth estimate of the distribution, highlighting peaks and patterns.</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
        <p:nvSpPr>
          <p:cNvPr id="198" name="Google Shape;198;p30"/>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31"/>
          <p:cNvSpPr txBox="1"/>
          <p:nvPr/>
        </p:nvSpPr>
        <p:spPr>
          <a:xfrm>
            <a:off x="187800" y="148150"/>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Visualization</a:t>
            </a:r>
            <a:endParaRPr b="1" sz="1800">
              <a:solidFill>
                <a:schemeClr val="dk1"/>
              </a:solidFill>
              <a:latin typeface="IBM Plex Sans"/>
              <a:ea typeface="IBM Plex Sans"/>
              <a:cs typeface="IBM Plex Sans"/>
              <a:sym typeface="IBM Plex Sans"/>
            </a:endParaRPr>
          </a:p>
        </p:txBody>
      </p:sp>
      <p:sp>
        <p:nvSpPr>
          <p:cNvPr id="205" name="Google Shape;205;p31"/>
          <p:cNvSpPr txBox="1"/>
          <p:nvPr/>
        </p:nvSpPr>
        <p:spPr>
          <a:xfrm>
            <a:off x="0" y="621850"/>
            <a:ext cx="9144000" cy="435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a:solidFill>
                  <a:schemeClr val="dk1"/>
                </a:solidFill>
              </a:rPr>
              <a:t>Confidence Levels:</a:t>
            </a:r>
            <a:r>
              <a:rPr lang="en">
                <a:solidFill>
                  <a:schemeClr val="dk1"/>
                </a:solidFill>
              </a:rPr>
              <a:t> The histogram with hue set to 'Confidence in estimate' shows the variation in data confidence levels across different food waste estimates. This visual insight helps in assessing the reliability of the data.</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Regional Differences:</a:t>
            </a:r>
            <a:r>
              <a:rPr lang="en">
                <a:solidFill>
                  <a:schemeClr val="dk1"/>
                </a:solidFill>
              </a:rPr>
              <a:t> The scatter plot illustrates how food waste, measured in 'kg/capita/year', varies across different regions. By mapping regions to numerical indices, the plot highlights regional trends and disparities in food waste levels.</a:t>
            </a:r>
            <a:endParaRPr>
              <a:solidFill>
                <a:schemeClr val="dk1"/>
              </a:solidFill>
            </a:endParaRPr>
          </a:p>
        </p:txBody>
      </p:sp>
      <p:sp>
        <p:nvSpPr>
          <p:cNvPr id="206" name="Google Shape;206;p31"/>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31"/>
          <p:cNvPicPr preferRelativeResize="0"/>
          <p:nvPr/>
        </p:nvPicPr>
        <p:blipFill>
          <a:blip r:embed="rId3">
            <a:alphaModFix/>
          </a:blip>
          <a:stretch>
            <a:fillRect/>
          </a:stretch>
        </p:blipFill>
        <p:spPr>
          <a:xfrm>
            <a:off x="0" y="2338950"/>
            <a:ext cx="4518949" cy="2428400"/>
          </a:xfrm>
          <a:prstGeom prst="rect">
            <a:avLst/>
          </a:prstGeom>
          <a:noFill/>
          <a:ln>
            <a:noFill/>
          </a:ln>
        </p:spPr>
      </p:pic>
      <p:pic>
        <p:nvPicPr>
          <p:cNvPr id="209" name="Google Shape;209;p31"/>
          <p:cNvPicPr preferRelativeResize="0"/>
          <p:nvPr/>
        </p:nvPicPr>
        <p:blipFill>
          <a:blip r:embed="rId4">
            <a:alphaModFix/>
          </a:blip>
          <a:stretch>
            <a:fillRect/>
          </a:stretch>
        </p:blipFill>
        <p:spPr>
          <a:xfrm>
            <a:off x="4518950" y="2338950"/>
            <a:ext cx="4625049" cy="24284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4"/>
          <p:cNvSpPr txBox="1"/>
          <p:nvPr/>
        </p:nvSpPr>
        <p:spPr>
          <a:xfrm>
            <a:off x="187800" y="169000"/>
            <a:ext cx="8956200" cy="48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chemeClr val="dk1"/>
                </a:solidFill>
                <a:latin typeface="IBM Plex Sans"/>
                <a:ea typeface="IBM Plex Sans"/>
                <a:cs typeface="IBM Plex Sans"/>
                <a:sym typeface="IBM Plex Sans"/>
              </a:rPr>
              <a:t>Team Members</a:t>
            </a:r>
            <a:endParaRPr b="1" sz="4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4000">
              <a:solidFill>
                <a:schemeClr val="dk1"/>
              </a:solidFill>
              <a:latin typeface="IBM Plex Sans"/>
              <a:ea typeface="IBM Plex Sans"/>
              <a:cs typeface="IBM Plex Sans"/>
              <a:sym typeface="IBM Plex Sans"/>
            </a:endParaRPr>
          </a:p>
          <a:p>
            <a:pPr indent="-438150" lvl="0" marL="457200" rtl="0" algn="l">
              <a:lnSpc>
                <a:spcPct val="115000"/>
              </a:lnSpc>
              <a:spcBef>
                <a:spcPts val="0"/>
              </a:spcBef>
              <a:spcAft>
                <a:spcPts val="0"/>
              </a:spcAft>
              <a:buClr>
                <a:schemeClr val="dk1"/>
              </a:buClr>
              <a:buSzPts val="3300"/>
              <a:buFont typeface="IBM Plex Sans"/>
              <a:buChar char="-"/>
            </a:pPr>
            <a:r>
              <a:rPr b="1" lang="en" sz="3300">
                <a:solidFill>
                  <a:schemeClr val="dk1"/>
                </a:solidFill>
                <a:latin typeface="IBM Plex Sans"/>
                <a:ea typeface="IBM Plex Sans"/>
                <a:cs typeface="IBM Plex Sans"/>
                <a:sym typeface="IBM Plex Sans"/>
              </a:rPr>
              <a:t>Aditya Pandey</a:t>
            </a:r>
            <a:endParaRPr b="1" sz="3300">
              <a:solidFill>
                <a:schemeClr val="dk1"/>
              </a:solidFill>
              <a:latin typeface="IBM Plex Sans"/>
              <a:ea typeface="IBM Plex Sans"/>
              <a:cs typeface="IBM Plex Sans"/>
              <a:sym typeface="IBM Plex Sans"/>
            </a:endParaRPr>
          </a:p>
          <a:p>
            <a:pPr indent="-438150" lvl="0" marL="457200" rtl="0" algn="l">
              <a:lnSpc>
                <a:spcPct val="115000"/>
              </a:lnSpc>
              <a:spcBef>
                <a:spcPts val="0"/>
              </a:spcBef>
              <a:spcAft>
                <a:spcPts val="0"/>
              </a:spcAft>
              <a:buClr>
                <a:schemeClr val="dk1"/>
              </a:buClr>
              <a:buSzPts val="3300"/>
              <a:buFont typeface="IBM Plex Sans"/>
              <a:buChar char="-"/>
            </a:pPr>
            <a:r>
              <a:rPr b="1" lang="en" sz="3300">
                <a:solidFill>
                  <a:schemeClr val="dk1"/>
                </a:solidFill>
                <a:latin typeface="IBM Plex Sans"/>
                <a:ea typeface="IBM Plex Sans"/>
                <a:cs typeface="IBM Plex Sans"/>
                <a:sym typeface="IBM Plex Sans"/>
              </a:rPr>
              <a:t>Parth Gupta</a:t>
            </a:r>
            <a:endParaRPr b="1" sz="3300">
              <a:solidFill>
                <a:schemeClr val="dk1"/>
              </a:solidFill>
              <a:latin typeface="IBM Plex Sans"/>
              <a:ea typeface="IBM Plex Sans"/>
              <a:cs typeface="IBM Plex Sans"/>
              <a:sym typeface="IBM Plex Sans"/>
            </a:endParaRPr>
          </a:p>
          <a:p>
            <a:pPr indent="-438150" lvl="0" marL="457200" rtl="0" algn="l">
              <a:lnSpc>
                <a:spcPct val="115000"/>
              </a:lnSpc>
              <a:spcBef>
                <a:spcPts val="0"/>
              </a:spcBef>
              <a:spcAft>
                <a:spcPts val="0"/>
              </a:spcAft>
              <a:buClr>
                <a:schemeClr val="dk1"/>
              </a:buClr>
              <a:buSzPts val="3300"/>
              <a:buFont typeface="IBM Plex Sans"/>
              <a:buChar char="-"/>
            </a:pPr>
            <a:r>
              <a:rPr b="1" lang="en" sz="3300">
                <a:solidFill>
                  <a:schemeClr val="dk1"/>
                </a:solidFill>
                <a:latin typeface="IBM Plex Sans"/>
                <a:ea typeface="IBM Plex Sans"/>
                <a:cs typeface="IBM Plex Sans"/>
                <a:sym typeface="IBM Plex Sans"/>
              </a:rPr>
              <a:t>Nikhil Kumar</a:t>
            </a:r>
            <a:endParaRPr b="1" sz="3300">
              <a:solidFill>
                <a:schemeClr val="dk1"/>
              </a:solidFill>
              <a:latin typeface="IBM Plex Sans"/>
              <a:ea typeface="IBM Plex Sans"/>
              <a:cs typeface="IBM Plex Sans"/>
              <a:sym typeface="IBM Plex Sans"/>
            </a:endParaRPr>
          </a:p>
          <a:p>
            <a:pPr indent="-438150" lvl="0" marL="457200" rtl="0" algn="l">
              <a:lnSpc>
                <a:spcPct val="115000"/>
              </a:lnSpc>
              <a:spcBef>
                <a:spcPts val="0"/>
              </a:spcBef>
              <a:spcAft>
                <a:spcPts val="0"/>
              </a:spcAft>
              <a:buClr>
                <a:schemeClr val="dk1"/>
              </a:buClr>
              <a:buSzPts val="3300"/>
              <a:buFont typeface="IBM Plex Sans"/>
              <a:buChar char="-"/>
            </a:pPr>
            <a:r>
              <a:rPr b="1" lang="en" sz="3300">
                <a:solidFill>
                  <a:schemeClr val="dk1"/>
                </a:solidFill>
                <a:latin typeface="IBM Plex Sans"/>
                <a:ea typeface="IBM Plex Sans"/>
                <a:cs typeface="IBM Plex Sans"/>
                <a:sym typeface="IBM Plex Sans"/>
              </a:rPr>
              <a:t>Pankaj Kumar Verma</a:t>
            </a:r>
            <a:endParaRPr b="1" sz="3300">
              <a:solidFill>
                <a:schemeClr val="dk1"/>
              </a:solidFill>
              <a:latin typeface="IBM Plex Sans"/>
              <a:ea typeface="IBM Plex Sans"/>
              <a:cs typeface="IBM Plex Sans"/>
              <a:sym typeface="IBM Plex Sans"/>
            </a:endParaRPr>
          </a:p>
          <a:p>
            <a:pPr indent="-438150" lvl="0" marL="457200" rtl="0" algn="l">
              <a:lnSpc>
                <a:spcPct val="115000"/>
              </a:lnSpc>
              <a:spcBef>
                <a:spcPts val="0"/>
              </a:spcBef>
              <a:spcAft>
                <a:spcPts val="0"/>
              </a:spcAft>
              <a:buClr>
                <a:schemeClr val="dk1"/>
              </a:buClr>
              <a:buSzPts val="3300"/>
              <a:buFont typeface="IBM Plex Sans"/>
              <a:buChar char="-"/>
            </a:pPr>
            <a:r>
              <a:rPr b="1" lang="en" sz="3300">
                <a:solidFill>
                  <a:schemeClr val="dk1"/>
                </a:solidFill>
                <a:latin typeface="IBM Plex Sans"/>
                <a:ea typeface="IBM Plex Sans"/>
                <a:cs typeface="IBM Plex Sans"/>
                <a:sym typeface="IBM Plex Sans"/>
              </a:rPr>
              <a:t>Roshan</a:t>
            </a:r>
            <a:endParaRPr b="1" sz="3300">
              <a:solidFill>
                <a:schemeClr val="dk1"/>
              </a:solidFill>
              <a:latin typeface="IBM Plex Sans"/>
              <a:ea typeface="IBM Plex Sans"/>
              <a:cs typeface="IBM Plex Sans"/>
              <a:sym typeface="IBM Plex Sans"/>
            </a:endParaRPr>
          </a:p>
          <a:p>
            <a:pPr indent="-438150" lvl="0" marL="457200" rtl="0" algn="l">
              <a:lnSpc>
                <a:spcPct val="115000"/>
              </a:lnSpc>
              <a:spcBef>
                <a:spcPts val="0"/>
              </a:spcBef>
              <a:spcAft>
                <a:spcPts val="0"/>
              </a:spcAft>
              <a:buClr>
                <a:schemeClr val="dk1"/>
              </a:buClr>
              <a:buSzPts val="3300"/>
              <a:buFont typeface="IBM Plex Sans"/>
              <a:buChar char="-"/>
            </a:pPr>
            <a:r>
              <a:rPr b="1" lang="en" sz="3300">
                <a:solidFill>
                  <a:schemeClr val="dk1"/>
                </a:solidFill>
                <a:latin typeface="IBM Plex Sans"/>
                <a:ea typeface="IBM Plex Sans"/>
                <a:cs typeface="IBM Plex Sans"/>
                <a:sym typeface="IBM Plex Sans"/>
              </a:rPr>
              <a:t>Bhavdeep Singh Nijhawan</a:t>
            </a:r>
            <a:endParaRPr b="1" sz="3300">
              <a:solidFill>
                <a:schemeClr val="dk1"/>
              </a:solidFill>
              <a:latin typeface="IBM Plex Sans"/>
              <a:ea typeface="IBM Plex Sans"/>
              <a:cs typeface="IBM Plex Sans"/>
              <a:sym typeface="IBM Plex Sans"/>
            </a:endParaRPr>
          </a:p>
        </p:txBody>
      </p:sp>
      <p:sp>
        <p:nvSpPr>
          <p:cNvPr id="65" name="Google Shape;65;p14"/>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32"/>
          <p:cNvSpPr txBox="1"/>
          <p:nvPr/>
        </p:nvSpPr>
        <p:spPr>
          <a:xfrm>
            <a:off x="208675" y="169000"/>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Conclusion</a:t>
            </a:r>
            <a:endParaRPr b="1" sz="1800">
              <a:solidFill>
                <a:schemeClr val="dk1"/>
              </a:solidFill>
              <a:latin typeface="IBM Plex Sans"/>
              <a:ea typeface="IBM Plex Sans"/>
              <a:cs typeface="IBM Plex Sans"/>
              <a:sym typeface="IBM Plex Sans"/>
            </a:endParaRPr>
          </a:p>
        </p:txBody>
      </p:sp>
      <p:sp>
        <p:nvSpPr>
          <p:cNvPr id="215" name="Google Shape;215;p32"/>
          <p:cNvSpPr txBox="1"/>
          <p:nvPr/>
        </p:nvSpPr>
        <p:spPr>
          <a:xfrm>
            <a:off x="0" y="642700"/>
            <a:ext cx="9144000" cy="433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u="sng">
                <a:solidFill>
                  <a:schemeClr val="dk1"/>
                </a:solidFill>
              </a:rPr>
              <a:t>Summary of Findings:</a:t>
            </a:r>
            <a:endParaRPr b="1" u="sng">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The dataset reveals significant variation in food waste per capita across different regions and categories (household, retail, food service). The mean and median values indicate a skewed distribution with higher values in certain areas.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Confidence levels in the estimates vary, with some data having low or very low confidence, suggesting potential inaccuracies or gaps in the data collection process.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Regional analysis shows distinct patterns in food waste, with some regions having consistently higher or lower waste figures.</a:t>
            </a:r>
            <a:endParaRPr>
              <a:solidFill>
                <a:schemeClr val="dk1"/>
              </a:solidFill>
            </a:endParaRPr>
          </a:p>
          <a:p>
            <a:pPr indent="0" lvl="0" marL="0" rtl="0" algn="l">
              <a:lnSpc>
                <a:spcPct val="115000"/>
              </a:lnSpc>
              <a:spcBef>
                <a:spcPts val="1200"/>
              </a:spcBef>
              <a:spcAft>
                <a:spcPts val="0"/>
              </a:spcAft>
              <a:buNone/>
            </a:pPr>
            <a:r>
              <a:rPr b="1" lang="en" u="sng">
                <a:solidFill>
                  <a:schemeClr val="dk1"/>
                </a:solidFill>
              </a:rPr>
              <a:t>Impact of Proposed Solution:</a:t>
            </a:r>
            <a:endParaRPr b="1" u="sng">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The proposed solution of targeted interventions to reduce food waste, informed by regional and category-specific data, can lead to more effective resource allocation and reduction strategies.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By focusing on areas with high waste and low confidence in data, the solution can address both the quantity of waste and the quality of information, leading to more accurate tracking and reporting.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alignment with the SDGs, particularly Goal 12 (Responsible Consumption and Production), can contribute to broader global efforts to reduce waste and improve sustainability.</a:t>
            </a:r>
            <a:endParaRPr>
              <a:solidFill>
                <a:schemeClr val="dk1"/>
              </a:solidFill>
            </a:endParaRPr>
          </a:p>
        </p:txBody>
      </p:sp>
      <p:sp>
        <p:nvSpPr>
          <p:cNvPr id="216" name="Google Shape;216;p32"/>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33"/>
          <p:cNvSpPr txBox="1"/>
          <p:nvPr/>
        </p:nvSpPr>
        <p:spPr>
          <a:xfrm>
            <a:off x="208675" y="169000"/>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BM Plex Sans Medium"/>
                <a:ea typeface="IBM Plex Sans Medium"/>
                <a:cs typeface="IBM Plex Sans Medium"/>
                <a:sym typeface="IBM Plex Sans Medium"/>
              </a:rPr>
              <a:t>Conclusion</a:t>
            </a:r>
            <a:endParaRPr sz="1800">
              <a:solidFill>
                <a:schemeClr val="dk1"/>
              </a:solidFill>
              <a:latin typeface="IBM Plex Sans Medium"/>
              <a:ea typeface="IBM Plex Sans Medium"/>
              <a:cs typeface="IBM Plex Sans Medium"/>
              <a:sym typeface="IBM Plex Sans Medium"/>
            </a:endParaRPr>
          </a:p>
        </p:txBody>
      </p:sp>
      <p:sp>
        <p:nvSpPr>
          <p:cNvPr id="223" name="Google Shape;223;p33"/>
          <p:cNvSpPr txBox="1"/>
          <p:nvPr/>
        </p:nvSpPr>
        <p:spPr>
          <a:xfrm>
            <a:off x="0" y="642700"/>
            <a:ext cx="9144000" cy="433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u="sng">
                <a:solidFill>
                  <a:schemeClr val="dk1"/>
                </a:solidFill>
              </a:rPr>
              <a:t>Future Work:</a:t>
            </a:r>
            <a:endParaRPr b="1" u="sng">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Data Improvement:</a:t>
            </a:r>
            <a:r>
              <a:rPr lang="en">
                <a:solidFill>
                  <a:schemeClr val="dk1"/>
                </a:solidFill>
              </a:rPr>
              <a:t> Further data collection and validation are needed to improve the accuracy and confidence of the estimates, particularly in regions with currently low confidence levels.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In-Depth Analysis:</a:t>
            </a:r>
            <a:r>
              <a:rPr lang="en">
                <a:solidFill>
                  <a:schemeClr val="dk1"/>
                </a:solidFill>
              </a:rPr>
              <a:t> More granular analysis of the factors contributing to high waste in specific regions or categories can inform tailored intervention strategies.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Monitoring and Evaluation:</a:t>
            </a:r>
            <a:r>
              <a:rPr lang="en">
                <a:solidFill>
                  <a:schemeClr val="dk1"/>
                </a:solidFill>
              </a:rPr>
              <a:t> Implementing a monitoring system to track the impact of interventions over time and adjust strategies based on real-time data.</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Public Awareness:</a:t>
            </a:r>
            <a:r>
              <a:rPr lang="en">
                <a:solidFill>
                  <a:schemeClr val="dk1"/>
                </a:solidFill>
              </a:rPr>
              <a:t> Enhancing public awareness and engagement on food waste issues, leveraging the data insights to educate and encourage behavior change.</a:t>
            </a:r>
            <a:endParaRPr>
              <a:solidFill>
                <a:schemeClr val="dk1"/>
              </a:solidFill>
            </a:endParaRPr>
          </a:p>
        </p:txBody>
      </p:sp>
      <p:sp>
        <p:nvSpPr>
          <p:cNvPr id="224" name="Google Shape;224;p33"/>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 name="Google Shape;22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34"/>
          <p:cNvSpPr txBox="1"/>
          <p:nvPr/>
        </p:nvSpPr>
        <p:spPr>
          <a:xfrm>
            <a:off x="135650" y="169025"/>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References</a:t>
            </a:r>
            <a:endParaRPr b="1" sz="1800">
              <a:solidFill>
                <a:schemeClr val="dk1"/>
              </a:solidFill>
              <a:latin typeface="IBM Plex Sans"/>
              <a:ea typeface="IBM Plex Sans"/>
              <a:cs typeface="IBM Plex Sans"/>
              <a:sym typeface="IBM Plex Sans"/>
            </a:endParaRPr>
          </a:p>
        </p:txBody>
      </p:sp>
      <p:sp>
        <p:nvSpPr>
          <p:cNvPr id="231" name="Google Shape;231;p34"/>
          <p:cNvSpPr txBox="1"/>
          <p:nvPr/>
        </p:nvSpPr>
        <p:spPr>
          <a:xfrm>
            <a:off x="100" y="573925"/>
            <a:ext cx="9144000" cy="44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1"/>
                </a:solidFill>
              </a:rPr>
              <a:t>Data Sources:</a:t>
            </a:r>
            <a:r>
              <a:rPr lang="en">
                <a:solidFill>
                  <a:schemeClr val="dk1"/>
                </a:solidFill>
              </a:rPr>
              <a:t> </a:t>
            </a:r>
            <a:r>
              <a:rPr lang="en">
                <a:solidFill>
                  <a:schemeClr val="dk1"/>
                </a:solidFill>
              </a:rPr>
              <a:t>The data for this project will be collected from a variety of sources, including:</a:t>
            </a:r>
            <a:endParaRPr>
              <a:solidFill>
                <a:schemeClr val="dk1"/>
              </a:solidFill>
            </a:endParaRPr>
          </a:p>
          <a:p>
            <a:pPr indent="-317500" lvl="0" marL="457200" rtl="0" algn="l">
              <a:lnSpc>
                <a:spcPct val="115000"/>
              </a:lnSpc>
              <a:spcBef>
                <a:spcPts val="2100"/>
              </a:spcBef>
              <a:spcAft>
                <a:spcPts val="0"/>
              </a:spcAft>
              <a:buClr>
                <a:schemeClr val="dk1"/>
              </a:buClr>
              <a:buSzPts val="1400"/>
              <a:buAutoNum type="arabicPeriod"/>
            </a:pPr>
            <a:r>
              <a:rPr lang="en">
                <a:solidFill>
                  <a:schemeClr val="dk1"/>
                </a:solidFill>
              </a:rPr>
              <a:t>Government databases and reports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Agricultural and food production reports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Food waste studies and surveys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Non-governmental organizations (NGOs) and international organizations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Academic research and publications</a:t>
            </a:r>
            <a:endParaRPr>
              <a:solidFill>
                <a:schemeClr val="dk1"/>
              </a:solidFill>
            </a:endParaRPr>
          </a:p>
          <a:p>
            <a:pPr indent="0" lvl="0" marL="0" rtl="0" algn="l">
              <a:spcBef>
                <a:spcPts val="2100"/>
              </a:spcBef>
              <a:spcAft>
                <a:spcPts val="0"/>
              </a:spcAft>
              <a:buNone/>
            </a:pPr>
            <a:r>
              <a:rPr b="1" lang="en" u="sng">
                <a:solidFill>
                  <a:schemeClr val="dk1"/>
                </a:solidFill>
              </a:rPr>
              <a:t>Tools and Software Used:</a:t>
            </a:r>
            <a:r>
              <a:rPr lang="en">
                <a:solidFill>
                  <a:schemeClr val="dk1"/>
                </a:solidFill>
              </a:rPr>
              <a:t> </a:t>
            </a:r>
            <a:r>
              <a:rPr lang="en">
                <a:solidFill>
                  <a:schemeClr val="dk1"/>
                </a:solidFill>
              </a:rPr>
              <a:t>The data analysis for this project will be conducted using a variety of tools and software, including:</a:t>
            </a:r>
            <a:endParaRPr>
              <a:solidFill>
                <a:schemeClr val="dk1"/>
              </a:solidFill>
            </a:endParaRPr>
          </a:p>
          <a:p>
            <a:pPr indent="-317500" lvl="0" marL="457200" rtl="0" algn="l">
              <a:lnSpc>
                <a:spcPct val="115000"/>
              </a:lnSpc>
              <a:spcBef>
                <a:spcPts val="2100"/>
              </a:spcBef>
              <a:spcAft>
                <a:spcPts val="0"/>
              </a:spcAft>
              <a:buClr>
                <a:schemeClr val="dk1"/>
              </a:buClr>
              <a:buSzPts val="1400"/>
              <a:buAutoNum type="arabicPeriod"/>
            </a:pPr>
            <a:r>
              <a:rPr lang="en">
                <a:solidFill>
                  <a:schemeClr val="dk1"/>
                </a:solidFill>
              </a:rPr>
              <a:t>Python programming language and libraries, such as NumPy, pandas, and scikit-learn</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Data visualization tools, such as Matplotlib and Seaborn</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Statistical analysis software, such as R and SAS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Geographic Information Systems (GIS) software, such as ArcGIS and QGIS</a:t>
            </a:r>
            <a:endParaRPr>
              <a:solidFill>
                <a:schemeClr val="dk1"/>
              </a:solidFill>
            </a:endParaRPr>
          </a:p>
        </p:txBody>
      </p:sp>
      <p:sp>
        <p:nvSpPr>
          <p:cNvPr id="232" name="Google Shape;232;p34"/>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3" name="Google Shape;233;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35"/>
          <p:cNvSpPr txBox="1"/>
          <p:nvPr/>
        </p:nvSpPr>
        <p:spPr>
          <a:xfrm>
            <a:off x="135650" y="169025"/>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References</a:t>
            </a:r>
            <a:endParaRPr b="1" sz="1800">
              <a:solidFill>
                <a:schemeClr val="dk1"/>
              </a:solidFill>
              <a:latin typeface="IBM Plex Sans"/>
              <a:ea typeface="IBM Plex Sans"/>
              <a:cs typeface="IBM Plex Sans"/>
              <a:sym typeface="IBM Plex Sans"/>
            </a:endParaRPr>
          </a:p>
        </p:txBody>
      </p:sp>
      <p:sp>
        <p:nvSpPr>
          <p:cNvPr id="239" name="Google Shape;239;p35"/>
          <p:cNvSpPr txBox="1"/>
          <p:nvPr/>
        </p:nvSpPr>
        <p:spPr>
          <a:xfrm>
            <a:off x="100" y="573925"/>
            <a:ext cx="9144000" cy="44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1"/>
                </a:solidFill>
              </a:rPr>
              <a:t>Additional References:</a:t>
            </a:r>
            <a:r>
              <a:rPr lang="en">
                <a:solidFill>
                  <a:schemeClr val="dk1"/>
                </a:solidFill>
              </a:rPr>
              <a:t> The following references will be used to guide the data analysis and interpretation for this project:</a:t>
            </a:r>
            <a:endParaRPr>
              <a:solidFill>
                <a:schemeClr val="dk1"/>
              </a:solidFill>
            </a:endParaRPr>
          </a:p>
          <a:p>
            <a:pPr indent="-317500" lvl="0" marL="457200" rtl="0" algn="l">
              <a:lnSpc>
                <a:spcPct val="115000"/>
              </a:lnSpc>
              <a:spcBef>
                <a:spcPts val="2100"/>
              </a:spcBef>
              <a:spcAft>
                <a:spcPts val="0"/>
              </a:spcAft>
              <a:buClr>
                <a:schemeClr val="dk1"/>
              </a:buClr>
              <a:buSzPts val="1400"/>
              <a:buAutoNum type="arabicPeriod"/>
            </a:pPr>
            <a:r>
              <a:rPr lang="en">
                <a:solidFill>
                  <a:schemeClr val="dk1"/>
                </a:solidFill>
              </a:rPr>
              <a:t>Food and Agriculture Organization of the United Nations (FAO)</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United Nations Sustainable Development Goals (SDGs)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World Health Organization (WHO)</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World Bank</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International Food Policy Research Institute (IFPRI)</a:t>
            </a:r>
            <a:endParaRPr>
              <a:solidFill>
                <a:schemeClr val="dk1"/>
              </a:solidFill>
            </a:endParaRPr>
          </a:p>
        </p:txBody>
      </p:sp>
      <p:sp>
        <p:nvSpPr>
          <p:cNvPr id="240" name="Google Shape;240;p35"/>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1" name="Google Shape;24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15"/>
          <p:cNvSpPr txBox="1"/>
          <p:nvPr/>
        </p:nvSpPr>
        <p:spPr>
          <a:xfrm>
            <a:off x="135650" y="158575"/>
            <a:ext cx="16692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Introduction</a:t>
            </a:r>
            <a:endParaRPr b="1" sz="1800">
              <a:solidFill>
                <a:schemeClr val="dk1"/>
              </a:solidFill>
              <a:latin typeface="IBM Plex Sans"/>
              <a:ea typeface="IBM Plex Sans"/>
              <a:cs typeface="IBM Plex Sans"/>
              <a:sym typeface="IBM Plex Sans"/>
            </a:endParaRPr>
          </a:p>
        </p:txBody>
      </p:sp>
      <p:sp>
        <p:nvSpPr>
          <p:cNvPr id="72" name="Google Shape;72;p15"/>
          <p:cNvSpPr txBox="1"/>
          <p:nvPr/>
        </p:nvSpPr>
        <p:spPr>
          <a:xfrm>
            <a:off x="0" y="632275"/>
            <a:ext cx="9144000" cy="4344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en" sz="1600" u="sng">
                <a:solidFill>
                  <a:schemeClr val="dk1"/>
                </a:solidFill>
              </a:rPr>
              <a:t>Overview of the Project:</a:t>
            </a:r>
            <a:r>
              <a:rPr lang="en" sz="1600">
                <a:solidFill>
                  <a:schemeClr val="dk1"/>
                </a:solidFill>
              </a:rPr>
              <a:t> </a:t>
            </a:r>
            <a:r>
              <a:rPr lang="en" sz="1600">
                <a:solidFill>
                  <a:schemeClr val="dk1"/>
                </a:solidFill>
              </a:rPr>
              <a:t>The goal of this project is to analyze food production, availability, and wastage to gain insights into the efficiency of food production and distribution systems. The project will involve data collection, analysis, and visualization to provide a comprehensive understanding of food production, availability, and wastage. Based on the analysis and visualization, the project will provide insights into the efficiency of food production and distribution systems and make recommendations for reducing food waste and improving food security.</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b="1" lang="en" sz="1600" u="sng">
                <a:solidFill>
                  <a:schemeClr val="dk1"/>
                </a:solidFill>
              </a:rPr>
              <a:t>Objective:</a:t>
            </a:r>
            <a:r>
              <a:rPr lang="en" sz="1600">
                <a:solidFill>
                  <a:schemeClr val="dk1"/>
                </a:solidFill>
              </a:rPr>
              <a:t> </a:t>
            </a:r>
            <a:r>
              <a:rPr lang="en" sz="1600">
                <a:solidFill>
                  <a:schemeClr val="dk1"/>
                </a:solidFill>
              </a:rPr>
              <a:t>By understanding the patterns and trends in food production and wastage, we can identify areas for improvement and develop strategies to reduce food waste and ensure food security. By analyzing food production, availability, and wastage, we can gain insights into the efficiency of food systems, identify areas for improvement, and develop strategies to reduce waste and ensure food security. This project will involve data collection, analysis, and visualization to provide a comprehensive understanding of food production, availability, and wastage.</a:t>
            </a:r>
            <a:endParaRPr sz="1600">
              <a:solidFill>
                <a:schemeClr val="dk1"/>
              </a:solidFill>
            </a:endParaRPr>
          </a:p>
        </p:txBody>
      </p:sp>
      <p:sp>
        <p:nvSpPr>
          <p:cNvPr id="73" name="Google Shape;73;p15"/>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6"/>
          <p:cNvSpPr txBox="1"/>
          <p:nvPr/>
        </p:nvSpPr>
        <p:spPr>
          <a:xfrm>
            <a:off x="208675" y="169000"/>
            <a:ext cx="26397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Problem Identification</a:t>
            </a:r>
            <a:endParaRPr b="1" sz="1800">
              <a:solidFill>
                <a:schemeClr val="dk1"/>
              </a:solidFill>
              <a:latin typeface="IBM Plex Sans"/>
              <a:ea typeface="IBM Plex Sans"/>
              <a:cs typeface="IBM Plex Sans"/>
              <a:sym typeface="IBM Plex Sans"/>
            </a:endParaRPr>
          </a:p>
        </p:txBody>
      </p:sp>
      <p:sp>
        <p:nvSpPr>
          <p:cNvPr id="80" name="Google Shape;80;p16"/>
          <p:cNvSpPr txBox="1"/>
          <p:nvPr/>
        </p:nvSpPr>
        <p:spPr>
          <a:xfrm>
            <a:off x="0" y="642700"/>
            <a:ext cx="9144000" cy="43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1"/>
                </a:solidFill>
              </a:rPr>
              <a:t>Problem Statement:</a:t>
            </a:r>
            <a:r>
              <a:rPr lang="en">
                <a:solidFill>
                  <a:schemeClr val="dk1"/>
                </a:solidFill>
              </a:rPr>
              <a:t> </a:t>
            </a:r>
            <a:r>
              <a:rPr lang="en">
                <a:solidFill>
                  <a:schemeClr val="dk1"/>
                </a:solidFill>
              </a:rPr>
              <a:t>Food production, availability, and wastage are critical issues that impact food security, sustainability, and the environment. According to the Food and Agriculture Organization (FAO), approximately one-third of all food produced for human consumption is lost or wasted globally each year, which amounts to about 1.3 billion tons of food. This food waste has significant economic, social, and environmental impacts, making it a pressing issue that requires urgent attention.</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u="sng">
                <a:solidFill>
                  <a:schemeClr val="dk1"/>
                </a:solidFill>
              </a:rPr>
              <a:t>Significance of the Problem:</a:t>
            </a:r>
            <a:r>
              <a:rPr lang="en">
                <a:solidFill>
                  <a:schemeClr val="dk1"/>
                </a:solidFill>
              </a:rPr>
              <a:t> </a:t>
            </a:r>
            <a:r>
              <a:rPr lang="en">
                <a:solidFill>
                  <a:schemeClr val="dk1"/>
                </a:solidFill>
              </a:rPr>
              <a:t>Food waste has significant consequences for the economy, society, and the environment. Economically, food waste costs billions of dollars each year in production, processing, and distribution costs. Socially, food waste contributes to food insecurity and poverty, as millions of people around the world lack access to sufficient food. Environmentally, food waste contributes to greenhouse gas emissions, deforestation, and water scarcity, making it a critical issue for sustainable development.</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u="sng">
                <a:solidFill>
                  <a:schemeClr val="dk1"/>
                </a:solidFill>
              </a:rPr>
              <a:t>Relevant SDGs:</a:t>
            </a:r>
            <a:r>
              <a:rPr lang="en">
                <a:solidFill>
                  <a:schemeClr val="dk1"/>
                </a:solidFill>
              </a:rPr>
              <a:t> </a:t>
            </a:r>
            <a:r>
              <a:rPr lang="en">
                <a:solidFill>
                  <a:schemeClr val="dk1"/>
                </a:solidFill>
              </a:rPr>
              <a:t>The United Nations Sustainable Development Goals (SDGs) provide a framework for addressing global challenges, including food production, availability, and wastage. The following SDGs are particularly relevant to this project:</a:t>
            </a:r>
            <a:endParaRPr>
              <a:solidFill>
                <a:schemeClr val="dk1"/>
              </a:solidFill>
            </a:endParaRPr>
          </a:p>
        </p:txBody>
      </p:sp>
      <p:sp>
        <p:nvSpPr>
          <p:cNvPr id="81" name="Google Shape;81;p16"/>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7"/>
          <p:cNvSpPr txBox="1"/>
          <p:nvPr/>
        </p:nvSpPr>
        <p:spPr>
          <a:xfrm>
            <a:off x="208675" y="169000"/>
            <a:ext cx="26397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Problem Identification</a:t>
            </a:r>
            <a:endParaRPr b="1" sz="1800">
              <a:solidFill>
                <a:schemeClr val="dk1"/>
              </a:solidFill>
              <a:latin typeface="IBM Plex Sans"/>
              <a:ea typeface="IBM Plex Sans"/>
              <a:cs typeface="IBM Plex Sans"/>
              <a:sym typeface="IBM Plex Sans"/>
            </a:endParaRPr>
          </a:p>
        </p:txBody>
      </p:sp>
      <p:sp>
        <p:nvSpPr>
          <p:cNvPr id="88" name="Google Shape;88;p17"/>
          <p:cNvSpPr txBox="1"/>
          <p:nvPr/>
        </p:nvSpPr>
        <p:spPr>
          <a:xfrm>
            <a:off x="0" y="642700"/>
            <a:ext cx="9144000" cy="4334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600"/>
              </a:spcBef>
              <a:spcAft>
                <a:spcPts val="0"/>
              </a:spcAft>
              <a:buClr>
                <a:schemeClr val="dk1"/>
              </a:buClr>
              <a:buSzPts val="1400"/>
              <a:buAutoNum type="arabicPeriod"/>
            </a:pPr>
            <a:r>
              <a:rPr b="1" lang="en">
                <a:solidFill>
                  <a:schemeClr val="dk1"/>
                </a:solidFill>
              </a:rPr>
              <a:t>SDG 2:</a:t>
            </a:r>
            <a:r>
              <a:rPr lang="en">
                <a:solidFill>
                  <a:schemeClr val="dk1"/>
                </a:solidFill>
              </a:rPr>
              <a:t> Zero Hunger - The project aims to reduce food waste and improve food security, which are critical components of achieving zero hunger.</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SDG 12:</a:t>
            </a:r>
            <a:r>
              <a:rPr lang="en">
                <a:solidFill>
                  <a:schemeClr val="dk1"/>
                </a:solidFill>
              </a:rPr>
              <a:t> Responsible Consumption and Production - The project promotes responsible consumption and production patterns by reducing food waste and promoting sustainable practices.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SDG 13:</a:t>
            </a:r>
            <a:r>
              <a:rPr lang="en">
                <a:solidFill>
                  <a:schemeClr val="dk1"/>
                </a:solidFill>
              </a:rPr>
              <a:t> Climate Action - The project addresses climate change by reducing greenhouse gas emissions associated with food waste.</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SDG 15:</a:t>
            </a:r>
            <a:r>
              <a:rPr lang="en">
                <a:solidFill>
                  <a:schemeClr val="dk1"/>
                </a:solidFill>
              </a:rPr>
              <a:t> Life on Land - The project promotes sustainable land use and resource management by reducing food waste and promoting efficient food production systems.</a:t>
            </a:r>
            <a:endParaRPr>
              <a:solidFill>
                <a:schemeClr val="dk1"/>
              </a:solidFill>
            </a:endParaRPr>
          </a:p>
        </p:txBody>
      </p:sp>
      <p:sp>
        <p:nvSpPr>
          <p:cNvPr id="89" name="Google Shape;89;p17"/>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93925" y="148150"/>
            <a:ext cx="26397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Data Collection</a:t>
            </a:r>
            <a:endParaRPr b="1" sz="1800">
              <a:solidFill>
                <a:schemeClr val="dk1"/>
              </a:solidFill>
              <a:latin typeface="IBM Plex Sans"/>
              <a:ea typeface="IBM Plex Sans"/>
              <a:cs typeface="IBM Plex Sans"/>
              <a:sym typeface="IBM Plex Sans"/>
            </a:endParaRPr>
          </a:p>
        </p:txBody>
      </p:sp>
      <p:sp>
        <p:nvSpPr>
          <p:cNvPr id="96" name="Google Shape;96;p18"/>
          <p:cNvSpPr txBox="1"/>
          <p:nvPr/>
        </p:nvSpPr>
        <p:spPr>
          <a:xfrm>
            <a:off x="0" y="621850"/>
            <a:ext cx="9144000" cy="43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solidFill>
                  <a:schemeClr val="dk1"/>
                </a:solidFill>
              </a:rPr>
              <a:t>Sources of Data:</a:t>
            </a:r>
            <a:r>
              <a:rPr lang="en" sz="1500" u="sng">
                <a:solidFill>
                  <a:schemeClr val="dk1"/>
                </a:solidFill>
              </a:rPr>
              <a:t> </a:t>
            </a:r>
            <a:r>
              <a:rPr lang="en" sz="1500">
                <a:solidFill>
                  <a:schemeClr val="dk1"/>
                </a:solidFill>
              </a:rPr>
              <a:t>The data for this project will be collected from a variety of sources, including:</a:t>
            </a:r>
            <a:endParaRPr sz="1500">
              <a:solidFill>
                <a:schemeClr val="dk1"/>
              </a:solidFill>
            </a:endParaRPr>
          </a:p>
          <a:p>
            <a:pPr indent="-323850" lvl="0" marL="457200" rtl="0" algn="l">
              <a:lnSpc>
                <a:spcPct val="115000"/>
              </a:lnSpc>
              <a:spcBef>
                <a:spcPts val="3600"/>
              </a:spcBef>
              <a:spcAft>
                <a:spcPts val="0"/>
              </a:spcAft>
              <a:buClr>
                <a:schemeClr val="dk1"/>
              </a:buClr>
              <a:buSzPts val="1500"/>
              <a:buAutoNum type="arabicPeriod"/>
            </a:pPr>
            <a:r>
              <a:rPr lang="en" sz="1500">
                <a:solidFill>
                  <a:schemeClr val="dk1"/>
                </a:solidFill>
              </a:rPr>
              <a:t>Government databases and reports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Agricultural and food production reports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Food waste studies and surveys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Non-governmental organizations (NGOs) and international organizations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Academic research and publications</a:t>
            </a:r>
            <a:endParaRPr sz="1500">
              <a:solidFill>
                <a:schemeClr val="dk1"/>
              </a:solidFill>
            </a:endParaRPr>
          </a:p>
          <a:p>
            <a:pPr indent="0" lvl="0" marL="0" rtl="0" algn="l">
              <a:spcBef>
                <a:spcPts val="3600"/>
              </a:spcBef>
              <a:spcAft>
                <a:spcPts val="0"/>
              </a:spcAft>
              <a:buNone/>
            </a:pPr>
            <a:r>
              <a:rPr b="1" lang="en" sz="1500" u="sng">
                <a:solidFill>
                  <a:schemeClr val="dk1"/>
                </a:solidFill>
              </a:rPr>
              <a:t>Data Description:</a:t>
            </a:r>
            <a:r>
              <a:rPr lang="en" sz="1500">
                <a:solidFill>
                  <a:schemeClr val="dk1"/>
                </a:solidFill>
              </a:rPr>
              <a:t> The data will include information on food production, availability, and wastage, as well as demographic, economic, and environmental data. The data may include information on crop yields, food prices, food distribution systems, food waste rates, and greenhouse gas emissions.</a:t>
            </a:r>
            <a:endParaRPr sz="1500">
              <a:solidFill>
                <a:schemeClr val="dk1"/>
              </a:solidFill>
            </a:endParaRPr>
          </a:p>
        </p:txBody>
      </p:sp>
      <p:sp>
        <p:nvSpPr>
          <p:cNvPr id="97" name="Google Shape;97;p18"/>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93925" y="148150"/>
            <a:ext cx="26397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Data Collection</a:t>
            </a:r>
            <a:endParaRPr b="1" sz="1800">
              <a:solidFill>
                <a:schemeClr val="dk1"/>
              </a:solidFill>
              <a:latin typeface="IBM Plex Sans"/>
              <a:ea typeface="IBM Plex Sans"/>
              <a:cs typeface="IBM Plex Sans"/>
              <a:sym typeface="IBM Plex Sans"/>
            </a:endParaRPr>
          </a:p>
        </p:txBody>
      </p:sp>
      <p:sp>
        <p:nvSpPr>
          <p:cNvPr id="104" name="Google Shape;104;p19"/>
          <p:cNvSpPr txBox="1"/>
          <p:nvPr/>
        </p:nvSpPr>
        <p:spPr>
          <a:xfrm>
            <a:off x="0" y="621850"/>
            <a:ext cx="9144000" cy="43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solidFill>
                  <a:schemeClr val="dk1"/>
                </a:solidFill>
              </a:rPr>
              <a:t>Data Collection Methods:</a:t>
            </a:r>
            <a:r>
              <a:rPr lang="en" sz="1500">
                <a:solidFill>
                  <a:schemeClr val="dk1"/>
                </a:solidFill>
              </a:rPr>
              <a:t> </a:t>
            </a:r>
            <a:r>
              <a:rPr lang="en" sz="1500">
                <a:solidFill>
                  <a:schemeClr val="dk1"/>
                </a:solidFill>
              </a:rPr>
              <a:t>The data will be collected using a variety of methods, including:</a:t>
            </a:r>
            <a:endParaRPr sz="1500">
              <a:solidFill>
                <a:schemeClr val="dk1"/>
              </a:solidFill>
            </a:endParaRPr>
          </a:p>
          <a:p>
            <a:pPr indent="-323850" lvl="0" marL="457200" rtl="0" algn="l">
              <a:lnSpc>
                <a:spcPct val="115000"/>
              </a:lnSpc>
              <a:spcBef>
                <a:spcPts val="3600"/>
              </a:spcBef>
              <a:spcAft>
                <a:spcPts val="0"/>
              </a:spcAft>
              <a:buClr>
                <a:schemeClr val="dk1"/>
              </a:buClr>
              <a:buSzPts val="1500"/>
              <a:buAutoNum type="arabicPeriod"/>
            </a:pPr>
            <a:r>
              <a:rPr lang="en" sz="1500">
                <a:solidFill>
                  <a:schemeClr val="dk1"/>
                </a:solidFill>
              </a:rPr>
              <a:t>Data mining and web scraping</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Surveys and questionnaires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Interviews and focus groups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Secondary data analysis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Literature reviews and academic research</a:t>
            </a:r>
            <a:endParaRPr sz="1500">
              <a:solidFill>
                <a:schemeClr val="dk1"/>
              </a:solidFill>
            </a:endParaRPr>
          </a:p>
        </p:txBody>
      </p:sp>
      <p:sp>
        <p:nvSpPr>
          <p:cNvPr id="105" name="Google Shape;105;p19"/>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20"/>
          <p:cNvSpPr txBox="1"/>
          <p:nvPr/>
        </p:nvSpPr>
        <p:spPr>
          <a:xfrm>
            <a:off x="156500" y="127275"/>
            <a:ext cx="26397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Data Preprocessing</a:t>
            </a:r>
            <a:endParaRPr b="1" sz="1800">
              <a:solidFill>
                <a:schemeClr val="dk1"/>
              </a:solidFill>
              <a:latin typeface="IBM Plex Sans"/>
              <a:ea typeface="IBM Plex Sans"/>
              <a:cs typeface="IBM Plex Sans"/>
              <a:sym typeface="IBM Plex Sans"/>
            </a:endParaRPr>
          </a:p>
        </p:txBody>
      </p:sp>
      <p:sp>
        <p:nvSpPr>
          <p:cNvPr id="112" name="Google Shape;112;p20"/>
          <p:cNvSpPr txBox="1"/>
          <p:nvPr/>
        </p:nvSpPr>
        <p:spPr>
          <a:xfrm>
            <a:off x="125" y="600975"/>
            <a:ext cx="9144000" cy="43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1"/>
                </a:solidFill>
              </a:rPr>
              <a:t>Data Cleaning Methods:</a:t>
            </a:r>
            <a:r>
              <a:rPr lang="en">
                <a:solidFill>
                  <a:schemeClr val="dk1"/>
                </a:solidFill>
              </a:rPr>
              <a:t> </a:t>
            </a:r>
            <a:r>
              <a:rPr lang="en">
                <a:solidFill>
                  <a:schemeClr val="dk1"/>
                </a:solidFill>
              </a:rPr>
              <a:t>Data cleaning is an essential step in the data analysis process, which involves identifying and correcting errors, inconsistencies, and inaccuracies in the data. The data cleaning methods for this project will include:</a:t>
            </a:r>
            <a:endParaRPr>
              <a:solidFill>
                <a:schemeClr val="dk1"/>
              </a:solidFill>
            </a:endParaRPr>
          </a:p>
          <a:p>
            <a:pPr indent="-317500" lvl="0" marL="457200" rtl="0" algn="l">
              <a:lnSpc>
                <a:spcPct val="115000"/>
              </a:lnSpc>
              <a:spcBef>
                <a:spcPts val="2100"/>
              </a:spcBef>
              <a:spcAft>
                <a:spcPts val="0"/>
              </a:spcAft>
              <a:buClr>
                <a:schemeClr val="dk1"/>
              </a:buClr>
              <a:buSzPts val="1400"/>
              <a:buAutoNum type="arabicPeriod"/>
            </a:pPr>
            <a:r>
              <a:rPr lang="en">
                <a:solidFill>
                  <a:schemeClr val="dk1"/>
                </a:solidFill>
              </a:rPr>
              <a:t>Identifying and correcting data entry errors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Removing duplicates and irrelevant data</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Standardizing data formats and units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Handling outliers and anomalies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Checking for data integrity and consistency</a:t>
            </a:r>
            <a:endParaRPr>
              <a:solidFill>
                <a:schemeClr val="dk1"/>
              </a:solidFill>
            </a:endParaRPr>
          </a:p>
          <a:p>
            <a:pPr indent="0" lvl="0" marL="0" rtl="0" algn="l">
              <a:spcBef>
                <a:spcPts val="2100"/>
              </a:spcBef>
              <a:spcAft>
                <a:spcPts val="0"/>
              </a:spcAft>
              <a:buNone/>
            </a:pPr>
            <a:r>
              <a:rPr b="1" lang="en" u="sng">
                <a:solidFill>
                  <a:schemeClr val="dk1"/>
                </a:solidFill>
              </a:rPr>
              <a:t>Handling Missing Values:</a:t>
            </a:r>
            <a:r>
              <a:rPr lang="en">
                <a:solidFill>
                  <a:schemeClr val="dk1"/>
                </a:solidFill>
              </a:rPr>
              <a:t> </a:t>
            </a:r>
            <a:r>
              <a:rPr lang="en">
                <a:solidFill>
                  <a:schemeClr val="dk1"/>
                </a:solidFill>
              </a:rPr>
              <a:t>Missing data is a common problem in data analysis, which can affect the accuracy and reliability of the results. The missing values will be handled using the following methods:</a:t>
            </a:r>
            <a:endParaRPr>
              <a:solidFill>
                <a:schemeClr val="dk1"/>
              </a:solidFill>
            </a:endParaRPr>
          </a:p>
          <a:p>
            <a:pPr indent="-317500" lvl="0" marL="457200" rtl="0" algn="l">
              <a:lnSpc>
                <a:spcPct val="115000"/>
              </a:lnSpc>
              <a:spcBef>
                <a:spcPts val="3600"/>
              </a:spcBef>
              <a:spcAft>
                <a:spcPts val="0"/>
              </a:spcAft>
              <a:buClr>
                <a:schemeClr val="dk1"/>
              </a:buClr>
              <a:buSzPts val="1400"/>
              <a:buAutoNum type="arabicPeriod"/>
            </a:pPr>
            <a:r>
              <a:rPr lang="en">
                <a:solidFill>
                  <a:schemeClr val="dk1"/>
                </a:solidFill>
              </a:rPr>
              <a:t>Imputation: Replacing missing values with estimated values based on other data points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Deletion: Removing data points with missing values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Predictive modeling: Using machine learning algorithms to predict missing values</a:t>
            </a:r>
            <a:endParaRPr>
              <a:solidFill>
                <a:schemeClr val="dk1"/>
              </a:solidFill>
            </a:endParaRPr>
          </a:p>
          <a:p>
            <a:pPr indent="0" lvl="0" marL="0" rtl="0" algn="l">
              <a:spcBef>
                <a:spcPts val="3600"/>
              </a:spcBef>
              <a:spcAft>
                <a:spcPts val="0"/>
              </a:spcAft>
              <a:buNone/>
            </a:pPr>
            <a:r>
              <a:t/>
            </a:r>
            <a:endParaRPr>
              <a:solidFill>
                <a:schemeClr val="dk1"/>
              </a:solidFill>
            </a:endParaRPr>
          </a:p>
        </p:txBody>
      </p:sp>
      <p:sp>
        <p:nvSpPr>
          <p:cNvPr id="113" name="Google Shape;113;p20"/>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21"/>
          <p:cNvSpPr txBox="1"/>
          <p:nvPr/>
        </p:nvSpPr>
        <p:spPr>
          <a:xfrm>
            <a:off x="156500" y="127275"/>
            <a:ext cx="26397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BM Plex Sans"/>
                <a:ea typeface="IBM Plex Sans"/>
                <a:cs typeface="IBM Plex Sans"/>
                <a:sym typeface="IBM Plex Sans"/>
              </a:rPr>
              <a:t>Data Preprocessing</a:t>
            </a:r>
            <a:endParaRPr b="1" sz="1800">
              <a:solidFill>
                <a:schemeClr val="dk1"/>
              </a:solidFill>
              <a:latin typeface="IBM Plex Sans"/>
              <a:ea typeface="IBM Plex Sans"/>
              <a:cs typeface="IBM Plex Sans"/>
              <a:sym typeface="IBM Plex Sans"/>
            </a:endParaRPr>
          </a:p>
        </p:txBody>
      </p:sp>
      <p:sp>
        <p:nvSpPr>
          <p:cNvPr id="120" name="Google Shape;120;p21"/>
          <p:cNvSpPr txBox="1"/>
          <p:nvPr/>
        </p:nvSpPr>
        <p:spPr>
          <a:xfrm>
            <a:off x="125" y="600975"/>
            <a:ext cx="9144000" cy="43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1"/>
                </a:solidFill>
              </a:rPr>
              <a:t>Data Transformation Techniques:</a:t>
            </a:r>
            <a:r>
              <a:rPr lang="en">
                <a:solidFill>
                  <a:schemeClr val="dk1"/>
                </a:solidFill>
              </a:rPr>
              <a:t> Data transformation techniques are used to convert the data into a format that is suitable for analysis. The data transformation techniques for this project will include:</a:t>
            </a:r>
            <a:endParaRPr>
              <a:solidFill>
                <a:schemeClr val="dk1"/>
              </a:solidFill>
            </a:endParaRPr>
          </a:p>
          <a:p>
            <a:pPr indent="-317500" lvl="0" marL="457200" rtl="0" algn="l">
              <a:lnSpc>
                <a:spcPct val="115000"/>
              </a:lnSpc>
              <a:spcBef>
                <a:spcPts val="3600"/>
              </a:spcBef>
              <a:spcAft>
                <a:spcPts val="0"/>
              </a:spcAft>
              <a:buClr>
                <a:schemeClr val="dk1"/>
              </a:buClr>
              <a:buSzPts val="1400"/>
              <a:buAutoNum type="arabicPeriod"/>
            </a:pPr>
            <a:r>
              <a:rPr lang="en">
                <a:solidFill>
                  <a:schemeClr val="dk1"/>
                </a:solidFill>
              </a:rPr>
              <a:t>Scaling and normalization: Transforming data to a common scale or range</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Aggregation: Combining data points into larger units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Disaggregation: Breaking down data points into smaller units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Feature engineering: Creating new features or variables based on existing data</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Dimensionality reduction: Reducing the number of variables or features in the data</a:t>
            </a:r>
            <a:endParaRPr>
              <a:solidFill>
                <a:schemeClr val="dk1"/>
              </a:solidFill>
            </a:endParaRPr>
          </a:p>
          <a:p>
            <a:pPr indent="0" lvl="0" marL="0" rtl="0" algn="l">
              <a:spcBef>
                <a:spcPts val="3600"/>
              </a:spcBef>
              <a:spcAft>
                <a:spcPts val="0"/>
              </a:spcAft>
              <a:buNone/>
            </a:pPr>
            <a:r>
              <a:t/>
            </a:r>
            <a:endParaRPr>
              <a:solidFill>
                <a:schemeClr val="dk1"/>
              </a:solidFill>
            </a:endParaRPr>
          </a:p>
        </p:txBody>
      </p:sp>
      <p:sp>
        <p:nvSpPr>
          <p:cNvPr id="121" name="Google Shape;121;p21"/>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