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2" r:id="rId5"/>
    <p:sldId id="259" r:id="rId6"/>
    <p:sldId id="278" r:id="rId7"/>
    <p:sldId id="283" r:id="rId8"/>
    <p:sldId id="284" r:id="rId9"/>
    <p:sldId id="263" r:id="rId10"/>
    <p:sldId id="285" r:id="rId11"/>
    <p:sldId id="286" r:id="rId12"/>
    <p:sldId id="287" r:id="rId13"/>
    <p:sldId id="288" r:id="rId14"/>
    <p:sldId id="289" r:id="rId15"/>
    <p:sldId id="290" r:id="rId16"/>
    <p:sldId id="291" r:id="rId17"/>
    <p:sldId id="292"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Ishpreet Kaur" initials="IK" lastIdx="1" clrIdx="0">
    <p:extLst>
      <p:ext uri="{19B8F6BF-5375-455C-9EA6-DF929625EA0E}">
        <p15:presenceInfo xmlns:p15="http://schemas.microsoft.com/office/powerpoint/2012/main" userId="fa35c57bfde594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microsoft.com/office/2018/10/relationships/authors" Targe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commentAuthors" Target="commen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handoutMaster" Target="handoutMasters/handoutMaster1.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7" Type="http://schemas.openxmlformats.org/officeDocument/2006/relationships/theme" Target="theme/theme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5T00:07:46.343" idx="1">
    <p:pos x="6633" y="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hyperlink" Target="https://testbook.com/learn/physics-shear-stress/" TargetMode="Externa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8.jpeg"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b="1" dirty="0"/>
              <a:t>SINGLY REINFORCED BEAMS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b="1" dirty="0"/>
              <a:t>Submitted By-</a:t>
            </a:r>
          </a:p>
          <a:p>
            <a:endParaRPr lang="en-US" dirty="0"/>
          </a:p>
        </p:txBody>
      </p:sp>
      <p:graphicFrame>
        <p:nvGraphicFramePr>
          <p:cNvPr id="4" name="Table 3">
            <a:extLst>
              <a:ext uri="{FF2B5EF4-FFF2-40B4-BE49-F238E27FC236}">
                <a16:creationId xmlns:a16="http://schemas.microsoft.com/office/drawing/2014/main" id="{6DCEFC21-8124-FED3-FFBF-17D937563D65}"/>
              </a:ext>
            </a:extLst>
          </p:cNvPr>
          <p:cNvGraphicFramePr>
            <a:graphicFrameLocks noGrp="1"/>
          </p:cNvGraphicFramePr>
          <p:nvPr>
            <p:extLst>
              <p:ext uri="{D42A27DB-BD31-4B8C-83A1-F6EECF244321}">
                <p14:modId xmlns:p14="http://schemas.microsoft.com/office/powerpoint/2010/main" val="3670277108"/>
              </p:ext>
            </p:extLst>
          </p:nvPr>
        </p:nvGraphicFramePr>
        <p:xfrm>
          <a:off x="2032000" y="4237355"/>
          <a:ext cx="8128000" cy="11125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030186979"/>
                    </a:ext>
                  </a:extLst>
                </a:gridCol>
                <a:gridCol w="2032000">
                  <a:extLst>
                    <a:ext uri="{9D8B030D-6E8A-4147-A177-3AD203B41FA5}">
                      <a16:colId xmlns:a16="http://schemas.microsoft.com/office/drawing/2014/main" val="3645912874"/>
                    </a:ext>
                  </a:extLst>
                </a:gridCol>
                <a:gridCol w="2032000">
                  <a:extLst>
                    <a:ext uri="{9D8B030D-6E8A-4147-A177-3AD203B41FA5}">
                      <a16:colId xmlns:a16="http://schemas.microsoft.com/office/drawing/2014/main" val="746566230"/>
                    </a:ext>
                  </a:extLst>
                </a:gridCol>
                <a:gridCol w="2032000">
                  <a:extLst>
                    <a:ext uri="{9D8B030D-6E8A-4147-A177-3AD203B41FA5}">
                      <a16:colId xmlns:a16="http://schemas.microsoft.com/office/drawing/2014/main" val="26976699"/>
                    </a:ext>
                  </a:extLst>
                </a:gridCol>
              </a:tblGrid>
              <a:tr h="370840">
                <a:tc>
                  <a:txBody>
                    <a:bodyPr/>
                    <a:lstStyle/>
                    <a:p>
                      <a:pPr algn="ctr"/>
                      <a:r>
                        <a:rPr lang="en-US" b="1" dirty="0"/>
                        <a:t>NAME</a:t>
                      </a:r>
                      <a:endParaRPr lang="en-IN" b="1" dirty="0"/>
                    </a:p>
                  </a:txBody>
                  <a:tcPr/>
                </a:tc>
                <a:tc>
                  <a:txBody>
                    <a:bodyPr/>
                    <a:lstStyle/>
                    <a:p>
                      <a:pPr algn="ctr"/>
                      <a:r>
                        <a:rPr lang="en-US" b="1" dirty="0" err="1"/>
                        <a:t>Bhaveeth</a:t>
                      </a:r>
                      <a:r>
                        <a:rPr lang="en-US" b="1" dirty="0"/>
                        <a:t> Singh</a:t>
                      </a:r>
                      <a:endParaRPr lang="en-IN" b="1" dirty="0"/>
                    </a:p>
                  </a:txBody>
                  <a:tcPr/>
                </a:tc>
                <a:tc>
                  <a:txBody>
                    <a:bodyPr/>
                    <a:lstStyle/>
                    <a:p>
                      <a:pPr algn="ctr"/>
                      <a:r>
                        <a:rPr lang="en-US" b="1" dirty="0"/>
                        <a:t>Ishpreet Kaur</a:t>
                      </a:r>
                      <a:endParaRPr lang="en-IN" b="1" dirty="0"/>
                    </a:p>
                  </a:txBody>
                  <a:tcPr/>
                </a:tc>
                <a:tc>
                  <a:txBody>
                    <a:bodyPr/>
                    <a:lstStyle/>
                    <a:p>
                      <a:pPr algn="ctr"/>
                      <a:r>
                        <a:rPr lang="en-US" b="1" dirty="0"/>
                        <a:t>Jaskaran Singh</a:t>
                      </a:r>
                      <a:endParaRPr lang="en-IN" b="1" dirty="0"/>
                    </a:p>
                  </a:txBody>
                  <a:tcPr/>
                </a:tc>
                <a:extLst>
                  <a:ext uri="{0D108BD9-81ED-4DB2-BD59-A6C34878D82A}">
                    <a16:rowId xmlns:a16="http://schemas.microsoft.com/office/drawing/2014/main" val="1005693743"/>
                  </a:ext>
                </a:extLst>
              </a:tr>
              <a:tr h="370840">
                <a:tc>
                  <a:txBody>
                    <a:bodyPr/>
                    <a:lstStyle/>
                    <a:p>
                      <a:pPr algn="ctr"/>
                      <a:r>
                        <a:rPr lang="en-US" b="1" dirty="0"/>
                        <a:t>URN</a:t>
                      </a:r>
                      <a:endParaRPr lang="en-IN" b="1" dirty="0"/>
                    </a:p>
                  </a:txBody>
                  <a:tcPr/>
                </a:tc>
                <a:tc>
                  <a:txBody>
                    <a:bodyPr/>
                    <a:lstStyle/>
                    <a:p>
                      <a:pPr algn="ctr"/>
                      <a:r>
                        <a:rPr lang="en-US" b="1" dirty="0"/>
                        <a:t>2104022</a:t>
                      </a:r>
                      <a:endParaRPr lang="en-IN" b="1" dirty="0"/>
                    </a:p>
                  </a:txBody>
                  <a:tcPr/>
                </a:tc>
                <a:tc>
                  <a:txBody>
                    <a:bodyPr/>
                    <a:lstStyle/>
                    <a:p>
                      <a:pPr algn="ctr"/>
                      <a:r>
                        <a:rPr lang="en-US" b="1" dirty="0"/>
                        <a:t>2104030</a:t>
                      </a:r>
                      <a:endParaRPr lang="en-IN" b="1" dirty="0"/>
                    </a:p>
                  </a:txBody>
                  <a:tcPr/>
                </a:tc>
                <a:tc>
                  <a:txBody>
                    <a:bodyPr/>
                    <a:lstStyle/>
                    <a:p>
                      <a:pPr algn="ctr"/>
                      <a:r>
                        <a:rPr lang="en-US" b="1" dirty="0"/>
                        <a:t>2104033</a:t>
                      </a:r>
                      <a:endParaRPr lang="en-IN" b="1" dirty="0"/>
                    </a:p>
                  </a:txBody>
                  <a:tcPr/>
                </a:tc>
                <a:extLst>
                  <a:ext uri="{0D108BD9-81ED-4DB2-BD59-A6C34878D82A}">
                    <a16:rowId xmlns:a16="http://schemas.microsoft.com/office/drawing/2014/main" val="2702171627"/>
                  </a:ext>
                </a:extLst>
              </a:tr>
              <a:tr h="370840">
                <a:tc>
                  <a:txBody>
                    <a:bodyPr/>
                    <a:lstStyle/>
                    <a:p>
                      <a:pPr algn="ctr"/>
                      <a:r>
                        <a:rPr lang="en-US" b="1" dirty="0"/>
                        <a:t>CRN</a:t>
                      </a:r>
                      <a:endParaRPr lang="en-IN" b="1" dirty="0"/>
                    </a:p>
                  </a:txBody>
                  <a:tcPr/>
                </a:tc>
                <a:tc>
                  <a:txBody>
                    <a:bodyPr/>
                    <a:lstStyle/>
                    <a:p>
                      <a:pPr algn="ctr"/>
                      <a:r>
                        <a:rPr lang="en-US" b="1" dirty="0"/>
                        <a:t>2014106</a:t>
                      </a:r>
                      <a:endParaRPr lang="en-IN" b="1" dirty="0"/>
                    </a:p>
                  </a:txBody>
                  <a:tcPr/>
                </a:tc>
                <a:tc>
                  <a:txBody>
                    <a:bodyPr/>
                    <a:lstStyle/>
                    <a:p>
                      <a:pPr algn="ctr"/>
                      <a:r>
                        <a:rPr lang="en-US" b="1" dirty="0"/>
                        <a:t>2014111</a:t>
                      </a:r>
                      <a:endParaRPr lang="en-IN" b="1" dirty="0"/>
                    </a:p>
                  </a:txBody>
                  <a:tcPr/>
                </a:tc>
                <a:tc>
                  <a:txBody>
                    <a:bodyPr/>
                    <a:lstStyle/>
                    <a:p>
                      <a:pPr algn="ctr"/>
                      <a:r>
                        <a:rPr lang="en-US" b="1" dirty="0"/>
                        <a:t>2014113</a:t>
                      </a:r>
                      <a:endParaRPr lang="en-IN" b="1" dirty="0"/>
                    </a:p>
                  </a:txBody>
                  <a:tcPr/>
                </a:tc>
                <a:extLst>
                  <a:ext uri="{0D108BD9-81ED-4DB2-BD59-A6C34878D82A}">
                    <a16:rowId xmlns:a16="http://schemas.microsoft.com/office/drawing/2014/main" val="1256866251"/>
                  </a:ext>
                </a:extLst>
              </a:tr>
            </a:tbl>
          </a:graphicData>
        </a:graphic>
      </p:graphicFrame>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8AAD615-2AD6-1CBE-AD17-9024A00B13D1}"/>
                  </a:ext>
                </a:extLst>
              </p:cNvPr>
              <p:cNvSpPr>
                <a:spLocks noGrp="1"/>
              </p:cNvSpPr>
              <p:nvPr>
                <p:ph type="body" idx="1"/>
              </p:nvPr>
            </p:nvSpPr>
            <p:spPr>
              <a:xfrm>
                <a:off x="514703" y="261180"/>
                <a:ext cx="11155681" cy="6290449"/>
              </a:xfrm>
            </p:spPr>
            <p:txBody>
              <a:bodyPr>
                <a:normAutofit lnSpcReduction="10000"/>
              </a:bodyPr>
              <a:lstStyle/>
              <a:p>
                <a:pPr algn="just"/>
                <a:r>
                  <a:rPr lang="en-US" sz="1900" b="1" dirty="0">
                    <a:solidFill>
                      <a:schemeClr val="tx1"/>
                    </a:solidFill>
                    <a:latin typeface="acumin-pro"/>
                  </a:rPr>
                  <a:t>Step 3- </a:t>
                </a:r>
                <a:r>
                  <a:rPr lang="en-US" sz="1900" dirty="0">
                    <a:solidFill>
                      <a:schemeClr val="tx1"/>
                    </a:solidFill>
                    <a:latin typeface="acumin-pro"/>
                  </a:rPr>
                  <a:t>Determine the trial dimensions of the beam in this step of the design of beams. The trial depth for the design of a simply supported beam is L eff/12 to L eff/15, where </a:t>
                </a:r>
                <a:r>
                  <a:rPr lang="en-US" sz="1900" dirty="0" err="1">
                    <a:solidFill>
                      <a:schemeClr val="tx1"/>
                    </a:solidFill>
                    <a:latin typeface="acumin-pro"/>
                  </a:rPr>
                  <a:t>Leff</a:t>
                </a:r>
                <a:r>
                  <a:rPr lang="en-US" sz="1900" dirty="0">
                    <a:solidFill>
                      <a:schemeClr val="tx1"/>
                    </a:solidFill>
                    <a:latin typeface="acumin-pro"/>
                  </a:rPr>
                  <a:t> is the effective span of the beam. The width of the beam is considered as half the depth of the beam.</a:t>
                </a:r>
              </a:p>
              <a:p>
                <a:pPr algn="just"/>
                <a:r>
                  <a:rPr lang="en-US" sz="1900" b="1" dirty="0">
                    <a:solidFill>
                      <a:schemeClr val="tx1"/>
                    </a:solidFill>
                    <a:latin typeface="acumin-pro"/>
                  </a:rPr>
                  <a:t>Step 4- </a:t>
                </a:r>
                <a:r>
                  <a:rPr lang="en-US" sz="1900" dirty="0">
                    <a:solidFill>
                      <a:schemeClr val="tx1"/>
                    </a:solidFill>
                    <a:latin typeface="acumin-pro"/>
                  </a:rPr>
                  <a:t>Carry out the depth check in this step of the design of beams. The depth check helps in providing the minimum required depth of that beam. The provided depth should always be equal to or greater than the obtained minimum depth. If this is not the case, the section should be redesigned with different span-to-depth ratios. It can be done through the </a:t>
                </a:r>
                <a:r>
                  <a:rPr lang="en-US" sz="1900" dirty="0" err="1">
                    <a:solidFill>
                      <a:schemeClr val="tx1"/>
                    </a:solidFill>
                    <a:latin typeface="acumin-pro"/>
                  </a:rPr>
                  <a:t>codal</a:t>
                </a:r>
                <a:r>
                  <a:rPr lang="en-US" sz="1900" dirty="0">
                    <a:solidFill>
                      <a:schemeClr val="tx1"/>
                    </a:solidFill>
                    <a:latin typeface="acumin-pro"/>
                  </a:rPr>
                  <a:t> provisions of IS 456:2000</a:t>
                </a:r>
              </a:p>
              <a:p>
                <a:pPr algn="just"/>
                <a:r>
                  <a:rPr lang="en-US" sz="1900" b="1" dirty="0">
                    <a:solidFill>
                      <a:schemeClr val="tx1"/>
                    </a:solidFill>
                    <a:latin typeface="acumin-pro"/>
                  </a:rPr>
                  <a:t>Step 5- </a:t>
                </a:r>
                <a:r>
                  <a:rPr lang="en-US" sz="1900" dirty="0">
                    <a:solidFill>
                      <a:schemeClr val="tx1"/>
                    </a:solidFill>
                    <a:latin typeface="acumin-pro"/>
                  </a:rPr>
                  <a:t>Determine the amount of reinforcement needed in this step of the design of beams. Because the designed section should be under reinforced, the formulae required for under reinforced sections should be used. After entering the required values into the formulae, a quadratic equation will be formed, which when solved will provide the amount of reinforcement used, based on the bending moment and beam dimensions.</a:t>
                </a:r>
              </a:p>
              <a:p>
                <a:pPr algn="just"/>
                <a:r>
                  <a:rPr lang="en-US" sz="1900" dirty="0">
                    <a:solidFill>
                      <a:schemeClr val="tx1"/>
                    </a:solidFill>
                    <a:latin typeface="acumin-pro"/>
                  </a:rPr>
                  <a:t>After determining the amount of reinforcement used, it is compared to the minimum reinforcement required for the section. It can be calculated as:</a:t>
                </a:r>
              </a:p>
              <a:p>
                <a:pPr algn="just"/>
                <a:r>
                  <a:rPr lang="en-US" sz="1900" dirty="0" err="1">
                    <a:solidFill>
                      <a:schemeClr val="tx1"/>
                    </a:solidFill>
                    <a:latin typeface="acumin-pro"/>
                  </a:rPr>
                  <a:t>Ast</a:t>
                </a:r>
                <a:r>
                  <a:rPr lang="en-US" sz="1900" dirty="0">
                    <a:solidFill>
                      <a:schemeClr val="tx1"/>
                    </a:solidFill>
                    <a:latin typeface="acumin-pro"/>
                  </a:rPr>
                  <a:t> min= </a:t>
                </a:r>
                <a14:m>
                  <m:oMath xmlns:m="http://schemas.openxmlformats.org/officeDocument/2006/math">
                    <m:f>
                      <m:fPr>
                        <m:ctrlPr>
                          <a:rPr lang="en-US" sz="1900" i="1" smtClean="0">
                            <a:solidFill>
                              <a:schemeClr val="tx1"/>
                            </a:solidFill>
                            <a:latin typeface="Cambria Math" panose="02040503050406030204" pitchFamily="18" charset="0"/>
                          </a:rPr>
                        </m:ctrlPr>
                      </m:fPr>
                      <m:num>
                        <m:r>
                          <a:rPr lang="en-US" sz="1900" b="0" i="1" smtClean="0">
                            <a:solidFill>
                              <a:schemeClr val="tx1"/>
                            </a:solidFill>
                            <a:latin typeface="Cambria Math" panose="02040503050406030204" pitchFamily="18" charset="0"/>
                          </a:rPr>
                          <m:t>0.85</m:t>
                        </m:r>
                        <m:r>
                          <a:rPr lang="en-US" sz="1900" b="0" i="1" smtClean="0">
                            <a:solidFill>
                              <a:schemeClr val="tx1"/>
                            </a:solidFill>
                            <a:latin typeface="Cambria Math" panose="02040503050406030204" pitchFamily="18" charset="0"/>
                          </a:rPr>
                          <m:t>𝑏𝑑</m:t>
                        </m:r>
                      </m:num>
                      <m:den>
                        <m:r>
                          <a:rPr lang="en-US" sz="1900" b="0" i="1" smtClean="0">
                            <a:solidFill>
                              <a:schemeClr val="tx1"/>
                            </a:solidFill>
                            <a:latin typeface="Cambria Math" panose="02040503050406030204" pitchFamily="18" charset="0"/>
                          </a:rPr>
                          <m:t>𝑓𝑦</m:t>
                        </m:r>
                      </m:den>
                    </m:f>
                  </m:oMath>
                </a14:m>
                <a:endParaRPr lang="en-US" sz="1900" dirty="0">
                  <a:solidFill>
                    <a:schemeClr val="tx1"/>
                  </a:solidFill>
                  <a:latin typeface="acumin-pro"/>
                </a:endParaRPr>
              </a:p>
              <a:p>
                <a:pPr algn="just"/>
                <a:r>
                  <a:rPr lang="en-US" sz="1900" dirty="0">
                    <a:solidFill>
                      <a:schemeClr val="tx1"/>
                    </a:solidFill>
                    <a:latin typeface="acumin-pro"/>
                  </a:rPr>
                  <a:t>Where, d= effective depth of the beam</a:t>
                </a:r>
              </a:p>
              <a:p>
                <a:pPr algn="just"/>
                <a:r>
                  <a:rPr lang="en-US" sz="1900" dirty="0">
                    <a:solidFill>
                      <a:schemeClr val="tx1"/>
                    </a:solidFill>
                    <a:latin typeface="acumin-pro"/>
                  </a:rPr>
                  <a:t>b= width of the beam</a:t>
                </a:r>
              </a:p>
              <a:p>
                <a:pPr algn="just"/>
                <a:r>
                  <a:rPr lang="en-US" sz="1900" dirty="0" err="1">
                    <a:solidFill>
                      <a:schemeClr val="tx1"/>
                    </a:solidFill>
                    <a:latin typeface="acumin-pro"/>
                  </a:rPr>
                  <a:t>fy</a:t>
                </a:r>
                <a:r>
                  <a:rPr lang="en-US" sz="1900" dirty="0">
                    <a:solidFill>
                      <a:schemeClr val="tx1"/>
                    </a:solidFill>
                    <a:latin typeface="acumin-pro"/>
                  </a:rPr>
                  <a:t> = yield strength of the steel used.</a:t>
                </a:r>
              </a:p>
              <a:p>
                <a:pPr algn="just"/>
                <a:r>
                  <a:rPr lang="en-US" sz="1900" dirty="0">
                    <a:solidFill>
                      <a:schemeClr val="tx1"/>
                    </a:solidFill>
                    <a:latin typeface="acumin-pro"/>
                  </a:rPr>
                  <a:t>While carrying out the design of beams, the designed beam is also compared to the maximum amount of reinforcement that should be used, which is typically 4% of the total cross-sectional area of the beam. If it fails these two </a:t>
                </a:r>
                <a:r>
                  <a:rPr lang="en-US" sz="1900" dirty="0" err="1">
                    <a:solidFill>
                      <a:schemeClr val="tx1"/>
                    </a:solidFill>
                    <a:latin typeface="acumin-pro"/>
                  </a:rPr>
                  <a:t>criterias</a:t>
                </a:r>
                <a:r>
                  <a:rPr lang="en-US" sz="1900" dirty="0">
                    <a:solidFill>
                      <a:schemeClr val="tx1"/>
                    </a:solidFill>
                    <a:latin typeface="acumin-pro"/>
                  </a:rPr>
                  <a:t>, the beam section should be redesigned.</a:t>
                </a:r>
                <a:endParaRPr lang="en-IN" sz="1900" dirty="0">
                  <a:solidFill>
                    <a:schemeClr val="tx1"/>
                  </a:solidFill>
                  <a:latin typeface="acumin-pro"/>
                </a:endParaRPr>
              </a:p>
            </p:txBody>
          </p:sp>
        </mc:Choice>
        <mc:Fallback xmlns="">
          <p:sp>
            <p:nvSpPr>
              <p:cNvPr id="3" name="Text Placeholder 2">
                <a:extLst>
                  <a:ext uri="{FF2B5EF4-FFF2-40B4-BE49-F238E27FC236}">
                    <a16:creationId xmlns:a16="http://schemas.microsoft.com/office/drawing/2014/main" id="{28AAD615-2AD6-1CBE-AD17-9024A00B13D1}"/>
                  </a:ext>
                </a:extLst>
              </p:cNvPr>
              <p:cNvSpPr>
                <a:spLocks noGrp="1" noRot="1" noChangeAspect="1" noMove="1" noResize="1" noEditPoints="1" noAdjustHandles="1" noChangeArrowheads="1" noChangeShapeType="1" noTextEdit="1"/>
              </p:cNvSpPr>
              <p:nvPr>
                <p:ph type="body" idx="1"/>
              </p:nvPr>
            </p:nvSpPr>
            <p:spPr>
              <a:xfrm>
                <a:off x="514703" y="261180"/>
                <a:ext cx="11155681" cy="6290449"/>
              </a:xfrm>
              <a:blipFill>
                <a:blip r:embed="rId2"/>
                <a:stretch>
                  <a:fillRect l="-492" t="-1260" r="-546"/>
                </a:stretch>
              </a:blipFill>
            </p:spPr>
            <p:txBody>
              <a:bodyPr/>
              <a:lstStyle/>
              <a:p>
                <a:r>
                  <a:rPr lang="en-IN">
                    <a:noFill/>
                  </a:rPr>
                  <a:t> </a:t>
                </a:r>
              </a:p>
            </p:txBody>
          </p:sp>
        </mc:Fallback>
      </mc:AlternateContent>
    </p:spTree>
    <p:extLst>
      <p:ext uri="{BB962C8B-B14F-4D97-AF65-F5344CB8AC3E}">
        <p14:creationId xmlns:p14="http://schemas.microsoft.com/office/powerpoint/2010/main" val="241190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2557FBB-A757-D393-065F-4F43773D7C54}"/>
                  </a:ext>
                </a:extLst>
              </p:cNvPr>
              <p:cNvSpPr>
                <a:spLocks noGrp="1"/>
              </p:cNvSpPr>
              <p:nvPr>
                <p:ph type="body" sz="half" idx="2"/>
              </p:nvPr>
            </p:nvSpPr>
            <p:spPr>
              <a:xfrm>
                <a:off x="214931" y="82296"/>
                <a:ext cx="11540294" cy="5620920"/>
              </a:xfrm>
            </p:spPr>
            <p:txBody>
              <a:bodyPr>
                <a:normAutofit/>
              </a:bodyPr>
              <a:lstStyle/>
              <a:p>
                <a:pPr algn="just"/>
                <a:r>
                  <a:rPr lang="en-US" sz="1900" b="1" i="0" dirty="0">
                    <a:effectLst/>
                    <a:latin typeface="acumin-pro"/>
                  </a:rPr>
                  <a:t>Step 6- </a:t>
                </a:r>
                <a:r>
                  <a:rPr lang="en-US" sz="1900" b="0" i="0" dirty="0">
                    <a:effectLst/>
                    <a:latin typeface="acumin-pro"/>
                  </a:rPr>
                  <a:t>Calculate the cross-sectional area of a single steel bar that will be provided in the beam based on its diameter, in this step of the design of beams. The number of bars required for bending can then be easily determined by dividing the amount of reinforcement obtained in the previous step by the cross-sectional area of a single bar.</a:t>
                </a:r>
              </a:p>
              <a:p>
                <a:pPr algn="just"/>
                <a:r>
                  <a:rPr lang="en-US" sz="1900" b="0" i="0" dirty="0">
                    <a:effectLst/>
                    <a:latin typeface="acumin-pro"/>
                  </a:rPr>
                  <a:t>Now, the design of beams for bending over and the design of beams for shear will start.</a:t>
                </a:r>
              </a:p>
              <a:p>
                <a:pPr algn="just"/>
                <a:r>
                  <a:rPr lang="en-US" sz="1900" b="1" i="0" dirty="0">
                    <a:effectLst/>
                    <a:latin typeface="acumin-pro"/>
                  </a:rPr>
                  <a:t>Step 7- </a:t>
                </a:r>
                <a:r>
                  <a:rPr lang="en-US" sz="1900" b="0" i="0" dirty="0">
                    <a:effectLst/>
                    <a:latin typeface="acumin-pro"/>
                  </a:rPr>
                  <a:t>Determine the nominal shear stress and permissible shear strength based on the dimensions, as well as the percentage of tensile reinforcement, at the start of this step of design of beams. Shear reinforcement is required if the nominal shear strength exceeds the allowable </a:t>
                </a:r>
                <a:r>
                  <a:rPr lang="en-US" sz="1900" b="0" i="0" u="none" strike="noStrike" dirty="0">
                    <a:effectLst/>
                    <a:latin typeface="acumin-pro"/>
                    <a:hlinkClick r:id="rId2">
                      <a:extLst>
                        <a:ext uri="{A12FA001-AC4F-418D-AE19-62706E023703}">
                          <ahyp:hlinkClr xmlns:ahyp="http://schemas.microsoft.com/office/drawing/2018/hyperlinkcolor" val="tx"/>
                        </a:ext>
                      </a:extLst>
                    </a:hlinkClick>
                  </a:rPr>
                  <a:t>shear stress</a:t>
                </a:r>
                <a:r>
                  <a:rPr lang="en-US" sz="1900" b="0" i="0" dirty="0">
                    <a:effectLst/>
                    <a:latin typeface="acumin-pro"/>
                  </a:rPr>
                  <a:t>. It is also verified that the nominal shear stress does not exceed the maximum shear strength of the section. If it does, then the section is redesigned.</a:t>
                </a:r>
              </a:p>
              <a:p>
                <a:pPr algn="just"/>
                <a:r>
                  <a:rPr lang="en-US" sz="1900" dirty="0">
                    <a:latin typeface="acumin-pro"/>
                  </a:rPr>
                  <a:t>Nominal shear stress </a:t>
                </a:r>
                <a:r>
                  <a:rPr lang="en-US" sz="1900" dirty="0" err="1">
                    <a:latin typeface="acumin-pro"/>
                  </a:rPr>
                  <a:t>τv</a:t>
                </a:r>
                <a:r>
                  <a:rPr lang="en-US" sz="1900" dirty="0">
                    <a:latin typeface="acumin-pro"/>
                  </a:rPr>
                  <a:t>=</a:t>
                </a:r>
                <a14:m>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𝑉𝑢</m:t>
                        </m:r>
                      </m:num>
                      <m:den>
                        <m:r>
                          <a:rPr lang="en-US" sz="1900" b="0" i="1" smtClean="0">
                            <a:latin typeface="Cambria Math" panose="02040503050406030204" pitchFamily="18" charset="0"/>
                          </a:rPr>
                          <m:t>𝑏𝑑</m:t>
                        </m:r>
                      </m:den>
                    </m:f>
                  </m:oMath>
                </a14:m>
                <a:endParaRPr lang="en-US" sz="1900" dirty="0">
                  <a:latin typeface="acumin-pro"/>
                </a:endParaRPr>
              </a:p>
              <a:p>
                <a:pPr algn="just"/>
                <a:r>
                  <a:rPr lang="en-US" sz="1900" dirty="0">
                    <a:latin typeface="acumin-pro"/>
                  </a:rPr>
                  <a:t>Where, Vu= shear force due to design load</a:t>
                </a:r>
              </a:p>
              <a:p>
                <a:pPr algn="just"/>
                <a:r>
                  <a:rPr lang="en-US" sz="1900" dirty="0">
                    <a:latin typeface="acumin-pro"/>
                  </a:rPr>
                  <a:t>b = width of the beam</a:t>
                </a:r>
              </a:p>
              <a:p>
                <a:pPr algn="just"/>
                <a:r>
                  <a:rPr lang="en-US" sz="1900" dirty="0">
                    <a:latin typeface="acumin-pro"/>
                  </a:rPr>
                  <a:t>d = depth of the beam</a:t>
                </a:r>
              </a:p>
              <a:p>
                <a:pPr algn="just"/>
                <a:r>
                  <a:rPr lang="en-US" sz="1900" dirty="0">
                    <a:latin typeface="acumin-pro"/>
                  </a:rPr>
                  <a:t>Percentage of steel=(</a:t>
                </a:r>
                <a:r>
                  <a:rPr lang="en-US" sz="1900" dirty="0" err="1">
                    <a:latin typeface="acumin-pro"/>
                  </a:rPr>
                  <a:t>Ast</a:t>
                </a:r>
                <a:r>
                  <a:rPr lang="en-US" sz="1900" dirty="0">
                    <a:latin typeface="acumin-pro"/>
                  </a:rPr>
                  <a:t>/bd)×100</a:t>
                </a:r>
              </a:p>
              <a:p>
                <a:pPr algn="just"/>
                <a:r>
                  <a:rPr lang="en-US" sz="1900" dirty="0">
                    <a:latin typeface="acumin-pro"/>
                  </a:rPr>
                  <a:t>Where, </a:t>
                </a:r>
                <a:r>
                  <a:rPr lang="en-US" sz="1900" dirty="0" err="1">
                    <a:latin typeface="acumin-pro"/>
                  </a:rPr>
                  <a:t>Ast</a:t>
                </a:r>
                <a:r>
                  <a:rPr lang="en-US" sz="1900" dirty="0">
                    <a:latin typeface="acumin-pro"/>
                  </a:rPr>
                  <a:t> = Area of steel</a:t>
                </a:r>
              </a:p>
              <a:p>
                <a:pPr algn="just"/>
                <a:r>
                  <a:rPr lang="en-US" sz="1900" dirty="0">
                    <a:latin typeface="acumin-pro"/>
                  </a:rPr>
                  <a:t>If, </a:t>
                </a:r>
                <a:r>
                  <a:rPr lang="en-US" sz="1900" dirty="0" err="1">
                    <a:latin typeface="acumin-pro"/>
                  </a:rPr>
                  <a:t>τv</a:t>
                </a:r>
                <a:r>
                  <a:rPr lang="en-US" sz="1900" dirty="0">
                    <a:latin typeface="acumin-pro"/>
                  </a:rPr>
                  <a:t>&lt;</a:t>
                </a:r>
                <a:r>
                  <a:rPr lang="en-US" sz="1900" dirty="0" err="1">
                    <a:latin typeface="acumin-pro"/>
                  </a:rPr>
                  <a:t>τc</a:t>
                </a:r>
                <a:endParaRPr lang="en-US" sz="1900" dirty="0">
                  <a:latin typeface="acumin-pro"/>
                </a:endParaRPr>
              </a:p>
              <a:p>
                <a:pPr algn="just"/>
                <a:r>
                  <a:rPr lang="en-US" sz="1900" dirty="0">
                    <a:latin typeface="acumin-pro"/>
                  </a:rPr>
                  <a:t>Shear reinforcement is not provided.</a:t>
                </a:r>
              </a:p>
              <a:p>
                <a:pPr algn="just"/>
                <a:r>
                  <a:rPr lang="en-US" sz="1900" dirty="0" err="1">
                    <a:latin typeface="acumin-pro"/>
                  </a:rPr>
                  <a:t>τc</a:t>
                </a:r>
                <a:r>
                  <a:rPr lang="en-US" sz="1900" dirty="0">
                    <a:latin typeface="acumin-pro"/>
                  </a:rPr>
                  <a:t> = shear stress in concrete for the above percentage of steel, which can be known as per IS 456:2000</a:t>
                </a:r>
                <a:endParaRPr lang="en-IN" sz="1900" dirty="0">
                  <a:latin typeface="acumin-pro"/>
                </a:endParaRPr>
              </a:p>
            </p:txBody>
          </p:sp>
        </mc:Choice>
        <mc:Fallback xmlns="">
          <p:sp>
            <p:nvSpPr>
              <p:cNvPr id="3" name="Text Placeholder 2">
                <a:extLst>
                  <a:ext uri="{FF2B5EF4-FFF2-40B4-BE49-F238E27FC236}">
                    <a16:creationId xmlns:a16="http://schemas.microsoft.com/office/drawing/2014/main" id="{52557FBB-A757-D393-065F-4F43773D7C54}"/>
                  </a:ext>
                </a:extLst>
              </p:cNvPr>
              <p:cNvSpPr>
                <a:spLocks noGrp="1" noRot="1" noChangeAspect="1" noMove="1" noResize="1" noEditPoints="1" noAdjustHandles="1" noChangeArrowheads="1" noChangeShapeType="1" noTextEdit="1"/>
              </p:cNvSpPr>
              <p:nvPr>
                <p:ph type="body" sz="half" idx="2"/>
              </p:nvPr>
            </p:nvSpPr>
            <p:spPr>
              <a:xfrm>
                <a:off x="214931" y="82296"/>
                <a:ext cx="11540294" cy="5620920"/>
              </a:xfrm>
              <a:blipFill>
                <a:blip r:embed="rId3"/>
                <a:stretch>
                  <a:fillRect l="-475" t="-542" r="-528"/>
                </a:stretch>
              </a:blipFill>
            </p:spPr>
            <p:txBody>
              <a:bodyPr/>
              <a:lstStyle/>
              <a:p>
                <a:r>
                  <a:rPr lang="en-IN">
                    <a:noFill/>
                  </a:rPr>
                  <a:t> </a:t>
                </a:r>
              </a:p>
            </p:txBody>
          </p:sp>
        </mc:Fallback>
      </mc:AlternateContent>
    </p:spTree>
    <p:extLst>
      <p:ext uri="{BB962C8B-B14F-4D97-AF65-F5344CB8AC3E}">
        <p14:creationId xmlns:p14="http://schemas.microsoft.com/office/powerpoint/2010/main" val="210071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2C84D7D-A5FB-CCDB-46E7-56DACB85E7D5}"/>
                  </a:ext>
                </a:extLst>
              </p:cNvPr>
              <p:cNvSpPr>
                <a:spLocks noGrp="1"/>
              </p:cNvSpPr>
              <p:nvPr>
                <p:ph type="body" sz="half" idx="2"/>
              </p:nvPr>
            </p:nvSpPr>
            <p:spPr>
              <a:xfrm>
                <a:off x="227281" y="260273"/>
                <a:ext cx="6135812" cy="5527785"/>
              </a:xfrm>
            </p:spPr>
            <p:txBody>
              <a:bodyPr>
                <a:normAutofit/>
              </a:bodyPr>
              <a:lstStyle/>
              <a:p>
                <a:pPr algn="just"/>
                <a:r>
                  <a:rPr lang="en-US" sz="1900" dirty="0">
                    <a:latin typeface="acumin-pro"/>
                  </a:rPr>
                  <a:t>However, nominal stirrups are provided and their spacing can be determined by,</a:t>
                </a:r>
              </a:p>
              <a:p>
                <a:pPr algn="just"/>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𝐴𝑠</m:t>
                          </m:r>
                        </m:num>
                        <m:den>
                          <m:r>
                            <a:rPr lang="en-US" sz="1900" b="0" i="1" smtClean="0">
                              <a:latin typeface="Cambria Math" panose="02040503050406030204" pitchFamily="18" charset="0"/>
                            </a:rPr>
                            <m:t>𝑉𝑏</m:t>
                          </m:r>
                          <m:r>
                            <a:rPr lang="en-US" sz="1900" b="0" i="1" smtClean="0">
                              <a:latin typeface="Cambria Math" panose="02040503050406030204" pitchFamily="18" charset="0"/>
                            </a:rPr>
                            <m:t> </m:t>
                          </m:r>
                          <m:r>
                            <a:rPr lang="en-US" sz="1900" b="0" i="1" smtClean="0">
                              <a:latin typeface="Cambria Math" panose="02040503050406030204" pitchFamily="18" charset="0"/>
                            </a:rPr>
                            <m:t>𝑋</m:t>
                          </m:r>
                          <m:r>
                            <a:rPr lang="en-US" sz="1900" b="0" i="1" smtClean="0">
                              <a:latin typeface="Cambria Math" panose="02040503050406030204" pitchFamily="18" charset="0"/>
                            </a:rPr>
                            <m:t> </m:t>
                          </m:r>
                          <m:r>
                            <a:rPr lang="en-US" sz="1900" b="0" i="1" smtClean="0">
                              <a:latin typeface="Cambria Math" panose="02040503050406030204" pitchFamily="18" charset="0"/>
                            </a:rPr>
                            <m:t>𝑆𝑣</m:t>
                          </m:r>
                        </m:den>
                      </m:f>
                      <m:r>
                        <a:rPr lang="en-US" sz="1900" b="0" i="0"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0.4</m:t>
                          </m:r>
                        </m:num>
                        <m:den>
                          <m:r>
                            <a:rPr lang="en-US" sz="1900" b="0" i="1" smtClean="0">
                              <a:latin typeface="Cambria Math" panose="02040503050406030204" pitchFamily="18" charset="0"/>
                            </a:rPr>
                            <m:t>0.87</m:t>
                          </m:r>
                          <m:r>
                            <a:rPr lang="en-US" sz="1900" b="0" i="1" smtClean="0">
                              <a:latin typeface="Cambria Math" panose="02040503050406030204" pitchFamily="18" charset="0"/>
                            </a:rPr>
                            <m:t>𝑓𝑦</m:t>
                          </m:r>
                        </m:den>
                      </m:f>
                    </m:oMath>
                  </m:oMathPara>
                </a14:m>
                <a:endParaRPr lang="en-US" sz="1900" dirty="0">
                  <a:latin typeface="acumin-pro"/>
                </a:endParaRPr>
              </a:p>
              <a:p>
                <a:pPr algn="just"/>
                <a:r>
                  <a:rPr lang="en-US" sz="1900" dirty="0">
                    <a:latin typeface="acumin-pro"/>
                  </a:rPr>
                  <a:t>Where, </a:t>
                </a:r>
                <a:r>
                  <a:rPr lang="en-US" sz="1900" dirty="0" err="1">
                    <a:latin typeface="acumin-pro"/>
                  </a:rPr>
                  <a:t>Sv</a:t>
                </a:r>
                <a:r>
                  <a:rPr lang="en-US" sz="1900" dirty="0">
                    <a:latin typeface="acumin-pro"/>
                  </a:rPr>
                  <a:t> = spacing of stirrups</a:t>
                </a:r>
              </a:p>
              <a:p>
                <a:pPr algn="just"/>
                <a:r>
                  <a:rPr lang="en-US" sz="1900" dirty="0" err="1">
                    <a:latin typeface="acumin-pro"/>
                  </a:rPr>
                  <a:t>Asv</a:t>
                </a:r>
                <a:r>
                  <a:rPr lang="en-US" sz="1900" dirty="0">
                    <a:latin typeface="acumin-pro"/>
                  </a:rPr>
                  <a:t> = Area of stirrups</a:t>
                </a:r>
              </a:p>
              <a:p>
                <a:pPr algn="just"/>
                <a:r>
                  <a:rPr lang="en-US" sz="1900" dirty="0">
                    <a:latin typeface="acumin-pro"/>
                  </a:rPr>
                  <a:t>If, </a:t>
                </a:r>
                <a:r>
                  <a:rPr lang="en-US" sz="1900" dirty="0" err="1">
                    <a:latin typeface="acumin-pro"/>
                  </a:rPr>
                  <a:t>τv</a:t>
                </a:r>
                <a:r>
                  <a:rPr lang="en-US" sz="1900" dirty="0">
                    <a:latin typeface="acumin-pro"/>
                  </a:rPr>
                  <a:t>&gt;</a:t>
                </a:r>
                <a:r>
                  <a:rPr lang="en-US" sz="1900" dirty="0" err="1">
                    <a:latin typeface="acumin-pro"/>
                  </a:rPr>
                  <a:t>τc</a:t>
                </a:r>
                <a:endParaRPr lang="en-US" sz="1900" dirty="0">
                  <a:latin typeface="acumin-pro"/>
                </a:endParaRPr>
              </a:p>
              <a:p>
                <a:pPr algn="just"/>
                <a:r>
                  <a:rPr lang="en-US" sz="1900" dirty="0" err="1">
                    <a:latin typeface="acumin-pro"/>
                  </a:rPr>
                  <a:t>Sv</a:t>
                </a:r>
                <a:r>
                  <a:rPr lang="en-US" sz="1900" dirty="0">
                    <a:latin typeface="acumin-pro"/>
                  </a:rPr>
                  <a:t>=(0.87x </a:t>
                </a:r>
                <a:r>
                  <a:rPr lang="en-US" sz="1900" dirty="0" err="1">
                    <a:latin typeface="acumin-pro"/>
                  </a:rPr>
                  <a:t>fy</a:t>
                </a:r>
                <a:r>
                  <a:rPr lang="en-US" sz="1900" dirty="0">
                    <a:latin typeface="acumin-pro"/>
                  </a:rPr>
                  <a:t> x </a:t>
                </a:r>
                <a:r>
                  <a:rPr lang="en-US" sz="1900" dirty="0" err="1">
                    <a:latin typeface="acumin-pro"/>
                  </a:rPr>
                  <a:t>Asv</a:t>
                </a:r>
                <a:r>
                  <a:rPr lang="en-US" sz="1900" dirty="0">
                    <a:latin typeface="acumin-pro"/>
                  </a:rPr>
                  <a:t> x d)/Vus</a:t>
                </a:r>
              </a:p>
              <a:p>
                <a:pPr algn="just"/>
                <a:r>
                  <a:rPr lang="en-US" sz="1900" dirty="0">
                    <a:latin typeface="acumin-pro"/>
                  </a:rPr>
                  <a:t>Where, Vus = strength of shear reinforcement.</a:t>
                </a:r>
              </a:p>
              <a:p>
                <a:pPr algn="just"/>
                <a:endParaRPr lang="en-US" sz="1900" dirty="0">
                  <a:latin typeface="acumin-pro"/>
                </a:endParaRPr>
              </a:p>
              <a:p>
                <a:pPr algn="just"/>
                <a:r>
                  <a:rPr lang="en-US" sz="1900" b="1" dirty="0">
                    <a:latin typeface="acumin-pro"/>
                  </a:rPr>
                  <a:t>Step 8- </a:t>
                </a:r>
                <a:r>
                  <a:rPr lang="en-US" sz="1900" dirty="0">
                    <a:latin typeface="acumin-pro"/>
                  </a:rPr>
                  <a:t>The spacing of shear reinforcement is determined in this step of the design of beams using the above formula from the IS 456:2000. Maximum shear reinforcement spacing measured along the axis of the member shall not exceed 0.75d for vertical stirrups and d for inclined stirrups at 45 degrees, where ‘d’ is the effective depth of the section under consideration. The spacing must never be greater than 300 mm.</a:t>
                </a:r>
                <a:endParaRPr lang="en-IN" sz="1900" dirty="0">
                  <a:latin typeface="acumin-pro"/>
                </a:endParaRPr>
              </a:p>
            </p:txBody>
          </p:sp>
        </mc:Choice>
        <mc:Fallback xmlns="">
          <p:sp>
            <p:nvSpPr>
              <p:cNvPr id="2" name="Text Placeholder 1">
                <a:extLst>
                  <a:ext uri="{FF2B5EF4-FFF2-40B4-BE49-F238E27FC236}">
                    <a16:creationId xmlns:a16="http://schemas.microsoft.com/office/drawing/2014/main" id="{82C84D7D-A5FB-CCDB-46E7-56DACB85E7D5}"/>
                  </a:ext>
                </a:extLst>
              </p:cNvPr>
              <p:cNvSpPr>
                <a:spLocks noGrp="1" noRot="1" noChangeAspect="1" noMove="1" noResize="1" noEditPoints="1" noAdjustHandles="1" noChangeArrowheads="1" noChangeShapeType="1" noTextEdit="1"/>
              </p:cNvSpPr>
              <p:nvPr>
                <p:ph type="body" sz="half" idx="2"/>
              </p:nvPr>
            </p:nvSpPr>
            <p:spPr>
              <a:xfrm>
                <a:off x="227281" y="260273"/>
                <a:ext cx="6135812" cy="5527785"/>
              </a:xfrm>
              <a:blipFill>
                <a:blip r:embed="rId2"/>
                <a:stretch>
                  <a:fillRect l="-894" t="-552" r="-894"/>
                </a:stretch>
              </a:blipFill>
            </p:spPr>
            <p:txBody>
              <a:bodyPr/>
              <a:lstStyle/>
              <a:p>
                <a:r>
                  <a:rPr lang="en-IN">
                    <a:noFill/>
                  </a:rPr>
                  <a:t> </a:t>
                </a:r>
              </a:p>
            </p:txBody>
          </p:sp>
        </mc:Fallback>
      </mc:AlternateContent>
    </p:spTree>
    <p:extLst>
      <p:ext uri="{BB962C8B-B14F-4D97-AF65-F5344CB8AC3E}">
        <p14:creationId xmlns:p14="http://schemas.microsoft.com/office/powerpoint/2010/main" val="405946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82F21CE-2D50-2132-39AA-16ACD90BB573}"/>
                  </a:ext>
                </a:extLst>
              </p:cNvPr>
              <p:cNvSpPr>
                <a:spLocks noGrp="1"/>
              </p:cNvSpPr>
              <p:nvPr>
                <p:ph type="body" sz="quarter" idx="13"/>
              </p:nvPr>
            </p:nvSpPr>
            <p:spPr>
              <a:xfrm>
                <a:off x="469000" y="546755"/>
                <a:ext cx="11248518" cy="5608947"/>
              </a:xfrm>
            </p:spPr>
            <p:txBody>
              <a:bodyPr>
                <a:normAutofit/>
              </a:bodyPr>
              <a:lstStyle/>
              <a:p>
                <a:pPr algn="just"/>
                <a:r>
                  <a:rPr lang="en-US" sz="1900" b="1" dirty="0">
                    <a:latin typeface="acumin-pro"/>
                  </a:rPr>
                  <a:t>Step 9- </a:t>
                </a:r>
                <a:r>
                  <a:rPr lang="en-US" sz="1900" dirty="0">
                    <a:latin typeface="acumin-pro"/>
                  </a:rPr>
                  <a:t>Now, the serviceability check is done in this step of the design of beams. Check for deflection and cracking is included as a part of the serviceability check. The given formula is used to calculate the development length:-</a:t>
                </a:r>
              </a:p>
              <a:p>
                <a:pPr algn="just"/>
                <a:r>
                  <a:rPr lang="en-US" sz="1900" dirty="0" err="1">
                    <a:latin typeface="acumin-pro"/>
                  </a:rPr>
                  <a:t>Ld</a:t>
                </a:r>
                <a:r>
                  <a:rPr lang="en-US" sz="1900" dirty="0">
                    <a:latin typeface="acumin-pro"/>
                  </a:rPr>
                  <a:t>=</a:t>
                </a:r>
                <a14:m>
                  <m:oMath xmlns:m="http://schemas.openxmlformats.org/officeDocument/2006/math">
                    <m:f>
                      <m:fPr>
                        <m:ctrlPr>
                          <a:rPr lang="en-US" sz="1900" i="1" smtClean="0">
                            <a:latin typeface="Cambria Math" panose="02040503050406030204" pitchFamily="18" charset="0"/>
                          </a:rPr>
                        </m:ctrlPr>
                      </m:fPr>
                      <m:num>
                        <m:r>
                          <m:rPr>
                            <m:nor/>
                          </m:rPr>
                          <a:rPr lang="en-US" sz="1900" dirty="0">
                            <a:latin typeface="acumin-pro"/>
                          </a:rPr>
                          <m:t>ϕ</m:t>
                        </m:r>
                        <m:r>
                          <a:rPr lang="en-US" sz="1900" b="0" i="1" dirty="0" smtClean="0">
                            <a:latin typeface="Cambria Math" panose="02040503050406030204" pitchFamily="18" charset="0"/>
                          </a:rPr>
                          <m:t> 0.87</m:t>
                        </m:r>
                        <m:r>
                          <a:rPr lang="en-US" sz="1900" b="0" i="1" dirty="0" smtClean="0">
                            <a:latin typeface="Cambria Math" panose="02040503050406030204" pitchFamily="18" charset="0"/>
                          </a:rPr>
                          <m:t>𝑓𝑦</m:t>
                        </m:r>
                      </m:num>
                      <m:den>
                        <m:r>
                          <m:rPr>
                            <m:nor/>
                          </m:rPr>
                          <a:rPr lang="en-US" sz="1900" dirty="0">
                            <a:latin typeface="acumin-pro"/>
                          </a:rPr>
                          <m:t>4</m:t>
                        </m:r>
                        <m:r>
                          <m:rPr>
                            <m:nor/>
                          </m:rPr>
                          <a:rPr lang="en-US" sz="1900" dirty="0">
                            <a:latin typeface="acumin-pro"/>
                          </a:rPr>
                          <m:t>τbd</m:t>
                        </m:r>
                        <m:r>
                          <m:rPr>
                            <m:nor/>
                          </m:rPr>
                          <a:rPr lang="en-US" sz="1900" dirty="0">
                            <a:latin typeface="acumin-pro"/>
                          </a:rPr>
                          <m:t> </m:t>
                        </m:r>
                      </m:den>
                    </m:f>
                  </m:oMath>
                </a14:m>
                <a:endParaRPr lang="en-US" sz="1900" dirty="0">
                  <a:latin typeface="acumin-pro"/>
                </a:endParaRPr>
              </a:p>
              <a:p>
                <a:pPr algn="just"/>
                <a:r>
                  <a:rPr lang="en-US" sz="1900" dirty="0">
                    <a:latin typeface="acumin-pro"/>
                  </a:rPr>
                  <a:t>Where, ϕ = nominal diameter of the bar</a:t>
                </a:r>
              </a:p>
              <a:p>
                <a:pPr algn="just"/>
                <a:r>
                  <a:rPr lang="en-US" sz="1900" dirty="0" err="1">
                    <a:latin typeface="acumin-pro"/>
                  </a:rPr>
                  <a:t>fy</a:t>
                </a:r>
                <a:r>
                  <a:rPr lang="en-US" sz="1900" dirty="0">
                    <a:latin typeface="acumin-pro"/>
                  </a:rPr>
                  <a:t>= yield strength of the steel</a:t>
                </a:r>
              </a:p>
              <a:p>
                <a:pPr algn="just"/>
                <a:r>
                  <a:rPr lang="en-US" sz="1900" dirty="0" err="1">
                    <a:latin typeface="acumin-pro"/>
                  </a:rPr>
                  <a:t>τbd</a:t>
                </a:r>
                <a:r>
                  <a:rPr lang="en-US" sz="1900" dirty="0">
                    <a:latin typeface="acumin-pro"/>
                  </a:rPr>
                  <a:t>= design bond stress given in IS 456:2000 code book.</a:t>
                </a:r>
              </a:p>
              <a:p>
                <a:pPr algn="just"/>
                <a:endParaRPr lang="en-US" sz="1900" dirty="0">
                  <a:latin typeface="acumin-pro"/>
                </a:endParaRPr>
              </a:p>
              <a:p>
                <a:pPr algn="just"/>
                <a:r>
                  <a:rPr lang="en-US" sz="1900" b="1" dirty="0">
                    <a:latin typeface="acumin-pro"/>
                  </a:rPr>
                  <a:t>Step 10- </a:t>
                </a:r>
                <a:r>
                  <a:rPr lang="en-US" sz="1900" dirty="0">
                    <a:latin typeface="acumin-pro"/>
                  </a:rPr>
                  <a:t>This is the final step in the complete design of beams, and it includes detailed design data as well as the cross-section of the beam showing the reinforcement detailing. </a:t>
                </a:r>
              </a:p>
            </p:txBody>
          </p:sp>
        </mc:Choice>
        <mc:Fallback xmlns="">
          <p:sp>
            <p:nvSpPr>
              <p:cNvPr id="5" name="Text Placeholder 4">
                <a:extLst>
                  <a:ext uri="{FF2B5EF4-FFF2-40B4-BE49-F238E27FC236}">
                    <a16:creationId xmlns:a16="http://schemas.microsoft.com/office/drawing/2014/main" id="{382F21CE-2D50-2132-39AA-16ACD90BB573}"/>
                  </a:ext>
                </a:extLst>
              </p:cNvPr>
              <p:cNvSpPr>
                <a:spLocks noGrp="1" noRot="1" noChangeAspect="1" noMove="1" noResize="1" noEditPoints="1" noAdjustHandles="1" noChangeArrowheads="1" noChangeShapeType="1" noTextEdit="1"/>
              </p:cNvSpPr>
              <p:nvPr>
                <p:ph type="body" sz="quarter" idx="13"/>
              </p:nvPr>
            </p:nvSpPr>
            <p:spPr>
              <a:xfrm>
                <a:off x="469000" y="546755"/>
                <a:ext cx="11248518" cy="5608947"/>
              </a:xfrm>
              <a:blipFill>
                <a:blip r:embed="rId2"/>
                <a:stretch>
                  <a:fillRect l="-542" t="-543" r="-488"/>
                </a:stretch>
              </a:blipFill>
            </p:spPr>
            <p:txBody>
              <a:bodyPr/>
              <a:lstStyle/>
              <a:p>
                <a:r>
                  <a:rPr lang="en-IN">
                    <a:noFill/>
                  </a:rPr>
                  <a:t> </a:t>
                </a:r>
              </a:p>
            </p:txBody>
          </p:sp>
        </mc:Fallback>
      </mc:AlternateContent>
    </p:spTree>
    <p:extLst>
      <p:ext uri="{BB962C8B-B14F-4D97-AF65-F5344CB8AC3E}">
        <p14:creationId xmlns:p14="http://schemas.microsoft.com/office/powerpoint/2010/main" val="332139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2B710-A764-A35B-AE27-65904E6C4DF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E6648AD-FD37-DD10-829F-6AC4D955124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D1AFD8B-672E-786A-4635-4BE095873DA5}"/>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ext Placeholder 4">
            <a:extLst>
              <a:ext uri="{FF2B5EF4-FFF2-40B4-BE49-F238E27FC236}">
                <a16:creationId xmlns:a16="http://schemas.microsoft.com/office/drawing/2014/main" id="{3ADDF24F-B2AC-3406-62A4-D2F807A41B8E}"/>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FB9DDBB8-0001-6555-887F-980598EF4B56}"/>
              </a:ext>
            </a:extLst>
          </p:cNvPr>
          <p:cNvSpPr>
            <a:spLocks noGrp="1"/>
          </p:cNvSpPr>
          <p:nvPr>
            <p:ph type="title"/>
          </p:nvPr>
        </p:nvSpPr>
        <p:spPr/>
        <p:txBody>
          <a:bodyPr/>
          <a:lstStyle/>
          <a:p>
            <a:endParaRPr lang="en-IN"/>
          </a:p>
        </p:txBody>
      </p:sp>
      <p:pic>
        <p:nvPicPr>
          <p:cNvPr id="8198" name="Picture 6" descr="What is the application of simply supported and cantilever beams in real  structures? What are at least three examples? - Quora">
            <a:extLst>
              <a:ext uri="{FF2B5EF4-FFF2-40B4-BE49-F238E27FC236}">
                <a16:creationId xmlns:a16="http://schemas.microsoft.com/office/drawing/2014/main" id="{338BC0D2-A9CA-604E-45EF-67D63351C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15"/>
          <a:stretch/>
        </p:blipFill>
        <p:spPr bwMode="auto">
          <a:xfrm>
            <a:off x="1353312" y="430882"/>
            <a:ext cx="9364964" cy="581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7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64F0-C61B-BD63-B0BE-062A58E18AB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0CD2656-36E7-71C7-1B44-B304A8D925AC}"/>
              </a:ext>
            </a:extLst>
          </p:cNvPr>
          <p:cNvSpPr>
            <a:spLocks noGrp="1"/>
          </p:cNvSpPr>
          <p:nvPr>
            <p:ph type="subTitle" idx="1"/>
          </p:nvPr>
        </p:nvSpPr>
        <p:spPr/>
        <p:txBody>
          <a:bodyPr/>
          <a:lstStyle/>
          <a:p>
            <a:endParaRPr lang="en-IN"/>
          </a:p>
        </p:txBody>
      </p:sp>
      <p:pic>
        <p:nvPicPr>
          <p:cNvPr id="9218" name="Picture 2" descr="What is the application of simply supported and cantilever beams in real  structures? What are at least three examples? - Quora">
            <a:extLst>
              <a:ext uri="{FF2B5EF4-FFF2-40B4-BE49-F238E27FC236}">
                <a16:creationId xmlns:a16="http://schemas.microsoft.com/office/drawing/2014/main" id="{EF8F5642-6B26-364D-2C21-A48503A88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894" y="245517"/>
            <a:ext cx="9296106" cy="608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3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8B62A-606C-FB77-1636-F34ED32F8776}"/>
              </a:ext>
            </a:extLst>
          </p:cNvPr>
          <p:cNvSpPr>
            <a:spLocks noGrp="1"/>
          </p:cNvSpPr>
          <p:nvPr>
            <p:ph sz="half" idx="2"/>
          </p:nvPr>
        </p:nvSpPr>
        <p:spPr/>
        <p:txBody>
          <a:bodyPr/>
          <a:lstStyle/>
          <a:p>
            <a:endParaRPr lang="en-IN"/>
          </a:p>
        </p:txBody>
      </p:sp>
      <p:sp>
        <p:nvSpPr>
          <p:cNvPr id="6" name="Text Placeholder 5">
            <a:extLst>
              <a:ext uri="{FF2B5EF4-FFF2-40B4-BE49-F238E27FC236}">
                <a16:creationId xmlns:a16="http://schemas.microsoft.com/office/drawing/2014/main" id="{B9A5FEE5-CF7A-2266-4332-FAC3D25F6897}"/>
              </a:ext>
            </a:extLst>
          </p:cNvPr>
          <p:cNvSpPr>
            <a:spLocks noGrp="1"/>
          </p:cNvSpPr>
          <p:nvPr>
            <p:ph type="body" idx="1"/>
          </p:nvPr>
        </p:nvSpPr>
        <p:spPr/>
        <p:txBody>
          <a:bodyPr/>
          <a:lstStyle/>
          <a:p>
            <a:endParaRPr lang="en-IN"/>
          </a:p>
        </p:txBody>
      </p:sp>
      <p:sp>
        <p:nvSpPr>
          <p:cNvPr id="7" name="Text Placeholder 6">
            <a:extLst>
              <a:ext uri="{FF2B5EF4-FFF2-40B4-BE49-F238E27FC236}">
                <a16:creationId xmlns:a16="http://schemas.microsoft.com/office/drawing/2014/main" id="{EBA3C03E-AF31-7DD8-C60C-37522AB8B726}"/>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AF99BDE9-7314-7AA0-F26F-20B9BE202ADF}"/>
              </a:ext>
            </a:extLst>
          </p:cNvPr>
          <p:cNvSpPr>
            <a:spLocks noGrp="1"/>
          </p:cNvSpPr>
          <p:nvPr>
            <p:ph sz="quarter" idx="4"/>
          </p:nvPr>
        </p:nvSpPr>
        <p:spPr/>
        <p:txBody>
          <a:bodyPr/>
          <a:lstStyle/>
          <a:p>
            <a:endParaRPr lang="en-IN"/>
          </a:p>
        </p:txBody>
      </p:sp>
      <p:sp>
        <p:nvSpPr>
          <p:cNvPr id="9" name="Title 8">
            <a:extLst>
              <a:ext uri="{FF2B5EF4-FFF2-40B4-BE49-F238E27FC236}">
                <a16:creationId xmlns:a16="http://schemas.microsoft.com/office/drawing/2014/main" id="{BA4A5A5A-B72C-5306-7B36-8196F1CC193D}"/>
              </a:ext>
            </a:extLst>
          </p:cNvPr>
          <p:cNvSpPr>
            <a:spLocks noGrp="1"/>
          </p:cNvSpPr>
          <p:nvPr>
            <p:ph type="title"/>
          </p:nvPr>
        </p:nvSpPr>
        <p:spPr/>
        <p:txBody>
          <a:bodyPr/>
          <a:lstStyle/>
          <a:p>
            <a:endParaRPr lang="en-IN"/>
          </a:p>
        </p:txBody>
      </p:sp>
      <p:pic>
        <p:nvPicPr>
          <p:cNvPr id="10244" name="Picture 4" descr="Solved Stress-strain diagram for steel and concrete elastic | Chegg.com">
            <a:extLst>
              <a:ext uri="{FF2B5EF4-FFF2-40B4-BE49-F238E27FC236}">
                <a16:creationId xmlns:a16="http://schemas.microsoft.com/office/drawing/2014/main" id="{E0FE5EF1-7DD2-2493-4685-F1A9094A9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106" y="149818"/>
            <a:ext cx="6460998" cy="607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9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AA4F-A242-78FE-5EDC-406A4F7869A7}"/>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2B42E7F0-79EA-5C60-9C93-F050B19B7F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1008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80236" y="162944"/>
            <a:ext cx="6502620" cy="676656"/>
          </a:xfrm>
        </p:spPr>
        <p:txBody>
          <a:bodyPr/>
          <a:lstStyle/>
          <a:p>
            <a:r>
              <a:rPr lang="en-US" b="1"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60" y="961553"/>
            <a:ext cx="11064240" cy="5224094"/>
          </a:xfrm>
        </p:spPr>
        <p:txBody>
          <a:bodyPr>
            <a:normAutofit fontScale="92500" lnSpcReduction="20000"/>
          </a:bodyPr>
          <a:lstStyle/>
          <a:p>
            <a:pPr algn="just"/>
            <a:r>
              <a:rPr lang="en-US" sz="2400" b="1" dirty="0"/>
              <a:t>A singly reinforced beam is a structural element commonly used in construction, particularly in buildings and bridges. The term "singly reinforced" refers to the fact that the reinforcement in the beam is provided only on one face, typically on the tension side. This reinforcement is added to enhance the beam's ability to resist tensile forces, which are forces that tend to stretch or pull apart the material.</a:t>
            </a:r>
          </a:p>
          <a:p>
            <a:pPr marL="342900" indent="-342900" algn="just">
              <a:buFont typeface="Wingdings" panose="05000000000000000000" pitchFamily="2" charset="2"/>
              <a:buChar char="q"/>
            </a:pPr>
            <a:r>
              <a:rPr lang="en-US" sz="2400" b="1" dirty="0"/>
              <a:t>Working Principle</a:t>
            </a:r>
            <a:r>
              <a:rPr lang="en-US" sz="2800" b="1" dirty="0"/>
              <a:t>:</a:t>
            </a:r>
          </a:p>
          <a:p>
            <a:pPr algn="just"/>
            <a:r>
              <a:rPr lang="en-US" sz="2400" b="1" dirty="0"/>
              <a:t>Tensile forces in the beam are resisted by the reinforcement, preventing the development of cracks and ensuring the overall structural integrity.</a:t>
            </a:r>
          </a:p>
          <a:p>
            <a:pPr algn="just"/>
            <a:r>
              <a:rPr lang="en-US" sz="2400" b="1" dirty="0"/>
              <a:t>The neutral axis is a key factor in understanding how these forces are distributed within the beam.</a:t>
            </a:r>
          </a:p>
          <a:p>
            <a:pPr marL="285750" indent="-285750" algn="just">
              <a:buFont typeface="Wingdings" panose="05000000000000000000" pitchFamily="2" charset="2"/>
              <a:buChar char="q"/>
            </a:pPr>
            <a:r>
              <a:rPr lang="en-US" sz="2400" b="1" dirty="0"/>
              <a:t>Design Considerations:</a:t>
            </a:r>
          </a:p>
          <a:p>
            <a:pPr algn="just"/>
            <a:r>
              <a:rPr lang="en-US" sz="2400" b="1" dirty="0"/>
              <a:t>The design of singly reinforced beams takes into account factors such as applied loads, material properties, safety considerations, and the desired structural performance.</a:t>
            </a:r>
          </a:p>
          <a:p>
            <a:pPr marL="285750" indent="-285750" algn="just">
              <a:buFont typeface="Wingdings" panose="05000000000000000000" pitchFamily="2" charset="2"/>
              <a:buChar char="q"/>
            </a:pPr>
            <a:r>
              <a:rPr lang="en-US" sz="2400" b="1" dirty="0"/>
              <a:t>Limit State Design:</a:t>
            </a:r>
          </a:p>
          <a:p>
            <a:pPr algn="just"/>
            <a:r>
              <a:rPr lang="en-US" sz="2400" b="1" dirty="0"/>
              <a:t>The design philosophy involves evaluating the beam's performance under different limit states, including serviceability (deflection, cracking) and ultimate limit states (failure).</a:t>
            </a:r>
          </a:p>
          <a:p>
            <a:pPr marL="285750" indent="-285750" algn="just">
              <a:buFont typeface="Wingdings" panose="05000000000000000000" pitchFamily="2" charset="2"/>
              <a:buChar char="q"/>
            </a:pPr>
            <a:r>
              <a:rPr lang="en-US" sz="2400" b="1" dirty="0"/>
              <a:t>Stress-Strain Relationship:</a:t>
            </a:r>
          </a:p>
          <a:p>
            <a:pPr algn="just"/>
            <a:r>
              <a:rPr lang="en-US" sz="2400" b="1" dirty="0"/>
              <a:t>The stress-strain relationship of concrete and steel is crucial in understanding how these materials behave under various loads.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45461" y="254597"/>
            <a:ext cx="10165976" cy="1773555"/>
          </a:xfrm>
        </p:spPr>
        <p:txBody>
          <a:bodyPr/>
          <a:lstStyle/>
          <a:p>
            <a:pPr algn="ctr"/>
            <a:r>
              <a:rPr lang="en-US" b="1" dirty="0">
                <a:solidFill>
                  <a:schemeClr val="tx1"/>
                </a:solidFill>
              </a:rPr>
              <a:t>Types of Reinforcements in Beams</a:t>
            </a:r>
          </a:p>
        </p:txBody>
      </p:sp>
      <p:sp>
        <p:nvSpPr>
          <p:cNvPr id="6" name="TextBox 5">
            <a:extLst>
              <a:ext uri="{FF2B5EF4-FFF2-40B4-BE49-F238E27FC236}">
                <a16:creationId xmlns:a16="http://schemas.microsoft.com/office/drawing/2014/main" id="{AB84A329-B0D7-082D-01DD-374564816B48}"/>
              </a:ext>
            </a:extLst>
          </p:cNvPr>
          <p:cNvSpPr txBox="1"/>
          <p:nvPr/>
        </p:nvSpPr>
        <p:spPr>
          <a:xfrm>
            <a:off x="454959" y="1902646"/>
            <a:ext cx="11091580" cy="4524315"/>
          </a:xfrm>
          <a:prstGeom prst="rect">
            <a:avLst/>
          </a:prstGeom>
          <a:noFill/>
        </p:spPr>
        <p:txBody>
          <a:bodyPr wrap="square">
            <a:spAutoFit/>
          </a:bodyPr>
          <a:lstStyle/>
          <a:p>
            <a:pPr algn="just"/>
            <a:r>
              <a:rPr lang="en-US" b="1" dirty="0">
                <a:latin typeface="+mj-lt"/>
              </a:rPr>
              <a:t>In singly reinforced beams, the primary reinforcement is typically provided on the tension side to resist tensile forces. The choice of reinforcement in these beams is crucial for ensuring structural stability and performance. The most common types of reinforcements used in singly reinforced beams include:</a:t>
            </a:r>
          </a:p>
          <a:p>
            <a:pPr algn="just"/>
            <a:endParaRPr lang="en-US" b="1" dirty="0">
              <a:latin typeface="+mj-lt"/>
            </a:endParaRPr>
          </a:p>
          <a:p>
            <a:pPr marL="285750" indent="-285750" algn="just">
              <a:buFont typeface="Arial" panose="020B0604020202020204" pitchFamily="34" charset="0"/>
              <a:buChar char="•"/>
            </a:pPr>
            <a:r>
              <a:rPr lang="en-US" b="1" dirty="0">
                <a:latin typeface="+mj-lt"/>
              </a:rPr>
              <a:t>Tension Reinforcement (Bottom Reinforcement)</a:t>
            </a:r>
          </a:p>
          <a:p>
            <a:pPr marL="285750" indent="-285750" algn="just">
              <a:buFont typeface="Arial" panose="020B0604020202020204" pitchFamily="34" charset="0"/>
              <a:buChar char="•"/>
            </a:pPr>
            <a:r>
              <a:rPr lang="en-IN" b="1" dirty="0">
                <a:latin typeface="+mj-lt"/>
              </a:rPr>
              <a:t>Compression Reinforcement (Optional)</a:t>
            </a:r>
          </a:p>
          <a:p>
            <a:pPr marL="285750" indent="-285750" algn="just">
              <a:buFont typeface="Arial" panose="020B0604020202020204" pitchFamily="34" charset="0"/>
              <a:buChar char="•"/>
            </a:pPr>
            <a:r>
              <a:rPr lang="en-IN" b="1" dirty="0">
                <a:latin typeface="+mj-lt"/>
              </a:rPr>
              <a:t>Stirrups (Shear Reinforcement)</a:t>
            </a:r>
          </a:p>
          <a:p>
            <a:pPr marL="285750" indent="-285750" algn="just">
              <a:buFont typeface="Arial" panose="020B0604020202020204" pitchFamily="34" charset="0"/>
              <a:buChar char="•"/>
            </a:pPr>
            <a:r>
              <a:rPr lang="en-IN" b="1" dirty="0">
                <a:latin typeface="+mj-lt"/>
              </a:rPr>
              <a:t>Link Reinforcement</a:t>
            </a:r>
          </a:p>
          <a:p>
            <a:pPr algn="just"/>
            <a:endParaRPr lang="en-IN" b="1" dirty="0">
              <a:latin typeface="+mj-lt"/>
            </a:endParaRPr>
          </a:p>
          <a:p>
            <a:pPr algn="just"/>
            <a:r>
              <a:rPr lang="en-US" b="1" dirty="0">
                <a:latin typeface="+mj-lt"/>
              </a:rPr>
              <a:t>The primary focus in singly reinforced beams is on the bottom tension reinforcement, as this is where the concrete is most vulnerable to cracking and failure under tensile loads. The amount and placement of reinforcement are determined through structural analysis and design considerations, taking into account factors such as applied loads, material properties, and safety requirements. It's essential to adhere to proper detailing and construction practices to ensure the effectiveness of the reinforcement in singly reinforced beams.</a:t>
            </a:r>
            <a:endParaRPr lang="en-IN" b="1" dirty="0">
              <a:latin typeface="+mj-lt"/>
            </a:endParaRP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9F76-AF87-3E5A-339E-606B019033DF}"/>
              </a:ext>
            </a:extLst>
          </p:cNvPr>
          <p:cNvSpPr>
            <a:spLocks noGrp="1"/>
          </p:cNvSpPr>
          <p:nvPr>
            <p:ph type="title"/>
          </p:nvPr>
        </p:nvSpPr>
        <p:spPr>
          <a:xfrm>
            <a:off x="426478" y="673448"/>
            <a:ext cx="11075240" cy="1325563"/>
          </a:xfrm>
        </p:spPr>
        <p:txBody>
          <a:bodyPr/>
          <a:lstStyle/>
          <a:p>
            <a:r>
              <a:rPr lang="en-US" b="1" dirty="0">
                <a:solidFill>
                  <a:schemeClr val="tx1"/>
                </a:solidFill>
              </a:rPr>
              <a:t>Limit state method of design of singly reinforced beams</a:t>
            </a:r>
            <a:br>
              <a:rPr lang="en-US" b="1" dirty="0">
                <a:solidFill>
                  <a:schemeClr val="tx1"/>
                </a:solidFill>
              </a:rPr>
            </a:br>
            <a:endParaRPr lang="en-IN" b="1" dirty="0">
              <a:solidFill>
                <a:schemeClr val="tx1"/>
              </a:solidFill>
            </a:endParaRPr>
          </a:p>
        </p:txBody>
      </p:sp>
      <p:sp>
        <p:nvSpPr>
          <p:cNvPr id="3" name="Content Placeholder 2">
            <a:extLst>
              <a:ext uri="{FF2B5EF4-FFF2-40B4-BE49-F238E27FC236}">
                <a16:creationId xmlns:a16="http://schemas.microsoft.com/office/drawing/2014/main" id="{8C5F7BF6-101B-E6CD-D858-2308F74784BB}"/>
              </a:ext>
            </a:extLst>
          </p:cNvPr>
          <p:cNvSpPr>
            <a:spLocks noGrp="1"/>
          </p:cNvSpPr>
          <p:nvPr>
            <p:ph idx="1"/>
          </p:nvPr>
        </p:nvSpPr>
        <p:spPr/>
        <p:txBody>
          <a:bodyPr/>
          <a:lstStyle/>
          <a:p>
            <a:endParaRPr lang="en-IN"/>
          </a:p>
        </p:txBody>
      </p:sp>
      <p:sp>
        <p:nvSpPr>
          <p:cNvPr id="10" name="TextBox 9">
            <a:extLst>
              <a:ext uri="{FF2B5EF4-FFF2-40B4-BE49-F238E27FC236}">
                <a16:creationId xmlns:a16="http://schemas.microsoft.com/office/drawing/2014/main" id="{3692D1B8-9AFE-1303-1E2D-A107C4343E5F}"/>
              </a:ext>
            </a:extLst>
          </p:cNvPr>
          <p:cNvSpPr txBox="1"/>
          <p:nvPr/>
        </p:nvSpPr>
        <p:spPr>
          <a:xfrm>
            <a:off x="516125" y="1642529"/>
            <a:ext cx="11339044" cy="5170646"/>
          </a:xfrm>
          <a:prstGeom prst="rect">
            <a:avLst/>
          </a:prstGeom>
          <a:noFill/>
        </p:spPr>
        <p:txBody>
          <a:bodyPr wrap="square">
            <a:spAutoFit/>
          </a:bodyPr>
          <a:lstStyle/>
          <a:p>
            <a:pPr algn="just"/>
            <a:r>
              <a:rPr lang="en-US" sz="2200" b="1" dirty="0"/>
              <a:t>The Limit State Method is a widely used approach for the design of reinforced concrete structures, including singly reinforced beams. It is based on the concept of assessing the performance of a structure under different limit states, ensuring safety and serviceability throughout its life. The two main limit states considered in the design of singly reinforced beams are the Serviceability Limit State (SLS) and the Ultimate Limit State (ULS).</a:t>
            </a:r>
          </a:p>
          <a:p>
            <a:pPr algn="just"/>
            <a:r>
              <a:rPr lang="en-US" sz="2200" b="1" dirty="0"/>
              <a:t>1. Serviceability Limit State (SLS):</a:t>
            </a:r>
          </a:p>
          <a:p>
            <a:pPr algn="just"/>
            <a:r>
              <a:rPr lang="en-US" sz="2200" b="1" dirty="0"/>
              <a:t>At the serviceability limit state, the focus is on ensuring that the structure performs acceptably under normal service loads. Key considerations include deflection, cracking, and durability. The following steps are involved in the design of singly reinforced beams at the SLS:</a:t>
            </a:r>
          </a:p>
          <a:p>
            <a:pPr marL="285750" indent="-285750" algn="just">
              <a:buFont typeface="Arial" panose="020B0604020202020204" pitchFamily="34" charset="0"/>
              <a:buChar char="•"/>
            </a:pPr>
            <a:r>
              <a:rPr lang="en-US" sz="2200" b="1" dirty="0"/>
              <a:t>Deflection Control: Calculate and check deflections to ensure they are within acceptable limits. This is important for preventing excessive deformations that may affect the appearance, functionality, or comfort of the structure.</a:t>
            </a:r>
          </a:p>
          <a:p>
            <a:pPr marL="285750" indent="-285750" algn="just">
              <a:buFont typeface="Arial" panose="020B0604020202020204" pitchFamily="34" charset="0"/>
              <a:buChar char="•"/>
            </a:pPr>
            <a:r>
              <a:rPr lang="en-US" sz="2200" b="1" dirty="0"/>
              <a:t>Crack Control: Assess cracking in the structure. Ensure that the cracks that form are within permissible limits to maintain durability and aesthetic appearance. Adequate reinforcement is provided to control crack widths.</a:t>
            </a:r>
          </a:p>
        </p:txBody>
      </p:sp>
    </p:spTree>
    <p:extLst>
      <p:ext uri="{BB962C8B-B14F-4D97-AF65-F5344CB8AC3E}">
        <p14:creationId xmlns:p14="http://schemas.microsoft.com/office/powerpoint/2010/main" val="305496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BC19C-0A60-342F-C2B2-75A7AFDA26A3}"/>
              </a:ext>
            </a:extLst>
          </p:cNvPr>
          <p:cNvSpPr>
            <a:spLocks noGrp="1"/>
          </p:cNvSpPr>
          <p:nvPr>
            <p:ph type="subTitle" idx="1"/>
          </p:nvPr>
        </p:nvSpPr>
        <p:spPr>
          <a:xfrm>
            <a:off x="439271" y="394446"/>
            <a:ext cx="11214847" cy="6338047"/>
          </a:xfrm>
        </p:spPr>
        <p:txBody>
          <a:bodyPr>
            <a:normAutofit fontScale="92500" lnSpcReduction="10000"/>
          </a:bodyPr>
          <a:lstStyle/>
          <a:p>
            <a:pPr algn="just"/>
            <a:r>
              <a:rPr lang="en-US" b="1" dirty="0">
                <a:solidFill>
                  <a:schemeClr val="tx1"/>
                </a:solidFill>
              </a:rPr>
              <a:t>2. Ultimate Limit State (ULS):</a:t>
            </a:r>
          </a:p>
          <a:p>
            <a:pPr algn="just"/>
            <a:r>
              <a:rPr lang="en-US" b="1" dirty="0">
                <a:solidFill>
                  <a:schemeClr val="tx1"/>
                </a:solidFill>
              </a:rPr>
              <a:t>At the ultimate limit state, the focus is on ensuring that the structure can safely carry the maximum loads without collapsing. The design should prevent structural failure under extreme conditions. The following steps are involved in the design of singly reinforced beams at the ULS:</a:t>
            </a:r>
          </a:p>
          <a:p>
            <a:pPr marL="342900" indent="-342900" algn="just">
              <a:buFont typeface="Arial" panose="020B0604020202020204" pitchFamily="34" charset="0"/>
              <a:buChar char="•"/>
            </a:pPr>
            <a:r>
              <a:rPr lang="en-US" b="1" dirty="0">
                <a:solidFill>
                  <a:schemeClr val="tx1"/>
                </a:solidFill>
              </a:rPr>
              <a:t>Calculate Factored Loads: Determine the factored loads on the beam considering appropriate load combinations, including dead loads, live loads, and other applicable loads.</a:t>
            </a:r>
          </a:p>
          <a:p>
            <a:pPr marL="342900" indent="-342900" algn="just">
              <a:buFont typeface="Arial" panose="020B0604020202020204" pitchFamily="34" charset="0"/>
              <a:buChar char="•"/>
            </a:pPr>
            <a:r>
              <a:rPr lang="en-US" b="1" dirty="0">
                <a:solidFill>
                  <a:schemeClr val="tx1"/>
                </a:solidFill>
              </a:rPr>
              <a:t>Calculate Moments and Shears: Use structural analysis methods to calculate the moments and shears in the beam due to the factored loads.</a:t>
            </a:r>
          </a:p>
          <a:p>
            <a:pPr marL="342900" indent="-342900" algn="just">
              <a:buFont typeface="Arial" panose="020B0604020202020204" pitchFamily="34" charset="0"/>
              <a:buChar char="•"/>
            </a:pPr>
            <a:r>
              <a:rPr lang="en-US" b="1" dirty="0">
                <a:solidFill>
                  <a:schemeClr val="tx1"/>
                </a:solidFill>
              </a:rPr>
              <a:t>Determine Moment of Resistance: Calculate the moment of resistance of the beam using the design strength of concrete and the tensile strength of the reinforcement.</a:t>
            </a:r>
          </a:p>
          <a:p>
            <a:pPr marL="342900" indent="-342900" algn="just">
              <a:buFont typeface="Arial" panose="020B0604020202020204" pitchFamily="34" charset="0"/>
              <a:buChar char="•"/>
            </a:pPr>
            <a:r>
              <a:rPr lang="en-US" b="1" dirty="0">
                <a:solidFill>
                  <a:schemeClr val="tx1"/>
                </a:solidFill>
              </a:rPr>
              <a:t>Check for Adequate Reinforcement: Verify that the amount of reinforcement provided is sufficient to resist the calculated moments. This involves checking the reinforcement ratio against the specified limits.</a:t>
            </a:r>
          </a:p>
          <a:p>
            <a:pPr marL="342900" indent="-342900" algn="just">
              <a:buFont typeface="Arial" panose="020B0604020202020204" pitchFamily="34" charset="0"/>
              <a:buChar char="•"/>
            </a:pPr>
            <a:r>
              <a:rPr lang="en-US" b="1" dirty="0">
                <a:solidFill>
                  <a:schemeClr val="tx1"/>
                </a:solidFill>
              </a:rPr>
              <a:t>Shear Reinforcement: Ensure that the shear forces are adequately resisted by providing shear reinforcement, typically in the form of stirrups.</a:t>
            </a:r>
          </a:p>
          <a:p>
            <a:pPr marL="342900" indent="-342900" algn="just">
              <a:buFont typeface="Arial" panose="020B0604020202020204" pitchFamily="34" charset="0"/>
              <a:buChar char="•"/>
            </a:pPr>
            <a:r>
              <a:rPr lang="en-US" b="1" dirty="0">
                <a:solidFill>
                  <a:schemeClr val="tx1"/>
                </a:solidFill>
              </a:rPr>
              <a:t>Check for Development Length: Verify that the development length of the reinforcing bars is sufficient to develop the full strength of the bars.</a:t>
            </a:r>
          </a:p>
          <a:p>
            <a:pPr marL="342900" indent="-342900" algn="just">
              <a:buFont typeface="Arial" panose="020B0604020202020204" pitchFamily="34" charset="0"/>
              <a:buChar char="•"/>
            </a:pPr>
            <a:r>
              <a:rPr lang="en-US" b="1" dirty="0">
                <a:solidFill>
                  <a:schemeClr val="tx1"/>
                </a:solidFill>
              </a:rPr>
              <a:t>Check for Anchorage: Ensure that proper anchorage is provided to prevent the reinforcement from slipping.</a:t>
            </a:r>
          </a:p>
          <a:p>
            <a:pPr algn="just"/>
            <a:endParaRPr lang="en-IN" b="1" dirty="0">
              <a:solidFill>
                <a:schemeClr val="tx1"/>
              </a:solidFill>
            </a:endParaRPr>
          </a:p>
        </p:txBody>
      </p:sp>
    </p:spTree>
    <p:extLst>
      <p:ext uri="{BB962C8B-B14F-4D97-AF65-F5344CB8AC3E}">
        <p14:creationId xmlns:p14="http://schemas.microsoft.com/office/powerpoint/2010/main" val="54697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927847" y="207622"/>
            <a:ext cx="10515600" cy="466344"/>
          </a:xfrm>
        </p:spPr>
        <p:txBody>
          <a:bodyPr/>
          <a:lstStyle/>
          <a:p>
            <a:r>
              <a:rPr lang="en-US" b="1" dirty="0"/>
              <a:t>Assumptions for Limit State of Collapse (Flexure): IS:456-2000 [cl. 38.1 p-69]</a:t>
            </a:r>
          </a:p>
        </p:txBody>
      </p:sp>
      <mc:AlternateContent xmlns:mc="http://schemas.openxmlformats.org/markup-compatibility/2006" xmlns:a14="http://schemas.microsoft.com/office/drawing/2010/main">
        <mc:Choice Requires="a14">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70063" y="673966"/>
                <a:ext cx="11645153" cy="4688540"/>
              </a:xfrm>
            </p:spPr>
            <p:txBody>
              <a:bodyPr>
                <a:noAutofit/>
              </a:bodyPr>
              <a:lstStyle/>
              <a:p>
                <a:pPr algn="just"/>
                <a:r>
                  <a:rPr lang="en-US" sz="2200" b="1" dirty="0"/>
                  <a:t>1) plane section normal to the axis remains plane even after bending. i.e. strain at any point on the cross section is directly proportional to the distance from the N.A.</a:t>
                </a:r>
              </a:p>
              <a:p>
                <a:pPr algn="just"/>
                <a:r>
                  <a:rPr lang="en-US" sz="2200" b="1" dirty="0"/>
                  <a:t>2) maximum strain in concrete at the outer most compression </a:t>
                </a:r>
                <a:r>
                  <a:rPr lang="en-US" sz="2200" b="1" dirty="0" err="1"/>
                  <a:t>fibre</a:t>
                </a:r>
                <a:r>
                  <a:rPr lang="en-US" sz="2200" b="1" dirty="0"/>
                  <a:t> is taken as 0.0035 in bending.</a:t>
                </a:r>
              </a:p>
              <a:p>
                <a:pPr algn="just"/>
                <a:r>
                  <a:rPr lang="en-US" sz="2200" b="1" dirty="0"/>
                  <a:t>3) the tensile strength of the concrete is ignored.</a:t>
                </a:r>
              </a:p>
              <a:p>
                <a:pPr algn="just"/>
                <a:r>
                  <a:rPr lang="en-US" sz="2200" b="1" dirty="0"/>
                  <a:t>4) the relationship between the compressive stress distribution in concrete and the strain in concrete may be assumed to be rectangle, trapezoidal, parabola or any other shape.</a:t>
                </a:r>
              </a:p>
              <a:p>
                <a:pPr algn="just"/>
                <a:r>
                  <a:rPr lang="en-US" sz="2200" b="1" dirty="0"/>
                  <a:t>5) the stresses in the reinforcement are derived from representative stress – strain curve for the type of steel used.</a:t>
                </a:r>
              </a:p>
              <a:p>
                <a:pPr algn="just"/>
                <a:r>
                  <a:rPr lang="en-US" sz="2200" b="1" dirty="0"/>
                  <a:t>6) the maximum strain in tension reinforcement in the section at failure shall not be less than</a:t>
                </a:r>
              </a:p>
              <a:p>
                <a:pPr algn="just"/>
                <a14:m>
                  <m:oMath xmlns:m="http://schemas.openxmlformats.org/officeDocument/2006/math">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𝒇𝒚</m:t>
                        </m:r>
                      </m:num>
                      <m:den>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𝟏𝟓</m:t>
                        </m:r>
                        <m:r>
                          <a:rPr lang="en-US" sz="2200" b="1" i="1" smtClean="0">
                            <a:latin typeface="Cambria Math" panose="02040503050406030204" pitchFamily="18" charset="0"/>
                          </a:rPr>
                          <m:t>𝑬𝒔</m:t>
                        </m:r>
                      </m:den>
                    </m:f>
                    <m:r>
                      <a:rPr lang="en-US" sz="2200" b="1" i="1" smtClean="0">
                        <a:latin typeface="Cambria Math" panose="02040503050406030204" pitchFamily="18" charset="0"/>
                      </a:rPr>
                      <m:t>+</m:t>
                    </m:r>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𝟎𝟎𝟐</m:t>
                    </m:r>
                  </m:oMath>
                </a14:m>
                <a:r>
                  <a:rPr lang="en-IN" sz="2000" b="1" dirty="0">
                    <a:latin typeface="Cambria" panose="02040503050406030204" pitchFamily="18" charset="0"/>
                    <a:ea typeface="Cambria" panose="02040503050406030204" pitchFamily="18" charset="0"/>
                  </a:rPr>
                  <a:t>(= </a:t>
                </a:r>
                <a14:m>
                  <m:oMath xmlns:m="http://schemas.openxmlformats.org/officeDocument/2006/math">
                    <m:f>
                      <m:fPr>
                        <m:ctrlPr>
                          <a:rPr lang="en-IN" sz="2000" b="1" i="1" smtClean="0">
                            <a:latin typeface="Cambria Math" panose="02040503050406030204" pitchFamily="18" charset="0"/>
                            <a:ea typeface="Cambria" panose="02040503050406030204" pitchFamily="18" charset="0"/>
                          </a:rPr>
                        </m:ctrlPr>
                      </m:fPr>
                      <m:num>
                        <m:r>
                          <a:rPr lang="en-US" sz="2000" b="1" i="1" smtClean="0">
                            <a:latin typeface="Cambria Math" panose="02040503050406030204" pitchFamily="18" charset="0"/>
                            <a:ea typeface="Cambria" panose="02040503050406030204" pitchFamily="18" charset="0"/>
                          </a:rPr>
                          <m:t>𝟎</m:t>
                        </m:r>
                        <m:r>
                          <a:rPr lang="en-US" sz="2000" b="1" i="1" smtClean="0">
                            <a:latin typeface="Cambria Math" panose="02040503050406030204" pitchFamily="18" charset="0"/>
                            <a:ea typeface="Cambria" panose="02040503050406030204" pitchFamily="18" charset="0"/>
                          </a:rPr>
                          <m:t>.</m:t>
                        </m:r>
                        <m:r>
                          <a:rPr lang="en-US" sz="2000" b="1" i="1" smtClean="0">
                            <a:latin typeface="Cambria Math" panose="02040503050406030204" pitchFamily="18" charset="0"/>
                            <a:ea typeface="Cambria" panose="02040503050406030204" pitchFamily="18" charset="0"/>
                          </a:rPr>
                          <m:t>𝟖𝟕</m:t>
                        </m:r>
                        <m:r>
                          <a:rPr lang="en-US" sz="2000" b="1" i="1" smtClean="0">
                            <a:latin typeface="Cambria Math" panose="02040503050406030204" pitchFamily="18" charset="0"/>
                            <a:ea typeface="Cambria" panose="02040503050406030204" pitchFamily="18" charset="0"/>
                          </a:rPr>
                          <m:t> </m:t>
                        </m:r>
                        <m:r>
                          <a:rPr lang="en-US" sz="2000" b="1" i="1" smtClean="0">
                            <a:latin typeface="Cambria Math" panose="02040503050406030204" pitchFamily="18" charset="0"/>
                            <a:ea typeface="Cambria" panose="02040503050406030204" pitchFamily="18" charset="0"/>
                          </a:rPr>
                          <m:t>𝒇𝒚</m:t>
                        </m:r>
                      </m:num>
                      <m:den>
                        <m:r>
                          <a:rPr lang="en-US" sz="2000" b="1" i="1" smtClean="0">
                            <a:latin typeface="Cambria Math" panose="02040503050406030204" pitchFamily="18" charset="0"/>
                            <a:ea typeface="Cambria" panose="02040503050406030204" pitchFamily="18" charset="0"/>
                          </a:rPr>
                          <m:t>𝑬𝒔</m:t>
                        </m:r>
                      </m:den>
                    </m:f>
                  </m:oMath>
                </a14:m>
                <a:r>
                  <a:rPr lang="en-IN" sz="2000" b="1" dirty="0">
                    <a:latin typeface="Cambria" panose="02040503050406030204" pitchFamily="18" charset="0"/>
                    <a:ea typeface="Cambria" panose="02040503050406030204" pitchFamily="18" charset="0"/>
                  </a:rPr>
                  <a:t>+ 0.002)</a:t>
                </a:r>
                <a:endParaRPr lang="en-US" sz="2200" b="1" dirty="0">
                  <a:latin typeface="Cambria" panose="02040503050406030204" pitchFamily="18" charset="0"/>
                  <a:ea typeface="Cambria" panose="02040503050406030204" pitchFamily="18" charset="0"/>
                </a:endParaRPr>
              </a:p>
              <a:p>
                <a:pPr algn="just"/>
                <a:r>
                  <a:rPr lang="en-US" sz="2200" b="1" dirty="0"/>
                  <a:t>Section in which, tension steel also reaches yield strain simultaneously as the concrete</a:t>
                </a:r>
              </a:p>
              <a:p>
                <a:pPr algn="just"/>
                <a:r>
                  <a:rPr lang="en-US" sz="2200" b="1" dirty="0"/>
                  <a:t>reaches the failure strain in bending are called, ‘Balanced Section’.</a:t>
                </a:r>
              </a:p>
              <a:p>
                <a:pPr marL="342900" indent="-342900" algn="just">
                  <a:buFont typeface="Arial" panose="020B0604020202020204" pitchFamily="34" charset="0"/>
                  <a:buChar char="•"/>
                </a:pPr>
                <a:r>
                  <a:rPr lang="en-US" sz="2200" b="1" dirty="0"/>
                  <a:t>Section in which, tension steel also reaches yield strain at loads lower then the load at which concrete reaches the failure strain in bending are called, ‘Under Reinforced Section’.</a:t>
                </a:r>
              </a:p>
              <a:p>
                <a:pPr marL="342900" indent="-342900" algn="just">
                  <a:buFont typeface="Arial" panose="020B0604020202020204" pitchFamily="34" charset="0"/>
                  <a:buChar char="•"/>
                </a:pPr>
                <a:r>
                  <a:rPr lang="en-US" sz="2200" b="1" dirty="0"/>
                  <a:t>Section in which, tension steel also reaches yield strain at loads higher then the load at which concrete reaches the failure strain in bending are called, ‘Over Reinforced Section’.</a:t>
                </a:r>
              </a:p>
              <a:p>
                <a:pPr algn="just"/>
                <a:endParaRPr lang="en-US" sz="2200" b="1" dirty="0"/>
              </a:p>
            </p:txBody>
          </p:sp>
        </mc:Choice>
        <mc:Fallback xmlns="">
          <p:sp>
            <p:nvSpPr>
              <p:cNvPr id="16" name="Text Placeholder 15">
                <a:extLst>
                  <a:ext uri="{FF2B5EF4-FFF2-40B4-BE49-F238E27FC236}">
                    <a16:creationId xmlns:a16="http://schemas.microsoft.com/office/drawing/2014/main" id="{BB801EE7-C3C0-5B30-EB9B-2C995032EE99}"/>
                  </a:ext>
                </a:extLst>
              </p:cNvPr>
              <p:cNvSpPr>
                <a:spLocks noGrp="1" noRot="1" noChangeAspect="1" noMove="1" noResize="1" noEditPoints="1" noAdjustHandles="1" noChangeArrowheads="1" noChangeShapeType="1" noTextEdit="1"/>
              </p:cNvSpPr>
              <p:nvPr>
                <p:ph type="body" sz="quarter" idx="13"/>
              </p:nvPr>
            </p:nvSpPr>
            <p:spPr>
              <a:xfrm>
                <a:off x="370063" y="673966"/>
                <a:ext cx="11645153" cy="4688540"/>
              </a:xfrm>
              <a:blipFill>
                <a:blip r:embed="rId2"/>
                <a:stretch>
                  <a:fillRect l="-681" t="-910" r="-681" b="-2236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A244-549C-F863-7F7F-FA18ECEE5872}"/>
              </a:ext>
            </a:extLst>
          </p:cNvPr>
          <p:cNvSpPr>
            <a:spLocks noGrp="1"/>
          </p:cNvSpPr>
          <p:nvPr>
            <p:ph type="title"/>
          </p:nvPr>
        </p:nvSpPr>
        <p:spPr>
          <a:xfrm>
            <a:off x="479611" y="253446"/>
            <a:ext cx="11017624" cy="674483"/>
          </a:xfrm>
        </p:spPr>
        <p:txBody>
          <a:bodyPr/>
          <a:lstStyle/>
          <a:p>
            <a:pPr algn="ctr"/>
            <a:r>
              <a:rPr lang="en-US" sz="4000" dirty="0">
                <a:solidFill>
                  <a:schemeClr val="tx1"/>
                </a:solidFill>
              </a:rPr>
              <a:t>According to IS:456-2000</a:t>
            </a:r>
            <a:endParaRPr lang="en-IN" sz="4000" dirty="0">
              <a:solidFill>
                <a:schemeClr val="tx1"/>
              </a:solidFill>
            </a:endParaRPr>
          </a:p>
        </p:txBody>
      </p:sp>
      <p:sp>
        <p:nvSpPr>
          <p:cNvPr id="3" name="Text Placeholder 2">
            <a:extLst>
              <a:ext uri="{FF2B5EF4-FFF2-40B4-BE49-F238E27FC236}">
                <a16:creationId xmlns:a16="http://schemas.microsoft.com/office/drawing/2014/main" id="{EF5D5E84-C29E-3C20-74BC-8AE73E6DAD7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3EE3B48-64AC-7DF0-5DE3-0FF116A04FA8}"/>
              </a:ext>
            </a:extLst>
          </p:cNvPr>
          <p:cNvPicPr>
            <a:picLocks noChangeAspect="1"/>
          </p:cNvPicPr>
          <p:nvPr/>
        </p:nvPicPr>
        <p:blipFill>
          <a:blip r:embed="rId2"/>
          <a:stretch>
            <a:fillRect/>
          </a:stretch>
        </p:blipFill>
        <p:spPr>
          <a:xfrm>
            <a:off x="563655" y="-2147732"/>
            <a:ext cx="5250038" cy="5809393"/>
          </a:xfrm>
          <a:prstGeom prst="rect">
            <a:avLst/>
          </a:prstGeom>
        </p:spPr>
      </p:pic>
      <p:pic>
        <p:nvPicPr>
          <p:cNvPr id="7" name="Picture 6">
            <a:extLst>
              <a:ext uri="{FF2B5EF4-FFF2-40B4-BE49-F238E27FC236}">
                <a16:creationId xmlns:a16="http://schemas.microsoft.com/office/drawing/2014/main" id="{2D0C2143-9500-0D38-ED09-7D2E1A41C13A}"/>
              </a:ext>
            </a:extLst>
          </p:cNvPr>
          <p:cNvPicPr>
            <a:picLocks noChangeAspect="1"/>
          </p:cNvPicPr>
          <p:nvPr/>
        </p:nvPicPr>
        <p:blipFill>
          <a:blip r:embed="rId3"/>
          <a:stretch>
            <a:fillRect/>
          </a:stretch>
        </p:blipFill>
        <p:spPr>
          <a:xfrm>
            <a:off x="6714565" y="927929"/>
            <a:ext cx="4679576" cy="2589303"/>
          </a:xfrm>
          <a:prstGeom prst="rect">
            <a:avLst/>
          </a:prstGeom>
        </p:spPr>
      </p:pic>
      <p:sp>
        <p:nvSpPr>
          <p:cNvPr id="11" name="TextBox 10">
            <a:extLst>
              <a:ext uri="{FF2B5EF4-FFF2-40B4-BE49-F238E27FC236}">
                <a16:creationId xmlns:a16="http://schemas.microsoft.com/office/drawing/2014/main" id="{652FAF9C-8F7A-4D01-EF4B-2244821E8D4C}"/>
              </a:ext>
            </a:extLst>
          </p:cNvPr>
          <p:cNvSpPr txBox="1"/>
          <p:nvPr/>
        </p:nvSpPr>
        <p:spPr>
          <a:xfrm>
            <a:off x="6096000" y="3661661"/>
            <a:ext cx="6109446" cy="2554545"/>
          </a:xfrm>
          <a:prstGeom prst="rect">
            <a:avLst/>
          </a:prstGeom>
          <a:noFill/>
        </p:spPr>
        <p:txBody>
          <a:bodyPr wrap="square">
            <a:spAutoFit/>
          </a:bodyPr>
          <a:lstStyle/>
          <a:p>
            <a:r>
              <a:rPr lang="en-US" sz="1600" b="1" dirty="0"/>
              <a:t>Where,</a:t>
            </a:r>
          </a:p>
          <a:p>
            <a:r>
              <a:rPr lang="en-US" sz="1600" b="1" dirty="0"/>
              <a:t>d = effective depth of beam in mm</a:t>
            </a:r>
          </a:p>
          <a:p>
            <a:r>
              <a:rPr lang="en-US" sz="1600" b="1" dirty="0"/>
              <a:t>b = width of beam in mm</a:t>
            </a:r>
          </a:p>
          <a:p>
            <a:r>
              <a:rPr lang="en-US" sz="1600" b="1" dirty="0"/>
              <a:t>Xu = depth of actual neutral axis in mm from extreme compression </a:t>
            </a:r>
            <a:r>
              <a:rPr lang="en-US" sz="1600" b="1" dirty="0" err="1"/>
              <a:t>fibre</a:t>
            </a:r>
            <a:endParaRPr lang="en-US" sz="1600" b="1" dirty="0"/>
          </a:p>
          <a:p>
            <a:r>
              <a:rPr lang="en-US" sz="1600" b="1" dirty="0" err="1"/>
              <a:t>Xu,max</a:t>
            </a:r>
            <a:r>
              <a:rPr lang="en-US" sz="1600" b="1" dirty="0"/>
              <a:t> = depth of critical neutral axis in mm from extreme compression </a:t>
            </a:r>
            <a:r>
              <a:rPr lang="en-US" sz="1600" b="1" dirty="0" err="1"/>
              <a:t>fibre</a:t>
            </a:r>
            <a:endParaRPr lang="en-US" sz="1600" b="1" dirty="0"/>
          </a:p>
          <a:p>
            <a:r>
              <a:rPr lang="en-US" sz="1600" b="1" dirty="0" err="1"/>
              <a:t>Ast</a:t>
            </a:r>
            <a:r>
              <a:rPr lang="en-US" sz="1600" b="1" dirty="0"/>
              <a:t> = area of tensile reinforcement</a:t>
            </a:r>
          </a:p>
          <a:p>
            <a:r>
              <a:rPr lang="en-US" sz="1600" b="1" dirty="0" err="1"/>
              <a:t>fck</a:t>
            </a:r>
            <a:r>
              <a:rPr lang="en-US" sz="1600" b="1" dirty="0"/>
              <a:t> = characteristic compressive strength of concrete in </a:t>
            </a:r>
            <a:r>
              <a:rPr lang="en-US" sz="1600" b="1" dirty="0" err="1"/>
              <a:t>Mpa</a:t>
            </a:r>
            <a:endParaRPr lang="en-US" sz="1600" b="1" dirty="0"/>
          </a:p>
          <a:p>
            <a:r>
              <a:rPr lang="en-US" sz="1600" b="1" dirty="0" err="1"/>
              <a:t>fy</a:t>
            </a:r>
            <a:r>
              <a:rPr lang="en-US" sz="1600" b="1" dirty="0"/>
              <a:t> = characteristic strength of steel in MPa</a:t>
            </a:r>
          </a:p>
          <a:p>
            <a:r>
              <a:rPr lang="en-US" sz="1600" b="1" dirty="0" err="1"/>
              <a:t>Mu,lim</a:t>
            </a:r>
            <a:r>
              <a:rPr lang="en-US" sz="1600" b="1" dirty="0"/>
              <a:t> = limiting M.R. of a section without compression reinforcement</a:t>
            </a:r>
            <a:endParaRPr lang="en-IN" sz="1600" b="1" dirty="0"/>
          </a:p>
        </p:txBody>
      </p:sp>
    </p:spTree>
    <p:extLst>
      <p:ext uri="{BB962C8B-B14F-4D97-AF65-F5344CB8AC3E}">
        <p14:creationId xmlns:p14="http://schemas.microsoft.com/office/powerpoint/2010/main" val="343399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4100-BC5B-A5E8-5DB3-F2767AC9E680}"/>
              </a:ext>
            </a:extLst>
          </p:cNvPr>
          <p:cNvSpPr>
            <a:spLocks noGrp="1"/>
          </p:cNvSpPr>
          <p:nvPr>
            <p:ph type="title"/>
          </p:nvPr>
        </p:nvSpPr>
        <p:spPr>
          <a:xfrm>
            <a:off x="1330216" y="157333"/>
            <a:ext cx="10515600" cy="676656"/>
          </a:xfrm>
        </p:spPr>
        <p:txBody>
          <a:bodyPr/>
          <a:lstStyle/>
          <a:p>
            <a:r>
              <a:rPr lang="en-US" dirty="0"/>
              <a:t>STRESS BLOCK PARAMETERS</a:t>
            </a:r>
            <a:endParaRPr lang="en-IN" dirty="0"/>
          </a:p>
        </p:txBody>
      </p:sp>
      <p:sp>
        <p:nvSpPr>
          <p:cNvPr id="3" name="Content Placeholder 2">
            <a:extLst>
              <a:ext uri="{FF2B5EF4-FFF2-40B4-BE49-F238E27FC236}">
                <a16:creationId xmlns:a16="http://schemas.microsoft.com/office/drawing/2014/main" id="{A75319A3-1E8B-7709-8903-43306992F94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CDCF5803-3290-71DE-791E-DC2342F6E0BB}"/>
              </a:ext>
            </a:extLst>
          </p:cNvPr>
          <p:cNvPicPr>
            <a:picLocks noChangeAspect="1"/>
          </p:cNvPicPr>
          <p:nvPr/>
        </p:nvPicPr>
        <p:blipFill rotWithShape="1">
          <a:blip r:embed="rId2"/>
          <a:srcRect t="11291"/>
          <a:stretch/>
        </p:blipFill>
        <p:spPr>
          <a:xfrm>
            <a:off x="1971239" y="1078992"/>
            <a:ext cx="8388819" cy="4700016"/>
          </a:xfrm>
          <a:prstGeom prst="rect">
            <a:avLst/>
          </a:prstGeom>
        </p:spPr>
      </p:pic>
    </p:spTree>
    <p:extLst>
      <p:ext uri="{BB962C8B-B14F-4D97-AF65-F5344CB8AC3E}">
        <p14:creationId xmlns:p14="http://schemas.microsoft.com/office/powerpoint/2010/main" val="99012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F8ED24-14BE-B685-A0A9-1209D2429046}"/>
              </a:ext>
            </a:extLst>
          </p:cNvPr>
          <p:cNvSpPr>
            <a:spLocks noGrp="1"/>
          </p:cNvSpPr>
          <p:nvPr>
            <p:ph type="body" sz="quarter" idx="13"/>
          </p:nvPr>
        </p:nvSpPr>
        <p:spPr>
          <a:xfrm>
            <a:off x="318171" y="825614"/>
            <a:ext cx="11031700" cy="5206771"/>
          </a:xfrm>
        </p:spPr>
        <p:txBody>
          <a:bodyPr>
            <a:normAutofit fontScale="77500" lnSpcReduction="20000"/>
          </a:bodyPr>
          <a:lstStyle/>
          <a:p>
            <a:pPr algn="just"/>
            <a:r>
              <a:rPr lang="en-US" b="1" i="0" dirty="0">
                <a:effectLst/>
                <a:latin typeface="acumin-pro"/>
              </a:rPr>
              <a:t>Step 1- </a:t>
            </a:r>
            <a:r>
              <a:rPr lang="en-US" b="0" i="0" dirty="0">
                <a:effectLst/>
                <a:latin typeface="acumin-pro"/>
              </a:rPr>
              <a:t>Calculate the intensity of the load projected to act on the beam in the first stage. This can be determined by adding the transferable loads which are expected to act upon the beam. Determine the clear span of the beam to be designed using the drawings provided.</a:t>
            </a:r>
          </a:p>
          <a:p>
            <a:pPr algn="just"/>
            <a:r>
              <a:rPr lang="en-US" b="1" i="0" dirty="0">
                <a:effectLst/>
                <a:latin typeface="acumin-pro"/>
              </a:rPr>
              <a:t>Step 2- </a:t>
            </a:r>
            <a:r>
              <a:rPr lang="en-US" b="0" i="0" dirty="0">
                <a:effectLst/>
                <a:latin typeface="acumin-pro"/>
              </a:rPr>
              <a:t>Determine the effective span of the beam in the next step. The effective span of various beams can be calculated as follows:-</a:t>
            </a:r>
          </a:p>
          <a:p>
            <a:pPr algn="just">
              <a:buFont typeface="Arial" panose="020B0604020202020204" pitchFamily="34" charset="0"/>
              <a:buChar char="•"/>
            </a:pPr>
            <a:r>
              <a:rPr lang="en-US" b="1" i="0" dirty="0">
                <a:effectLst/>
                <a:latin typeface="acumin-pro"/>
              </a:rPr>
              <a:t>(a) Simply Supported Beams- For the design of simply supported beams the effective span is calculated as the minimum of the following:</a:t>
            </a:r>
            <a:endParaRPr lang="en-US" b="0" i="0" dirty="0">
              <a:effectLst/>
              <a:latin typeface="acumin-pro"/>
            </a:endParaRPr>
          </a:p>
          <a:p>
            <a:pPr algn="just">
              <a:buFont typeface="+mj-lt"/>
              <a:buAutoNum type="arabicPeriod"/>
            </a:pPr>
            <a:r>
              <a:rPr lang="en-US" b="0" i="0" dirty="0">
                <a:effectLst/>
                <a:latin typeface="acumin-pro"/>
              </a:rPr>
              <a:t>Clear span plus beam or slab effective depth</a:t>
            </a:r>
          </a:p>
          <a:p>
            <a:pPr algn="just">
              <a:buFont typeface="+mj-lt"/>
              <a:buAutoNum type="arabicPeriod"/>
            </a:pPr>
            <a:r>
              <a:rPr lang="en-US" b="0" i="0" dirty="0">
                <a:effectLst/>
                <a:latin typeface="acumin-pro"/>
              </a:rPr>
              <a:t>The </a:t>
            </a:r>
            <a:r>
              <a:rPr lang="en-US" b="0" i="0" dirty="0" err="1">
                <a:effectLst/>
                <a:latin typeface="acumin-pro"/>
              </a:rPr>
              <a:t>centre</a:t>
            </a:r>
            <a:r>
              <a:rPr lang="en-US" b="0" i="0" dirty="0">
                <a:effectLst/>
                <a:latin typeface="acumin-pro"/>
              </a:rPr>
              <a:t>-to-</a:t>
            </a:r>
            <a:r>
              <a:rPr lang="en-US" b="0" i="0" dirty="0" err="1">
                <a:effectLst/>
                <a:latin typeface="acumin-pro"/>
              </a:rPr>
              <a:t>centre</a:t>
            </a:r>
            <a:r>
              <a:rPr lang="en-US" b="0" i="0" dirty="0">
                <a:effectLst/>
                <a:latin typeface="acumin-pro"/>
              </a:rPr>
              <a:t> distance between the supports of the simply supported beam.</a:t>
            </a:r>
          </a:p>
          <a:p>
            <a:pPr algn="just">
              <a:buFont typeface="Arial" panose="020B0604020202020204" pitchFamily="34" charset="0"/>
              <a:buChar char="•"/>
            </a:pPr>
            <a:r>
              <a:rPr lang="en-US" b="1" i="0" dirty="0">
                <a:effectLst/>
                <a:latin typeface="acumin-pro"/>
              </a:rPr>
              <a:t>(b) Cantilever Beams- The effective span of the cantilever beam is calculated as follows:</a:t>
            </a:r>
            <a:endParaRPr lang="en-US" b="0" i="0" dirty="0">
              <a:effectLst/>
              <a:latin typeface="acumin-pro"/>
            </a:endParaRPr>
          </a:p>
          <a:p>
            <a:pPr algn="just">
              <a:buFont typeface="+mj-lt"/>
              <a:buAutoNum type="arabicPeriod"/>
            </a:pPr>
            <a:r>
              <a:rPr lang="en-US" b="0" i="0" dirty="0">
                <a:effectLst/>
                <a:latin typeface="acumin-pro"/>
              </a:rPr>
              <a:t>Overhang length plus half the effective depth.</a:t>
            </a:r>
          </a:p>
          <a:p>
            <a:pPr algn="just">
              <a:buFont typeface="+mj-lt"/>
              <a:buAutoNum type="arabicPeriod"/>
            </a:pPr>
            <a:r>
              <a:rPr lang="en-US" b="0" i="0" dirty="0">
                <a:effectLst/>
                <a:latin typeface="acumin-pro"/>
              </a:rPr>
              <a:t>Except where it forms the end of a continuous beam where the length up to the </a:t>
            </a:r>
            <a:r>
              <a:rPr lang="en-US" b="0" i="0" dirty="0" err="1">
                <a:effectLst/>
                <a:latin typeface="acumin-pro"/>
              </a:rPr>
              <a:t>centre</a:t>
            </a:r>
            <a:r>
              <a:rPr lang="en-US" b="0" i="0" dirty="0">
                <a:effectLst/>
                <a:latin typeface="acumin-pro"/>
              </a:rPr>
              <a:t> of support is taken.</a:t>
            </a:r>
          </a:p>
          <a:p>
            <a:pPr algn="just">
              <a:buFont typeface="Arial" panose="020B0604020202020204" pitchFamily="34" charset="0"/>
              <a:buChar char="•"/>
            </a:pPr>
            <a:r>
              <a:rPr lang="en-US" b="1" i="0" dirty="0">
                <a:effectLst/>
                <a:latin typeface="acumin-pro"/>
              </a:rPr>
              <a:t>(c) Continuous Beams- If the width of the supports in a continuous beam or slab is less than 1/12 of the clear span, the effective span is calculated as in (a). If the width of the support exceeds 1/12 of the clear span or 600mm, whichever is less, the effective span is calculated as follows:</a:t>
            </a:r>
            <a:endParaRPr lang="en-US" b="0" i="0" dirty="0">
              <a:effectLst/>
              <a:latin typeface="acumin-pro"/>
            </a:endParaRPr>
          </a:p>
          <a:p>
            <a:pPr algn="just">
              <a:buFont typeface="+mj-lt"/>
              <a:buAutoNum type="arabicPeriod"/>
            </a:pPr>
            <a:r>
              <a:rPr lang="en-US" b="0" i="0" dirty="0">
                <a:effectLst/>
                <a:latin typeface="acumin-pro"/>
              </a:rPr>
              <a:t>For the end span with one end fixed and the other continuous or for intermediate spans, the effective span shall be the clear span between the supports.</a:t>
            </a:r>
          </a:p>
          <a:p>
            <a:pPr algn="just">
              <a:buFont typeface="+mj-lt"/>
              <a:buAutoNum type="arabicPeriod"/>
            </a:pPr>
            <a:r>
              <a:rPr lang="en-US" b="0" i="0" dirty="0">
                <a:effectLst/>
                <a:latin typeface="acumin-pro"/>
              </a:rPr>
              <a:t>For the end span with one end free and the other continuous, the effective span shall be equal to the clear span plus half the effective depth of the beam or slab or clear span plus half the width of discontinuous support, whichever is less.</a:t>
            </a:r>
          </a:p>
          <a:p>
            <a:pPr algn="just"/>
            <a:endParaRPr lang="en-IN" dirty="0"/>
          </a:p>
        </p:txBody>
      </p:sp>
      <p:sp>
        <p:nvSpPr>
          <p:cNvPr id="6" name="Title 5">
            <a:extLst>
              <a:ext uri="{FF2B5EF4-FFF2-40B4-BE49-F238E27FC236}">
                <a16:creationId xmlns:a16="http://schemas.microsoft.com/office/drawing/2014/main" id="{B65385BE-26AF-D382-7247-33216D36ABCD}"/>
              </a:ext>
            </a:extLst>
          </p:cNvPr>
          <p:cNvSpPr>
            <a:spLocks noGrp="1"/>
          </p:cNvSpPr>
          <p:nvPr>
            <p:ph type="title"/>
          </p:nvPr>
        </p:nvSpPr>
        <p:spPr>
          <a:xfrm>
            <a:off x="159469" y="186274"/>
            <a:ext cx="11190401" cy="466344"/>
          </a:xfrm>
        </p:spPr>
        <p:txBody>
          <a:bodyPr/>
          <a:lstStyle/>
          <a:p>
            <a:r>
              <a:rPr lang="en-US" b="1" dirty="0"/>
              <a:t>Various steps involved in the design of beams are as follows:-</a:t>
            </a:r>
            <a:endParaRPr lang="en-IN" b="1" dirty="0"/>
          </a:p>
        </p:txBody>
      </p:sp>
    </p:spTree>
    <p:extLst>
      <p:ext uri="{BB962C8B-B14F-4D97-AF65-F5344CB8AC3E}">
        <p14:creationId xmlns:p14="http://schemas.microsoft.com/office/powerpoint/2010/main" val="32507524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{6596E458-F83C-4915-8B7F-2250A5484CC9}tf11964407_win32</Template>
  <TotalTime>165</TotalTime>
  <Words>2305</Words>
  <Application>Microsoft Office PowerPoint</Application>
  <PresentationFormat>Widescreen</PresentationFormat>
  <Paragraphs>128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SINGLY REINFORCED BEAMS</vt:lpstr>
      <vt:lpstr>Introduction</vt:lpstr>
      <vt:lpstr>Types of Reinforcements in Beams</vt:lpstr>
      <vt:lpstr>Limit state method of design of singly reinforced beams </vt:lpstr>
      <vt:lpstr>PowerPoint Presentation</vt:lpstr>
      <vt:lpstr>Assumptions for Limit State of Collapse (Flexure): IS:456-2000 [cl. 38.1 p-69]</vt:lpstr>
      <vt:lpstr>According to IS:456-2000</vt:lpstr>
      <vt:lpstr>STRESS BLOCK PARAMETERS</vt:lpstr>
      <vt:lpstr>Various steps involved in the design of beams are as follows:-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REINFORCED BEAMS</dc:title>
  <dc:creator>Ishpreet Kaur</dc:creator>
  <cp:lastModifiedBy>Bhaveeth Singh</cp:lastModifiedBy>
  <cp:revision>2</cp:revision>
  <dcterms:created xsi:type="dcterms:W3CDTF">2024-02-04T16:08:10Z</dcterms:created>
  <dcterms:modified xsi:type="dcterms:W3CDTF">2024-02-26T10:59:06Z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