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91" r:id="rId5"/>
    <p:sldId id="259" r:id="rId6"/>
    <p:sldId id="260" r:id="rId7"/>
    <p:sldId id="261" r:id="rId8"/>
    <p:sldId id="262" r:id="rId9"/>
    <p:sldId id="263" r:id="rId10"/>
    <p:sldId id="292" r:id="rId11"/>
    <p:sldId id="264" r:id="rId12"/>
    <p:sldId id="265" r:id="rId13"/>
    <p:sldId id="266" r:id="rId14"/>
  </p:sldIdLst>
  <p:sldSz cx="9144000" cy="5143500" type="screen16x9"/>
  <p:notesSz cx="6858000" cy="9144000"/>
  <p:embeddedFontLst>
    <p:embeddedFont>
      <p:font typeface="Abadi MT Condensed Light" panose="020B0306030101010103" pitchFamily="34" charset="77"/>
      <p:regular r:id="rId16"/>
    </p:embeddedFont>
    <p:embeddedFont>
      <p:font typeface="ADLaM Display" panose="02010000000000000000" pitchFamily="2" charset="77"/>
      <p:regular r:id="rId17"/>
    </p:embeddedFont>
    <p:embeddedFont>
      <p:font typeface="Arimo" panose="020B0604020202020204" pitchFamily="34" charset="0"/>
      <p:regular r:id="rId18"/>
      <p:bold r:id="rId19"/>
      <p:italic r:id="rId20"/>
      <p:boldItalic r:id="rId21"/>
    </p:embeddedFont>
    <p:embeddedFont>
      <p:font typeface="Bebas Neue" panose="020B0606020202050201" pitchFamily="34" charset="77"/>
      <p:regular r:id="rId22"/>
    </p:embeddedFont>
    <p:embeddedFont>
      <p:font typeface="Nunito Light" panose="020F0302020204030204" pitchFamily="34"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EDBAB6-CDC5-4674-ADEE-523A42F9F62B}">
  <a:tblStyle styleId="{A8EDBAB6-CDC5-4674-ADEE-523A42F9F6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9"/>
  </p:normalViewPr>
  <p:slideViewPr>
    <p:cSldViewPr snapToGrid="0">
      <p:cViewPr varScale="1">
        <p:scale>
          <a:sx n="152" d="100"/>
          <a:sy n="152" d="100"/>
        </p:scale>
        <p:origin x="5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289c41b30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289c41b30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89c41b3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89c41b3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289c41b30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289c41b30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B4F6341C-96A8-118A-F0BB-B580C19B12C4}"/>
            </a:ext>
          </a:extLst>
        </p:cNvPr>
        <p:cNvGrpSpPr/>
        <p:nvPr/>
      </p:nvGrpSpPr>
      <p:grpSpPr>
        <a:xfrm>
          <a:off x="0" y="0"/>
          <a:ext cx="0" cy="0"/>
          <a:chOff x="0" y="0"/>
          <a:chExt cx="0" cy="0"/>
        </a:xfrm>
      </p:grpSpPr>
      <p:sp>
        <p:nvSpPr>
          <p:cNvPr id="160" name="Google Shape;160;g227ee146c3c_0_288:notes">
            <a:extLst>
              <a:ext uri="{FF2B5EF4-FFF2-40B4-BE49-F238E27FC236}">
                <a16:creationId xmlns:a16="http://schemas.microsoft.com/office/drawing/2014/main" id="{0A12BA9D-1D0A-C409-BA27-1C3EFCC5CE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a:extLst>
              <a:ext uri="{FF2B5EF4-FFF2-40B4-BE49-F238E27FC236}">
                <a16:creationId xmlns:a16="http://schemas.microsoft.com/office/drawing/2014/main" id="{4FDEEFFD-2752-7ED6-1388-633BD0705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059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7ee146c3c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7ee146c3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27ee146c3c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27ee146c3c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27ee146c3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27ee146c3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27ee146c3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27ee146c3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289c41b30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289c41b30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38300" y="3621525"/>
            <a:ext cx="4528800" cy="411600"/>
          </a:xfrm>
          <a:prstGeom prst="rect">
            <a:avLst/>
          </a:prstGeom>
          <a:gradFill>
            <a:gsLst>
              <a:gs pos="0">
                <a:schemeClr val="accent2"/>
              </a:gs>
              <a:gs pos="100000">
                <a:schemeClr val="dk2"/>
              </a:gs>
            </a:gsLst>
            <a:lin ang="5400012" scaled="0"/>
          </a:gra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2"/>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 name="Google Shape;15;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1856350" y="1757825"/>
            <a:ext cx="54312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a:spLocks noGrp="1"/>
          </p:cNvSpPr>
          <p:nvPr>
            <p:ph type="subTitle" idx="1"/>
          </p:nvPr>
        </p:nvSpPr>
        <p:spPr>
          <a:xfrm>
            <a:off x="1856350" y="2974100"/>
            <a:ext cx="54312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1"/>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6" name="Google Shape;76;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2431100" y="3530450"/>
            <a:ext cx="45804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1" name="Google Shape;21;p3"/>
          <p:cNvSpPr txBox="1">
            <a:spLocks noGrp="1"/>
          </p:cNvSpPr>
          <p:nvPr>
            <p:ph type="subTitle" idx="3"/>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txBox="1">
            <a:spLocks noGrp="1"/>
          </p:cNvSpPr>
          <p:nvPr>
            <p:ph type="subTitle" idx="4"/>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subTitle" idx="5"/>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txBox="1">
            <a:spLocks noGrp="1"/>
          </p:cNvSpPr>
          <p:nvPr>
            <p:ph type="subTitle" idx="6"/>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5" name="Google Shape;25;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909375"/>
            <a:ext cx="6233400" cy="2694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00000"/>
              </a:lnSpc>
              <a:spcBef>
                <a:spcPts val="1000"/>
              </a:spcBef>
              <a:spcAft>
                <a:spcPts val="0"/>
              </a:spcAft>
              <a:buClr>
                <a:schemeClr val="lt2"/>
              </a:buClr>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cxnSp>
        <p:nvCxnSpPr>
          <p:cNvPr id="30" name="Google Shape;30;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cxnSp>
        <p:nvCxnSpPr>
          <p:cNvPr id="38" name="Google Shape;38;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2" name="Google Shape;42;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5394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cxnSp>
        <p:nvCxnSpPr>
          <p:cNvPr id="47" name="Google Shape;47;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969250" y="2047600"/>
            <a:ext cx="52053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1" name="Google Shape;51;p8"/>
          <p:cNvSpPr txBox="1">
            <a:spLocks noGrp="1"/>
          </p:cNvSpPr>
          <p:nvPr>
            <p:ph type="subTitle" idx="1"/>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8"/>
          <p:cNvSpPr txBox="1">
            <a:spLocks noGrp="1"/>
          </p:cNvSpPr>
          <p:nvPr>
            <p:ph type="subTitle" idx="2"/>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8"/>
          <p:cNvSpPr txBox="1">
            <a:spLocks noGrp="1"/>
          </p:cNvSpPr>
          <p:nvPr>
            <p:ph type="subTitle" idx="3"/>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subTitle" idx="4"/>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5" name="Google Shape;55;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135550" y="16739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135550" y="3058350"/>
            <a:ext cx="48729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9"/>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9"/>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9"/>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9"/>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64" name="Google Shape;64;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8100"/>
            <a:ext cx="9144000" cy="5143500"/>
          </a:xfrm>
          <a:prstGeom prst="rect">
            <a:avLst/>
          </a:prstGeom>
          <a:noFill/>
          <a:ln>
            <a:noFill/>
          </a:ln>
        </p:spPr>
      </p:sp>
      <p:sp>
        <p:nvSpPr>
          <p:cNvPr id="68" name="Google Shape;6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9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EXPLORATORY DATA ANALYSIS ON </a:t>
            </a:r>
            <a:r>
              <a:rPr lang="en" sz="5400" dirty="0">
                <a:solidFill>
                  <a:schemeClr val="lt2"/>
                </a:solidFill>
              </a:rPr>
              <a:t>LARGEST COMPANIES DATASET</a:t>
            </a:r>
            <a:endParaRPr sz="5400" dirty="0">
              <a:solidFill>
                <a:schemeClr val="lt2"/>
              </a:solidFill>
            </a:endParaRPr>
          </a:p>
        </p:txBody>
      </p:sp>
      <p:sp>
        <p:nvSpPr>
          <p:cNvPr id="88" name="Google Shape;88;p15"/>
          <p:cNvSpPr txBox="1">
            <a:spLocks noGrp="1"/>
          </p:cNvSpPr>
          <p:nvPr>
            <p:ph type="subTitle" idx="1"/>
          </p:nvPr>
        </p:nvSpPr>
        <p:spPr>
          <a:xfrm>
            <a:off x="5791918" y="3434578"/>
            <a:ext cx="2655840" cy="1051391"/>
          </a:xfrm>
          <a:prstGeom prst="rect">
            <a:avLst/>
          </a:prstGeom>
        </p:spPr>
        <p:txBody>
          <a:bodyPr spcFirstLastPara="1" wrap="square" lIns="91425" tIns="91425" rIns="91425" bIns="91425" anchor="ctr" anchorCtr="0">
            <a:noAutofit/>
          </a:bodyPr>
          <a:lstStyle/>
          <a:p>
            <a:endParaRPr lang="en-US" sz="1200" b="1" dirty="0">
              <a:latin typeface="Abadi MT Condensed Light" panose="020B0306030101010103" pitchFamily="34" charset="77"/>
              <a:cs typeface="AkayaKanadaka" panose="02010502080401010103" pitchFamily="2" charset="77"/>
            </a:endParaRPr>
          </a:p>
          <a:p>
            <a:pPr algn="l"/>
            <a:r>
              <a:rPr lang="en-US" sz="1200" b="1" dirty="0">
                <a:latin typeface="Abadi MT Condensed Light" panose="020B0306030101010103" pitchFamily="34" charset="77"/>
                <a:cs typeface="AkayaKanadaka" panose="02010502080401010103" pitchFamily="2" charset="77"/>
              </a:rPr>
              <a:t>Presented By : </a:t>
            </a:r>
          </a:p>
          <a:p>
            <a:pPr marL="285750" indent="-285750" algn="l">
              <a:buFontTx/>
              <a:buChar char="-"/>
            </a:pPr>
            <a:r>
              <a:rPr lang="en-US" sz="1200" b="1" u="none" strike="noStrike" dirty="0">
                <a:solidFill>
                  <a:srgbClr val="202122"/>
                </a:solidFill>
                <a:effectLst/>
                <a:latin typeface="Abadi MT Condensed Light" panose="020B0306030101010103" pitchFamily="34" charset="77"/>
                <a:cs typeface="AkayaKanadaka" panose="02010502080401010103" pitchFamily="2" charset="77"/>
              </a:rPr>
              <a:t>Barde, Bhavesh Pravin</a:t>
            </a:r>
          </a:p>
          <a:p>
            <a:pPr marL="285750" indent="-285750" algn="l">
              <a:buFontTx/>
              <a:buChar char="-"/>
            </a:pPr>
            <a:r>
              <a:rPr lang="en-US" sz="1200" b="1" u="none" strike="noStrike" dirty="0" err="1">
                <a:solidFill>
                  <a:srgbClr val="202122"/>
                </a:solidFill>
                <a:effectLst/>
                <a:latin typeface="Abadi MT Condensed Light" panose="020B0306030101010103" pitchFamily="34" charset="77"/>
                <a:cs typeface="AkayaKanadaka" panose="02010502080401010103" pitchFamily="2" charset="77"/>
              </a:rPr>
              <a:t>Kunchala</a:t>
            </a:r>
            <a:r>
              <a:rPr lang="en-US" sz="1200" b="1" u="none" strike="noStrike" dirty="0">
                <a:solidFill>
                  <a:srgbClr val="202122"/>
                </a:solidFill>
                <a:effectLst/>
                <a:latin typeface="Abadi MT Condensed Light" panose="020B0306030101010103" pitchFamily="34" charset="77"/>
                <a:cs typeface="AkayaKanadaka" panose="02010502080401010103" pitchFamily="2" charset="77"/>
              </a:rPr>
              <a:t>, </a:t>
            </a:r>
            <a:r>
              <a:rPr lang="en-US" sz="1200" b="1" u="none" strike="noStrike" dirty="0" err="1">
                <a:solidFill>
                  <a:srgbClr val="202122"/>
                </a:solidFill>
                <a:effectLst/>
                <a:latin typeface="Abadi MT Condensed Light" panose="020B0306030101010103" pitchFamily="34" charset="77"/>
                <a:cs typeface="AkayaKanadaka" panose="02010502080401010103" pitchFamily="2" charset="77"/>
              </a:rPr>
              <a:t>Brunai</a:t>
            </a:r>
            <a:endParaRPr lang="en-US" sz="1200" b="1" u="none" strike="noStrike" dirty="0">
              <a:solidFill>
                <a:srgbClr val="202122"/>
              </a:solidFill>
              <a:effectLst/>
              <a:latin typeface="Abadi MT Condensed Light" panose="020B0306030101010103" pitchFamily="34" charset="77"/>
              <a:cs typeface="AkayaKanadaka" panose="02010502080401010103" pitchFamily="2" charset="77"/>
            </a:endParaRPr>
          </a:p>
          <a:p>
            <a:pPr marL="285750" indent="-285750" algn="l">
              <a:buFontTx/>
              <a:buChar char="-"/>
            </a:pPr>
            <a:r>
              <a:rPr lang="en-US" sz="1200" b="1" u="none" strike="noStrike" dirty="0">
                <a:solidFill>
                  <a:srgbClr val="202122"/>
                </a:solidFill>
                <a:effectLst/>
                <a:latin typeface="Abadi MT Condensed Light" panose="020B0306030101010103" pitchFamily="34" charset="77"/>
                <a:cs typeface="AkayaKanadaka" panose="02010502080401010103" pitchFamily="2" charset="77"/>
              </a:rPr>
              <a:t>Mamidi, Vamshidhar Reddy</a:t>
            </a:r>
            <a:endParaRPr lang="en-US" sz="1200" b="1" dirty="0">
              <a:solidFill>
                <a:srgbClr val="202122"/>
              </a:solidFill>
              <a:latin typeface="Abadi MT Condensed Light" panose="020B0306030101010103" pitchFamily="34" charset="77"/>
              <a:cs typeface="AkayaKanadaka" panose="02010502080401010103" pitchFamily="2" charset="77"/>
            </a:endParaRPr>
          </a:p>
          <a:p>
            <a:pPr marL="285750" indent="-285750" algn="l">
              <a:buFontTx/>
              <a:buChar char="-"/>
            </a:pPr>
            <a:r>
              <a:rPr lang="en-US" sz="1200" b="1" u="none" strike="noStrike" dirty="0">
                <a:solidFill>
                  <a:srgbClr val="202122"/>
                </a:solidFill>
                <a:effectLst/>
                <a:latin typeface="Abadi MT Condensed Light" panose="020B0306030101010103" pitchFamily="34" charset="77"/>
                <a:cs typeface="AkayaKanadaka" panose="02010502080401010103" pitchFamily="2" charset="77"/>
              </a:rPr>
              <a:t>Palla, </a:t>
            </a:r>
            <a:r>
              <a:rPr lang="en-US" sz="1200" b="1" u="none" strike="noStrike" dirty="0" err="1">
                <a:solidFill>
                  <a:srgbClr val="202122"/>
                </a:solidFill>
                <a:effectLst/>
                <a:latin typeface="Abadi MT Condensed Light" panose="020B0306030101010103" pitchFamily="34" charset="77"/>
                <a:cs typeface="AkayaKanadaka" panose="02010502080401010103" pitchFamily="2" charset="77"/>
              </a:rPr>
              <a:t>Yaswanth</a:t>
            </a:r>
            <a:endParaRPr lang="en-US" sz="1200" b="1" dirty="0">
              <a:latin typeface="Abadi MT Condensed Light" panose="020B0306030101010103" pitchFamily="34" charset="77"/>
              <a:cs typeface="AkayaKanadaka" panose="02010502080401010103" pitchFamily="2" charset="77"/>
            </a:endParaRPr>
          </a:p>
          <a:p>
            <a:pPr marL="0" lvl="0" indent="0" algn="ctr" rtl="0">
              <a:spcBef>
                <a:spcPts val="0"/>
              </a:spcBef>
              <a:spcAft>
                <a:spcPts val="0"/>
              </a:spcAft>
              <a:buNone/>
            </a:pPr>
            <a:endParaRPr sz="1200" dirty="0">
              <a:latin typeface="Abadi MT Condensed Light" panose="020B0306030101010103" pitchFamily="34" charset="77"/>
            </a:endParaRPr>
          </a:p>
        </p:txBody>
      </p:sp>
      <p:sp>
        <p:nvSpPr>
          <p:cNvPr id="92" name="Google Shape;92;p15"/>
          <p:cNvSpPr txBox="1">
            <a:spLocks noGrp="1"/>
          </p:cNvSpPr>
          <p:nvPr>
            <p:ph type="subTitle" idx="5"/>
          </p:nvPr>
        </p:nvSpPr>
        <p:spPr>
          <a:xfrm>
            <a:off x="509200" y="268972"/>
            <a:ext cx="1968277" cy="30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EXPLORATORY DATA ANALYSIS</a:t>
            </a:r>
            <a:endParaRPr dirty="0"/>
          </a:p>
        </p:txBody>
      </p:sp>
      <p:grpSp>
        <p:nvGrpSpPr>
          <p:cNvPr id="103" name="Google Shape;103;p15"/>
          <p:cNvGrpSpPr/>
          <p:nvPr/>
        </p:nvGrpSpPr>
        <p:grpSpPr>
          <a:xfrm>
            <a:off x="153037" y="1097537"/>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6922113" y="770002"/>
            <a:ext cx="2059600" cy="2523048"/>
            <a:chOff x="2962600" y="1787438"/>
            <a:chExt cx="2059600" cy="2523048"/>
          </a:xfrm>
        </p:grpSpPr>
        <p:sp>
          <p:nvSpPr>
            <p:cNvPr id="117" name="Google Shape;117;p15"/>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1B198F-D35B-BB13-01FC-6058CCBC36C2}"/>
              </a:ext>
            </a:extLst>
          </p:cNvPr>
          <p:cNvPicPr>
            <a:picLocks noChangeAspect="1"/>
          </p:cNvPicPr>
          <p:nvPr/>
        </p:nvPicPr>
        <p:blipFill>
          <a:blip r:embed="rId2"/>
          <a:stretch>
            <a:fillRect/>
          </a:stretch>
        </p:blipFill>
        <p:spPr>
          <a:xfrm>
            <a:off x="1772138" y="667110"/>
            <a:ext cx="5488354" cy="3809280"/>
          </a:xfrm>
          <a:prstGeom prst="rect">
            <a:avLst/>
          </a:prstGeom>
        </p:spPr>
      </p:pic>
    </p:spTree>
    <p:extLst>
      <p:ext uri="{BB962C8B-B14F-4D97-AF65-F5344CB8AC3E}">
        <p14:creationId xmlns:p14="http://schemas.microsoft.com/office/powerpoint/2010/main" val="290690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5" name="Picture 4">
            <a:extLst>
              <a:ext uri="{FF2B5EF4-FFF2-40B4-BE49-F238E27FC236}">
                <a16:creationId xmlns:a16="http://schemas.microsoft.com/office/drawing/2014/main" id="{7F386646-BA73-9DAD-0D39-20CC2585C204}"/>
              </a:ext>
            </a:extLst>
          </p:cNvPr>
          <p:cNvPicPr>
            <a:picLocks noChangeAspect="1"/>
          </p:cNvPicPr>
          <p:nvPr/>
        </p:nvPicPr>
        <p:blipFill>
          <a:blip r:embed="rId3"/>
          <a:stretch>
            <a:fillRect/>
          </a:stretch>
        </p:blipFill>
        <p:spPr>
          <a:xfrm>
            <a:off x="166565" y="635000"/>
            <a:ext cx="3873989" cy="3083379"/>
          </a:xfrm>
          <a:prstGeom prst="rect">
            <a:avLst/>
          </a:prstGeom>
        </p:spPr>
      </p:pic>
      <p:pic>
        <p:nvPicPr>
          <p:cNvPr id="7" name="Picture 6">
            <a:extLst>
              <a:ext uri="{FF2B5EF4-FFF2-40B4-BE49-F238E27FC236}">
                <a16:creationId xmlns:a16="http://schemas.microsoft.com/office/drawing/2014/main" id="{A26E3E90-CA9D-F85D-BF8A-43531CB4480B}"/>
              </a:ext>
            </a:extLst>
          </p:cNvPr>
          <p:cNvPicPr>
            <a:picLocks noChangeAspect="1"/>
          </p:cNvPicPr>
          <p:nvPr/>
        </p:nvPicPr>
        <p:blipFill>
          <a:blip r:embed="rId4"/>
          <a:stretch>
            <a:fillRect/>
          </a:stretch>
        </p:blipFill>
        <p:spPr>
          <a:xfrm>
            <a:off x="4355121" y="878986"/>
            <a:ext cx="4241802" cy="3505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marR="0"/>
            <a:r>
              <a:rPr lang="en-US" sz="3600" b="1" kern="100" dirty="0">
                <a:effectLst/>
                <a:latin typeface="Bebas Neue" panose="020B0606020202050201" pitchFamily="34" charset="77"/>
                <a:ea typeface="Aptos" panose="020B0004020202020204" pitchFamily="34" charset="0"/>
                <a:cs typeface="Times New Roman" panose="02020603050405020304" pitchFamily="18" charset="0"/>
              </a:rPr>
              <a:t>Feature Importance (Random Forest):</a:t>
            </a:r>
            <a:endParaRPr lang="en-US" sz="3600" kern="100" dirty="0">
              <a:effectLst/>
              <a:latin typeface="Bebas Neue" panose="020B0606020202050201" pitchFamily="34" charset="77"/>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29C66D0-1A0D-72CA-9B72-053D163A2AF4}"/>
              </a:ext>
            </a:extLst>
          </p:cNvPr>
          <p:cNvSpPr txBox="1"/>
          <p:nvPr/>
        </p:nvSpPr>
        <p:spPr>
          <a:xfrm>
            <a:off x="720001" y="1112150"/>
            <a:ext cx="4078646" cy="1169551"/>
          </a:xfrm>
          <a:prstGeom prst="rect">
            <a:avLst/>
          </a:prstGeom>
          <a:noFill/>
        </p:spPr>
        <p:txBody>
          <a:bodyPr wrap="square">
            <a:spAutoFit/>
          </a:bodyPr>
          <a:lstStyle/>
          <a:p>
            <a:pPr marL="342900" marR="0" lvl="0" indent="-342900">
              <a:buSzPts val="1000"/>
              <a:buFont typeface="Symbol" pitchFamily="2" charset="2"/>
              <a:buChar char=""/>
              <a:tabLst>
                <a:tab pos="457200" algn="l"/>
              </a:tabLst>
            </a:pPr>
            <a:r>
              <a:rPr lang="en-US"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Sales</a:t>
            </a:r>
            <a:r>
              <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Most significant predictor of Profit.</a:t>
            </a:r>
          </a:p>
          <a:p>
            <a:pPr marL="342900" marR="0" lvl="0" indent="-342900">
              <a:buSzPts val="1000"/>
              <a:buFont typeface="Symbol" pitchFamily="2" charset="2"/>
              <a:buChar char=""/>
              <a:tabLst>
                <a:tab pos="457200" algn="l"/>
              </a:tabLst>
            </a:pPr>
            <a:r>
              <a:rPr lang="en-US"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Market Value</a:t>
            </a:r>
            <a:r>
              <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and </a:t>
            </a:r>
            <a:r>
              <a:rPr lang="en-US"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Assets</a:t>
            </a:r>
            <a:r>
              <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Secondary contributors.</a:t>
            </a:r>
          </a:p>
          <a:p>
            <a:pPr marL="342900" marR="0" lvl="0" indent="-342900">
              <a:buSzPts val="1000"/>
              <a:buFont typeface="Symbol" pitchFamily="2" charset="2"/>
              <a:buChar char=""/>
              <a:tabLst>
                <a:tab pos="457200" algn="l"/>
              </a:tabLst>
            </a:pPr>
            <a:r>
              <a:rPr lang="en-US"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Employees</a:t>
            </a:r>
            <a:r>
              <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Least influential, likely due to weak correlation with profitability.</a:t>
            </a:r>
          </a:p>
        </p:txBody>
      </p:sp>
      <p:pic>
        <p:nvPicPr>
          <p:cNvPr id="4" name="Picture 3">
            <a:extLst>
              <a:ext uri="{FF2B5EF4-FFF2-40B4-BE49-F238E27FC236}">
                <a16:creationId xmlns:a16="http://schemas.microsoft.com/office/drawing/2014/main" id="{F12289A1-92CE-EEB1-81D2-7216C668E83F}"/>
              </a:ext>
            </a:extLst>
          </p:cNvPr>
          <p:cNvPicPr>
            <a:picLocks noChangeAspect="1"/>
          </p:cNvPicPr>
          <p:nvPr/>
        </p:nvPicPr>
        <p:blipFill>
          <a:blip r:embed="rId3"/>
          <a:stretch>
            <a:fillRect/>
          </a:stretch>
        </p:blipFill>
        <p:spPr>
          <a:xfrm>
            <a:off x="4478215" y="1245897"/>
            <a:ext cx="3878382" cy="30689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err="1"/>
              <a:t>onclusion</a:t>
            </a:r>
            <a:r>
              <a:rPr lang="en" dirty="0"/>
              <a:t> :</a:t>
            </a:r>
            <a:endParaRPr dirty="0"/>
          </a:p>
        </p:txBody>
      </p:sp>
      <p:sp>
        <p:nvSpPr>
          <p:cNvPr id="3" name="TextBox 2">
            <a:extLst>
              <a:ext uri="{FF2B5EF4-FFF2-40B4-BE49-F238E27FC236}">
                <a16:creationId xmlns:a16="http://schemas.microsoft.com/office/drawing/2014/main" id="{14827DE2-C26C-FE8E-C20E-C73F187D0A0B}"/>
              </a:ext>
            </a:extLst>
          </p:cNvPr>
          <p:cNvSpPr txBox="1"/>
          <p:nvPr/>
        </p:nvSpPr>
        <p:spPr>
          <a:xfrm>
            <a:off x="720000" y="1352061"/>
            <a:ext cx="6806215" cy="1969770"/>
          </a:xfrm>
          <a:prstGeom prst="rect">
            <a:avLst/>
          </a:prstGeom>
          <a:noFill/>
        </p:spPr>
        <p:txBody>
          <a:bodyPr wrap="square" rtlCol="0">
            <a:spAutoFit/>
          </a:bodyPr>
          <a:lstStyle/>
          <a:p>
            <a:pPr marL="0" marR="0"/>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This study provided actionable insights into financial metrics of global companies, highlighting:</a:t>
            </a:r>
          </a:p>
          <a:p>
            <a:pPr marL="342900" marR="0" lvl="0" indent="-342900">
              <a:buSzPts val="1000"/>
              <a:buFont typeface="Symbol" pitchFamily="2" charset="2"/>
              <a:buChar char=""/>
              <a:tabLst>
                <a:tab pos="457200" algn="l"/>
              </a:tabLst>
            </a:pPr>
            <a:r>
              <a:rPr lang="en-US" sz="1800" b="1"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Sales</a:t>
            </a: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 as the strongest determinant of profitability.</a:t>
            </a:r>
          </a:p>
          <a:p>
            <a:pPr marL="342900" marR="0" lvl="0" indent="-342900">
              <a:buSzPts val="1000"/>
              <a:buFont typeface="Symbol" pitchFamily="2" charset="2"/>
              <a:buChar char=""/>
              <a:tabLst>
                <a:tab pos="457200" algn="l"/>
              </a:tabLst>
            </a:pPr>
            <a:r>
              <a:rPr lang="en-US" sz="1800" b="1"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Random Forest Regressor</a:t>
            </a: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 as the best-performing model with an score of 0.89.</a:t>
            </a:r>
          </a:p>
          <a:p>
            <a:pPr marL="342900" marR="0" lvl="0" indent="-342900">
              <a:buSzPts val="1000"/>
              <a:buFont typeface="Symbol" pitchFamily="2" charset="2"/>
              <a:buChar char=""/>
              <a:tabLst>
                <a:tab pos="457200" algn="l"/>
              </a:tabLst>
            </a:pP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The importance of robust data preprocessing, especially for handling missing values and outliers.</a:t>
            </a:r>
          </a:p>
          <a:p>
            <a:endParaRPr lang="en-US" dirty="0">
              <a:solidFill>
                <a:schemeClr val="tx1"/>
              </a:solidFill>
              <a:latin typeface="Bebas Neue" panose="020B0606020202050201"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0000" y="539500"/>
            <a:ext cx="6079312" cy="13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br>
              <a:rPr lang="en" dirty="0"/>
            </a:br>
            <a:r>
              <a:rPr lang="en" dirty="0"/>
              <a:t>Exploratory Data Analysis (EDA) ??</a:t>
            </a:r>
            <a:endParaRPr dirty="0"/>
          </a:p>
        </p:txBody>
      </p:sp>
      <p:sp>
        <p:nvSpPr>
          <p:cNvPr id="143" name="Google Shape;143;p16"/>
          <p:cNvSpPr txBox="1">
            <a:spLocks noGrp="1"/>
          </p:cNvSpPr>
          <p:nvPr>
            <p:ph type="body" idx="1"/>
          </p:nvPr>
        </p:nvSpPr>
        <p:spPr>
          <a:xfrm>
            <a:off x="720000" y="1909375"/>
            <a:ext cx="6233400" cy="2515800"/>
          </a:xfrm>
          <a:prstGeom prst="rect">
            <a:avLst/>
          </a:prstGeom>
        </p:spPr>
        <p:txBody>
          <a:bodyPr spcFirstLastPara="1" wrap="square" lIns="91425" tIns="91425" rIns="91425" bIns="91425" anchor="t" anchorCtr="0">
            <a:noAutofit/>
          </a:bodyPr>
          <a:lstStyle/>
          <a:p>
            <a:r>
              <a:rPr lang="en-US" sz="1600" b="0" i="0" u="none" strike="noStrike" dirty="0">
                <a:solidFill>
                  <a:schemeClr val="tx1"/>
                </a:solidFill>
                <a:effectLst/>
                <a:latin typeface="ADLaM Display" panose="02010000000000000000" pitchFamily="2" charset="77"/>
                <a:ea typeface="ADLaM Display" panose="02010000000000000000" pitchFamily="2" charset="77"/>
                <a:cs typeface="ADLaM Display" panose="02010000000000000000" pitchFamily="2" charset="77"/>
              </a:rPr>
              <a:t>Exploratory Data Analysis (EDA) involves conducting preliminary investigations of data to uncover patterns,</a:t>
            </a:r>
          </a:p>
          <a:p>
            <a:pPr marL="127000" indent="0">
              <a:buNone/>
            </a:pPr>
            <a:r>
              <a:rPr lang="en-US" sz="1600" dirty="0">
                <a:solidFill>
                  <a:schemeClr val="tx1"/>
                </a:solidFill>
                <a:latin typeface="ADLaM Display" panose="02010000000000000000" pitchFamily="2" charset="77"/>
                <a:ea typeface="ADLaM Display" panose="02010000000000000000" pitchFamily="2" charset="77"/>
                <a:cs typeface="ADLaM Display" panose="02010000000000000000" pitchFamily="2" charset="77"/>
              </a:rPr>
              <a:t>      </a:t>
            </a:r>
            <a:r>
              <a:rPr lang="en-US" sz="1600" b="0" i="0" u="none" strike="noStrike" dirty="0">
                <a:solidFill>
                  <a:schemeClr val="tx1"/>
                </a:solidFill>
                <a:effectLst/>
                <a:latin typeface="ADLaM Display" panose="02010000000000000000" pitchFamily="2" charset="77"/>
                <a:ea typeface="ADLaM Display" panose="02010000000000000000" pitchFamily="2" charset="77"/>
                <a:cs typeface="ADLaM Display" panose="02010000000000000000" pitchFamily="2" charset="77"/>
              </a:rPr>
              <a:t>identify anomalies, test hypotheses, and validate</a:t>
            </a:r>
          </a:p>
          <a:p>
            <a:pPr marL="127000" indent="0">
              <a:buNone/>
            </a:pPr>
            <a:r>
              <a:rPr lang="en-US" sz="1600" dirty="0">
                <a:solidFill>
                  <a:schemeClr val="tx1"/>
                </a:solidFill>
                <a:latin typeface="ADLaM Display" panose="02010000000000000000" pitchFamily="2" charset="77"/>
                <a:ea typeface="ADLaM Display" panose="02010000000000000000" pitchFamily="2" charset="77"/>
                <a:cs typeface="ADLaM Display" panose="02010000000000000000" pitchFamily="2" charset="77"/>
              </a:rPr>
              <a:t>    </a:t>
            </a:r>
            <a:r>
              <a:rPr lang="en-US" sz="1600" b="0" i="0" u="none" strike="noStrike" dirty="0">
                <a:solidFill>
                  <a:schemeClr val="tx1"/>
                </a:solidFill>
                <a:effectLst/>
                <a:latin typeface="ADLaM Display" panose="02010000000000000000" pitchFamily="2" charset="77"/>
                <a:ea typeface="ADLaM Display" panose="02010000000000000000" pitchFamily="2" charset="77"/>
                <a:cs typeface="ADLaM Display" panose="02010000000000000000" pitchFamily="2" charset="77"/>
              </a:rPr>
              <a:t>  assumptions using summary statistics and visualizations.</a:t>
            </a:r>
          </a:p>
          <a:p>
            <a:pPr marL="127000" indent="0">
              <a:buNone/>
            </a:pPr>
            <a:r>
              <a:rPr lang="en-US" sz="1600" dirty="0">
                <a:solidFill>
                  <a:schemeClr val="tx1"/>
                </a:solidFill>
                <a:latin typeface="ADLaM Display" panose="02010000000000000000" pitchFamily="2" charset="77"/>
                <a:ea typeface="ADLaM Display" panose="02010000000000000000" pitchFamily="2" charset="77"/>
                <a:cs typeface="ADLaM Display" panose="02010000000000000000" pitchFamily="2" charset="77"/>
              </a:rPr>
              <a:t>     </a:t>
            </a:r>
            <a:r>
              <a:rPr lang="en-US" sz="1600" b="0" i="0" u="none" strike="noStrike" dirty="0">
                <a:solidFill>
                  <a:schemeClr val="tx1"/>
                </a:solidFill>
                <a:effectLst/>
                <a:latin typeface="ADLaM Display" panose="02010000000000000000" pitchFamily="2" charset="77"/>
                <a:ea typeface="ADLaM Display" panose="02010000000000000000" pitchFamily="2" charset="77"/>
                <a:cs typeface="ADLaM Display" panose="02010000000000000000" pitchFamily="2" charset="77"/>
              </a:rPr>
              <a:t> It is essential to first comprehend the data thoroughly</a:t>
            </a:r>
          </a:p>
          <a:p>
            <a:pPr marL="127000" indent="0">
              <a:buNone/>
            </a:pPr>
            <a:r>
              <a:rPr lang="en-US" sz="1600" dirty="0">
                <a:solidFill>
                  <a:schemeClr val="tx1"/>
                </a:solidFill>
                <a:latin typeface="ADLaM Display" panose="02010000000000000000" pitchFamily="2" charset="77"/>
                <a:ea typeface="ADLaM Display" panose="02010000000000000000" pitchFamily="2" charset="77"/>
                <a:cs typeface="ADLaM Display" panose="02010000000000000000" pitchFamily="2" charset="77"/>
              </a:rPr>
              <a:t>     </a:t>
            </a:r>
            <a:r>
              <a:rPr lang="en-US" sz="1600" b="0" i="0" u="none" strike="noStrike" dirty="0">
                <a:solidFill>
                  <a:schemeClr val="tx1"/>
                </a:solidFill>
                <a:effectLst/>
                <a:latin typeface="ADLaM Display" panose="02010000000000000000" pitchFamily="2" charset="77"/>
                <a:ea typeface="ADLaM Display" panose="02010000000000000000" pitchFamily="2" charset="77"/>
                <a:cs typeface="ADLaM Display" panose="02010000000000000000" pitchFamily="2" charset="77"/>
              </a:rPr>
              <a:t> and extract as many meaningful insights as possible.</a:t>
            </a:r>
          </a:p>
          <a:p>
            <a:endParaRPr lang="en-US" sz="1800" dirty="0">
              <a:latin typeface="Abadi MT Condensed Light" panose="020B0306030101010103" pitchFamily="34" charset="77"/>
            </a:endParaRPr>
          </a:p>
          <a:p>
            <a:pPr marL="457200" lvl="0" indent="-330200" algn="l" rtl="0">
              <a:spcBef>
                <a:spcPts val="0"/>
              </a:spcBef>
              <a:spcAft>
                <a:spcPts val="0"/>
              </a:spcAft>
              <a:buSzPts val="1600"/>
              <a:buChar char="●"/>
            </a:pPr>
            <a:endParaRPr sz="1600" dirty="0"/>
          </a:p>
        </p:txBody>
      </p:sp>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720000" y="5778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3" name="TextBox 2">
            <a:extLst>
              <a:ext uri="{FF2B5EF4-FFF2-40B4-BE49-F238E27FC236}">
                <a16:creationId xmlns:a16="http://schemas.microsoft.com/office/drawing/2014/main" id="{7DF31A69-FB9C-6BE2-4540-405720F0CD5F}"/>
              </a:ext>
            </a:extLst>
          </p:cNvPr>
          <p:cNvSpPr txBox="1"/>
          <p:nvPr/>
        </p:nvSpPr>
        <p:spPr>
          <a:xfrm>
            <a:off x="720000" y="1361547"/>
            <a:ext cx="7703999" cy="3077766"/>
          </a:xfrm>
          <a:prstGeom prst="rect">
            <a:avLst/>
          </a:prstGeom>
          <a:noFill/>
        </p:spPr>
        <p:txBody>
          <a:bodyPr wrap="square" rtlCol="0">
            <a:spAutoFit/>
          </a:bodyPr>
          <a:lstStyle/>
          <a:p>
            <a:pPr algn="just"/>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study analyzes a dataset of the world’s largest companies to uncover trends and predict company profitability using machine learning models. Through exploratory data analysis (EDA), relationships between financial metrics such as sales, profits, and market value were visualized. Machine learning models, including Linear Regression, Decision Tree, and Random Forest, were implemented to predict company profit based on key attributes. The findings reveal that Random Forest Regressor provided the best predictive performance, with sales being the most important feature. This report outlines the methodology, results, and key insights while providing actionable recommendations for business applications.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CF2DADBD-4D2E-B6B0-D46D-5822EC6A75BC}"/>
            </a:ext>
          </a:extLst>
        </p:cNvPr>
        <p:cNvGrpSpPr/>
        <p:nvPr/>
      </p:nvGrpSpPr>
      <p:grpSpPr>
        <a:xfrm>
          <a:off x="0" y="0"/>
          <a:ext cx="0" cy="0"/>
          <a:chOff x="0" y="0"/>
          <a:chExt cx="0" cy="0"/>
        </a:xfrm>
      </p:grpSpPr>
      <p:sp>
        <p:nvSpPr>
          <p:cNvPr id="163" name="Google Shape;163;p17">
            <a:extLst>
              <a:ext uri="{FF2B5EF4-FFF2-40B4-BE49-F238E27FC236}">
                <a16:creationId xmlns:a16="http://schemas.microsoft.com/office/drawing/2014/main" id="{FC4D37E6-9B15-CEAE-9A3E-F05A4E1C85FF}"/>
              </a:ext>
            </a:extLst>
          </p:cNvPr>
          <p:cNvSpPr txBox="1">
            <a:spLocks noGrp="1"/>
          </p:cNvSpPr>
          <p:nvPr>
            <p:ph type="title"/>
          </p:nvPr>
        </p:nvSpPr>
        <p:spPr>
          <a:xfrm>
            <a:off x="720000" y="5778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 name="TextBox 1">
            <a:extLst>
              <a:ext uri="{FF2B5EF4-FFF2-40B4-BE49-F238E27FC236}">
                <a16:creationId xmlns:a16="http://schemas.microsoft.com/office/drawing/2014/main" id="{4C49C85D-073D-2D0B-2BAD-A4B585AFE0E1}"/>
              </a:ext>
            </a:extLst>
          </p:cNvPr>
          <p:cNvSpPr txBox="1"/>
          <p:nvPr/>
        </p:nvSpPr>
        <p:spPr>
          <a:xfrm>
            <a:off x="609602" y="1150532"/>
            <a:ext cx="7814398" cy="3077766"/>
          </a:xfrm>
          <a:prstGeom prst="rect">
            <a:avLst/>
          </a:prstGeom>
          <a:noFill/>
        </p:spPr>
        <p:txBody>
          <a:bodyPr wrap="square" rtlCol="0">
            <a:spAutoFit/>
          </a:bodyPr>
          <a:lstStyle/>
          <a:p>
            <a:pPr marL="0" marR="0"/>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business world constantly seeks insights to drive growth and profitability. With the rapid evolution of industries and globalization, understanding financial trends among the world’s largest companies is essential.</a:t>
            </a:r>
          </a:p>
          <a:p>
            <a:pPr marL="0" marR="0"/>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report explores a comprehensive dataset of the largest global companies, focusing on profitability trends and predictions. The specific objectives include:</a:t>
            </a:r>
          </a:p>
          <a:p>
            <a:pPr marR="0" lvl="0">
              <a:tabLst>
                <a:tab pos="457200" algn="l"/>
              </a:tabLs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Identifying key patterns and trends in financial metrics.</a:t>
            </a:r>
          </a:p>
          <a:p>
            <a:pPr marR="0" lvl="0">
              <a:tabLst>
                <a:tab pos="457200" algn="l"/>
              </a:tabLs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Establishing correlations between sales, assets, and market value.</a:t>
            </a:r>
          </a:p>
          <a:p>
            <a:pPr marR="0" lvl="0">
              <a:tabLst>
                <a:tab pos="457200" algn="l"/>
              </a:tabLs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Building machine learning models to predict company profitability.</a:t>
            </a:r>
          </a:p>
          <a:p>
            <a:pPr marR="0" lvl="0">
              <a:tabLst>
                <a:tab pos="457200" algn="l"/>
              </a:tabLs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Deriving actionable insights for strategic decision-making.</a:t>
            </a:r>
          </a:p>
          <a:p>
            <a:endParaRPr lang="en-US" dirty="0">
              <a:solidFill>
                <a:schemeClr val="tx1"/>
              </a:solidFill>
            </a:endParaRPr>
          </a:p>
        </p:txBody>
      </p:sp>
    </p:spTree>
    <p:extLst>
      <p:ext uri="{BB962C8B-B14F-4D97-AF65-F5344CB8AC3E}">
        <p14:creationId xmlns:p14="http://schemas.microsoft.com/office/powerpoint/2010/main" val="318858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algn="l"/>
            <a:r>
              <a:rPr lang="en-US" b="1" i="0" u="none" strike="noStrike" dirty="0">
                <a:solidFill>
                  <a:schemeClr val="tx1"/>
                </a:solidFill>
                <a:effectLst/>
              </a:rPr>
              <a:t>Dataset Overview:</a:t>
            </a:r>
          </a:p>
        </p:txBody>
      </p:sp>
      <p:grpSp>
        <p:nvGrpSpPr>
          <p:cNvPr id="198" name="Google Shape;198;p18"/>
          <p:cNvGrpSpPr/>
          <p:nvPr/>
        </p:nvGrpSpPr>
        <p:grpSpPr>
          <a:xfrm>
            <a:off x="963519" y="1589025"/>
            <a:ext cx="2592793" cy="2106764"/>
            <a:chOff x="5534963" y="1497775"/>
            <a:chExt cx="2592793" cy="2106764"/>
          </a:xfrm>
        </p:grpSpPr>
        <p:sp>
          <p:nvSpPr>
            <p:cNvPr id="199" name="Google Shape;199;p18"/>
            <p:cNvSpPr/>
            <p:nvPr/>
          </p:nvSpPr>
          <p:spPr>
            <a:xfrm>
              <a:off x="6797562" y="1743069"/>
              <a:ext cx="408746" cy="388022"/>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8"/>
            <p:cNvGrpSpPr/>
            <p:nvPr/>
          </p:nvGrpSpPr>
          <p:grpSpPr>
            <a:xfrm flipH="1">
              <a:off x="7449767" y="2829259"/>
              <a:ext cx="677989" cy="237584"/>
              <a:chOff x="2271950" y="2722775"/>
              <a:chExt cx="575875" cy="201775"/>
            </a:xfrm>
          </p:grpSpPr>
          <p:sp>
            <p:nvSpPr>
              <p:cNvPr id="201" name="Google Shape;201;p1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8"/>
            <p:cNvSpPr/>
            <p:nvPr/>
          </p:nvSpPr>
          <p:spPr>
            <a:xfrm>
              <a:off x="5886606" y="2198858"/>
              <a:ext cx="1832488" cy="1381489"/>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6672299" y="2152229"/>
              <a:ext cx="975407" cy="1177349"/>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5879432" y="2014079"/>
              <a:ext cx="1766102" cy="1371595"/>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5879432" y="2197524"/>
              <a:ext cx="1008586" cy="1188125"/>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914852" y="2155804"/>
              <a:ext cx="1732921" cy="1359484"/>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879432" y="2014079"/>
              <a:ext cx="1766014" cy="1371564"/>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879432" y="2197524"/>
              <a:ext cx="1008586" cy="1188125"/>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6608633" y="2210968"/>
              <a:ext cx="27817" cy="47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rgbClr val="921D87"/>
                </a:gs>
                <a:gs pos="100000">
                  <a:srgbClr val="0E166C"/>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06821" y="2210968"/>
              <a:ext cx="25" cy="25"/>
            </a:xfrm>
            <a:custGeom>
              <a:avLst/>
              <a:gdLst/>
              <a:ahLst/>
              <a:cxnLst/>
              <a:rect l="l" t="t" r="r" b="b"/>
              <a:pathLst>
                <a:path w="1" h="1" extrusionOk="0">
                  <a:moveTo>
                    <a:pt x="1" y="1"/>
                  </a:moveTo>
                  <a:close/>
                </a:path>
              </a:pathLst>
            </a:custGeom>
            <a:gradFill>
              <a:gsLst>
                <a:gs pos="0">
                  <a:srgbClr val="921D87"/>
                </a:gs>
                <a:gs pos="100000">
                  <a:srgbClr val="0E166C"/>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6174954" y="3215681"/>
              <a:ext cx="687520" cy="196456"/>
            </a:xfrm>
            <a:custGeom>
              <a:avLst/>
              <a:gdLst/>
              <a:ahLst/>
              <a:cxnLst/>
              <a:rect l="l" t="t" r="r" b="b"/>
              <a:pathLst>
                <a:path w="27311" h="7803" fill="none" extrusionOk="0">
                  <a:moveTo>
                    <a:pt x="27310" y="392"/>
                  </a:moveTo>
                  <a:cubicBezTo>
                    <a:pt x="27310" y="392"/>
                    <a:pt x="15250" y="0"/>
                    <a:pt x="1" y="7803"/>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6186610" y="3244383"/>
              <a:ext cx="687520" cy="196456"/>
            </a:xfrm>
            <a:custGeom>
              <a:avLst/>
              <a:gdLst/>
              <a:ahLst/>
              <a:cxnLst/>
              <a:rect l="l" t="t" r="r" b="b"/>
              <a:pathLst>
                <a:path w="27311" h="7803" fill="none" extrusionOk="0">
                  <a:moveTo>
                    <a:pt x="27310" y="392"/>
                  </a:moveTo>
                  <a:cubicBezTo>
                    <a:pt x="27310" y="392"/>
                    <a:pt x="15268" y="0"/>
                    <a:pt x="1" y="7803"/>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6200078" y="3274420"/>
              <a:ext cx="687495" cy="196481"/>
            </a:xfrm>
            <a:custGeom>
              <a:avLst/>
              <a:gdLst/>
              <a:ahLst/>
              <a:cxnLst/>
              <a:rect l="l" t="t" r="r" b="b"/>
              <a:pathLst>
                <a:path w="27310" h="7804" fill="none" extrusionOk="0">
                  <a:moveTo>
                    <a:pt x="27310" y="410"/>
                  </a:moveTo>
                  <a:cubicBezTo>
                    <a:pt x="27310" y="410"/>
                    <a:pt x="15249" y="1"/>
                    <a:pt x="0" y="7803"/>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915811" y="3036265"/>
              <a:ext cx="689308" cy="178983"/>
            </a:xfrm>
            <a:custGeom>
              <a:avLst/>
              <a:gdLst/>
              <a:ahLst/>
              <a:cxnLst/>
              <a:rect l="l" t="t" r="r" b="b"/>
              <a:pathLst>
                <a:path w="27382" h="7109" fill="none" extrusionOk="0">
                  <a:moveTo>
                    <a:pt x="1" y="7108"/>
                  </a:moveTo>
                  <a:cubicBezTo>
                    <a:pt x="1" y="7108"/>
                    <a:pt x="10262" y="802"/>
                    <a:pt x="27382" y="0"/>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919411" y="3067209"/>
              <a:ext cx="689736" cy="178983"/>
            </a:xfrm>
            <a:custGeom>
              <a:avLst/>
              <a:gdLst/>
              <a:ahLst/>
              <a:cxnLst/>
              <a:rect l="l" t="t" r="r" b="b"/>
              <a:pathLst>
                <a:path w="27399" h="7109" fill="none" extrusionOk="0">
                  <a:moveTo>
                    <a:pt x="0" y="7108"/>
                  </a:moveTo>
                  <a:cubicBezTo>
                    <a:pt x="0" y="7108"/>
                    <a:pt x="10279" y="802"/>
                    <a:pt x="27399" y="0"/>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6922986" y="3099939"/>
              <a:ext cx="689761" cy="178983"/>
            </a:xfrm>
            <a:custGeom>
              <a:avLst/>
              <a:gdLst/>
              <a:ahLst/>
              <a:cxnLst/>
              <a:rect l="l" t="t" r="r" b="b"/>
              <a:pathLst>
                <a:path w="27400" h="7109" fill="none" extrusionOk="0">
                  <a:moveTo>
                    <a:pt x="1" y="7109"/>
                  </a:moveTo>
                  <a:cubicBezTo>
                    <a:pt x="1" y="7109"/>
                    <a:pt x="10262" y="803"/>
                    <a:pt x="27399" y="1"/>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6888019" y="3191007"/>
              <a:ext cx="35445" cy="138599"/>
            </a:xfrm>
            <a:custGeom>
              <a:avLst/>
              <a:gdLst/>
              <a:ahLst/>
              <a:cxnLst/>
              <a:rect l="l" t="t" r="r" b="b"/>
              <a:pathLst>
                <a:path w="1408" h="5505" fill="none" extrusionOk="0">
                  <a:moveTo>
                    <a:pt x="0" y="0"/>
                  </a:moveTo>
                  <a:lnTo>
                    <a:pt x="1408" y="5505"/>
                  </a:lnTo>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5981212" y="2335673"/>
              <a:ext cx="617562" cy="204084"/>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6014845" y="2466647"/>
              <a:ext cx="617562" cy="204084"/>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6054318" y="2597168"/>
              <a:ext cx="617109" cy="204537"/>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6089739" y="2733958"/>
              <a:ext cx="617109" cy="204084"/>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6121584" y="2870320"/>
              <a:ext cx="617109" cy="204084"/>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6733297" y="2161192"/>
              <a:ext cx="617990" cy="201416"/>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6766024" y="2292619"/>
              <a:ext cx="618016" cy="200937"/>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6804591" y="2423568"/>
              <a:ext cx="618016" cy="200962"/>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18"/>
            <p:cNvGrpSpPr/>
            <p:nvPr/>
          </p:nvGrpSpPr>
          <p:grpSpPr>
            <a:xfrm flipH="1">
              <a:off x="5534963" y="2383183"/>
              <a:ext cx="843572" cy="1221356"/>
              <a:chOff x="-1602050" y="2114015"/>
              <a:chExt cx="1213397" cy="1756580"/>
            </a:xfrm>
          </p:grpSpPr>
          <p:sp>
            <p:nvSpPr>
              <p:cNvPr id="231" name="Google Shape;231;p1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solidFill>
                <a:schemeClr val="dk1"/>
              </a:soli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solidFill>
                <a:schemeClr val="dk1"/>
              </a:soli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8"/>
            <p:cNvSpPr/>
            <p:nvPr/>
          </p:nvSpPr>
          <p:spPr>
            <a:xfrm flipH="1">
              <a:off x="6644587" y="1497775"/>
              <a:ext cx="168461" cy="169472"/>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1685939" flipH="1">
              <a:off x="7322975" y="1801653"/>
              <a:ext cx="47003" cy="47496"/>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378536" y="3313740"/>
              <a:ext cx="248886" cy="236267"/>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flipH="1">
              <a:off x="6227563" y="1924239"/>
              <a:ext cx="207175" cy="2071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097D788-826A-EC96-579C-4887420AC7E6}"/>
              </a:ext>
            </a:extLst>
          </p:cNvPr>
          <p:cNvSpPr txBox="1"/>
          <p:nvPr/>
        </p:nvSpPr>
        <p:spPr>
          <a:xfrm>
            <a:off x="3931138" y="1359877"/>
            <a:ext cx="4873375" cy="2246769"/>
          </a:xfrm>
          <a:prstGeom prst="rect">
            <a:avLst/>
          </a:prstGeom>
          <a:noFill/>
        </p:spPr>
        <p:txBody>
          <a:bodyPr wrap="square" rtlCol="0">
            <a:spAutoFit/>
          </a:bodyPr>
          <a:lstStyle/>
          <a:p>
            <a:pPr algn="l"/>
            <a:r>
              <a:rPr lang="en-US" b="1" i="0" u="none" strike="noStrike" dirty="0">
                <a:solidFill>
                  <a:schemeClr val="tx1"/>
                </a:solidFill>
                <a:effectLst/>
              </a:rPr>
              <a:t>Content</a:t>
            </a:r>
            <a:r>
              <a:rPr lang="en-US" b="0" i="0" u="none" strike="noStrike" dirty="0">
                <a:solidFill>
                  <a:schemeClr val="tx1"/>
                </a:solidFill>
                <a:effectLst/>
              </a:rPr>
              <a:t>:</a:t>
            </a:r>
          </a:p>
          <a:p>
            <a:pPr algn="l">
              <a:buFont typeface="Arial" panose="020B0604020202020204" pitchFamily="34" charset="0"/>
              <a:buChar char="•"/>
            </a:pPr>
            <a:r>
              <a:rPr lang="en-US" b="1" i="0" u="none" strike="noStrike" dirty="0">
                <a:solidFill>
                  <a:schemeClr val="tx1"/>
                </a:solidFill>
                <a:effectLst/>
              </a:rPr>
              <a:t>Dataset Summary</a:t>
            </a:r>
            <a:r>
              <a:rPr lang="en-US" b="0" i="0" u="none" strike="noStrike" dirty="0">
                <a:solidFill>
                  <a:schemeClr val="tx1"/>
                </a:solidFill>
                <a:effectLst/>
              </a:rPr>
              <a:t>:</a:t>
            </a:r>
          </a:p>
          <a:p>
            <a:pPr marL="742950" lvl="1" indent="-285750" algn="l">
              <a:buFont typeface="Arial" panose="020B0604020202020204" pitchFamily="34" charset="0"/>
              <a:buChar char="•"/>
            </a:pPr>
            <a:r>
              <a:rPr lang="en-US" b="1" i="0" u="none" strike="noStrike" dirty="0">
                <a:solidFill>
                  <a:schemeClr val="tx1"/>
                </a:solidFill>
                <a:effectLst/>
              </a:rPr>
              <a:t>2001 rows</a:t>
            </a:r>
            <a:r>
              <a:rPr lang="en-US" b="0" i="0" u="none" strike="noStrike" dirty="0">
                <a:solidFill>
                  <a:schemeClr val="tx1"/>
                </a:solidFill>
                <a:effectLst/>
              </a:rPr>
              <a:t> and </a:t>
            </a:r>
            <a:r>
              <a:rPr lang="en-US" b="1" i="0" u="none" strike="noStrike" dirty="0">
                <a:solidFill>
                  <a:schemeClr val="tx1"/>
                </a:solidFill>
                <a:effectLst/>
              </a:rPr>
              <a:t>12 columns</a:t>
            </a:r>
            <a:r>
              <a:rPr lang="en-US" b="0" i="0" u="none" strike="noStrike" dirty="0">
                <a:solidFill>
                  <a:schemeClr val="tx1"/>
                </a:solidFill>
                <a:effectLst/>
              </a:rPr>
              <a:t>.</a:t>
            </a:r>
          </a:p>
          <a:p>
            <a:pPr marL="742950" lvl="1" indent="-285750" algn="l">
              <a:buFont typeface="Arial" panose="020B0604020202020204" pitchFamily="34" charset="0"/>
              <a:buChar char="•"/>
            </a:pPr>
            <a:r>
              <a:rPr lang="en-US" b="0" i="0" u="none" strike="noStrike" dirty="0">
                <a:solidFill>
                  <a:schemeClr val="tx1"/>
                </a:solidFill>
                <a:effectLst/>
              </a:rPr>
              <a:t>Key metrics: Rank, Sales, Profit, Assets, Market Value, Industry, Employees.</a:t>
            </a:r>
          </a:p>
          <a:p>
            <a:pPr algn="l">
              <a:buFont typeface="Arial" panose="020B0604020202020204" pitchFamily="34" charset="0"/>
              <a:buChar char="•"/>
            </a:pPr>
            <a:r>
              <a:rPr lang="en-US" b="1" i="0" u="none" strike="noStrike" dirty="0">
                <a:solidFill>
                  <a:schemeClr val="tx1"/>
                </a:solidFill>
                <a:effectLst/>
              </a:rPr>
              <a:t>Challenges</a:t>
            </a:r>
            <a:r>
              <a:rPr lang="en-US" b="0" i="0" u="none" strike="noStrike" dirty="0">
                <a:solidFill>
                  <a:schemeClr val="tx1"/>
                </a:solidFill>
                <a:effectLst/>
              </a:rPr>
              <a:t>:</a:t>
            </a:r>
          </a:p>
          <a:p>
            <a:pPr marL="742950" lvl="1" indent="-285750" algn="l">
              <a:buFont typeface="Arial" panose="020B0604020202020204" pitchFamily="34" charset="0"/>
              <a:buChar char="•"/>
            </a:pPr>
            <a:r>
              <a:rPr lang="en-US" b="0" i="0" u="none" strike="noStrike" dirty="0">
                <a:solidFill>
                  <a:schemeClr val="tx1"/>
                </a:solidFill>
                <a:effectLst/>
              </a:rPr>
              <a:t>Missing values in non-financial fields: Industry, Founded, Headquarters.</a:t>
            </a:r>
          </a:p>
          <a:p>
            <a:pPr marL="742950" lvl="1" indent="-285750" algn="l">
              <a:buFont typeface="Arial" panose="020B0604020202020204" pitchFamily="34" charset="0"/>
              <a:buChar char="•"/>
            </a:pPr>
            <a:r>
              <a:rPr lang="en-US" b="0" i="0" u="none" strike="noStrike" dirty="0">
                <a:solidFill>
                  <a:schemeClr val="tx1"/>
                </a:solidFill>
                <a:effectLst/>
              </a:rPr>
              <a:t> </a:t>
            </a:r>
            <a:r>
              <a:rPr lang="en-US" b="1" i="0" u="none" strike="noStrike" dirty="0">
                <a:solidFill>
                  <a:schemeClr val="tx1"/>
                </a:solidFill>
                <a:effectLst/>
              </a:rPr>
              <a:t>Visual</a:t>
            </a:r>
            <a:r>
              <a:rPr lang="en-US" b="0" i="0" u="none" strike="noStrike" dirty="0">
                <a:solidFill>
                  <a:schemeClr val="tx1"/>
                </a:solidFill>
                <a:effectLst/>
              </a:rPr>
              <a:t>: Tabular view of dataset features.</a:t>
            </a:r>
          </a:p>
          <a:p>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sp>
        <p:nvSpPr>
          <p:cNvPr id="3" name="TextBox 2">
            <a:extLst>
              <a:ext uri="{FF2B5EF4-FFF2-40B4-BE49-F238E27FC236}">
                <a16:creationId xmlns:a16="http://schemas.microsoft.com/office/drawing/2014/main" id="{6B6A19BB-AC96-1CD7-9685-DA33887D75A8}"/>
              </a:ext>
            </a:extLst>
          </p:cNvPr>
          <p:cNvSpPr txBox="1"/>
          <p:nvPr/>
        </p:nvSpPr>
        <p:spPr>
          <a:xfrm>
            <a:off x="746828" y="1040656"/>
            <a:ext cx="6091005" cy="3077766"/>
          </a:xfrm>
          <a:prstGeom prst="rect">
            <a:avLst/>
          </a:prstGeom>
          <a:noFill/>
        </p:spPr>
        <p:txBody>
          <a:bodyPr wrap="square" rtlCol="0">
            <a:spAutoFit/>
          </a:bodyPr>
          <a:lstStyle/>
          <a:p>
            <a:pPr marL="0" marR="0"/>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r>
              <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Steps Taken:</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R="0" lvl="0">
              <a:tabLst>
                <a:tab pos="457200" algn="l"/>
              </a:tabLst>
            </a:pPr>
            <a:r>
              <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Missing Data Handling</a:t>
            </a: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Rows with missing values were removed for simplicity.</a:t>
            </a:r>
          </a:p>
          <a:p>
            <a:pPr marL="742950" marR="0" lvl="1" indent="-285750">
              <a:buSzPts val="1000"/>
              <a:buFont typeface="Courier New" panose="02070309020205020404" pitchFamily="49" charset="0"/>
              <a:buChar char="o"/>
              <a:tabLst>
                <a:tab pos="914400" algn="l"/>
              </a:tabLst>
            </a:pP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Future iterations could explore imputation strategies for handling missing data.</a:t>
            </a:r>
          </a:p>
          <a:p>
            <a:pPr marR="0" lvl="0">
              <a:tabLst>
                <a:tab pos="457200" algn="l"/>
              </a:tabLst>
            </a:pPr>
            <a:r>
              <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Feature Transformation</a:t>
            </a: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Converted financial columns such as Sales, Profit, Assets, and Market Value to numeric types for consistency.</a:t>
            </a:r>
          </a:p>
          <a:p>
            <a:pPr marR="0" lvl="0">
              <a:tabLst>
                <a:tab pos="457200" algn="l"/>
              </a:tabLst>
            </a:pPr>
            <a:r>
              <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Feature Selection</a:t>
            </a: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Selected numerical features (Sales, Assets, Market Value, Employees) as predictors.</a:t>
            </a:r>
          </a:p>
          <a:p>
            <a:pPr marL="742950" marR="0" lvl="1" indent="-285750">
              <a:buSzPts val="1000"/>
              <a:buFont typeface="Courier New" panose="02070309020205020404" pitchFamily="49" charset="0"/>
              <a:buChar char="o"/>
              <a:tabLst>
                <a:tab pos="914400" algn="l"/>
              </a:tabLst>
            </a:pP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Defined Profit as the target variable for machine learning models.</a:t>
            </a:r>
          </a:p>
          <a:p>
            <a:pPr marR="0" lvl="0">
              <a:tabLst>
                <a:tab pos="457200" algn="l"/>
              </a:tabLst>
            </a:pPr>
            <a:r>
              <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Data Standardization</a:t>
            </a: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Normalized financial metrics to address skewness and reduce the impact of outliers.</a:t>
            </a:r>
          </a:p>
          <a:p>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strike="noStrike" dirty="0">
                <a:solidFill>
                  <a:schemeClr val="tx1"/>
                </a:solidFill>
                <a:effectLst/>
                <a:latin typeface="Bebas Neue" panose="020B0606020202050201" pitchFamily="34" charset="77"/>
              </a:rPr>
              <a:t>Key Insights from EDA:</a:t>
            </a:r>
            <a:endParaRPr lang="en-US" dirty="0">
              <a:solidFill>
                <a:schemeClr val="tx1"/>
              </a:solidFill>
              <a:latin typeface="Bebas Neue" panose="020B0606020202050201" pitchFamily="34" charset="77"/>
            </a:endParaRPr>
          </a:p>
        </p:txBody>
      </p:sp>
      <p:sp>
        <p:nvSpPr>
          <p:cNvPr id="2" name="TextBox 1">
            <a:extLst>
              <a:ext uri="{FF2B5EF4-FFF2-40B4-BE49-F238E27FC236}">
                <a16:creationId xmlns:a16="http://schemas.microsoft.com/office/drawing/2014/main" id="{28FAC230-A490-F8EB-C695-2B315A96BE42}"/>
              </a:ext>
            </a:extLst>
          </p:cNvPr>
          <p:cNvSpPr txBox="1"/>
          <p:nvPr/>
        </p:nvSpPr>
        <p:spPr>
          <a:xfrm>
            <a:off x="720001" y="1289538"/>
            <a:ext cx="7704000" cy="2031325"/>
          </a:xfrm>
          <a:prstGeom prst="rect">
            <a:avLst/>
          </a:prstGeom>
          <a:noFill/>
        </p:spPr>
        <p:txBody>
          <a:bodyPr wrap="square" rtlCol="0">
            <a:spAutoFit/>
          </a:bodyPr>
          <a:lstStyle/>
          <a:p>
            <a:pPr algn="l"/>
            <a:r>
              <a:rPr lang="en-US" b="1" i="0" u="none" strike="noStrike" dirty="0">
                <a:solidFill>
                  <a:schemeClr val="tx1"/>
                </a:solidFill>
                <a:effectLst/>
              </a:rPr>
              <a:t>Content</a:t>
            </a:r>
            <a:r>
              <a:rPr lang="en-US" b="0" i="0" u="none" strike="noStrike" dirty="0">
                <a:solidFill>
                  <a:schemeClr val="tx1"/>
                </a:solidFill>
                <a:effectLst/>
              </a:rPr>
              <a:t>:</a:t>
            </a:r>
          </a:p>
          <a:p>
            <a:pPr algn="l">
              <a:buFont typeface="Arial" panose="020B0604020202020204" pitchFamily="34" charset="0"/>
              <a:buChar char="•"/>
            </a:pPr>
            <a:r>
              <a:rPr lang="en-US" b="1" i="0" u="none" strike="noStrike" dirty="0">
                <a:solidFill>
                  <a:schemeClr val="tx1"/>
                </a:solidFill>
                <a:effectLst/>
              </a:rPr>
              <a:t>Distributions</a:t>
            </a:r>
            <a:r>
              <a:rPr lang="en-US" b="0" i="0" u="none" strike="noStrike" dirty="0">
                <a:solidFill>
                  <a:schemeClr val="tx1"/>
                </a:solidFill>
                <a:effectLst/>
              </a:rPr>
              <a:t>:</a:t>
            </a:r>
          </a:p>
          <a:p>
            <a:pPr marL="742950" lvl="1" indent="-285750" algn="l">
              <a:buFont typeface="Arial" panose="020B0604020202020204" pitchFamily="34" charset="0"/>
              <a:buChar char="•"/>
            </a:pPr>
            <a:r>
              <a:rPr lang="en-US" b="0" i="0" u="none" strike="noStrike" dirty="0">
                <a:solidFill>
                  <a:schemeClr val="tx1"/>
                </a:solidFill>
                <a:effectLst/>
              </a:rPr>
              <a:t>Sales and Profit are positively skewed.</a:t>
            </a:r>
          </a:p>
          <a:p>
            <a:pPr marL="742950" lvl="1" indent="-285750" algn="l">
              <a:buFont typeface="Arial" panose="020B0604020202020204" pitchFamily="34" charset="0"/>
              <a:buChar char="•"/>
            </a:pPr>
            <a:r>
              <a:rPr lang="en-US" b="0" i="0" u="none" strike="noStrike" dirty="0">
                <a:solidFill>
                  <a:schemeClr val="tx1"/>
                </a:solidFill>
                <a:effectLst/>
              </a:rPr>
              <a:t>Outliers exist in financial metrics.</a:t>
            </a:r>
          </a:p>
          <a:p>
            <a:pPr algn="l">
              <a:buFont typeface="Arial" panose="020B0604020202020204" pitchFamily="34" charset="0"/>
              <a:buChar char="•"/>
            </a:pPr>
            <a:r>
              <a:rPr lang="en-US" b="1" i="0" u="none" strike="noStrike" dirty="0">
                <a:solidFill>
                  <a:schemeClr val="tx1"/>
                </a:solidFill>
                <a:effectLst/>
              </a:rPr>
              <a:t>Correlation</a:t>
            </a:r>
            <a:r>
              <a:rPr lang="en-US" b="0" i="0" u="none" strike="noStrike" dirty="0">
                <a:solidFill>
                  <a:schemeClr val="tx1"/>
                </a:solidFill>
                <a:effectLst/>
              </a:rPr>
              <a:t>:</a:t>
            </a:r>
          </a:p>
          <a:p>
            <a:pPr marL="742950" lvl="1" indent="-285750" algn="l">
              <a:buFont typeface="Arial" panose="020B0604020202020204" pitchFamily="34" charset="0"/>
              <a:buChar char="•"/>
            </a:pPr>
            <a:r>
              <a:rPr lang="en-US" b="0" i="0" u="none" strike="noStrike" dirty="0">
                <a:solidFill>
                  <a:schemeClr val="tx1"/>
                </a:solidFill>
                <a:effectLst/>
              </a:rPr>
              <a:t>Strong positive relationships between Sales, Profit, and Market Value.</a:t>
            </a:r>
          </a:p>
          <a:p>
            <a:pPr marL="742950" lvl="1" indent="-285750" algn="l">
              <a:buFont typeface="Arial" panose="020B0604020202020204" pitchFamily="34" charset="0"/>
              <a:buChar char="•"/>
            </a:pPr>
            <a:r>
              <a:rPr lang="en-US" b="0" i="0" u="none" strike="noStrike" dirty="0">
                <a:solidFill>
                  <a:schemeClr val="tx1"/>
                </a:solidFill>
                <a:effectLst/>
              </a:rPr>
              <a:t>Weak correlation with Employees. </a:t>
            </a:r>
            <a:r>
              <a:rPr lang="en-US" b="1" i="0" u="none" strike="noStrike" dirty="0">
                <a:solidFill>
                  <a:schemeClr val="tx1"/>
                </a:solidFill>
                <a:effectLst/>
              </a:rPr>
              <a:t>Visual</a:t>
            </a:r>
            <a:r>
              <a:rPr lang="en-US" b="0" i="0" u="none" strike="noStrike" dirty="0">
                <a:solidFill>
                  <a:schemeClr val="tx1"/>
                </a:solidFill>
                <a:effectLst/>
              </a:rPr>
              <a:t>: Correlation heatmap and distribution histograms.</a:t>
            </a:r>
          </a:p>
          <a:p>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r>
              <a:rPr lang="en-US" sz="3600" b="1" kern="100" dirty="0">
                <a:effectLst/>
                <a:latin typeface="Bebas Neue" panose="020B0606020202050201" pitchFamily="34" charset="77"/>
                <a:ea typeface="Aptos" panose="020B0004020202020204" pitchFamily="34" charset="0"/>
                <a:cs typeface="Times New Roman" panose="02020603050405020304" pitchFamily="18" charset="0"/>
              </a:rPr>
              <a:t>Machine Learning Models:</a:t>
            </a:r>
            <a:br>
              <a:rPr lang="en-US" sz="3600" kern="100" dirty="0">
                <a:effectLst/>
                <a:latin typeface="Bebas Neue" panose="020B0606020202050201" pitchFamily="34" charset="77"/>
                <a:ea typeface="Aptos" panose="020B0004020202020204" pitchFamily="34" charset="0"/>
                <a:cs typeface="Times New Roman" panose="02020603050405020304" pitchFamily="18" charset="0"/>
              </a:rPr>
            </a:br>
            <a:endParaRPr sz="3600" dirty="0">
              <a:latin typeface="Bebas Neue" panose="020B0606020202050201" pitchFamily="34" charset="77"/>
            </a:endParaRPr>
          </a:p>
        </p:txBody>
      </p:sp>
      <p:sp>
        <p:nvSpPr>
          <p:cNvPr id="3" name="TextBox 2">
            <a:extLst>
              <a:ext uri="{FF2B5EF4-FFF2-40B4-BE49-F238E27FC236}">
                <a16:creationId xmlns:a16="http://schemas.microsoft.com/office/drawing/2014/main" id="{AC7691B5-50B1-C604-F7E8-73D412085A73}"/>
              </a:ext>
            </a:extLst>
          </p:cNvPr>
          <p:cNvSpPr txBox="1"/>
          <p:nvPr/>
        </p:nvSpPr>
        <p:spPr>
          <a:xfrm>
            <a:off x="720000" y="1203569"/>
            <a:ext cx="7854463" cy="2585323"/>
          </a:xfrm>
          <a:prstGeom prst="rect">
            <a:avLst/>
          </a:prstGeom>
          <a:noFill/>
        </p:spPr>
        <p:txBody>
          <a:bodyPr wrap="square" rtlCol="0">
            <a:spAutoFit/>
          </a:bodyPr>
          <a:lstStyle/>
          <a:p>
            <a:pPr marR="0" lvl="0">
              <a:tabLst>
                <a:tab pos="457200" algn="l"/>
              </a:tabLst>
            </a:pPr>
            <a:r>
              <a:rPr lang="en-US" sz="1800" b="1"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Linear Regression</a:t>
            </a: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Suitable for predicting continuous variables using a linear combination of input features.</a:t>
            </a:r>
          </a:p>
          <a:p>
            <a:pPr marR="0" lvl="0">
              <a:tabLst>
                <a:tab pos="457200" algn="l"/>
              </a:tabLst>
            </a:pPr>
            <a:r>
              <a:rPr lang="en-US" sz="1800" b="1"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Decision Tree Regressor</a:t>
            </a: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Captures non-linear relationships and handles categorical data effectively.</a:t>
            </a:r>
          </a:p>
          <a:p>
            <a:pPr marR="0" lvl="0">
              <a:tabLst>
                <a:tab pos="457200" algn="l"/>
              </a:tabLst>
            </a:pPr>
            <a:r>
              <a:rPr lang="en-US" sz="1800" b="1"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Random Forest Regressor</a:t>
            </a: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r>
              <a:rPr lang="en-US" sz="1800" kern="100" dirty="0">
                <a:solidFill>
                  <a:schemeClr val="tx1"/>
                </a:solidFill>
                <a:effectLst/>
                <a:latin typeface="Bebas Neue" panose="020B0606020202050201" pitchFamily="34" charset="77"/>
                <a:ea typeface="Aptos" panose="020B0004020202020204" pitchFamily="34" charset="0"/>
                <a:cs typeface="Times New Roman" panose="02020603050405020304" pitchFamily="18" charset="0"/>
              </a:rPr>
              <a:t>An ensemble method combining multiple decision trees to improve prediction accuracy and reduce overfitting.</a:t>
            </a:r>
          </a:p>
          <a:p>
            <a:endParaRPr lang="en-US" sz="1800" dirty="0">
              <a:solidFill>
                <a:schemeClr val="tx1"/>
              </a:solidFill>
              <a:latin typeface="Bebas Neue" panose="020B0606020202050201"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2"/>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Performance</a:t>
            </a:r>
            <a:endParaRPr dirty="0"/>
          </a:p>
        </p:txBody>
      </p:sp>
      <p:sp>
        <p:nvSpPr>
          <p:cNvPr id="432" name="Google Shape;432;p22"/>
          <p:cNvSpPr/>
          <p:nvPr/>
        </p:nvSpPr>
        <p:spPr>
          <a:xfrm>
            <a:off x="690896" y="1379574"/>
            <a:ext cx="801900" cy="804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433" name="Google Shape;433;p22"/>
          <p:cNvSpPr/>
          <p:nvPr/>
        </p:nvSpPr>
        <p:spPr>
          <a:xfrm>
            <a:off x="720000" y="2435856"/>
            <a:ext cx="801900" cy="804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434" name="Google Shape;434;p22"/>
          <p:cNvSpPr/>
          <p:nvPr/>
        </p:nvSpPr>
        <p:spPr>
          <a:xfrm>
            <a:off x="690896" y="3422416"/>
            <a:ext cx="801900" cy="804000"/>
          </a:xfrm>
          <a:prstGeom prst="ellipse">
            <a:avLst/>
          </a:prstGeom>
          <a:gradFill>
            <a:gsLst>
              <a:gs pos="0">
                <a:schemeClr val="accent1"/>
              </a:gs>
              <a:gs pos="100000">
                <a:schemeClr val="lt2"/>
              </a:gs>
            </a:gsLst>
            <a:lin ang="54000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grpSp>
        <p:nvGrpSpPr>
          <p:cNvPr id="453" name="Google Shape;453;p22"/>
          <p:cNvGrpSpPr/>
          <p:nvPr/>
        </p:nvGrpSpPr>
        <p:grpSpPr>
          <a:xfrm>
            <a:off x="872456" y="1581156"/>
            <a:ext cx="438779" cy="400835"/>
            <a:chOff x="718806" y="1190925"/>
            <a:chExt cx="437728" cy="399875"/>
          </a:xfrm>
        </p:grpSpPr>
        <p:sp>
          <p:nvSpPr>
            <p:cNvPr id="454" name="Google Shape;454;p22"/>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2"/>
          <p:cNvGrpSpPr/>
          <p:nvPr/>
        </p:nvGrpSpPr>
        <p:grpSpPr>
          <a:xfrm>
            <a:off x="882857" y="2618416"/>
            <a:ext cx="439994" cy="438880"/>
            <a:chOff x="1926899" y="1770972"/>
            <a:chExt cx="438941" cy="437829"/>
          </a:xfrm>
        </p:grpSpPr>
        <p:sp>
          <p:nvSpPr>
            <p:cNvPr id="458" name="Google Shape;458;p22"/>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2"/>
          <p:cNvGrpSpPr/>
          <p:nvPr/>
        </p:nvGrpSpPr>
        <p:grpSpPr>
          <a:xfrm>
            <a:off x="872456" y="3620058"/>
            <a:ext cx="438354" cy="392306"/>
            <a:chOff x="1926899" y="4189988"/>
            <a:chExt cx="437304" cy="391367"/>
          </a:xfrm>
        </p:grpSpPr>
        <p:sp>
          <p:nvSpPr>
            <p:cNvPr id="463" name="Google Shape;463;p22"/>
            <p:cNvSpPr/>
            <p:nvPr/>
          </p:nvSpPr>
          <p:spPr>
            <a:xfrm>
              <a:off x="2116004" y="4342189"/>
              <a:ext cx="68936" cy="42259"/>
            </a:xfrm>
            <a:custGeom>
              <a:avLst/>
              <a:gdLst/>
              <a:ahLst/>
              <a:cxnLst/>
              <a:rect l="l" t="t" r="r" b="b"/>
              <a:pathLst>
                <a:path w="3411" h="2091" extrusionOk="0">
                  <a:moveTo>
                    <a:pt x="1705" y="0"/>
                  </a:moveTo>
                  <a:cubicBezTo>
                    <a:pt x="772" y="0"/>
                    <a:pt x="0" y="772"/>
                    <a:pt x="0" y="1705"/>
                  </a:cubicBezTo>
                  <a:lnTo>
                    <a:pt x="0" y="2091"/>
                  </a:lnTo>
                  <a:lnTo>
                    <a:pt x="3410" y="2091"/>
                  </a:lnTo>
                  <a:lnTo>
                    <a:pt x="3410" y="1705"/>
                  </a:lnTo>
                  <a:cubicBezTo>
                    <a:pt x="3410" y="772"/>
                    <a:pt x="2659" y="0"/>
                    <a:pt x="1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2041348" y="4290917"/>
              <a:ext cx="218248" cy="290438"/>
            </a:xfrm>
            <a:custGeom>
              <a:avLst/>
              <a:gdLst/>
              <a:ahLst/>
              <a:cxnLst/>
              <a:rect l="l" t="t" r="r" b="b"/>
              <a:pathLst>
                <a:path w="10799" h="14371" extrusionOk="0">
                  <a:moveTo>
                    <a:pt x="5399" y="1259"/>
                  </a:moveTo>
                  <a:cubicBezTo>
                    <a:pt x="7043" y="1259"/>
                    <a:pt x="8383" y="2598"/>
                    <a:pt x="8383" y="4242"/>
                  </a:cubicBezTo>
                  <a:lnTo>
                    <a:pt x="8383" y="5907"/>
                  </a:lnTo>
                  <a:lnTo>
                    <a:pt x="2416" y="5907"/>
                  </a:lnTo>
                  <a:lnTo>
                    <a:pt x="2416" y="4242"/>
                  </a:lnTo>
                  <a:cubicBezTo>
                    <a:pt x="2416" y="2598"/>
                    <a:pt x="3755" y="1259"/>
                    <a:pt x="5399" y="1259"/>
                  </a:cubicBezTo>
                  <a:close/>
                  <a:moveTo>
                    <a:pt x="2862" y="9499"/>
                  </a:moveTo>
                  <a:cubicBezTo>
                    <a:pt x="3207" y="9499"/>
                    <a:pt x="3491" y="9784"/>
                    <a:pt x="3491" y="10129"/>
                  </a:cubicBezTo>
                  <a:cubicBezTo>
                    <a:pt x="3491" y="10474"/>
                    <a:pt x="3207" y="10758"/>
                    <a:pt x="2862" y="10758"/>
                  </a:cubicBezTo>
                  <a:cubicBezTo>
                    <a:pt x="2517" y="10758"/>
                    <a:pt x="2233" y="10474"/>
                    <a:pt x="2233" y="10129"/>
                  </a:cubicBezTo>
                  <a:cubicBezTo>
                    <a:pt x="2233" y="9784"/>
                    <a:pt x="2517" y="9499"/>
                    <a:pt x="2862" y="9499"/>
                  </a:cubicBezTo>
                  <a:close/>
                  <a:moveTo>
                    <a:pt x="5399" y="9499"/>
                  </a:moveTo>
                  <a:cubicBezTo>
                    <a:pt x="5744" y="9499"/>
                    <a:pt x="6029" y="9784"/>
                    <a:pt x="6029" y="10129"/>
                  </a:cubicBezTo>
                  <a:cubicBezTo>
                    <a:pt x="6029" y="10474"/>
                    <a:pt x="5744" y="10758"/>
                    <a:pt x="5399" y="10758"/>
                  </a:cubicBezTo>
                  <a:cubicBezTo>
                    <a:pt x="5054" y="10758"/>
                    <a:pt x="4770" y="10474"/>
                    <a:pt x="4770" y="10129"/>
                  </a:cubicBezTo>
                  <a:cubicBezTo>
                    <a:pt x="4770" y="9784"/>
                    <a:pt x="5054" y="9499"/>
                    <a:pt x="5399" y="9499"/>
                  </a:cubicBezTo>
                  <a:close/>
                  <a:moveTo>
                    <a:pt x="7937" y="9499"/>
                  </a:moveTo>
                  <a:cubicBezTo>
                    <a:pt x="8282" y="9499"/>
                    <a:pt x="8566" y="9784"/>
                    <a:pt x="8566" y="10129"/>
                  </a:cubicBezTo>
                  <a:cubicBezTo>
                    <a:pt x="8566" y="10474"/>
                    <a:pt x="8282" y="10758"/>
                    <a:pt x="7937" y="10758"/>
                  </a:cubicBezTo>
                  <a:cubicBezTo>
                    <a:pt x="7591" y="10758"/>
                    <a:pt x="7307" y="10474"/>
                    <a:pt x="7307" y="10129"/>
                  </a:cubicBezTo>
                  <a:cubicBezTo>
                    <a:pt x="7307" y="9784"/>
                    <a:pt x="7591" y="9499"/>
                    <a:pt x="7937" y="9499"/>
                  </a:cubicBezTo>
                  <a:close/>
                  <a:moveTo>
                    <a:pt x="5399" y="0"/>
                  </a:moveTo>
                  <a:cubicBezTo>
                    <a:pt x="3065" y="0"/>
                    <a:pt x="1157" y="1908"/>
                    <a:pt x="1157" y="4242"/>
                  </a:cubicBezTo>
                  <a:lnTo>
                    <a:pt x="1157" y="5907"/>
                  </a:lnTo>
                  <a:lnTo>
                    <a:pt x="629" y="5907"/>
                  </a:lnTo>
                  <a:cubicBezTo>
                    <a:pt x="284" y="5907"/>
                    <a:pt x="0" y="6171"/>
                    <a:pt x="0" y="6536"/>
                  </a:cubicBezTo>
                  <a:lnTo>
                    <a:pt x="0" y="13742"/>
                  </a:lnTo>
                  <a:cubicBezTo>
                    <a:pt x="0" y="14087"/>
                    <a:pt x="284" y="14371"/>
                    <a:pt x="629" y="14371"/>
                  </a:cubicBezTo>
                  <a:lnTo>
                    <a:pt x="10169" y="14371"/>
                  </a:lnTo>
                  <a:cubicBezTo>
                    <a:pt x="10514" y="14371"/>
                    <a:pt x="10798" y="14087"/>
                    <a:pt x="10798" y="13742"/>
                  </a:cubicBezTo>
                  <a:lnTo>
                    <a:pt x="10798" y="6536"/>
                  </a:lnTo>
                  <a:cubicBezTo>
                    <a:pt x="10798" y="6171"/>
                    <a:pt x="10514" y="5907"/>
                    <a:pt x="10169" y="5907"/>
                  </a:cubicBezTo>
                  <a:lnTo>
                    <a:pt x="9642" y="5907"/>
                  </a:lnTo>
                  <a:lnTo>
                    <a:pt x="9642" y="4242"/>
                  </a:lnTo>
                  <a:cubicBezTo>
                    <a:pt x="9642" y="1908"/>
                    <a:pt x="7734" y="0"/>
                    <a:pt x="5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1926899" y="4189988"/>
              <a:ext cx="437304" cy="253959"/>
            </a:xfrm>
            <a:custGeom>
              <a:avLst/>
              <a:gdLst/>
              <a:ahLst/>
              <a:cxnLst/>
              <a:rect l="l" t="t" r="r" b="b"/>
              <a:pathLst>
                <a:path w="21638" h="12566" extrusionOk="0">
                  <a:moveTo>
                    <a:pt x="10819" y="1"/>
                  </a:moveTo>
                  <a:cubicBezTo>
                    <a:pt x="10230" y="1"/>
                    <a:pt x="9682" y="102"/>
                    <a:pt x="9175" y="305"/>
                  </a:cubicBezTo>
                  <a:cubicBezTo>
                    <a:pt x="8058" y="752"/>
                    <a:pt x="7165" y="1604"/>
                    <a:pt x="6698" y="2700"/>
                  </a:cubicBezTo>
                  <a:cubicBezTo>
                    <a:pt x="6292" y="2518"/>
                    <a:pt x="5866" y="2396"/>
                    <a:pt x="5399" y="2396"/>
                  </a:cubicBezTo>
                  <a:cubicBezTo>
                    <a:pt x="4648" y="2396"/>
                    <a:pt x="3958" y="2680"/>
                    <a:pt x="3430" y="3127"/>
                  </a:cubicBezTo>
                  <a:cubicBezTo>
                    <a:pt x="3146" y="3391"/>
                    <a:pt x="2882" y="3695"/>
                    <a:pt x="2700" y="4040"/>
                  </a:cubicBezTo>
                  <a:cubicBezTo>
                    <a:pt x="2476" y="4507"/>
                    <a:pt x="2355" y="5055"/>
                    <a:pt x="2395" y="5623"/>
                  </a:cubicBezTo>
                  <a:cubicBezTo>
                    <a:pt x="1116" y="6070"/>
                    <a:pt x="162" y="7207"/>
                    <a:pt x="20" y="8587"/>
                  </a:cubicBezTo>
                  <a:cubicBezTo>
                    <a:pt x="0" y="8729"/>
                    <a:pt x="0" y="8851"/>
                    <a:pt x="0" y="8993"/>
                  </a:cubicBezTo>
                  <a:cubicBezTo>
                    <a:pt x="0" y="10962"/>
                    <a:pt x="1583" y="12565"/>
                    <a:pt x="3552" y="12565"/>
                  </a:cubicBezTo>
                  <a:lnTo>
                    <a:pt x="4384" y="12565"/>
                  </a:lnTo>
                  <a:lnTo>
                    <a:pt x="4384" y="11530"/>
                  </a:lnTo>
                  <a:cubicBezTo>
                    <a:pt x="4384" y="10738"/>
                    <a:pt x="4872" y="10068"/>
                    <a:pt x="5541" y="9764"/>
                  </a:cubicBezTo>
                  <a:lnTo>
                    <a:pt x="5541" y="9236"/>
                  </a:lnTo>
                  <a:cubicBezTo>
                    <a:pt x="5541" y="6192"/>
                    <a:pt x="8018" y="3715"/>
                    <a:pt x="11062" y="3715"/>
                  </a:cubicBezTo>
                  <a:cubicBezTo>
                    <a:pt x="14107" y="3715"/>
                    <a:pt x="16583" y="6192"/>
                    <a:pt x="16583" y="9236"/>
                  </a:cubicBezTo>
                  <a:lnTo>
                    <a:pt x="16583" y="9764"/>
                  </a:lnTo>
                  <a:cubicBezTo>
                    <a:pt x="17253" y="10068"/>
                    <a:pt x="17740" y="10738"/>
                    <a:pt x="17740" y="11530"/>
                  </a:cubicBezTo>
                  <a:lnTo>
                    <a:pt x="17740" y="12565"/>
                  </a:lnTo>
                  <a:lnTo>
                    <a:pt x="18065" y="12565"/>
                  </a:lnTo>
                  <a:cubicBezTo>
                    <a:pt x="20034" y="12565"/>
                    <a:pt x="21637" y="10962"/>
                    <a:pt x="21637" y="8993"/>
                  </a:cubicBezTo>
                  <a:cubicBezTo>
                    <a:pt x="21637" y="8851"/>
                    <a:pt x="21637" y="8729"/>
                    <a:pt x="21617" y="8587"/>
                  </a:cubicBezTo>
                  <a:cubicBezTo>
                    <a:pt x="21475" y="7207"/>
                    <a:pt x="20521" y="6070"/>
                    <a:pt x="19242" y="5623"/>
                  </a:cubicBezTo>
                  <a:cubicBezTo>
                    <a:pt x="19283" y="5055"/>
                    <a:pt x="19161" y="4507"/>
                    <a:pt x="18917" y="4040"/>
                  </a:cubicBezTo>
                  <a:cubicBezTo>
                    <a:pt x="18430" y="3066"/>
                    <a:pt x="17415" y="2396"/>
                    <a:pt x="16238" y="2396"/>
                  </a:cubicBezTo>
                  <a:cubicBezTo>
                    <a:pt x="15995" y="2396"/>
                    <a:pt x="15751" y="2437"/>
                    <a:pt x="15507" y="2497"/>
                  </a:cubicBezTo>
                  <a:cubicBezTo>
                    <a:pt x="15305" y="2538"/>
                    <a:pt x="15122" y="2619"/>
                    <a:pt x="14939" y="2700"/>
                  </a:cubicBezTo>
                  <a:cubicBezTo>
                    <a:pt x="14797" y="2355"/>
                    <a:pt x="14614" y="2051"/>
                    <a:pt x="14391" y="1767"/>
                  </a:cubicBezTo>
                  <a:cubicBezTo>
                    <a:pt x="13559" y="691"/>
                    <a:pt x="12280" y="1"/>
                    <a:pt x="10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EE62BAC6-E51C-9F02-6375-B1C2540265BB}"/>
              </a:ext>
            </a:extLst>
          </p:cNvPr>
          <p:cNvSpPr txBox="1"/>
          <p:nvPr/>
        </p:nvSpPr>
        <p:spPr>
          <a:xfrm>
            <a:off x="1636625" y="1508369"/>
            <a:ext cx="7147868" cy="2462213"/>
          </a:xfrm>
          <a:prstGeom prst="rect">
            <a:avLst/>
          </a:prstGeom>
          <a:noFill/>
        </p:spPr>
        <p:txBody>
          <a:bodyPr wrap="square" rtlCol="0">
            <a:spAutoFit/>
          </a:bodyPr>
          <a:lstStyle/>
          <a:p>
            <a:pPr algn="l"/>
            <a:r>
              <a:rPr lang="en-US" b="1" i="0" u="none" strike="noStrike" dirty="0">
                <a:solidFill>
                  <a:schemeClr val="tx1"/>
                </a:solidFill>
                <a:effectLst/>
              </a:rPr>
              <a:t>Content</a:t>
            </a:r>
            <a:r>
              <a:rPr lang="en-US" b="0" i="0" u="none" strike="noStrike" dirty="0">
                <a:solidFill>
                  <a:schemeClr val="tx1"/>
                </a:solidFill>
                <a:effectLst/>
              </a:rPr>
              <a:t>:</a:t>
            </a:r>
          </a:p>
          <a:p>
            <a:pPr algn="l"/>
            <a:endParaRPr lang="en-US" b="0" i="0" u="none" strike="noStrike" dirty="0">
              <a:solidFill>
                <a:schemeClr val="tx1"/>
              </a:solidFill>
              <a:effectLst/>
            </a:endParaRPr>
          </a:p>
          <a:p>
            <a:pPr algn="l">
              <a:buFont typeface="Arial" panose="020B0604020202020204" pitchFamily="34" charset="0"/>
              <a:buChar char="•"/>
            </a:pPr>
            <a:r>
              <a:rPr lang="en-US" b="1" i="0" u="none" strike="noStrike" dirty="0">
                <a:solidFill>
                  <a:schemeClr val="tx1"/>
                </a:solidFill>
                <a:effectLst/>
              </a:rPr>
              <a:t>Metrics</a:t>
            </a:r>
            <a:r>
              <a:rPr lang="en-US" b="0" i="0" u="none" strike="noStrike" dirty="0">
                <a:solidFill>
                  <a:schemeClr val="tx1"/>
                </a:solidFill>
                <a:effectLst/>
              </a:rPr>
              <a:t>:</a:t>
            </a:r>
          </a:p>
          <a:p>
            <a:pPr marL="742950" lvl="1" indent="-285750" algn="l">
              <a:buFont typeface="Arial" panose="020B0604020202020204" pitchFamily="34" charset="0"/>
              <a:buChar char="•"/>
            </a:pPr>
            <a:r>
              <a:rPr lang="en-US" b="1" i="0" u="none" strike="noStrike" dirty="0">
                <a:solidFill>
                  <a:schemeClr val="tx1"/>
                </a:solidFill>
                <a:effectLst/>
              </a:rPr>
              <a:t>Linear Regression</a:t>
            </a:r>
            <a:r>
              <a:rPr lang="en-US" b="0" i="0" u="none" strike="noStrike" dirty="0">
                <a:solidFill>
                  <a:schemeClr val="tx1"/>
                </a:solidFill>
                <a:effectLst/>
              </a:rPr>
              <a:t>: MSE =4.4573, R2R2 = </a:t>
            </a:r>
            <a:r>
              <a:rPr lang="en-US" dirty="0">
                <a:solidFill>
                  <a:schemeClr val="tx1"/>
                </a:solidFill>
              </a:rPr>
              <a:t>0.6399</a:t>
            </a:r>
            <a:r>
              <a:rPr lang="en-US" b="0" i="0" u="none" strike="noStrike" dirty="0">
                <a:solidFill>
                  <a:schemeClr val="tx1"/>
                </a:solidFill>
                <a:effectLst/>
              </a:rPr>
              <a:t>.</a:t>
            </a:r>
          </a:p>
          <a:p>
            <a:pPr marL="742950" lvl="1" indent="-285750" algn="l">
              <a:buFont typeface="Arial" panose="020B0604020202020204" pitchFamily="34" charset="0"/>
              <a:buChar char="•"/>
            </a:pPr>
            <a:r>
              <a:rPr lang="en-US" b="1" i="0" u="none" strike="noStrike" dirty="0">
                <a:solidFill>
                  <a:schemeClr val="tx1"/>
                </a:solidFill>
                <a:effectLst/>
              </a:rPr>
              <a:t>Decision Tree</a:t>
            </a:r>
            <a:r>
              <a:rPr lang="en-US" b="0" i="0" u="none" strike="noStrike" dirty="0">
                <a:solidFill>
                  <a:schemeClr val="tx1"/>
                </a:solidFill>
                <a:effectLst/>
              </a:rPr>
              <a:t>: MSE = </a:t>
            </a:r>
            <a:r>
              <a:rPr lang="en-US" dirty="0">
                <a:solidFill>
                  <a:schemeClr val="tx1"/>
                </a:solidFill>
              </a:rPr>
              <a:t>10.3656</a:t>
            </a:r>
            <a:r>
              <a:rPr lang="en-US" b="0" i="0" u="none" strike="noStrike" dirty="0">
                <a:solidFill>
                  <a:schemeClr val="tx1"/>
                </a:solidFill>
                <a:effectLst/>
              </a:rPr>
              <a:t>, R2R2 = </a:t>
            </a:r>
            <a:r>
              <a:rPr lang="en-US" dirty="0">
                <a:solidFill>
                  <a:schemeClr val="tx1"/>
                </a:solidFill>
              </a:rPr>
              <a:t>0.1626</a:t>
            </a:r>
            <a:r>
              <a:rPr lang="en-US" b="0" i="0" u="none" strike="noStrike" dirty="0">
                <a:solidFill>
                  <a:schemeClr val="tx1"/>
                </a:solidFill>
                <a:effectLst/>
              </a:rPr>
              <a:t>.</a:t>
            </a:r>
          </a:p>
          <a:p>
            <a:pPr marL="742950" lvl="1" indent="-285750" algn="l">
              <a:buFont typeface="Arial" panose="020B0604020202020204" pitchFamily="34" charset="0"/>
              <a:buChar char="•"/>
            </a:pPr>
            <a:r>
              <a:rPr lang="en-US" b="1" i="0" u="none" strike="noStrike" dirty="0">
                <a:solidFill>
                  <a:schemeClr val="tx1"/>
                </a:solidFill>
                <a:effectLst/>
              </a:rPr>
              <a:t>Random Forest</a:t>
            </a:r>
            <a:r>
              <a:rPr lang="en-US" b="0" i="0" u="none" strike="noStrike" dirty="0">
                <a:solidFill>
                  <a:schemeClr val="tx1"/>
                </a:solidFill>
                <a:effectLst/>
              </a:rPr>
              <a:t>: MSE = </a:t>
            </a:r>
            <a:r>
              <a:rPr lang="en-US" dirty="0">
                <a:solidFill>
                  <a:schemeClr val="tx1"/>
                </a:solidFill>
              </a:rPr>
              <a:t>2.6881</a:t>
            </a:r>
            <a:r>
              <a:rPr lang="en-US" b="0" i="0" u="none" strike="noStrike" dirty="0">
                <a:solidFill>
                  <a:schemeClr val="tx1"/>
                </a:solidFill>
                <a:effectLst/>
              </a:rPr>
              <a:t>, R2R2 = 0.7828.</a:t>
            </a:r>
          </a:p>
          <a:p>
            <a:pPr marL="742950" lvl="1" indent="-285750" algn="l">
              <a:buFont typeface="Arial" panose="020B0604020202020204" pitchFamily="34" charset="0"/>
              <a:buChar char="•"/>
            </a:pPr>
            <a:endParaRPr lang="en-US" b="0" i="0" u="none" strike="noStrike" dirty="0">
              <a:solidFill>
                <a:schemeClr val="tx1"/>
              </a:solidFill>
              <a:effectLst/>
            </a:endParaRPr>
          </a:p>
          <a:p>
            <a:pPr algn="l">
              <a:buFont typeface="Arial" panose="020B0604020202020204" pitchFamily="34" charset="0"/>
              <a:buChar char="•"/>
            </a:pPr>
            <a:r>
              <a:rPr lang="en-US" b="1" i="0" u="none" strike="noStrike" dirty="0">
                <a:solidFill>
                  <a:schemeClr val="tx1"/>
                </a:solidFill>
                <a:effectLst/>
              </a:rPr>
              <a:t>Best Model</a:t>
            </a:r>
            <a:r>
              <a:rPr lang="en-US" b="0" i="0" u="none" strike="noStrike" dirty="0">
                <a:solidFill>
                  <a:schemeClr val="tx1"/>
                </a:solidFill>
                <a:effectLst/>
              </a:rPr>
              <a:t>: Random Forest outperforms others with the highest accuracy. </a:t>
            </a:r>
          </a:p>
          <a:p>
            <a:pPr algn="l">
              <a:buFont typeface="Arial" panose="020B0604020202020204" pitchFamily="34" charset="0"/>
              <a:buChar char="•"/>
            </a:pPr>
            <a:endParaRPr lang="en-US" b="0" i="0" u="none" strike="noStrike" dirty="0">
              <a:solidFill>
                <a:schemeClr val="tx1"/>
              </a:solidFill>
              <a:effectLst/>
            </a:endParaRPr>
          </a:p>
          <a:p>
            <a:pPr algn="l">
              <a:buFont typeface="Arial" panose="020B0604020202020204" pitchFamily="34" charset="0"/>
              <a:buChar char="•"/>
            </a:pPr>
            <a:r>
              <a:rPr lang="en-US" b="1" i="0" u="none" strike="noStrike" dirty="0">
                <a:solidFill>
                  <a:schemeClr val="tx1"/>
                </a:solidFill>
                <a:effectLst/>
              </a:rPr>
              <a:t>Visual</a:t>
            </a:r>
            <a:r>
              <a:rPr lang="en-US" b="0" i="0" u="none" strike="noStrike" dirty="0">
                <a:solidFill>
                  <a:schemeClr val="tx1"/>
                </a:solidFill>
                <a:effectLst/>
              </a:rPr>
              <a:t>: Bar chart comparing model performances.</a:t>
            </a:r>
          </a:p>
          <a:p>
            <a:endParaRPr lang="en-US" dirty="0"/>
          </a:p>
        </p:txBody>
      </p:sp>
    </p:spTree>
  </p:cSld>
  <p:clrMapOvr>
    <a:masterClrMapping/>
  </p:clrMapOvr>
</p:sld>
</file>

<file path=ppt/theme/theme1.xml><?xml version="1.0" encoding="utf-8"?>
<a:theme xmlns:a="http://schemas.openxmlformats.org/drawingml/2006/main"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702</Words>
  <Application>Microsoft Macintosh PowerPoint</Application>
  <PresentationFormat>On-screen Show (16:9)</PresentationFormat>
  <Paragraphs>79</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Courier New</vt:lpstr>
      <vt:lpstr>Aptos</vt:lpstr>
      <vt:lpstr>Symbol</vt:lpstr>
      <vt:lpstr>Abadi MT Condensed Light</vt:lpstr>
      <vt:lpstr>Arial</vt:lpstr>
      <vt:lpstr>ADLaM Display</vt:lpstr>
      <vt:lpstr>Bebas Neue</vt:lpstr>
      <vt:lpstr>Arimo</vt:lpstr>
      <vt:lpstr>Nunito Light</vt:lpstr>
      <vt:lpstr> Data Analysis for Business Infographics by Slidesgo</vt:lpstr>
      <vt:lpstr>EXPLORATORY DATA ANALYSIS ON LARGEST COMPANIES DATASET</vt:lpstr>
      <vt:lpstr>What Is  Exploratory Data Analysis (EDA) ??</vt:lpstr>
      <vt:lpstr>abstract:</vt:lpstr>
      <vt:lpstr>INTRODUCTION:</vt:lpstr>
      <vt:lpstr>Dataset Overview:</vt:lpstr>
      <vt:lpstr>Pre-processing</vt:lpstr>
      <vt:lpstr>Key Insights from EDA:</vt:lpstr>
      <vt:lpstr>Machine Learning Models: </vt:lpstr>
      <vt:lpstr>Model Performance</vt:lpstr>
      <vt:lpstr>PowerPoint Presentation</vt:lpstr>
      <vt:lpstr>PowerPoint Presentation</vt:lpstr>
      <vt:lpstr>Feature Importance (Random Forest):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Mamidi, Vamshidhar Reddy</cp:lastModifiedBy>
  <cp:revision>2</cp:revision>
  <dcterms:modified xsi:type="dcterms:W3CDTF">2024-12-13T23:32:39Z</dcterms:modified>
</cp:coreProperties>
</file>