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9" d="100"/>
          <a:sy n="79" d="100"/>
        </p:scale>
        <p:origin x="86" y="3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E01BD-EFBE-FAF8-1010-8B041FC2CA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0F519A1-7DB3-33EF-9AE1-F838762523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458115-8CAE-FE02-67EC-0CAD6CA49293}"/>
              </a:ext>
            </a:extLst>
          </p:cNvPr>
          <p:cNvSpPr>
            <a:spLocks noGrp="1"/>
          </p:cNvSpPr>
          <p:nvPr>
            <p:ph type="dt" sz="half" idx="10"/>
          </p:nvPr>
        </p:nvSpPr>
        <p:spPr/>
        <p:txBody>
          <a:bodyPr/>
          <a:lstStyle/>
          <a:p>
            <a:fld id="{2C96A634-ADB0-4D49-A7B1-793490771C11}" type="datetimeFigureOut">
              <a:rPr lang="en-IN" smtClean="0"/>
              <a:t>13-08-2024</a:t>
            </a:fld>
            <a:endParaRPr lang="en-IN"/>
          </a:p>
        </p:txBody>
      </p:sp>
      <p:sp>
        <p:nvSpPr>
          <p:cNvPr id="5" name="Footer Placeholder 4">
            <a:extLst>
              <a:ext uri="{FF2B5EF4-FFF2-40B4-BE49-F238E27FC236}">
                <a16:creationId xmlns:a16="http://schemas.microsoft.com/office/drawing/2014/main" id="{AA2E099C-ACA9-919B-A944-B4981CD2F3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3F3656-E73E-3DB3-D1BA-99E9D94C5897}"/>
              </a:ext>
            </a:extLst>
          </p:cNvPr>
          <p:cNvSpPr>
            <a:spLocks noGrp="1"/>
          </p:cNvSpPr>
          <p:nvPr>
            <p:ph type="sldNum" sz="quarter" idx="12"/>
          </p:nvPr>
        </p:nvSpPr>
        <p:spPr/>
        <p:txBody>
          <a:bodyPr/>
          <a:lstStyle/>
          <a:p>
            <a:fld id="{111140B7-6A29-4376-A386-4A9E921043B5}" type="slidenum">
              <a:rPr lang="en-IN" smtClean="0"/>
              <a:t>‹#›</a:t>
            </a:fld>
            <a:endParaRPr lang="en-IN"/>
          </a:p>
        </p:txBody>
      </p:sp>
    </p:spTree>
    <p:extLst>
      <p:ext uri="{BB962C8B-B14F-4D97-AF65-F5344CB8AC3E}">
        <p14:creationId xmlns:p14="http://schemas.microsoft.com/office/powerpoint/2010/main" val="1488686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5AC32-D118-08D6-D590-5A9D1520673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8B1FE5-F585-1CF0-79BC-E1459FC457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8FD2EC-06AB-A4BA-C251-61496348FFAB}"/>
              </a:ext>
            </a:extLst>
          </p:cNvPr>
          <p:cNvSpPr>
            <a:spLocks noGrp="1"/>
          </p:cNvSpPr>
          <p:nvPr>
            <p:ph type="dt" sz="half" idx="10"/>
          </p:nvPr>
        </p:nvSpPr>
        <p:spPr/>
        <p:txBody>
          <a:bodyPr/>
          <a:lstStyle/>
          <a:p>
            <a:fld id="{2C96A634-ADB0-4D49-A7B1-793490771C11}" type="datetimeFigureOut">
              <a:rPr lang="en-IN" smtClean="0"/>
              <a:t>13-08-2024</a:t>
            </a:fld>
            <a:endParaRPr lang="en-IN"/>
          </a:p>
        </p:txBody>
      </p:sp>
      <p:sp>
        <p:nvSpPr>
          <p:cNvPr id="5" name="Footer Placeholder 4">
            <a:extLst>
              <a:ext uri="{FF2B5EF4-FFF2-40B4-BE49-F238E27FC236}">
                <a16:creationId xmlns:a16="http://schemas.microsoft.com/office/drawing/2014/main" id="{4EDE6964-BE40-7474-95CA-3FF4D757F1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A0B3B1-5E48-0344-CF60-CD3024418C30}"/>
              </a:ext>
            </a:extLst>
          </p:cNvPr>
          <p:cNvSpPr>
            <a:spLocks noGrp="1"/>
          </p:cNvSpPr>
          <p:nvPr>
            <p:ph type="sldNum" sz="quarter" idx="12"/>
          </p:nvPr>
        </p:nvSpPr>
        <p:spPr/>
        <p:txBody>
          <a:bodyPr/>
          <a:lstStyle/>
          <a:p>
            <a:fld id="{111140B7-6A29-4376-A386-4A9E921043B5}" type="slidenum">
              <a:rPr lang="en-IN" smtClean="0"/>
              <a:t>‹#›</a:t>
            </a:fld>
            <a:endParaRPr lang="en-IN"/>
          </a:p>
        </p:txBody>
      </p:sp>
    </p:spTree>
    <p:extLst>
      <p:ext uri="{BB962C8B-B14F-4D97-AF65-F5344CB8AC3E}">
        <p14:creationId xmlns:p14="http://schemas.microsoft.com/office/powerpoint/2010/main" val="1538030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8FA00B-4304-4A6E-A8B0-3017FA7B54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85BB66-60B2-97DD-26F9-08BAA64417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84240F-A54A-BCAB-438D-D51E7061676E}"/>
              </a:ext>
            </a:extLst>
          </p:cNvPr>
          <p:cNvSpPr>
            <a:spLocks noGrp="1"/>
          </p:cNvSpPr>
          <p:nvPr>
            <p:ph type="dt" sz="half" idx="10"/>
          </p:nvPr>
        </p:nvSpPr>
        <p:spPr/>
        <p:txBody>
          <a:bodyPr/>
          <a:lstStyle/>
          <a:p>
            <a:fld id="{2C96A634-ADB0-4D49-A7B1-793490771C11}" type="datetimeFigureOut">
              <a:rPr lang="en-IN" smtClean="0"/>
              <a:t>13-08-2024</a:t>
            </a:fld>
            <a:endParaRPr lang="en-IN"/>
          </a:p>
        </p:txBody>
      </p:sp>
      <p:sp>
        <p:nvSpPr>
          <p:cNvPr id="5" name="Footer Placeholder 4">
            <a:extLst>
              <a:ext uri="{FF2B5EF4-FFF2-40B4-BE49-F238E27FC236}">
                <a16:creationId xmlns:a16="http://schemas.microsoft.com/office/drawing/2014/main" id="{4F7ECC4B-5043-2DD9-127A-589EAF254A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D74CD5-25D1-9B14-2B7A-5F24202FFD2E}"/>
              </a:ext>
            </a:extLst>
          </p:cNvPr>
          <p:cNvSpPr>
            <a:spLocks noGrp="1"/>
          </p:cNvSpPr>
          <p:nvPr>
            <p:ph type="sldNum" sz="quarter" idx="12"/>
          </p:nvPr>
        </p:nvSpPr>
        <p:spPr/>
        <p:txBody>
          <a:bodyPr/>
          <a:lstStyle/>
          <a:p>
            <a:fld id="{111140B7-6A29-4376-A386-4A9E921043B5}" type="slidenum">
              <a:rPr lang="en-IN" smtClean="0"/>
              <a:t>‹#›</a:t>
            </a:fld>
            <a:endParaRPr lang="en-IN"/>
          </a:p>
        </p:txBody>
      </p:sp>
    </p:spTree>
    <p:extLst>
      <p:ext uri="{BB962C8B-B14F-4D97-AF65-F5344CB8AC3E}">
        <p14:creationId xmlns:p14="http://schemas.microsoft.com/office/powerpoint/2010/main" val="1963557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F61E6-6DFE-E4C4-BB72-72EB861698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8D9E39-FEA7-B0D5-7146-ACE3224B3A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239060-E809-4D9A-67FD-ECDDFCA28A59}"/>
              </a:ext>
            </a:extLst>
          </p:cNvPr>
          <p:cNvSpPr>
            <a:spLocks noGrp="1"/>
          </p:cNvSpPr>
          <p:nvPr>
            <p:ph type="dt" sz="half" idx="10"/>
          </p:nvPr>
        </p:nvSpPr>
        <p:spPr/>
        <p:txBody>
          <a:bodyPr/>
          <a:lstStyle/>
          <a:p>
            <a:fld id="{2C96A634-ADB0-4D49-A7B1-793490771C11}" type="datetimeFigureOut">
              <a:rPr lang="en-IN" smtClean="0"/>
              <a:t>13-08-2024</a:t>
            </a:fld>
            <a:endParaRPr lang="en-IN"/>
          </a:p>
        </p:txBody>
      </p:sp>
      <p:sp>
        <p:nvSpPr>
          <p:cNvPr id="5" name="Footer Placeholder 4">
            <a:extLst>
              <a:ext uri="{FF2B5EF4-FFF2-40B4-BE49-F238E27FC236}">
                <a16:creationId xmlns:a16="http://schemas.microsoft.com/office/drawing/2014/main" id="{C5425C4A-E909-961E-5436-1E818BF2E1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7D5DB2-D504-B729-19A3-85F6C0AD6BD0}"/>
              </a:ext>
            </a:extLst>
          </p:cNvPr>
          <p:cNvSpPr>
            <a:spLocks noGrp="1"/>
          </p:cNvSpPr>
          <p:nvPr>
            <p:ph type="sldNum" sz="quarter" idx="12"/>
          </p:nvPr>
        </p:nvSpPr>
        <p:spPr/>
        <p:txBody>
          <a:bodyPr/>
          <a:lstStyle/>
          <a:p>
            <a:fld id="{111140B7-6A29-4376-A386-4A9E921043B5}" type="slidenum">
              <a:rPr lang="en-IN" smtClean="0"/>
              <a:t>‹#›</a:t>
            </a:fld>
            <a:endParaRPr lang="en-IN"/>
          </a:p>
        </p:txBody>
      </p:sp>
    </p:spTree>
    <p:extLst>
      <p:ext uri="{BB962C8B-B14F-4D97-AF65-F5344CB8AC3E}">
        <p14:creationId xmlns:p14="http://schemas.microsoft.com/office/powerpoint/2010/main" val="3674683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0209E-360C-A395-44D0-BFF051E2BE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0D95E0C-4627-809E-7E8B-CA0BA57D97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033D5C-7583-B421-C495-CDC13FFAAFEA}"/>
              </a:ext>
            </a:extLst>
          </p:cNvPr>
          <p:cNvSpPr>
            <a:spLocks noGrp="1"/>
          </p:cNvSpPr>
          <p:nvPr>
            <p:ph type="dt" sz="half" idx="10"/>
          </p:nvPr>
        </p:nvSpPr>
        <p:spPr/>
        <p:txBody>
          <a:bodyPr/>
          <a:lstStyle/>
          <a:p>
            <a:fld id="{2C96A634-ADB0-4D49-A7B1-793490771C11}" type="datetimeFigureOut">
              <a:rPr lang="en-IN" smtClean="0"/>
              <a:t>13-08-2024</a:t>
            </a:fld>
            <a:endParaRPr lang="en-IN"/>
          </a:p>
        </p:txBody>
      </p:sp>
      <p:sp>
        <p:nvSpPr>
          <p:cNvPr id="5" name="Footer Placeholder 4">
            <a:extLst>
              <a:ext uri="{FF2B5EF4-FFF2-40B4-BE49-F238E27FC236}">
                <a16:creationId xmlns:a16="http://schemas.microsoft.com/office/drawing/2014/main" id="{0F51B3E3-9A8A-C5EF-9928-1AAD9FBDD7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772B0B-A0BA-A1A0-8036-46CEBC018F5B}"/>
              </a:ext>
            </a:extLst>
          </p:cNvPr>
          <p:cNvSpPr>
            <a:spLocks noGrp="1"/>
          </p:cNvSpPr>
          <p:nvPr>
            <p:ph type="sldNum" sz="quarter" idx="12"/>
          </p:nvPr>
        </p:nvSpPr>
        <p:spPr/>
        <p:txBody>
          <a:bodyPr/>
          <a:lstStyle/>
          <a:p>
            <a:fld id="{111140B7-6A29-4376-A386-4A9E921043B5}" type="slidenum">
              <a:rPr lang="en-IN" smtClean="0"/>
              <a:t>‹#›</a:t>
            </a:fld>
            <a:endParaRPr lang="en-IN"/>
          </a:p>
        </p:txBody>
      </p:sp>
    </p:spTree>
    <p:extLst>
      <p:ext uri="{BB962C8B-B14F-4D97-AF65-F5344CB8AC3E}">
        <p14:creationId xmlns:p14="http://schemas.microsoft.com/office/powerpoint/2010/main" val="4240243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10F15-0A14-E25E-232C-C28950A24B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63EA48-FC55-C309-E55A-E7C269BDE1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EC2B36-5923-5A74-CFAA-AAAAF82FFB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AE38B9-67BF-C4A7-8FA7-ADCBFD509937}"/>
              </a:ext>
            </a:extLst>
          </p:cNvPr>
          <p:cNvSpPr>
            <a:spLocks noGrp="1"/>
          </p:cNvSpPr>
          <p:nvPr>
            <p:ph type="dt" sz="half" idx="10"/>
          </p:nvPr>
        </p:nvSpPr>
        <p:spPr/>
        <p:txBody>
          <a:bodyPr/>
          <a:lstStyle/>
          <a:p>
            <a:fld id="{2C96A634-ADB0-4D49-A7B1-793490771C11}" type="datetimeFigureOut">
              <a:rPr lang="en-IN" smtClean="0"/>
              <a:t>13-08-2024</a:t>
            </a:fld>
            <a:endParaRPr lang="en-IN"/>
          </a:p>
        </p:txBody>
      </p:sp>
      <p:sp>
        <p:nvSpPr>
          <p:cNvPr id="6" name="Footer Placeholder 5">
            <a:extLst>
              <a:ext uri="{FF2B5EF4-FFF2-40B4-BE49-F238E27FC236}">
                <a16:creationId xmlns:a16="http://schemas.microsoft.com/office/drawing/2014/main" id="{418A16D0-E304-ABD0-AE94-70EFEC6258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60920A-42AC-C7B4-8680-FFF5DF53DF44}"/>
              </a:ext>
            </a:extLst>
          </p:cNvPr>
          <p:cNvSpPr>
            <a:spLocks noGrp="1"/>
          </p:cNvSpPr>
          <p:nvPr>
            <p:ph type="sldNum" sz="quarter" idx="12"/>
          </p:nvPr>
        </p:nvSpPr>
        <p:spPr/>
        <p:txBody>
          <a:bodyPr/>
          <a:lstStyle/>
          <a:p>
            <a:fld id="{111140B7-6A29-4376-A386-4A9E921043B5}" type="slidenum">
              <a:rPr lang="en-IN" smtClean="0"/>
              <a:t>‹#›</a:t>
            </a:fld>
            <a:endParaRPr lang="en-IN"/>
          </a:p>
        </p:txBody>
      </p:sp>
    </p:spTree>
    <p:extLst>
      <p:ext uri="{BB962C8B-B14F-4D97-AF65-F5344CB8AC3E}">
        <p14:creationId xmlns:p14="http://schemas.microsoft.com/office/powerpoint/2010/main" val="2670197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96648-2817-C89D-C3DD-948D371B16C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29CF10-76A7-5F33-5483-1BA776E24D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13A904-CBEB-1F03-811C-6BC442D1B5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3C3D32C-649A-C290-BDED-E704368C3B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517A2D-0D8F-3311-F54D-A7C066DFEE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A459B7-C2BE-3AC2-096D-5D29CC3801AA}"/>
              </a:ext>
            </a:extLst>
          </p:cNvPr>
          <p:cNvSpPr>
            <a:spLocks noGrp="1"/>
          </p:cNvSpPr>
          <p:nvPr>
            <p:ph type="dt" sz="half" idx="10"/>
          </p:nvPr>
        </p:nvSpPr>
        <p:spPr/>
        <p:txBody>
          <a:bodyPr/>
          <a:lstStyle/>
          <a:p>
            <a:fld id="{2C96A634-ADB0-4D49-A7B1-793490771C11}" type="datetimeFigureOut">
              <a:rPr lang="en-IN" smtClean="0"/>
              <a:t>13-08-2024</a:t>
            </a:fld>
            <a:endParaRPr lang="en-IN"/>
          </a:p>
        </p:txBody>
      </p:sp>
      <p:sp>
        <p:nvSpPr>
          <p:cNvPr id="8" name="Footer Placeholder 7">
            <a:extLst>
              <a:ext uri="{FF2B5EF4-FFF2-40B4-BE49-F238E27FC236}">
                <a16:creationId xmlns:a16="http://schemas.microsoft.com/office/drawing/2014/main" id="{0505AF0E-F640-4BEB-ED65-541AA7F821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D34814-0D96-1D56-2949-36479FD9DBCC}"/>
              </a:ext>
            </a:extLst>
          </p:cNvPr>
          <p:cNvSpPr>
            <a:spLocks noGrp="1"/>
          </p:cNvSpPr>
          <p:nvPr>
            <p:ph type="sldNum" sz="quarter" idx="12"/>
          </p:nvPr>
        </p:nvSpPr>
        <p:spPr/>
        <p:txBody>
          <a:bodyPr/>
          <a:lstStyle/>
          <a:p>
            <a:fld id="{111140B7-6A29-4376-A386-4A9E921043B5}" type="slidenum">
              <a:rPr lang="en-IN" smtClean="0"/>
              <a:t>‹#›</a:t>
            </a:fld>
            <a:endParaRPr lang="en-IN"/>
          </a:p>
        </p:txBody>
      </p:sp>
    </p:spTree>
    <p:extLst>
      <p:ext uri="{BB962C8B-B14F-4D97-AF65-F5344CB8AC3E}">
        <p14:creationId xmlns:p14="http://schemas.microsoft.com/office/powerpoint/2010/main" val="1157518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F5C87-3105-6A96-35FA-7FE8C1E56F6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260308-8F80-2FA0-3822-41F6B191D20C}"/>
              </a:ext>
            </a:extLst>
          </p:cNvPr>
          <p:cNvSpPr>
            <a:spLocks noGrp="1"/>
          </p:cNvSpPr>
          <p:nvPr>
            <p:ph type="dt" sz="half" idx="10"/>
          </p:nvPr>
        </p:nvSpPr>
        <p:spPr/>
        <p:txBody>
          <a:bodyPr/>
          <a:lstStyle/>
          <a:p>
            <a:fld id="{2C96A634-ADB0-4D49-A7B1-793490771C11}" type="datetimeFigureOut">
              <a:rPr lang="en-IN" smtClean="0"/>
              <a:t>13-08-2024</a:t>
            </a:fld>
            <a:endParaRPr lang="en-IN"/>
          </a:p>
        </p:txBody>
      </p:sp>
      <p:sp>
        <p:nvSpPr>
          <p:cNvPr id="4" name="Footer Placeholder 3">
            <a:extLst>
              <a:ext uri="{FF2B5EF4-FFF2-40B4-BE49-F238E27FC236}">
                <a16:creationId xmlns:a16="http://schemas.microsoft.com/office/drawing/2014/main" id="{B6B20D8F-EBCC-2744-0A87-D06D5CFCFB3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5B411B7-DFA5-A34B-670C-B472B1505B61}"/>
              </a:ext>
            </a:extLst>
          </p:cNvPr>
          <p:cNvSpPr>
            <a:spLocks noGrp="1"/>
          </p:cNvSpPr>
          <p:nvPr>
            <p:ph type="sldNum" sz="quarter" idx="12"/>
          </p:nvPr>
        </p:nvSpPr>
        <p:spPr/>
        <p:txBody>
          <a:bodyPr/>
          <a:lstStyle/>
          <a:p>
            <a:fld id="{111140B7-6A29-4376-A386-4A9E921043B5}" type="slidenum">
              <a:rPr lang="en-IN" smtClean="0"/>
              <a:t>‹#›</a:t>
            </a:fld>
            <a:endParaRPr lang="en-IN"/>
          </a:p>
        </p:txBody>
      </p:sp>
    </p:spTree>
    <p:extLst>
      <p:ext uri="{BB962C8B-B14F-4D97-AF65-F5344CB8AC3E}">
        <p14:creationId xmlns:p14="http://schemas.microsoft.com/office/powerpoint/2010/main" val="3621869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D410E3-A356-3BD2-8FA7-208E7006F11B}"/>
              </a:ext>
            </a:extLst>
          </p:cNvPr>
          <p:cNvSpPr>
            <a:spLocks noGrp="1"/>
          </p:cNvSpPr>
          <p:nvPr>
            <p:ph type="dt" sz="half" idx="10"/>
          </p:nvPr>
        </p:nvSpPr>
        <p:spPr/>
        <p:txBody>
          <a:bodyPr/>
          <a:lstStyle/>
          <a:p>
            <a:fld id="{2C96A634-ADB0-4D49-A7B1-793490771C11}" type="datetimeFigureOut">
              <a:rPr lang="en-IN" smtClean="0"/>
              <a:t>13-08-2024</a:t>
            </a:fld>
            <a:endParaRPr lang="en-IN"/>
          </a:p>
        </p:txBody>
      </p:sp>
      <p:sp>
        <p:nvSpPr>
          <p:cNvPr id="3" name="Footer Placeholder 2">
            <a:extLst>
              <a:ext uri="{FF2B5EF4-FFF2-40B4-BE49-F238E27FC236}">
                <a16:creationId xmlns:a16="http://schemas.microsoft.com/office/drawing/2014/main" id="{6D774BFD-430F-7243-8328-67D3C571C22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AAAF34-AA5F-1B8A-1465-304213277691}"/>
              </a:ext>
            </a:extLst>
          </p:cNvPr>
          <p:cNvSpPr>
            <a:spLocks noGrp="1"/>
          </p:cNvSpPr>
          <p:nvPr>
            <p:ph type="sldNum" sz="quarter" idx="12"/>
          </p:nvPr>
        </p:nvSpPr>
        <p:spPr/>
        <p:txBody>
          <a:bodyPr/>
          <a:lstStyle/>
          <a:p>
            <a:fld id="{111140B7-6A29-4376-A386-4A9E921043B5}" type="slidenum">
              <a:rPr lang="en-IN" smtClean="0"/>
              <a:t>‹#›</a:t>
            </a:fld>
            <a:endParaRPr lang="en-IN"/>
          </a:p>
        </p:txBody>
      </p:sp>
    </p:spTree>
    <p:extLst>
      <p:ext uri="{BB962C8B-B14F-4D97-AF65-F5344CB8AC3E}">
        <p14:creationId xmlns:p14="http://schemas.microsoft.com/office/powerpoint/2010/main" val="529374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28067-9A7F-5ABD-E7D6-C2C91C43CE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1CEB77F-D7D2-9425-ECA9-3F49A88893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69C34C3-2F42-2757-D64C-F8DBF59BF5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C8B53E-01C3-345E-80AC-B22456117808}"/>
              </a:ext>
            </a:extLst>
          </p:cNvPr>
          <p:cNvSpPr>
            <a:spLocks noGrp="1"/>
          </p:cNvSpPr>
          <p:nvPr>
            <p:ph type="dt" sz="half" idx="10"/>
          </p:nvPr>
        </p:nvSpPr>
        <p:spPr/>
        <p:txBody>
          <a:bodyPr/>
          <a:lstStyle/>
          <a:p>
            <a:fld id="{2C96A634-ADB0-4D49-A7B1-793490771C11}" type="datetimeFigureOut">
              <a:rPr lang="en-IN" smtClean="0"/>
              <a:t>13-08-2024</a:t>
            </a:fld>
            <a:endParaRPr lang="en-IN"/>
          </a:p>
        </p:txBody>
      </p:sp>
      <p:sp>
        <p:nvSpPr>
          <p:cNvPr id="6" name="Footer Placeholder 5">
            <a:extLst>
              <a:ext uri="{FF2B5EF4-FFF2-40B4-BE49-F238E27FC236}">
                <a16:creationId xmlns:a16="http://schemas.microsoft.com/office/drawing/2014/main" id="{2894EB77-DCA5-1BFA-D8CC-5DC8129959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EFA211-AD7F-A87B-441F-3091A1A4C3CA}"/>
              </a:ext>
            </a:extLst>
          </p:cNvPr>
          <p:cNvSpPr>
            <a:spLocks noGrp="1"/>
          </p:cNvSpPr>
          <p:nvPr>
            <p:ph type="sldNum" sz="quarter" idx="12"/>
          </p:nvPr>
        </p:nvSpPr>
        <p:spPr/>
        <p:txBody>
          <a:bodyPr/>
          <a:lstStyle/>
          <a:p>
            <a:fld id="{111140B7-6A29-4376-A386-4A9E921043B5}" type="slidenum">
              <a:rPr lang="en-IN" smtClean="0"/>
              <a:t>‹#›</a:t>
            </a:fld>
            <a:endParaRPr lang="en-IN"/>
          </a:p>
        </p:txBody>
      </p:sp>
    </p:spTree>
    <p:extLst>
      <p:ext uri="{BB962C8B-B14F-4D97-AF65-F5344CB8AC3E}">
        <p14:creationId xmlns:p14="http://schemas.microsoft.com/office/powerpoint/2010/main" val="2840453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2DB33-2AC8-7F19-408A-57E43412FA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1A2E5C-0932-5ADC-3944-9FC5AEB14E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213FD9-A31C-2C73-8114-88AF7ED87E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24B174-6543-AADC-C910-7B12117FD7B9}"/>
              </a:ext>
            </a:extLst>
          </p:cNvPr>
          <p:cNvSpPr>
            <a:spLocks noGrp="1"/>
          </p:cNvSpPr>
          <p:nvPr>
            <p:ph type="dt" sz="half" idx="10"/>
          </p:nvPr>
        </p:nvSpPr>
        <p:spPr/>
        <p:txBody>
          <a:bodyPr/>
          <a:lstStyle/>
          <a:p>
            <a:fld id="{2C96A634-ADB0-4D49-A7B1-793490771C11}" type="datetimeFigureOut">
              <a:rPr lang="en-IN" smtClean="0"/>
              <a:t>13-08-2024</a:t>
            </a:fld>
            <a:endParaRPr lang="en-IN"/>
          </a:p>
        </p:txBody>
      </p:sp>
      <p:sp>
        <p:nvSpPr>
          <p:cNvPr id="6" name="Footer Placeholder 5">
            <a:extLst>
              <a:ext uri="{FF2B5EF4-FFF2-40B4-BE49-F238E27FC236}">
                <a16:creationId xmlns:a16="http://schemas.microsoft.com/office/drawing/2014/main" id="{D46E011B-F844-E98E-0B6C-1296366DA1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8AD92B-D527-8F6B-1B34-EFC2E061DBC8}"/>
              </a:ext>
            </a:extLst>
          </p:cNvPr>
          <p:cNvSpPr>
            <a:spLocks noGrp="1"/>
          </p:cNvSpPr>
          <p:nvPr>
            <p:ph type="sldNum" sz="quarter" idx="12"/>
          </p:nvPr>
        </p:nvSpPr>
        <p:spPr/>
        <p:txBody>
          <a:bodyPr/>
          <a:lstStyle/>
          <a:p>
            <a:fld id="{111140B7-6A29-4376-A386-4A9E921043B5}" type="slidenum">
              <a:rPr lang="en-IN" smtClean="0"/>
              <a:t>‹#›</a:t>
            </a:fld>
            <a:endParaRPr lang="en-IN"/>
          </a:p>
        </p:txBody>
      </p:sp>
    </p:spTree>
    <p:extLst>
      <p:ext uri="{BB962C8B-B14F-4D97-AF65-F5344CB8AC3E}">
        <p14:creationId xmlns:p14="http://schemas.microsoft.com/office/powerpoint/2010/main" val="1976340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875F2D-B6E6-9EE1-8F96-96492D8F67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83B9C1-4D48-208A-7864-8874F5DBFD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6AA842-F3AB-BD09-1DC6-B241FD6EE4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96A634-ADB0-4D49-A7B1-793490771C11}" type="datetimeFigureOut">
              <a:rPr lang="en-IN" smtClean="0"/>
              <a:t>13-08-2024</a:t>
            </a:fld>
            <a:endParaRPr lang="en-IN"/>
          </a:p>
        </p:txBody>
      </p:sp>
      <p:sp>
        <p:nvSpPr>
          <p:cNvPr id="5" name="Footer Placeholder 4">
            <a:extLst>
              <a:ext uri="{FF2B5EF4-FFF2-40B4-BE49-F238E27FC236}">
                <a16:creationId xmlns:a16="http://schemas.microsoft.com/office/drawing/2014/main" id="{4970FD77-C7B1-280C-8125-A1DC856953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FBB988F-E3C2-AEFD-25EE-C8AD236D2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1140B7-6A29-4376-A386-4A9E921043B5}" type="slidenum">
              <a:rPr lang="en-IN" smtClean="0"/>
              <a:t>‹#›</a:t>
            </a:fld>
            <a:endParaRPr lang="en-IN"/>
          </a:p>
        </p:txBody>
      </p:sp>
    </p:spTree>
    <p:extLst>
      <p:ext uri="{BB962C8B-B14F-4D97-AF65-F5344CB8AC3E}">
        <p14:creationId xmlns:p14="http://schemas.microsoft.com/office/powerpoint/2010/main" val="4098680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7FA5E7-E33B-8E60-3392-BFA14FA148AE}"/>
              </a:ext>
            </a:extLst>
          </p:cNvPr>
          <p:cNvSpPr txBox="1"/>
          <p:nvPr/>
        </p:nvSpPr>
        <p:spPr>
          <a:xfrm>
            <a:off x="541866" y="399534"/>
            <a:ext cx="9702801" cy="584775"/>
          </a:xfrm>
          <a:prstGeom prst="rect">
            <a:avLst/>
          </a:prstGeom>
          <a:noFill/>
        </p:spPr>
        <p:txBody>
          <a:bodyPr wrap="square">
            <a:spAutoFit/>
          </a:bodyPr>
          <a:lstStyle/>
          <a:p>
            <a:pPr algn="l"/>
            <a:r>
              <a:rPr lang="en-US" sz="3200" b="1" i="0" dirty="0">
                <a:solidFill>
                  <a:srgbClr val="002060"/>
                </a:solidFill>
                <a:effectLst/>
                <a:latin typeface="-apple-system"/>
              </a:rPr>
              <a:t>Architecture Design Document for Amazon Sales Data </a:t>
            </a:r>
          </a:p>
        </p:txBody>
      </p:sp>
      <p:sp>
        <p:nvSpPr>
          <p:cNvPr id="6" name="Flowchart: Process 5">
            <a:extLst>
              <a:ext uri="{FF2B5EF4-FFF2-40B4-BE49-F238E27FC236}">
                <a16:creationId xmlns:a16="http://schemas.microsoft.com/office/drawing/2014/main" id="{F0F8DD0E-089A-71C6-141B-80E06258D7FD}"/>
              </a:ext>
            </a:extLst>
          </p:cNvPr>
          <p:cNvSpPr/>
          <p:nvPr/>
        </p:nvSpPr>
        <p:spPr>
          <a:xfrm>
            <a:off x="2316263" y="1493196"/>
            <a:ext cx="4824919" cy="1935804"/>
          </a:xfrm>
          <a:prstGeom prst="flowChartProcess">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solidFill>
                  <a:srgbClr val="002060"/>
                </a:solidFill>
              </a:rPr>
              <a:t>Name – Bhavesh Kumar Thakur</a:t>
            </a:r>
          </a:p>
          <a:p>
            <a:pPr algn="ctr"/>
            <a:endParaRPr lang="en-IN" sz="2800" dirty="0">
              <a:solidFill>
                <a:srgbClr val="002060"/>
              </a:solidFill>
            </a:endParaRPr>
          </a:p>
          <a:p>
            <a:pPr algn="ctr"/>
            <a:r>
              <a:rPr lang="en-IN" sz="2800" dirty="0">
                <a:solidFill>
                  <a:srgbClr val="002060"/>
                </a:solidFill>
              </a:rPr>
              <a:t>Date – 13 – 08 -2024</a:t>
            </a:r>
          </a:p>
        </p:txBody>
      </p:sp>
    </p:spTree>
    <p:extLst>
      <p:ext uri="{BB962C8B-B14F-4D97-AF65-F5344CB8AC3E}">
        <p14:creationId xmlns:p14="http://schemas.microsoft.com/office/powerpoint/2010/main" val="1875867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D26735-EBB9-D9ED-3157-DF9C57FAE038}"/>
              </a:ext>
            </a:extLst>
          </p:cNvPr>
          <p:cNvSpPr txBox="1"/>
          <p:nvPr/>
        </p:nvSpPr>
        <p:spPr>
          <a:xfrm>
            <a:off x="505837" y="465014"/>
            <a:ext cx="10856069" cy="3108543"/>
          </a:xfrm>
          <a:prstGeom prst="rect">
            <a:avLst/>
          </a:prstGeom>
          <a:noFill/>
        </p:spPr>
        <p:txBody>
          <a:bodyPr wrap="square">
            <a:spAutoFit/>
          </a:bodyPr>
          <a:lstStyle/>
          <a:p>
            <a:pPr algn="l"/>
            <a:r>
              <a:rPr lang="en-US" sz="3200" b="1" i="0" dirty="0">
                <a:solidFill>
                  <a:srgbClr val="002060"/>
                </a:solidFill>
                <a:effectLst/>
                <a:latin typeface="-apple-system"/>
              </a:rPr>
              <a:t>Introduction:</a:t>
            </a:r>
          </a:p>
          <a:p>
            <a:pPr algn="l"/>
            <a:endParaRPr lang="en-US" b="1" dirty="0">
              <a:solidFill>
                <a:srgbClr val="111111"/>
              </a:solidFill>
              <a:highlight>
                <a:srgbClr val="FFFFFF"/>
              </a:highlight>
              <a:latin typeface="-apple-system"/>
            </a:endParaRPr>
          </a:p>
          <a:p>
            <a:pPr algn="l"/>
            <a:endParaRPr lang="en-US" b="1" i="0" dirty="0">
              <a:solidFill>
                <a:srgbClr val="111111"/>
              </a:solidFill>
              <a:effectLst/>
              <a:highlight>
                <a:srgbClr val="FFFFFF"/>
              </a:highlight>
              <a:latin typeface="-apple-system"/>
            </a:endParaRPr>
          </a:p>
          <a:p>
            <a:pPr marL="457200" indent="-457200" algn="l">
              <a:buFont typeface="Wingdings" panose="05000000000000000000" pitchFamily="2" charset="2"/>
              <a:buChar char="Ø"/>
            </a:pPr>
            <a:r>
              <a:rPr lang="en-US" sz="3200" b="0" i="0" dirty="0">
                <a:solidFill>
                  <a:srgbClr val="00B050"/>
                </a:solidFill>
                <a:effectLst/>
                <a:latin typeface="-apple-system"/>
              </a:rPr>
              <a:t>This document outlines the architecture for analyzing Amazon sales data using Power BI. The goal is to provide actionable insights into sales performance, profitability, and trends.</a:t>
            </a:r>
          </a:p>
        </p:txBody>
      </p:sp>
    </p:spTree>
    <p:extLst>
      <p:ext uri="{BB962C8B-B14F-4D97-AF65-F5344CB8AC3E}">
        <p14:creationId xmlns:p14="http://schemas.microsoft.com/office/powerpoint/2010/main" val="2165471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304846-DDE0-A19E-3F94-E95C6428F0AD}"/>
              </a:ext>
            </a:extLst>
          </p:cNvPr>
          <p:cNvSpPr txBox="1"/>
          <p:nvPr/>
        </p:nvSpPr>
        <p:spPr>
          <a:xfrm>
            <a:off x="819555" y="382569"/>
            <a:ext cx="9734956" cy="5509200"/>
          </a:xfrm>
          <a:prstGeom prst="rect">
            <a:avLst/>
          </a:prstGeom>
          <a:noFill/>
        </p:spPr>
        <p:txBody>
          <a:bodyPr wrap="square">
            <a:spAutoFit/>
          </a:bodyPr>
          <a:lstStyle/>
          <a:p>
            <a:pPr algn="l"/>
            <a:r>
              <a:rPr lang="en-US" sz="3200" b="1" i="0" dirty="0">
                <a:solidFill>
                  <a:srgbClr val="002060"/>
                </a:solidFill>
                <a:effectLst/>
                <a:latin typeface="-apple-system"/>
              </a:rPr>
              <a:t>Scope: </a:t>
            </a:r>
          </a:p>
          <a:p>
            <a:pPr algn="l"/>
            <a:endParaRPr lang="en-US" sz="3200" b="1" i="0" dirty="0">
              <a:solidFill>
                <a:srgbClr val="002060"/>
              </a:solidFill>
              <a:effectLst/>
              <a:latin typeface="-apple-system"/>
            </a:endParaRPr>
          </a:p>
          <a:p>
            <a:pPr marL="457200" indent="-457200" algn="l">
              <a:buFont typeface="Wingdings" panose="05000000000000000000" pitchFamily="2" charset="2"/>
              <a:buChar char="q"/>
            </a:pPr>
            <a:r>
              <a:rPr lang="en-US" sz="3200" b="0" i="0" dirty="0">
                <a:solidFill>
                  <a:srgbClr val="0070C0"/>
                </a:solidFill>
                <a:effectLst/>
                <a:latin typeface="-apple-system"/>
              </a:rPr>
              <a:t>The project covers the following aspects:</a:t>
            </a:r>
          </a:p>
          <a:p>
            <a:pPr algn="l"/>
            <a:endParaRPr lang="en-US" sz="3200" b="0" i="0" dirty="0">
              <a:solidFill>
                <a:srgbClr val="0070C0"/>
              </a:solidFill>
              <a:effectLst/>
              <a:latin typeface="-apple-system"/>
            </a:endParaRPr>
          </a:p>
          <a:p>
            <a:pPr marL="457200" indent="-457200" algn="l">
              <a:buFont typeface="Wingdings" panose="05000000000000000000" pitchFamily="2" charset="2"/>
              <a:buChar char="Ø"/>
            </a:pPr>
            <a:r>
              <a:rPr lang="en-US" sz="3200" b="0" i="0" dirty="0">
                <a:solidFill>
                  <a:srgbClr val="FF0000"/>
                </a:solidFill>
                <a:effectLst/>
                <a:latin typeface="-apple-system"/>
              </a:rPr>
              <a:t>Extracting sales data from Website.</a:t>
            </a:r>
          </a:p>
          <a:p>
            <a:pPr algn="l"/>
            <a:endParaRPr lang="en-US" sz="3200" b="0" i="0" dirty="0">
              <a:solidFill>
                <a:srgbClr val="FF0000"/>
              </a:solidFill>
              <a:effectLst/>
              <a:latin typeface="-apple-system"/>
            </a:endParaRPr>
          </a:p>
          <a:p>
            <a:pPr marL="457200" indent="-457200" algn="l">
              <a:buFont typeface="Wingdings" panose="05000000000000000000" pitchFamily="2" charset="2"/>
              <a:buChar char="Ø"/>
            </a:pPr>
            <a:r>
              <a:rPr lang="en-US" sz="3200" b="0" i="0" dirty="0">
                <a:solidFill>
                  <a:srgbClr val="FF0000"/>
                </a:solidFill>
                <a:effectLst/>
                <a:latin typeface="-apple-system"/>
              </a:rPr>
              <a:t>Transforming and cleaning the data</a:t>
            </a:r>
          </a:p>
          <a:p>
            <a:pPr algn="l"/>
            <a:endParaRPr lang="en-US" sz="3200" b="0" i="0" dirty="0">
              <a:solidFill>
                <a:srgbClr val="FF0000"/>
              </a:solidFill>
              <a:effectLst/>
              <a:latin typeface="-apple-system"/>
            </a:endParaRPr>
          </a:p>
          <a:p>
            <a:pPr marL="457200" indent="-457200" algn="l">
              <a:buFont typeface="Wingdings" panose="05000000000000000000" pitchFamily="2" charset="2"/>
              <a:buChar char="Ø"/>
            </a:pPr>
            <a:r>
              <a:rPr lang="en-US" sz="3200" b="0" i="0" dirty="0">
                <a:solidFill>
                  <a:srgbClr val="FF0000"/>
                </a:solidFill>
                <a:effectLst/>
                <a:latin typeface="-apple-system"/>
              </a:rPr>
              <a:t>Loading it into Power bi for Analysis.</a:t>
            </a:r>
          </a:p>
          <a:p>
            <a:pPr algn="l"/>
            <a:endParaRPr lang="en-US" sz="3200" b="0" i="0" dirty="0">
              <a:solidFill>
                <a:srgbClr val="FF0000"/>
              </a:solidFill>
              <a:effectLst/>
              <a:latin typeface="-apple-system"/>
            </a:endParaRPr>
          </a:p>
          <a:p>
            <a:pPr marL="457200" indent="-457200" algn="l">
              <a:buFont typeface="Wingdings" panose="05000000000000000000" pitchFamily="2" charset="2"/>
              <a:buChar char="Ø"/>
            </a:pPr>
            <a:r>
              <a:rPr lang="en-US" sz="3200" b="0" i="0" dirty="0">
                <a:solidFill>
                  <a:srgbClr val="FF0000"/>
                </a:solidFill>
                <a:effectLst/>
                <a:latin typeface="-apple-system"/>
              </a:rPr>
              <a:t>Creating Power BI reports and dashboards</a:t>
            </a:r>
          </a:p>
        </p:txBody>
      </p:sp>
    </p:spTree>
    <p:extLst>
      <p:ext uri="{BB962C8B-B14F-4D97-AF65-F5344CB8AC3E}">
        <p14:creationId xmlns:p14="http://schemas.microsoft.com/office/powerpoint/2010/main" val="2072819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91C5CB-6FA8-8065-BADB-433A15A2F75C}"/>
              </a:ext>
            </a:extLst>
          </p:cNvPr>
          <p:cNvSpPr txBox="1"/>
          <p:nvPr/>
        </p:nvSpPr>
        <p:spPr>
          <a:xfrm>
            <a:off x="284533" y="489573"/>
            <a:ext cx="11398385" cy="5816977"/>
          </a:xfrm>
          <a:prstGeom prst="rect">
            <a:avLst/>
          </a:prstGeom>
          <a:noFill/>
        </p:spPr>
        <p:txBody>
          <a:bodyPr wrap="square">
            <a:spAutoFit/>
          </a:bodyPr>
          <a:lstStyle/>
          <a:p>
            <a:pPr algn="l"/>
            <a:r>
              <a:rPr lang="en-US" sz="2400" b="1" i="0" dirty="0">
                <a:solidFill>
                  <a:srgbClr val="002060"/>
                </a:solidFill>
                <a:effectLst/>
                <a:latin typeface="-apple-system"/>
              </a:rPr>
              <a:t>Architecture Overview:</a:t>
            </a:r>
          </a:p>
          <a:p>
            <a:pPr algn="l"/>
            <a:endParaRPr lang="en-US" sz="2400" b="1" i="0" dirty="0">
              <a:solidFill>
                <a:srgbClr val="002060"/>
              </a:solidFill>
              <a:effectLst/>
              <a:latin typeface="-apple-system"/>
            </a:endParaRPr>
          </a:p>
          <a:p>
            <a:pPr marL="342900" indent="-342900" algn="l">
              <a:buFont typeface="Wingdings" panose="05000000000000000000" pitchFamily="2" charset="2"/>
              <a:buChar char="q"/>
            </a:pPr>
            <a:r>
              <a:rPr lang="en-US" sz="2400" b="1" i="0" dirty="0">
                <a:solidFill>
                  <a:srgbClr val="0070C0"/>
                </a:solidFill>
                <a:effectLst/>
                <a:latin typeface="-apple-system"/>
              </a:rPr>
              <a:t>3.1 Data Sources</a:t>
            </a:r>
          </a:p>
          <a:p>
            <a:pPr marL="342900" indent="-342900" algn="l">
              <a:buFont typeface="Wingdings" panose="05000000000000000000" pitchFamily="2" charset="2"/>
              <a:buChar char="Ø"/>
            </a:pPr>
            <a:endParaRPr lang="en-US" sz="2400" b="1" i="0" dirty="0">
              <a:solidFill>
                <a:srgbClr val="0070C0"/>
              </a:solidFill>
              <a:effectLst/>
              <a:latin typeface="-apple-system"/>
            </a:endParaRPr>
          </a:p>
          <a:p>
            <a:pPr marL="342900" indent="-342900" algn="l">
              <a:buFont typeface="Wingdings" panose="05000000000000000000" pitchFamily="2" charset="2"/>
              <a:buChar char="Ø"/>
            </a:pPr>
            <a:r>
              <a:rPr lang="en-US" b="1" i="0" dirty="0">
                <a:solidFill>
                  <a:srgbClr val="111111"/>
                </a:solidFill>
                <a:effectLst/>
                <a:latin typeface="-apple-system"/>
              </a:rPr>
              <a:t>Amazon Sales Data</a:t>
            </a:r>
            <a:r>
              <a:rPr lang="en-US" b="0" i="0" dirty="0">
                <a:solidFill>
                  <a:srgbClr val="111111"/>
                </a:solidFill>
                <a:effectLst/>
                <a:latin typeface="-apple-system"/>
              </a:rPr>
              <a:t>: Raw data containing sales transactions, including columns such as Region, Country, Item Type, Sales Channel, Order Priority, Order Date, Order ID, Ship Date, Units Sold, Unit Price, Unit Cost, Total Revenue, Total Cost, and Total Profit.</a:t>
            </a:r>
          </a:p>
          <a:p>
            <a:pPr marL="342900" indent="-342900" algn="l">
              <a:buFont typeface="Wingdings" panose="05000000000000000000" pitchFamily="2" charset="2"/>
              <a:buChar char="Ø"/>
            </a:pPr>
            <a:endParaRPr lang="en-US" sz="2400" dirty="0">
              <a:solidFill>
                <a:srgbClr val="111111"/>
              </a:solidFill>
              <a:latin typeface="-apple-system"/>
            </a:endParaRPr>
          </a:p>
          <a:p>
            <a:pPr marL="342900" indent="-342900" algn="l">
              <a:buFont typeface="Wingdings" panose="05000000000000000000" pitchFamily="2" charset="2"/>
              <a:buChar char="q"/>
            </a:pPr>
            <a:r>
              <a:rPr lang="en-IN" sz="2400" b="1" i="0" dirty="0">
                <a:solidFill>
                  <a:srgbClr val="0070C0"/>
                </a:solidFill>
                <a:effectLst/>
                <a:latin typeface="-apple-system"/>
              </a:rPr>
              <a:t>ETL Processes</a:t>
            </a:r>
          </a:p>
          <a:p>
            <a:pPr algn="l"/>
            <a:endParaRPr lang="en-IN" sz="2400" b="1" i="0" dirty="0">
              <a:solidFill>
                <a:srgbClr val="0070C0"/>
              </a:solidFill>
              <a:effectLst/>
              <a:latin typeface="-apple-system"/>
            </a:endParaRPr>
          </a:p>
          <a:p>
            <a:pPr marL="285750" indent="-285750" algn="l">
              <a:buFont typeface="Wingdings" panose="05000000000000000000" pitchFamily="2" charset="2"/>
              <a:buChar char="Ø"/>
            </a:pPr>
            <a:r>
              <a:rPr lang="en-IN" b="1" i="0" dirty="0">
                <a:solidFill>
                  <a:srgbClr val="111111"/>
                </a:solidFill>
                <a:effectLst/>
                <a:latin typeface="-apple-system"/>
              </a:rPr>
              <a:t>Extract</a:t>
            </a:r>
            <a:r>
              <a:rPr lang="en-IN" b="0" i="0" dirty="0">
                <a:solidFill>
                  <a:srgbClr val="111111"/>
                </a:solidFill>
                <a:effectLst/>
                <a:latin typeface="-apple-system"/>
              </a:rPr>
              <a:t>:</a:t>
            </a:r>
          </a:p>
          <a:p>
            <a:pPr marL="742950" lvl="1" indent="-285750" algn="l">
              <a:buFont typeface="+mj-lt"/>
              <a:buAutoNum type="arabicPeriod"/>
            </a:pPr>
            <a:r>
              <a:rPr lang="en-IN" b="0" i="0" dirty="0">
                <a:solidFill>
                  <a:srgbClr val="111111"/>
                </a:solidFill>
                <a:effectLst/>
                <a:latin typeface="-apple-system"/>
              </a:rPr>
              <a:t>Retrieve sales data from Website.</a:t>
            </a:r>
          </a:p>
          <a:p>
            <a:pPr marL="285750" indent="-285750" algn="l">
              <a:buFont typeface="Wingdings" panose="05000000000000000000" pitchFamily="2" charset="2"/>
              <a:buChar char="Ø"/>
            </a:pPr>
            <a:r>
              <a:rPr lang="en-IN" b="1" i="0" dirty="0">
                <a:solidFill>
                  <a:srgbClr val="111111"/>
                </a:solidFill>
                <a:effectLst/>
                <a:latin typeface="-apple-system"/>
              </a:rPr>
              <a:t>Transform</a:t>
            </a:r>
            <a:r>
              <a:rPr lang="en-IN" b="0" i="0" dirty="0">
                <a:solidFill>
                  <a:srgbClr val="111111"/>
                </a:solidFill>
                <a:effectLst/>
                <a:latin typeface="-apple-system"/>
              </a:rPr>
              <a:t>:</a:t>
            </a:r>
          </a:p>
          <a:p>
            <a:pPr marL="742950" lvl="1" indent="-285750" algn="l">
              <a:buFont typeface="+mj-lt"/>
              <a:buAutoNum type="arabicPeriod"/>
            </a:pPr>
            <a:r>
              <a:rPr lang="en-IN" b="0" i="0" dirty="0">
                <a:solidFill>
                  <a:srgbClr val="111111"/>
                </a:solidFill>
                <a:effectLst/>
                <a:latin typeface="-apple-system"/>
              </a:rPr>
              <a:t>Clean and preprocess the data (Correct Date Format &amp; </a:t>
            </a:r>
            <a:r>
              <a:rPr lang="en-IN" dirty="0">
                <a:solidFill>
                  <a:srgbClr val="111111"/>
                </a:solidFill>
                <a:latin typeface="-apple-system"/>
              </a:rPr>
              <a:t>D</a:t>
            </a:r>
            <a:r>
              <a:rPr lang="en-IN" b="0" i="0" dirty="0">
                <a:solidFill>
                  <a:srgbClr val="111111"/>
                </a:solidFill>
                <a:effectLst/>
                <a:latin typeface="-apple-system"/>
              </a:rPr>
              <a:t>ata Types).</a:t>
            </a:r>
          </a:p>
          <a:p>
            <a:pPr marL="742950" lvl="1" indent="-285750" algn="l">
              <a:buFont typeface="+mj-lt"/>
              <a:buAutoNum type="arabicPeriod"/>
            </a:pPr>
            <a:r>
              <a:rPr lang="en-IN" b="0" i="0" dirty="0">
                <a:solidFill>
                  <a:srgbClr val="111111"/>
                </a:solidFill>
                <a:effectLst/>
                <a:latin typeface="-apple-system"/>
              </a:rPr>
              <a:t>Create Columns Like Month , Year, DeliveryDays, Is Valid to filter the correct Ship Date .</a:t>
            </a:r>
          </a:p>
          <a:p>
            <a:pPr marL="285750" indent="-285750" algn="l">
              <a:buFont typeface="Wingdings" panose="05000000000000000000" pitchFamily="2" charset="2"/>
              <a:buChar char="Ø"/>
            </a:pPr>
            <a:r>
              <a:rPr lang="en-IN" b="1" i="0" dirty="0">
                <a:solidFill>
                  <a:srgbClr val="111111"/>
                </a:solidFill>
                <a:effectLst/>
                <a:latin typeface="-apple-system"/>
              </a:rPr>
              <a:t>Load</a:t>
            </a:r>
            <a:r>
              <a:rPr lang="en-IN" b="0" i="0" dirty="0">
                <a:solidFill>
                  <a:srgbClr val="111111"/>
                </a:solidFill>
                <a:effectLst/>
                <a:latin typeface="-apple-system"/>
              </a:rPr>
              <a:t>:</a:t>
            </a:r>
          </a:p>
          <a:p>
            <a:pPr marL="742950" lvl="1" indent="-285750" algn="l">
              <a:buFont typeface="+mj-lt"/>
              <a:buAutoNum type="arabicPeriod"/>
            </a:pPr>
            <a:r>
              <a:rPr lang="en-IN" b="0" i="0" dirty="0">
                <a:solidFill>
                  <a:srgbClr val="111111"/>
                </a:solidFill>
                <a:effectLst/>
                <a:latin typeface="-apple-system"/>
              </a:rPr>
              <a:t>Load the transformed data into Power bi.</a:t>
            </a:r>
          </a:p>
          <a:p>
            <a:pPr marL="342900" indent="-342900" algn="l">
              <a:buFont typeface="Wingdings" panose="05000000000000000000" pitchFamily="2" charset="2"/>
              <a:buChar char="Ø"/>
            </a:pPr>
            <a:endParaRPr lang="en-US" sz="2400" b="0" i="0" dirty="0">
              <a:solidFill>
                <a:srgbClr val="111111"/>
              </a:solidFill>
              <a:effectLst/>
              <a:latin typeface="-apple-system"/>
            </a:endParaRPr>
          </a:p>
        </p:txBody>
      </p:sp>
    </p:spTree>
    <p:extLst>
      <p:ext uri="{BB962C8B-B14F-4D97-AF65-F5344CB8AC3E}">
        <p14:creationId xmlns:p14="http://schemas.microsoft.com/office/powerpoint/2010/main" val="4004176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51D5EE-3664-AC36-90F0-814602122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066" y="624026"/>
            <a:ext cx="2200582" cy="3820058"/>
          </a:xfrm>
          <a:prstGeom prst="rect">
            <a:avLst/>
          </a:prstGeom>
        </p:spPr>
      </p:pic>
      <p:pic>
        <p:nvPicPr>
          <p:cNvPr id="7" name="Picture 6">
            <a:extLst>
              <a:ext uri="{FF2B5EF4-FFF2-40B4-BE49-F238E27FC236}">
                <a16:creationId xmlns:a16="http://schemas.microsoft.com/office/drawing/2014/main" id="{7117D125-FD0E-DCA4-10C9-017C15B33C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4614" y="4669277"/>
            <a:ext cx="5318852" cy="1984442"/>
          </a:xfrm>
          <a:prstGeom prst="rect">
            <a:avLst/>
          </a:prstGeom>
        </p:spPr>
      </p:pic>
      <p:pic>
        <p:nvPicPr>
          <p:cNvPr id="9" name="Picture 8">
            <a:extLst>
              <a:ext uri="{FF2B5EF4-FFF2-40B4-BE49-F238E27FC236}">
                <a16:creationId xmlns:a16="http://schemas.microsoft.com/office/drawing/2014/main" id="{DA1D17D9-445A-9813-4059-1F4D45070D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0490" y="624026"/>
            <a:ext cx="2962688" cy="3820058"/>
          </a:xfrm>
          <a:prstGeom prst="rect">
            <a:avLst/>
          </a:prstGeom>
        </p:spPr>
      </p:pic>
      <p:pic>
        <p:nvPicPr>
          <p:cNvPr id="11" name="Picture 10">
            <a:extLst>
              <a:ext uri="{FF2B5EF4-FFF2-40B4-BE49-F238E27FC236}">
                <a16:creationId xmlns:a16="http://schemas.microsoft.com/office/drawing/2014/main" id="{0E5ED4AB-716E-D1D2-BE45-D45CAEB437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55020" y="624026"/>
            <a:ext cx="3412715" cy="3820058"/>
          </a:xfrm>
          <a:prstGeom prst="rect">
            <a:avLst/>
          </a:prstGeom>
        </p:spPr>
      </p:pic>
      <p:sp>
        <p:nvSpPr>
          <p:cNvPr id="12" name="TextBox 11">
            <a:extLst>
              <a:ext uri="{FF2B5EF4-FFF2-40B4-BE49-F238E27FC236}">
                <a16:creationId xmlns:a16="http://schemas.microsoft.com/office/drawing/2014/main" id="{754B350E-C108-2157-2652-E282B30B70B2}"/>
              </a:ext>
            </a:extLst>
          </p:cNvPr>
          <p:cNvSpPr txBox="1"/>
          <p:nvPr/>
        </p:nvSpPr>
        <p:spPr>
          <a:xfrm>
            <a:off x="622570" y="116732"/>
            <a:ext cx="3842426" cy="400110"/>
          </a:xfrm>
          <a:prstGeom prst="rect">
            <a:avLst/>
          </a:prstGeom>
          <a:noFill/>
        </p:spPr>
        <p:txBody>
          <a:bodyPr wrap="square" rtlCol="0">
            <a:spAutoFit/>
          </a:bodyPr>
          <a:lstStyle/>
          <a:p>
            <a:r>
              <a:rPr lang="en-IN" sz="2000" dirty="0">
                <a:solidFill>
                  <a:srgbClr val="002060"/>
                </a:solidFill>
              </a:rPr>
              <a:t>Steps to Format the Order Date:</a:t>
            </a:r>
          </a:p>
        </p:txBody>
      </p:sp>
      <p:sp>
        <p:nvSpPr>
          <p:cNvPr id="13" name="TextBox 12">
            <a:extLst>
              <a:ext uri="{FF2B5EF4-FFF2-40B4-BE49-F238E27FC236}">
                <a16:creationId xmlns:a16="http://schemas.microsoft.com/office/drawing/2014/main" id="{C9B17195-CB45-71AD-A958-7B552F992A6F}"/>
              </a:ext>
            </a:extLst>
          </p:cNvPr>
          <p:cNvSpPr txBox="1"/>
          <p:nvPr/>
        </p:nvSpPr>
        <p:spPr>
          <a:xfrm>
            <a:off x="486383" y="4669277"/>
            <a:ext cx="5019472" cy="2031325"/>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rgbClr val="FF0000"/>
                </a:solidFill>
              </a:rPr>
              <a:t>Step 1. </a:t>
            </a:r>
            <a:r>
              <a:rPr lang="en-IN" dirty="0">
                <a:solidFill>
                  <a:srgbClr val="0070C0"/>
                </a:solidFill>
              </a:rPr>
              <a:t>Click on Data type On the left Side of a column.</a:t>
            </a:r>
          </a:p>
          <a:p>
            <a:pPr marL="285750" indent="-285750">
              <a:buFont typeface="Wingdings" panose="05000000000000000000" pitchFamily="2" charset="2"/>
              <a:buChar char="Ø"/>
            </a:pPr>
            <a:r>
              <a:rPr lang="en-IN" dirty="0">
                <a:solidFill>
                  <a:srgbClr val="FF0000"/>
                </a:solidFill>
              </a:rPr>
              <a:t>Step 2. </a:t>
            </a:r>
            <a:r>
              <a:rPr lang="en-IN" dirty="0">
                <a:solidFill>
                  <a:srgbClr val="0070C0"/>
                </a:solidFill>
              </a:rPr>
              <a:t>Then click on Using Locale</a:t>
            </a:r>
            <a:r>
              <a:rPr lang="en-IN" dirty="0">
                <a:solidFill>
                  <a:srgbClr val="FF0000"/>
                </a:solidFill>
              </a:rPr>
              <a:t>.</a:t>
            </a:r>
          </a:p>
          <a:p>
            <a:pPr marL="285750" indent="-285750">
              <a:buFont typeface="Wingdings" panose="05000000000000000000" pitchFamily="2" charset="2"/>
              <a:buChar char="Ø"/>
            </a:pPr>
            <a:r>
              <a:rPr lang="en-IN" dirty="0">
                <a:solidFill>
                  <a:srgbClr val="FF0000"/>
                </a:solidFill>
              </a:rPr>
              <a:t>Step 3. </a:t>
            </a:r>
            <a:r>
              <a:rPr lang="en-IN" dirty="0">
                <a:solidFill>
                  <a:srgbClr val="0070C0"/>
                </a:solidFill>
              </a:rPr>
              <a:t>In Data Type , Select Date.</a:t>
            </a:r>
          </a:p>
          <a:p>
            <a:pPr marL="285750" indent="-285750">
              <a:buFont typeface="Wingdings" panose="05000000000000000000" pitchFamily="2" charset="2"/>
              <a:buChar char="Ø"/>
            </a:pPr>
            <a:r>
              <a:rPr lang="en-IN" dirty="0">
                <a:solidFill>
                  <a:srgbClr val="FF0000"/>
                </a:solidFill>
              </a:rPr>
              <a:t>Step 4. </a:t>
            </a:r>
            <a:r>
              <a:rPr lang="en-IN" dirty="0">
                <a:solidFill>
                  <a:srgbClr val="0070C0"/>
                </a:solidFill>
              </a:rPr>
              <a:t>In Locale , Select the country as per your requirements.</a:t>
            </a:r>
          </a:p>
          <a:p>
            <a:pPr marL="285750" indent="-285750">
              <a:buFont typeface="Wingdings" panose="05000000000000000000" pitchFamily="2" charset="2"/>
              <a:buChar char="Ø"/>
            </a:pPr>
            <a:r>
              <a:rPr lang="en-IN" dirty="0">
                <a:solidFill>
                  <a:srgbClr val="FF0000"/>
                </a:solidFill>
              </a:rPr>
              <a:t>Step 5. </a:t>
            </a:r>
            <a:r>
              <a:rPr lang="en-IN" dirty="0">
                <a:solidFill>
                  <a:srgbClr val="0070C0"/>
                </a:solidFill>
              </a:rPr>
              <a:t>Click OK.</a:t>
            </a:r>
          </a:p>
        </p:txBody>
      </p:sp>
    </p:spTree>
    <p:extLst>
      <p:ext uri="{BB962C8B-B14F-4D97-AF65-F5344CB8AC3E}">
        <p14:creationId xmlns:p14="http://schemas.microsoft.com/office/powerpoint/2010/main" val="1359561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FF1D83-61A5-A15C-33E5-68F233F09EFF}"/>
              </a:ext>
            </a:extLst>
          </p:cNvPr>
          <p:cNvSpPr txBox="1"/>
          <p:nvPr/>
        </p:nvSpPr>
        <p:spPr>
          <a:xfrm>
            <a:off x="566636" y="353865"/>
            <a:ext cx="9433398" cy="6494085"/>
          </a:xfrm>
          <a:prstGeom prst="rect">
            <a:avLst/>
          </a:prstGeom>
          <a:noFill/>
        </p:spPr>
        <p:txBody>
          <a:bodyPr wrap="square">
            <a:spAutoFit/>
          </a:bodyPr>
          <a:lstStyle/>
          <a:p>
            <a:pPr algn="l"/>
            <a:r>
              <a:rPr lang="en-US" sz="3200" b="1" i="0" dirty="0">
                <a:solidFill>
                  <a:srgbClr val="002060"/>
                </a:solidFill>
                <a:effectLst/>
                <a:latin typeface="-apple-system"/>
              </a:rPr>
              <a:t>Power BI Components:</a:t>
            </a:r>
          </a:p>
          <a:p>
            <a:pPr algn="l"/>
            <a:endParaRPr lang="en-US" sz="3200" b="1" i="0" dirty="0">
              <a:solidFill>
                <a:srgbClr val="002060"/>
              </a:solidFill>
              <a:effectLst/>
              <a:latin typeface="-apple-system"/>
            </a:endParaRPr>
          </a:p>
          <a:p>
            <a:pPr marL="457200" indent="-457200" algn="l">
              <a:buFont typeface="Wingdings" panose="05000000000000000000" pitchFamily="2" charset="2"/>
              <a:buChar char="q"/>
            </a:pPr>
            <a:r>
              <a:rPr lang="en-US" sz="3200" b="1" i="0" dirty="0">
                <a:solidFill>
                  <a:srgbClr val="0070C0"/>
                </a:solidFill>
                <a:effectLst/>
                <a:latin typeface="-apple-system"/>
              </a:rPr>
              <a:t>Power BI Service</a:t>
            </a:r>
            <a:r>
              <a:rPr lang="en-US" sz="3200" b="0" i="0" dirty="0">
                <a:solidFill>
                  <a:srgbClr val="0070C0"/>
                </a:solidFill>
                <a:effectLst/>
                <a:latin typeface="-apple-system"/>
              </a:rPr>
              <a:t>:</a:t>
            </a:r>
          </a:p>
          <a:p>
            <a:pPr marL="914400" lvl="1" indent="-457200" algn="l">
              <a:buFont typeface="Wingdings" panose="05000000000000000000" pitchFamily="2" charset="2"/>
              <a:buChar char="Ø"/>
            </a:pPr>
            <a:r>
              <a:rPr lang="en-US" sz="3200" b="0" i="0" dirty="0">
                <a:solidFill>
                  <a:srgbClr val="FF0000"/>
                </a:solidFill>
                <a:effectLst/>
                <a:latin typeface="-apple-system"/>
              </a:rPr>
              <a:t>Publish reports and dashboards.</a:t>
            </a:r>
          </a:p>
          <a:p>
            <a:pPr marL="914400" lvl="1" indent="-457200" algn="l">
              <a:buFont typeface="Wingdings" panose="05000000000000000000" pitchFamily="2" charset="2"/>
              <a:buChar char="Ø"/>
            </a:pPr>
            <a:r>
              <a:rPr lang="en-US" sz="3200" b="0" i="0" dirty="0">
                <a:solidFill>
                  <a:srgbClr val="FF0000"/>
                </a:solidFill>
                <a:effectLst/>
                <a:latin typeface="-apple-system"/>
              </a:rPr>
              <a:t>Configure data refresh schedules.</a:t>
            </a:r>
          </a:p>
          <a:p>
            <a:pPr marL="914400" lvl="1" indent="-457200" algn="l">
              <a:buFont typeface="Wingdings" panose="05000000000000000000" pitchFamily="2" charset="2"/>
              <a:buChar char="Ø"/>
            </a:pPr>
            <a:r>
              <a:rPr lang="en-US" sz="3200" b="0" i="0" dirty="0">
                <a:solidFill>
                  <a:srgbClr val="FF0000"/>
                </a:solidFill>
                <a:effectLst/>
                <a:latin typeface="-apple-system"/>
              </a:rPr>
              <a:t>Set up user access.</a:t>
            </a:r>
          </a:p>
          <a:p>
            <a:pPr marL="914400" lvl="1" indent="-457200" algn="l">
              <a:buFont typeface="Wingdings" panose="05000000000000000000" pitchFamily="2" charset="2"/>
              <a:buChar char="Ø"/>
            </a:pPr>
            <a:endParaRPr lang="en-US" sz="3200" b="0" i="0" dirty="0">
              <a:solidFill>
                <a:srgbClr val="0070C0"/>
              </a:solidFill>
              <a:effectLst/>
              <a:latin typeface="-apple-system"/>
            </a:endParaRPr>
          </a:p>
          <a:p>
            <a:pPr marL="457200" indent="-457200" algn="l">
              <a:buFont typeface="Wingdings" panose="05000000000000000000" pitchFamily="2" charset="2"/>
              <a:buChar char="q"/>
            </a:pPr>
            <a:r>
              <a:rPr lang="en-US" sz="3200" b="1" i="0" dirty="0">
                <a:solidFill>
                  <a:srgbClr val="0070C0"/>
                </a:solidFill>
                <a:effectLst/>
                <a:latin typeface="-apple-system"/>
              </a:rPr>
              <a:t>Power BI Report Rendering Engine (Power BI Desktop)</a:t>
            </a:r>
            <a:r>
              <a:rPr lang="en-US" sz="3200" b="0" i="0" dirty="0">
                <a:solidFill>
                  <a:srgbClr val="0070C0"/>
                </a:solidFill>
                <a:effectLst/>
                <a:latin typeface="-apple-system"/>
              </a:rPr>
              <a:t>:</a:t>
            </a:r>
          </a:p>
          <a:p>
            <a:pPr marL="914400" lvl="1" indent="-457200" algn="l">
              <a:buFont typeface="Wingdings" panose="05000000000000000000" pitchFamily="2" charset="2"/>
              <a:buChar char="Ø"/>
            </a:pPr>
            <a:r>
              <a:rPr lang="en-US" sz="3200" b="0" i="0" dirty="0">
                <a:solidFill>
                  <a:srgbClr val="FF0000"/>
                </a:solidFill>
                <a:effectLst/>
                <a:latin typeface="-apple-system"/>
              </a:rPr>
              <a:t>Create visualizations (charts, </a:t>
            </a:r>
            <a:r>
              <a:rPr lang="en-US" sz="3200" dirty="0">
                <a:solidFill>
                  <a:srgbClr val="FF0000"/>
                </a:solidFill>
                <a:latin typeface="-apple-system"/>
              </a:rPr>
              <a:t>Matrix</a:t>
            </a:r>
            <a:r>
              <a:rPr lang="en-US" sz="3200" b="0" i="0" dirty="0">
                <a:solidFill>
                  <a:srgbClr val="FF0000"/>
                </a:solidFill>
                <a:effectLst/>
                <a:latin typeface="-apple-system"/>
              </a:rPr>
              <a:t>) based on the data.</a:t>
            </a:r>
          </a:p>
          <a:p>
            <a:pPr marL="914400" lvl="1" indent="-457200" algn="l">
              <a:buFont typeface="Wingdings" panose="05000000000000000000" pitchFamily="2" charset="2"/>
              <a:buChar char="Ø"/>
            </a:pPr>
            <a:r>
              <a:rPr lang="en-US" sz="3200" b="0" i="0" dirty="0">
                <a:solidFill>
                  <a:srgbClr val="FF0000"/>
                </a:solidFill>
                <a:effectLst/>
                <a:latin typeface="-apple-system"/>
              </a:rPr>
              <a:t>Use calculated columns and measures to derive insights.</a:t>
            </a:r>
          </a:p>
        </p:txBody>
      </p:sp>
    </p:spTree>
    <p:extLst>
      <p:ext uri="{BB962C8B-B14F-4D97-AF65-F5344CB8AC3E}">
        <p14:creationId xmlns:p14="http://schemas.microsoft.com/office/powerpoint/2010/main" val="2817097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7684">
              <a:srgbClr val="EEF2FA"/>
            </a:gs>
            <a:gs pos="22402">
              <a:srgbClr val="DFE7F5"/>
            </a:gs>
            <a:gs pos="59422">
              <a:srgbClr val="BACBE9"/>
            </a:gs>
            <a:gs pos="0">
              <a:schemeClr val="accent1">
                <a:lumMod val="5000"/>
                <a:lumOff val="95000"/>
              </a:schemeClr>
            </a:gs>
            <a:gs pos="69000">
              <a:schemeClr val="accent1">
                <a:lumMod val="45000"/>
                <a:lumOff val="55000"/>
              </a:schemeClr>
            </a:gs>
            <a:gs pos="83000">
              <a:schemeClr val="accent1">
                <a:lumMod val="45000"/>
                <a:lumOff val="55000"/>
              </a:schemeClr>
            </a:gs>
            <a:gs pos="100000">
              <a:schemeClr val="accent1">
                <a:lumMod val="30000"/>
                <a:lumOff val="70000"/>
              </a:schemeClr>
            </a:gs>
          </a:gsLst>
          <a:path path="rect">
            <a:fillToRect l="100000" t="100000"/>
          </a:path>
        </a:gra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50AA43D-F3CC-2F40-24C8-9C360236C6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7175" y="116732"/>
            <a:ext cx="7577847" cy="6653719"/>
          </a:xfrm>
          <a:prstGeom prst="rect">
            <a:avLst/>
          </a:prstGeom>
        </p:spPr>
      </p:pic>
      <p:sp>
        <p:nvSpPr>
          <p:cNvPr id="18" name="TextBox 17">
            <a:extLst>
              <a:ext uri="{FF2B5EF4-FFF2-40B4-BE49-F238E27FC236}">
                <a16:creationId xmlns:a16="http://schemas.microsoft.com/office/drawing/2014/main" id="{02EB37B1-FC4F-C31A-6FA9-48ACCB4D7EEB}"/>
              </a:ext>
            </a:extLst>
          </p:cNvPr>
          <p:cNvSpPr txBox="1"/>
          <p:nvPr/>
        </p:nvSpPr>
        <p:spPr>
          <a:xfrm>
            <a:off x="342899" y="228759"/>
            <a:ext cx="3441160" cy="400110"/>
          </a:xfrm>
          <a:prstGeom prst="rect">
            <a:avLst/>
          </a:prstGeom>
          <a:noFill/>
        </p:spPr>
        <p:txBody>
          <a:bodyPr wrap="square">
            <a:spAutoFit/>
          </a:bodyPr>
          <a:lstStyle/>
          <a:p>
            <a:r>
              <a:rPr lang="en-IN" sz="2000" b="1" i="0" u="none" strike="noStrike" dirty="0">
                <a:solidFill>
                  <a:srgbClr val="002060"/>
                </a:solidFill>
                <a:effectLst/>
                <a:latin typeface="Carlito"/>
              </a:rPr>
              <a:t>Power bi Communication Flow</a:t>
            </a:r>
            <a:endParaRPr lang="en-IN" sz="2000" b="1" dirty="0">
              <a:solidFill>
                <a:srgbClr val="002060"/>
              </a:solidFill>
            </a:endParaRPr>
          </a:p>
        </p:txBody>
      </p:sp>
    </p:spTree>
    <p:extLst>
      <p:ext uri="{BB962C8B-B14F-4D97-AF65-F5344CB8AC3E}">
        <p14:creationId xmlns:p14="http://schemas.microsoft.com/office/powerpoint/2010/main" val="2526350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318</Words>
  <Application>Microsoft Office PowerPoint</Application>
  <PresentationFormat>Widescreen</PresentationFormat>
  <Paragraphs>51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-apple-system</vt:lpstr>
      <vt:lpstr>Arial</vt:lpstr>
      <vt:lpstr>Calibri</vt:lpstr>
      <vt:lpstr>Calibri Light</vt:lpstr>
      <vt:lpstr>Carlito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Bhavesh kumar Thakur</dc:creator>
  <cp:lastModifiedBy>Bhavesh kumar Thakur</cp:lastModifiedBy>
  <cp:revision>2</cp:revision>
  <dcterms:created xsi:type="dcterms:W3CDTF">2024-08-13T07:05:54Z</dcterms:created>
  <dcterms:modified xsi:type="dcterms:W3CDTF">2024-08-13T07:45:38Z</dcterms:modified>
</cp:coreProperties>
</file>