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5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6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2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5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8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0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9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8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2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6D620C-0AEA-43A6-9152-092C5670128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C79B1E-5E56-454F-9392-20D4D77CBA9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4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43692-49EF-D667-586E-FFC00E005E9C}"/>
              </a:ext>
            </a:extLst>
          </p:cNvPr>
          <p:cNvSpPr txBox="1"/>
          <p:nvPr/>
        </p:nvSpPr>
        <p:spPr>
          <a:xfrm>
            <a:off x="807396" y="627593"/>
            <a:ext cx="812989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IN" sz="3200" b="0" i="0" dirty="0">
                <a:solidFill>
                  <a:srgbClr val="FF0000"/>
                </a:solidFill>
                <a:effectLst/>
                <a:latin typeface="-apple-system"/>
              </a:rPr>
              <a:t>Amazon Sales Data Analysis HLD</a:t>
            </a:r>
            <a:endParaRPr lang="en-IN" sz="3200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224352-C581-0E4E-AF18-41DE8C639F9D}"/>
              </a:ext>
            </a:extLst>
          </p:cNvPr>
          <p:cNvSpPr/>
          <p:nvPr/>
        </p:nvSpPr>
        <p:spPr>
          <a:xfrm>
            <a:off x="2733472" y="2198451"/>
            <a:ext cx="4824919" cy="193580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2060"/>
                </a:solidFill>
              </a:rPr>
              <a:t>Name – Bhavesh Kumar Thakur</a:t>
            </a:r>
          </a:p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Date – 13 – 08 -2024</a:t>
            </a:r>
          </a:p>
        </p:txBody>
      </p:sp>
    </p:spTree>
    <p:extLst>
      <p:ext uri="{BB962C8B-B14F-4D97-AF65-F5344CB8AC3E}">
        <p14:creationId xmlns:p14="http://schemas.microsoft.com/office/powerpoint/2010/main" val="314097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FB4EA7-DDBE-32E9-B74C-E27C5C744513}"/>
              </a:ext>
            </a:extLst>
          </p:cNvPr>
          <p:cNvSpPr txBox="1"/>
          <p:nvPr/>
        </p:nvSpPr>
        <p:spPr>
          <a:xfrm>
            <a:off x="615273" y="630385"/>
            <a:ext cx="90637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002060"/>
                </a:solidFill>
                <a:effectLst/>
                <a:latin typeface="-apple-system"/>
              </a:rPr>
              <a:t> Share and Collaborate</a:t>
            </a:r>
          </a:p>
          <a:p>
            <a:pPr algn="l"/>
            <a:endParaRPr lang="en-US" sz="32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Share the dashboard with stakeholders: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Collaborators can explore, provide feedback, and contribute to its development.</a:t>
            </a:r>
          </a:p>
        </p:txBody>
      </p:sp>
    </p:spTree>
    <p:extLst>
      <p:ext uri="{BB962C8B-B14F-4D97-AF65-F5344CB8AC3E}">
        <p14:creationId xmlns:p14="http://schemas.microsoft.com/office/powerpoint/2010/main" val="6728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17DB7-B990-7571-1686-4203260DF63D}"/>
              </a:ext>
            </a:extLst>
          </p:cNvPr>
          <p:cNvSpPr txBox="1"/>
          <p:nvPr/>
        </p:nvSpPr>
        <p:spPr>
          <a:xfrm>
            <a:off x="496112" y="1507787"/>
            <a:ext cx="10872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Scope: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-apple-system"/>
              </a:rPr>
              <a:t>Analyze Amazon sales data to identify trends, calculate KPIs, and create interactive dashboards.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B4C23-9441-BA8F-8B8D-D17AC507B8D0}"/>
              </a:ext>
            </a:extLst>
          </p:cNvPr>
          <p:cNvSpPr txBox="1"/>
          <p:nvPr/>
        </p:nvSpPr>
        <p:spPr>
          <a:xfrm>
            <a:off x="926559" y="199577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-apple-system"/>
              </a:rPr>
              <a:t> Project Scope and Objectives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31895-8922-7B1F-35A9-EF50DB13BB2A}"/>
              </a:ext>
            </a:extLst>
          </p:cNvPr>
          <p:cNvSpPr txBox="1"/>
          <p:nvPr/>
        </p:nvSpPr>
        <p:spPr>
          <a:xfrm>
            <a:off x="418290" y="3105835"/>
            <a:ext cx="10758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3200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Objectives: </a:t>
            </a:r>
            <a:r>
              <a:rPr lang="en-US" sz="3200" i="1" dirty="0">
                <a:solidFill>
                  <a:srgbClr val="00B050"/>
                </a:solidFill>
                <a:effectLst/>
                <a:latin typeface="-apple-system"/>
              </a:rPr>
              <a:t>Provide insights into sales performance  and profitability.</a:t>
            </a:r>
            <a:endParaRPr lang="en-IN" sz="3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2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73D27-AC21-00FE-52E4-6EBF69D50CF5}"/>
              </a:ext>
            </a:extLst>
          </p:cNvPr>
          <p:cNvSpPr txBox="1"/>
          <p:nvPr/>
        </p:nvSpPr>
        <p:spPr>
          <a:xfrm>
            <a:off x="573933" y="440935"/>
            <a:ext cx="11070076" cy="3724096"/>
          </a:xfrm>
          <a:custGeom>
            <a:avLst/>
            <a:gdLst>
              <a:gd name="connsiteX0" fmla="*/ 0 w 11070076"/>
              <a:gd name="connsiteY0" fmla="*/ 0 h 3724096"/>
              <a:gd name="connsiteX1" fmla="*/ 11070076 w 11070076"/>
              <a:gd name="connsiteY1" fmla="*/ 0 h 3724096"/>
              <a:gd name="connsiteX2" fmla="*/ 11070076 w 11070076"/>
              <a:gd name="connsiteY2" fmla="*/ 3724096 h 3724096"/>
              <a:gd name="connsiteX3" fmla="*/ 0 w 11070076"/>
              <a:gd name="connsiteY3" fmla="*/ 3724096 h 3724096"/>
              <a:gd name="connsiteX4" fmla="*/ 0 w 11070076"/>
              <a:gd name="connsiteY4" fmla="*/ 0 h 372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0076" h="3724096" extrusionOk="0">
                <a:moveTo>
                  <a:pt x="0" y="0"/>
                </a:moveTo>
                <a:cubicBezTo>
                  <a:pt x="5530717" y="159566"/>
                  <a:pt x="5845205" y="-164168"/>
                  <a:pt x="11070076" y="0"/>
                </a:cubicBezTo>
                <a:cubicBezTo>
                  <a:pt x="11024325" y="1267726"/>
                  <a:pt x="10901215" y="2554682"/>
                  <a:pt x="11070076" y="3724096"/>
                </a:cubicBezTo>
                <a:cubicBezTo>
                  <a:pt x="6625474" y="3878798"/>
                  <a:pt x="1824287" y="3691845"/>
                  <a:pt x="0" y="3724096"/>
                </a:cubicBezTo>
                <a:cubicBezTo>
                  <a:pt x="48520" y="2334640"/>
                  <a:pt x="92373" y="183919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765820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B0F0"/>
                </a:solidFill>
                <a:effectLst/>
                <a:latin typeface="-apple-system"/>
              </a:rPr>
              <a:t> Requirements </a:t>
            </a:r>
            <a:r>
              <a:rPr lang="en-US" sz="3200" b="1" dirty="0">
                <a:solidFill>
                  <a:srgbClr val="00B0F0"/>
                </a:solidFill>
                <a:latin typeface="-apple-system"/>
              </a:rPr>
              <a:t>: </a:t>
            </a:r>
            <a:endParaRPr lang="en-US" sz="3200" b="1" i="0" dirty="0">
              <a:solidFill>
                <a:srgbClr val="00B0F0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Data Sources: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-apple-system"/>
              </a:rPr>
              <a:t>Amazon sales data (CSV, Excel, or database). </a:t>
            </a: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Requirements: </a:t>
            </a:r>
            <a:r>
              <a:rPr lang="en-US" sz="3200" b="0" i="0" dirty="0">
                <a:solidFill>
                  <a:srgbClr val="00B050"/>
                </a:solidFill>
                <a:effectLst/>
                <a:latin typeface="-apple-system"/>
              </a:rPr>
              <a:t>Key metrics (e.g., total sales, profit margins), data visualization needs, and reporting frequency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6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6D254-C250-77F3-6002-ED1BAA9D5FEC}"/>
              </a:ext>
            </a:extLst>
          </p:cNvPr>
          <p:cNvSpPr txBox="1"/>
          <p:nvPr/>
        </p:nvSpPr>
        <p:spPr>
          <a:xfrm>
            <a:off x="262646" y="102541"/>
            <a:ext cx="10136221" cy="56938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Data Ingestion: </a:t>
            </a:r>
          </a:p>
          <a:p>
            <a:pPr algn="l"/>
            <a:endParaRPr lang="en-US" sz="2800" b="1" dirty="0">
              <a:solidFill>
                <a:srgbClr val="111111"/>
              </a:solidFill>
              <a:latin typeface="-apple-system"/>
            </a:endParaRPr>
          </a:p>
          <a:p>
            <a:pPr algn="l"/>
            <a:endParaRPr lang="en-US" sz="28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-apple-system"/>
              </a:rPr>
              <a:t>   Load data into Power BI Desktop</a:t>
            </a:r>
            <a:r>
              <a:rPr lang="en-US" sz="2800" b="0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accent4">
                  <a:lumMod val="75000"/>
                </a:schemeClr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B0F0"/>
                </a:solidFill>
                <a:effectLst/>
                <a:latin typeface="-apple-system"/>
              </a:rPr>
              <a:t>Import  Amazon sales data (CSV files) into Power BI</a:t>
            </a:r>
          </a:p>
          <a:p>
            <a:pPr lvl="1" algn="l"/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-apple-system"/>
              </a:rPr>
              <a:t>Clean and transform the data using Power Query.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7030A0"/>
              </a:solidFill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-apple-system"/>
              </a:rPr>
              <a:t>Check  the Data Types for each columns</a:t>
            </a:r>
          </a:p>
          <a:p>
            <a:pPr lvl="1" algn="l"/>
            <a:endParaRPr lang="en-US" sz="2800" b="0" i="0" dirty="0">
              <a:solidFill>
                <a:schemeClr val="accent3">
                  <a:lumMod val="50000"/>
                </a:schemeClr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-apple-system"/>
              </a:rPr>
              <a:t> Correct the Date Format of Order Date &amp; ship Date Column.</a:t>
            </a:r>
            <a:endParaRPr lang="en-US" sz="2800" b="0" i="0" dirty="0">
              <a:solidFill>
                <a:schemeClr val="accent3">
                  <a:lumMod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832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D5B44-5B13-3064-6386-CA75F6C26742}"/>
              </a:ext>
            </a:extLst>
          </p:cNvPr>
          <p:cNvSpPr txBox="1"/>
          <p:nvPr/>
        </p:nvSpPr>
        <p:spPr>
          <a:xfrm>
            <a:off x="612843" y="300123"/>
            <a:ext cx="10787974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2060"/>
                </a:solidFill>
                <a:effectLst/>
                <a:latin typeface="-apple-system"/>
              </a:rPr>
              <a:t> Data Storage and Processing</a:t>
            </a:r>
          </a:p>
          <a:p>
            <a:pPr algn="l"/>
            <a:endParaRPr lang="en-US" b="1" dirty="0">
              <a:solidFill>
                <a:srgbClr val="111111"/>
              </a:solidFill>
              <a:latin typeface="-apple-system"/>
            </a:endParaRP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-apple-system"/>
              </a:rPr>
              <a:t>Data Storage: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B050"/>
                </a:solidFill>
                <a:effectLst/>
                <a:latin typeface="-apple-system"/>
              </a:rPr>
              <a:t> Create Power BI datasets to store the cleaned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-apple-system"/>
              </a:rPr>
              <a:t>Data Processing: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Use DAX (Data Analysis Expressions) to create calculated columns (Month ,  Year , DeliveryDays &amp; IsValid column to filter the Correct ship Date ) and measures (AverageRevenue</a:t>
            </a:r>
            <a:r>
              <a:rPr lang="en-US" sz="2400" dirty="0">
                <a:solidFill>
                  <a:srgbClr val="002060"/>
                </a:solidFill>
                <a:latin typeface="-apple-system"/>
              </a:rPr>
              <a:t>byUnitSold, AverageDeliveryDays).</a:t>
            </a:r>
            <a:endParaRPr lang="en-US" sz="2400" i="0" dirty="0">
              <a:solidFill>
                <a:srgbClr val="002060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Define key performance indicators (KPIs) related to sales, profit, and growth.</a:t>
            </a:r>
          </a:p>
        </p:txBody>
      </p:sp>
    </p:spTree>
    <p:extLst>
      <p:ext uri="{BB962C8B-B14F-4D97-AF65-F5344CB8AC3E}">
        <p14:creationId xmlns:p14="http://schemas.microsoft.com/office/powerpoint/2010/main" val="29201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EB8FB6-D1E4-19EE-0B13-8EAF7832BB6A}"/>
              </a:ext>
            </a:extLst>
          </p:cNvPr>
          <p:cNvSpPr txBox="1"/>
          <p:nvPr/>
        </p:nvSpPr>
        <p:spPr>
          <a:xfrm>
            <a:off x="350196" y="295019"/>
            <a:ext cx="11089532" cy="4801314"/>
          </a:xfrm>
          <a:prstGeom prst="rect">
            <a:avLst/>
          </a:prstGeom>
          <a:gradFill>
            <a:gsLst>
              <a:gs pos="7684">
                <a:srgbClr val="EEF2FA"/>
              </a:gs>
              <a:gs pos="22402">
                <a:srgbClr val="DFE7F5"/>
              </a:gs>
              <a:gs pos="59422">
                <a:srgbClr val="BACBE9"/>
              </a:gs>
              <a:gs pos="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US" sz="3200" b="1" i="0" dirty="0">
                <a:solidFill>
                  <a:srgbClr val="002060"/>
                </a:solidFill>
                <a:effectLst/>
                <a:latin typeface="-apple-system"/>
              </a:rPr>
              <a:t>Data Visualization and Reporting:</a:t>
            </a: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-apple-system"/>
              </a:rPr>
              <a:t>Design Dashboard in Power BI Desktop:</a:t>
            </a:r>
          </a:p>
          <a:p>
            <a:pPr algn="l"/>
            <a:endParaRPr lang="en-US" sz="32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Create visualizations (charts, graphs, tables) to represent sales trends, customer behavior, and growth.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Arrange visuals on the report canvas.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lvl="1" algn="l"/>
            <a:endParaRPr lang="en-US" sz="3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Add slicers for interactive filtering.</a:t>
            </a:r>
          </a:p>
        </p:txBody>
      </p:sp>
    </p:spTree>
    <p:extLst>
      <p:ext uri="{BB962C8B-B14F-4D97-AF65-F5344CB8AC3E}">
        <p14:creationId xmlns:p14="http://schemas.microsoft.com/office/powerpoint/2010/main" val="35448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29125-D68A-D44D-46ED-284BE0853D4D}"/>
              </a:ext>
            </a:extLst>
          </p:cNvPr>
          <p:cNvSpPr txBox="1"/>
          <p:nvPr/>
        </p:nvSpPr>
        <p:spPr>
          <a:xfrm>
            <a:off x="418290" y="501612"/>
            <a:ext cx="8227167" cy="3877985"/>
          </a:xfrm>
          <a:prstGeom prst="rect">
            <a:avLst/>
          </a:prstGeom>
          <a:gradFill>
            <a:gsLst>
              <a:gs pos="7684">
                <a:srgbClr val="EEF2FA"/>
              </a:gs>
              <a:gs pos="22402">
                <a:srgbClr val="DFE7F5"/>
              </a:gs>
              <a:gs pos="59422">
                <a:srgbClr val="BACBE9"/>
              </a:gs>
              <a:gs pos="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002060"/>
                </a:solidFill>
                <a:effectLst/>
                <a:latin typeface="-apple-system"/>
              </a:rPr>
              <a:t>Publish to Power BI Service</a:t>
            </a: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Sign in to Power BI Desktop.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Publish your report to Power BI Service:</a:t>
            </a:r>
          </a:p>
          <a:p>
            <a:pPr algn="l"/>
            <a:endParaRPr lang="en-US" sz="3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Choose the workspace where you want to publish the report.</a:t>
            </a:r>
          </a:p>
        </p:txBody>
      </p:sp>
    </p:spTree>
    <p:extLst>
      <p:ext uri="{BB962C8B-B14F-4D97-AF65-F5344CB8AC3E}">
        <p14:creationId xmlns:p14="http://schemas.microsoft.com/office/powerpoint/2010/main" val="362250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CDCD49-425D-E213-2A69-59ADD99AA4DE}"/>
              </a:ext>
            </a:extLst>
          </p:cNvPr>
          <p:cNvSpPr/>
          <p:nvPr/>
        </p:nvSpPr>
        <p:spPr>
          <a:xfrm>
            <a:off x="622570" y="739301"/>
            <a:ext cx="2256817" cy="1031131"/>
          </a:xfrm>
          <a:prstGeom prst="rect">
            <a:avLst/>
          </a:prstGeom>
          <a:solidFill>
            <a:srgbClr val="FF0000">
              <a:alpha val="24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002060"/>
              </a:solidFill>
              <a:latin typeface="-apple-system"/>
            </a:endParaRPr>
          </a:p>
          <a:p>
            <a:pPr algn="ctr"/>
            <a:endParaRPr lang="en-IN" sz="2000" b="1" dirty="0">
              <a:solidFill>
                <a:srgbClr val="002060"/>
              </a:solidFill>
              <a:latin typeface="-apple-system"/>
            </a:endParaRPr>
          </a:p>
          <a:p>
            <a:pPr algn="ctr"/>
            <a:endParaRPr lang="en-IN" sz="2000" b="1" dirty="0">
              <a:solidFill>
                <a:srgbClr val="002060"/>
              </a:solidFill>
              <a:latin typeface="-apple-system"/>
            </a:endParaRPr>
          </a:p>
          <a:p>
            <a:pPr algn="ctr"/>
            <a:endParaRPr lang="en-IN" sz="2000" b="1" dirty="0">
              <a:solidFill>
                <a:srgbClr val="002060"/>
              </a:solidFill>
              <a:latin typeface="-apple-system"/>
            </a:endParaRPr>
          </a:p>
          <a:p>
            <a:pPr algn="ctr"/>
            <a:r>
              <a:rPr lang="en-IN" sz="2000" b="1" dirty="0">
                <a:solidFill>
                  <a:srgbClr val="002060"/>
                </a:solidFill>
                <a:latin typeface="-apple-system"/>
              </a:rPr>
              <a:t>Data Sources </a:t>
            </a:r>
          </a:p>
          <a:p>
            <a:pPr algn="ctr"/>
            <a:endParaRPr lang="en-IN" sz="2000" b="1" dirty="0">
              <a:solidFill>
                <a:srgbClr val="002060"/>
              </a:solidFill>
              <a:latin typeface="-apple-system"/>
            </a:endParaRPr>
          </a:p>
          <a:p>
            <a:pPr algn="ctr"/>
            <a:endParaRPr lang="en-IN" sz="2000" b="1" dirty="0">
              <a:solidFill>
                <a:srgbClr val="002060"/>
              </a:solidFill>
              <a:latin typeface="-apple-system"/>
            </a:endParaRPr>
          </a:p>
          <a:p>
            <a:pPr algn="ctr"/>
            <a:endParaRPr lang="en-IN" sz="2000" b="1" dirty="0">
              <a:solidFill>
                <a:srgbClr val="002060"/>
              </a:solidFill>
              <a:latin typeface="-apple-system"/>
            </a:endParaRPr>
          </a:p>
          <a:p>
            <a:pPr algn="ctr"/>
            <a:endParaRPr lang="en-IN" sz="2000" b="1" dirty="0">
              <a:solidFill>
                <a:srgbClr val="002060"/>
              </a:solidFill>
              <a:latin typeface="-apple-system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26CA79F-024B-235B-D3F0-4750DB8A457A}"/>
              </a:ext>
            </a:extLst>
          </p:cNvPr>
          <p:cNvSpPr/>
          <p:nvPr/>
        </p:nvSpPr>
        <p:spPr>
          <a:xfrm>
            <a:off x="2996119" y="1094361"/>
            <a:ext cx="1605064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A4A1D3A-3EEB-4CA7-DD7C-886BA1E23F56}"/>
              </a:ext>
            </a:extLst>
          </p:cNvPr>
          <p:cNvSpPr/>
          <p:nvPr/>
        </p:nvSpPr>
        <p:spPr>
          <a:xfrm>
            <a:off x="4717914" y="739301"/>
            <a:ext cx="2519463" cy="1031131"/>
          </a:xfrm>
          <a:prstGeom prst="flowChartProcess">
            <a:avLst/>
          </a:prstGeom>
          <a:solidFill>
            <a:srgbClr val="FF0000">
              <a:alpha val="24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-apple-system"/>
              </a:rPr>
              <a:t>Data Ingestion</a:t>
            </a:r>
          </a:p>
          <a:p>
            <a:pPr algn="ctr"/>
            <a:r>
              <a:rPr lang="en-IN" sz="2000" b="1" dirty="0">
                <a:solidFill>
                  <a:srgbClr val="002060"/>
                </a:solidFill>
                <a:latin typeface="-apple-system"/>
              </a:rPr>
              <a:t>(CSV File)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38C94-12E2-3360-8C37-D05AD8313EDF}"/>
              </a:ext>
            </a:extLst>
          </p:cNvPr>
          <p:cNvSpPr/>
          <p:nvPr/>
        </p:nvSpPr>
        <p:spPr>
          <a:xfrm>
            <a:off x="7354108" y="1094360"/>
            <a:ext cx="1605064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73BFA79-DB9D-BAB4-E4FF-630D6777B47A}"/>
              </a:ext>
            </a:extLst>
          </p:cNvPr>
          <p:cNvSpPr/>
          <p:nvPr/>
        </p:nvSpPr>
        <p:spPr>
          <a:xfrm>
            <a:off x="9075904" y="739302"/>
            <a:ext cx="2597287" cy="1031131"/>
          </a:xfrm>
          <a:prstGeom prst="flowChartProcess">
            <a:avLst/>
          </a:prstGeom>
          <a:solidFill>
            <a:srgbClr val="FF0000">
              <a:alpha val="24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2060"/>
                </a:solidFill>
                <a:latin typeface="-apple-system"/>
              </a:rPr>
              <a:t>Data Cleanin</a:t>
            </a:r>
            <a:r>
              <a:rPr lang="en-US" sz="2000" b="1" dirty="0">
                <a:solidFill>
                  <a:srgbClr val="002060"/>
                </a:solidFill>
                <a:latin typeface="-apple-system"/>
              </a:rPr>
              <a:t>g</a:t>
            </a:r>
            <a:endParaRPr lang="en-IN" sz="2000" b="1" dirty="0">
              <a:solidFill>
                <a:srgbClr val="002060"/>
              </a:solidFill>
              <a:latin typeface="-apple-system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84B0F90-1899-FE54-0FEC-ECF7EE2117E9}"/>
              </a:ext>
            </a:extLst>
          </p:cNvPr>
          <p:cNvSpPr/>
          <p:nvPr/>
        </p:nvSpPr>
        <p:spPr>
          <a:xfrm>
            <a:off x="9075904" y="3158248"/>
            <a:ext cx="2597287" cy="1031131"/>
          </a:xfrm>
          <a:prstGeom prst="flowChartProcess">
            <a:avLst/>
          </a:prstGeom>
          <a:solidFill>
            <a:srgbClr val="FF0000">
              <a:alpha val="24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-apple-system"/>
              </a:rPr>
              <a:t>Data Storage and Processing</a:t>
            </a:r>
            <a:endParaRPr lang="en-IN" sz="2000" b="1" dirty="0">
              <a:solidFill>
                <a:srgbClr val="002060"/>
              </a:solidFill>
              <a:latin typeface="-apple-system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D79B99-25FC-22A3-BABD-6DD992A5D0E0}"/>
              </a:ext>
            </a:extLst>
          </p:cNvPr>
          <p:cNvSpPr/>
          <p:nvPr/>
        </p:nvSpPr>
        <p:spPr>
          <a:xfrm>
            <a:off x="10199449" y="1945532"/>
            <a:ext cx="350196" cy="1165697"/>
          </a:xfrm>
          <a:prstGeom prst="downArrow">
            <a:avLst>
              <a:gd name="adj1" fmla="val 6111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ED81466-8F63-3997-E2DE-9767116B9D8F}"/>
              </a:ext>
            </a:extLst>
          </p:cNvPr>
          <p:cNvSpPr/>
          <p:nvPr/>
        </p:nvSpPr>
        <p:spPr>
          <a:xfrm>
            <a:off x="4717914" y="3111229"/>
            <a:ext cx="2597287" cy="1031131"/>
          </a:xfrm>
          <a:prstGeom prst="flowChartProcess">
            <a:avLst/>
          </a:prstGeom>
          <a:solidFill>
            <a:srgbClr val="FF0000">
              <a:alpha val="24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-apple-system"/>
              </a:rPr>
              <a:t>Data Visualization and Reporting</a:t>
            </a:r>
            <a:endParaRPr lang="en-IN" sz="2000" b="1" dirty="0">
              <a:solidFill>
                <a:srgbClr val="002060"/>
              </a:solidFill>
              <a:latin typeface="-apple-system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14DE91D-42BB-A6B7-A82D-D552CD921951}"/>
              </a:ext>
            </a:extLst>
          </p:cNvPr>
          <p:cNvSpPr/>
          <p:nvPr/>
        </p:nvSpPr>
        <p:spPr>
          <a:xfrm>
            <a:off x="622571" y="3158247"/>
            <a:ext cx="2597287" cy="1031131"/>
          </a:xfrm>
          <a:prstGeom prst="flowChartProcess">
            <a:avLst/>
          </a:prstGeom>
          <a:solidFill>
            <a:srgbClr val="FF0000">
              <a:alpha val="24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-apple-system"/>
              </a:rPr>
              <a:t>Publish to Power BI Service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552DA9-6E15-CD7D-4E0C-8D9F98FF9943}"/>
              </a:ext>
            </a:extLst>
          </p:cNvPr>
          <p:cNvSpPr/>
          <p:nvPr/>
        </p:nvSpPr>
        <p:spPr>
          <a:xfrm rot="10800000">
            <a:off x="7393020" y="3513305"/>
            <a:ext cx="1605064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CC6987-6FCF-3C81-E89B-FC28251C278E}"/>
              </a:ext>
            </a:extLst>
          </p:cNvPr>
          <p:cNvSpPr/>
          <p:nvPr/>
        </p:nvSpPr>
        <p:spPr>
          <a:xfrm rot="10800000">
            <a:off x="3297677" y="3597611"/>
            <a:ext cx="1303506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D5563-B2DE-84BD-8C33-D03C1D71EE15}"/>
              </a:ext>
            </a:extLst>
          </p:cNvPr>
          <p:cNvSpPr txBox="1"/>
          <p:nvPr/>
        </p:nvSpPr>
        <p:spPr>
          <a:xfrm>
            <a:off x="622571" y="233464"/>
            <a:ext cx="136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Process:</a:t>
            </a:r>
          </a:p>
        </p:txBody>
      </p:sp>
    </p:spTree>
    <p:extLst>
      <p:ext uri="{BB962C8B-B14F-4D97-AF65-F5344CB8AC3E}">
        <p14:creationId xmlns:p14="http://schemas.microsoft.com/office/powerpoint/2010/main" val="393474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84">
              <a:srgbClr val="EEF2FA"/>
            </a:gs>
            <a:gs pos="22402">
              <a:srgbClr val="DFE7F5"/>
            </a:gs>
            <a:gs pos="59422">
              <a:srgbClr val="BACBE9"/>
            </a:gs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59B50-89A9-0316-C33F-F3C6DFB04425}"/>
              </a:ext>
            </a:extLst>
          </p:cNvPr>
          <p:cNvSpPr txBox="1"/>
          <p:nvPr/>
        </p:nvSpPr>
        <p:spPr>
          <a:xfrm>
            <a:off x="457199" y="465494"/>
            <a:ext cx="10924161" cy="5601533"/>
          </a:xfrm>
          <a:prstGeom prst="rect">
            <a:avLst/>
          </a:prstGeom>
          <a:gradFill>
            <a:gsLst>
              <a:gs pos="7684">
                <a:srgbClr val="EEF2FA"/>
              </a:gs>
              <a:gs pos="22402">
                <a:srgbClr val="DFE7F5"/>
              </a:gs>
              <a:gs pos="59422">
                <a:srgbClr val="BACBE9"/>
              </a:gs>
              <a:gs pos="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002060"/>
                </a:solidFill>
                <a:effectLst/>
                <a:latin typeface="-apple-system"/>
              </a:rPr>
              <a:t>Create a User Interface (Dashboard) in Power BI Service:</a:t>
            </a: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Open Power BI Service:</a:t>
            </a:r>
          </a:p>
          <a:p>
            <a:pPr algn="l"/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Go to Power BI Service and sign in.</a:t>
            </a:r>
          </a:p>
          <a:p>
            <a:pPr lvl="1" algn="l"/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Open your published report.</a:t>
            </a:r>
          </a:p>
          <a:p>
            <a:pPr algn="l"/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Pin visuals to a new dashboard:</a:t>
            </a:r>
          </a:p>
          <a:p>
            <a:pPr algn="l"/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Click on the pin icon on each visual to add it to the dashboard.</a:t>
            </a:r>
          </a:p>
          <a:p>
            <a:pPr lvl="1" algn="l"/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Arrange dashboard tiles for a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3069643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207</TotalTime>
  <Words>401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kumar Thakur</dc:creator>
  <cp:lastModifiedBy>Bhavesh kumar Thakur</cp:lastModifiedBy>
  <cp:revision>4</cp:revision>
  <dcterms:created xsi:type="dcterms:W3CDTF">2024-08-13T04:17:48Z</dcterms:created>
  <dcterms:modified xsi:type="dcterms:W3CDTF">2024-08-13T07:45:22Z</dcterms:modified>
</cp:coreProperties>
</file>