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5217-B274-894E-9F73-8C9C15BDA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4FD62-3B9C-70DD-47C6-161ABC320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C52BF-7D2F-325C-A182-C718A5CB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3F4A-5D4A-A212-6BF4-9BDB6785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D249-BB7D-41EE-7764-2E98C4C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8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55A4-5FF3-C113-2F3B-327F0763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CD78-E379-1F84-EAC1-33EFE876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E42F-F24F-F232-5D84-338B8C12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938B-482F-1D94-1F9A-2F4885C9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BB56-018D-F26A-E64A-0E780569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3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B57FC-4130-023F-8113-723D1EA3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63BE8-3D80-21F1-4850-5B7A6763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6D08-9B7E-1B91-67C5-3FF18965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E165-B7D9-4FE3-BCB1-A009AEFC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3BA6-4C64-2C9E-18B9-CC7CB652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7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DD2-AE2C-D9B9-33B9-4CD94B78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6784-ED23-08DD-7757-B081A18F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B3E8-66A4-2006-96BE-62981008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A97C-A8CF-9BB1-1D64-DED4DAF8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DC7B-3D73-2136-5874-3A593951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3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74D5-4F73-96C0-5B23-0755AF77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F9334-9DF7-B9B2-2BDF-6D7F7962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1573-8F80-6446-4AE9-B528B1CE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F07B2-DDA0-8703-077D-EBCEBD4F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E79D-5FF2-1370-501D-C0FD8D2E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9380-2989-1292-ABC5-B1DE3E5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5957-5697-5EA5-C4FA-C03925817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CC776-C005-1BE4-A00E-F7A41B445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CD33F-6F87-09F5-7627-C01AA19C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7DCFC-8EB8-E641-C18D-AA1ED80D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D0193-FCAA-53A9-CAE5-EC9175C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8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2668-32D6-1018-5851-C5800BF1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19B2C-400F-89A0-914B-351D1598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E5BC-F5A2-9588-9206-05BEAB0E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50FDC-FE65-2220-E2BA-C01B1946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DF49E-B342-4830-5B3F-D74E339D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82D4C-DCBD-F585-DB3B-8E27E2D9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A0DEC-5663-9087-7D53-FE8C10F3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A2A34-6D37-5035-9CEF-BF023967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6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9802-8B2A-EB3A-8F33-ACB1ED06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B3E75-F228-2DF0-DE25-3AFCC0E4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30030-A5A9-5F9E-5B85-E395419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880C4-AE44-2EC8-E918-23E069D6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6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3432E-F869-9AAF-6661-477A33A1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72C83-74C5-4001-5DBE-EF67EB2E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45B0A-2435-21C6-A02E-C9AD0243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3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976E-9E3E-7551-F134-5AF06BD4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6048-BD43-928F-CE84-EF1EFB13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C9F2E-A5DD-AC2B-0F63-FFC17E3E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3AE7-E2E3-B31A-25F1-9704CBC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02439-F4BD-8CF6-8A87-CD2652A8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F24C-8CA1-DA95-D921-6E0E4FD5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6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753B-1A82-2D9E-09F8-6E6FCD47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1A231-ED8B-56D4-BFEE-9D71038E3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0DB3D-E2E6-6E71-4825-926A2D16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0E55-10D0-B537-4975-31DBEAF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208A-B9D0-B687-C709-9B80D707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5759B-9336-525A-A997-14AB1233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3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BAA69-E2C7-4991-8AA8-D40D137C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BB376-5F1C-F7CA-DCB8-EBCF9049D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2329-B850-38CC-7623-DB8887E40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3EAC-3D63-4122-996E-06A69BD2BBEF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8955-CF74-CA46-1C54-3AB41722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9B13-1DA0-6C40-C7ED-EACC2E6B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E3E9-C30D-4793-A7D4-E5FA3D0FA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3503-7737-F3D7-ED88-D4040A425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534" y="191029"/>
            <a:ext cx="9948333" cy="2602971"/>
          </a:xfr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111111"/>
                </a:solidFill>
                <a:effectLst/>
                <a:latin typeface="-apple-system"/>
              </a:rPr>
              <a:t>LLD for Amazon Sales Data using Power BI</a:t>
            </a:r>
            <a:br>
              <a:rPr lang="en-US" sz="5400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sz="54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90F9F6D-D936-C230-D345-A5E1EEA58C99}"/>
              </a:ext>
            </a:extLst>
          </p:cNvPr>
          <p:cNvSpPr/>
          <p:nvPr/>
        </p:nvSpPr>
        <p:spPr>
          <a:xfrm>
            <a:off x="2987472" y="3429000"/>
            <a:ext cx="4824919" cy="193580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2060"/>
                </a:solidFill>
              </a:rPr>
              <a:t>Name – Bhavesh Kumar Thakur</a:t>
            </a:r>
          </a:p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Date – 13 – 08 -2024</a:t>
            </a:r>
          </a:p>
        </p:txBody>
      </p:sp>
    </p:spTree>
    <p:extLst>
      <p:ext uri="{BB962C8B-B14F-4D97-AF65-F5344CB8AC3E}">
        <p14:creationId xmlns:p14="http://schemas.microsoft.com/office/powerpoint/2010/main" val="49151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9D70-4A2C-E166-28FF-F668089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  <a:latin typeface="-apple-system"/>
              </a:rPr>
              <a:t>Introduction</a:t>
            </a:r>
            <a:b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FE00-B7EB-2E96-4837-E42A8965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 This document outlines the low-level design for analyzing Amazon sales data using Power BI. The goal is to provide actionable insights into sales performance , Profitability and product trends.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3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6FFE-1434-8C84-2E0F-C6CA27B9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What is Low-Level Design Document?</a:t>
            </a:r>
            <a:b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71FD-A29D-AF4C-86AF-91F0D89D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An LLD provides a detailed technical blueprint of the system, including data structures, algorithms, and workflows.</a:t>
            </a:r>
            <a:b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0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C911-4589-D222-938D-348A2094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 Scope</a:t>
            </a:r>
            <a:b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100C-CE92-D3D8-D88C-B97D1326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This project covers the extraction, transformation, and visualization of Amazon sales data.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C17-1E5F-1DF7-8474-9F7ECDD2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 Architecture</a:t>
            </a:r>
            <a:b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1C1B-328E-4735-09FF-459F66C3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The architecture consists of data sources (Amazon sales data), ETL processes and Power BI for visualization.</a:t>
            </a:r>
            <a:b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</a:b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F4CF-B06F-EB1E-0B44-BB6ECF0F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09" y="894945"/>
            <a:ext cx="11644008" cy="5282018"/>
          </a:xfrm>
          <a:noFill/>
        </p:spPr>
        <p:txBody>
          <a:bodyPr anchor="ctr"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FF0000"/>
                </a:solidFill>
                <a:effectLst/>
                <a:latin typeface="-apple-system"/>
              </a:rPr>
              <a:t> Data Description:</a:t>
            </a:r>
            <a:endParaRPr lang="en-IN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Sales Transactions:  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Order ID</a:t>
            </a:r>
            <a:r>
              <a:rPr lang="en-US" sz="1800" dirty="0">
                <a:solidFill>
                  <a:srgbClr val="00B050"/>
                </a:solidFill>
              </a:rPr>
              <a:t> , Order Date, 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Ship Date,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Units Sold,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Unit Price,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Unit Cost,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Total Revenue</a:t>
            </a:r>
            <a:r>
              <a:rPr lang="en-US" sz="1800" dirty="0">
                <a:solidFill>
                  <a:srgbClr val="00B050"/>
                </a:solidFill>
              </a:rPr>
              <a:t> ,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Total Cost</a:t>
            </a:r>
            <a:r>
              <a:rPr lang="en-US" sz="1800" dirty="0">
                <a:solidFill>
                  <a:srgbClr val="00B050"/>
                </a:solidFill>
              </a:rPr>
              <a:t> ,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Total Profit</a:t>
            </a:r>
            <a:r>
              <a:rPr lang="en-US" sz="1800" dirty="0">
                <a:solidFill>
                  <a:srgbClr val="00B050"/>
                </a:solidFill>
              </a:rPr>
              <a:t> .</a:t>
            </a:r>
            <a:endParaRPr lang="en-US" sz="1800" b="0" i="0" dirty="0">
              <a:solidFill>
                <a:srgbClr val="00B05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Product Details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-apple-system"/>
              </a:rPr>
              <a:t>: </a:t>
            </a:r>
            <a:r>
              <a:rPr lang="en-IN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Item Type</a:t>
            </a:r>
            <a:r>
              <a:rPr lang="en-IN" sz="1800" dirty="0">
                <a:solidFill>
                  <a:srgbClr val="00B050"/>
                </a:solidFill>
              </a:rPr>
              <a:t> , Order Priority</a:t>
            </a:r>
            <a:endParaRPr lang="en-US" sz="1800" b="0" i="0" dirty="0">
              <a:solidFill>
                <a:srgbClr val="00B05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Geographical Information :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-apple-system"/>
              </a:rPr>
              <a:t> </a:t>
            </a:r>
            <a:r>
              <a:rPr lang="en-IN" sz="1800" dirty="0">
                <a:solidFill>
                  <a:srgbClr val="00B050"/>
                </a:solidFill>
              </a:rPr>
              <a:t>Region , Order priority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sz="1800" b="0" i="0" dirty="0">
              <a:solidFill>
                <a:srgbClr val="00B05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Data Transformation: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Cleaning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US" sz="1800" dirty="0">
                <a:solidFill>
                  <a:srgbClr val="00B050"/>
                </a:solidFill>
              </a:rPr>
              <a:t>Correcting date Format &amp; Data Types For Each Columns..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Aggregation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US" sz="1800" dirty="0">
                <a:solidFill>
                  <a:srgbClr val="00B050"/>
                </a:solidFill>
              </a:rPr>
              <a:t>Summarize sales data by product, Geographically and time period.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rgbClr val="00B05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Data Storage and Processing: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Load: </a:t>
            </a:r>
            <a:r>
              <a:rPr lang="en-US" sz="1800" dirty="0">
                <a:solidFill>
                  <a:srgbClr val="00B050"/>
                </a:solidFill>
              </a:rPr>
              <a:t>Load Cleaned data into power bi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Visualization : </a:t>
            </a:r>
            <a:r>
              <a:rPr lang="en-US" sz="1800" dirty="0">
                <a:solidFill>
                  <a:srgbClr val="00B050"/>
                </a:solidFill>
              </a:rPr>
              <a:t>Creating Visuals</a:t>
            </a:r>
          </a:p>
          <a:p>
            <a:pPr marL="0" indent="0" algn="l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Deployment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Power BI Service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US" sz="1800" dirty="0">
                <a:solidFill>
                  <a:srgbClr val="00B050"/>
                </a:solidFill>
              </a:rPr>
              <a:t>Publish reports to Power BI Service, configure refresh schedules, and set up user access.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B050"/>
              </a:solidFill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7746E-2BD5-3CB2-ECD4-2915895AC15B}"/>
              </a:ext>
            </a:extLst>
          </p:cNvPr>
          <p:cNvSpPr txBox="1"/>
          <p:nvPr/>
        </p:nvSpPr>
        <p:spPr>
          <a:xfrm>
            <a:off x="98898" y="96262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 Architecture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27070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F6CBF-33B8-0F2A-6654-7F1C944E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3" y="393044"/>
            <a:ext cx="5770617" cy="1039084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B60645-F8F2-DF31-D6D8-AC21F4129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97713"/>
              </p:ext>
            </p:extLst>
          </p:nvPr>
        </p:nvGraphicFramePr>
        <p:xfrm>
          <a:off x="325383" y="1995120"/>
          <a:ext cx="7594630" cy="422440"/>
        </p:xfrm>
        <a:graphic>
          <a:graphicData uri="http://schemas.openxmlformats.org/drawingml/2006/table">
            <a:tbl>
              <a:tblPr/>
              <a:tblGrid>
                <a:gridCol w="2681152">
                  <a:extLst>
                    <a:ext uri="{9D8B030D-6E8A-4147-A177-3AD203B41FA5}">
                      <a16:colId xmlns:a16="http://schemas.microsoft.com/office/drawing/2014/main" val="478235986"/>
                    </a:ext>
                  </a:extLst>
                </a:gridCol>
                <a:gridCol w="4913478">
                  <a:extLst>
                    <a:ext uri="{9D8B030D-6E8A-4147-A177-3AD203B41FA5}">
                      <a16:colId xmlns:a16="http://schemas.microsoft.com/office/drawing/2014/main" val="598167758"/>
                    </a:ext>
                  </a:extLst>
                </a:gridCol>
              </a:tblGrid>
              <a:tr h="422440">
                <a:tc>
                  <a:txBody>
                    <a:bodyPr/>
                    <a:lstStyle/>
                    <a:p>
                      <a:pPr marL="90805" marR="8318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1C4"/>
                          </a:highlight>
                          <a:latin typeface="Carlito"/>
                        </a:rPr>
                        <a:t>TEST CASE DESCRIPTION</a:t>
                      </a:r>
                      <a:endParaRPr lang="en-IN" sz="1600" b="1" dirty="0">
                        <a:effectLst/>
                        <a:highlight>
                          <a:srgbClr val="4471C4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383665" marR="137604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1C4"/>
                          </a:highlight>
                          <a:latin typeface="Carlito"/>
                        </a:rPr>
                        <a:t>EXPECTED RESULTS</a:t>
                      </a:r>
                      <a:endParaRPr lang="en-IN" sz="1800" b="1" dirty="0">
                        <a:effectLst/>
                        <a:highlight>
                          <a:srgbClr val="4471C4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96708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2711B066-5C6F-50B3-2B04-39F9D1261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60" y="1960360"/>
            <a:ext cx="188979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A2E46C-4F57-C706-60F8-51BF046E9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19657"/>
              </p:ext>
            </p:extLst>
          </p:nvPr>
        </p:nvGraphicFramePr>
        <p:xfrm>
          <a:off x="325383" y="2452320"/>
          <a:ext cx="7594629" cy="3287246"/>
        </p:xfrm>
        <a:graphic>
          <a:graphicData uri="http://schemas.openxmlformats.org/drawingml/2006/table">
            <a:tbl>
              <a:tblPr/>
              <a:tblGrid>
                <a:gridCol w="2681152">
                  <a:extLst>
                    <a:ext uri="{9D8B030D-6E8A-4147-A177-3AD203B41FA5}">
                      <a16:colId xmlns:a16="http://schemas.microsoft.com/office/drawing/2014/main" val="219016052"/>
                    </a:ext>
                  </a:extLst>
                </a:gridCol>
                <a:gridCol w="4913477">
                  <a:extLst>
                    <a:ext uri="{9D8B030D-6E8A-4147-A177-3AD203B41FA5}">
                      <a16:colId xmlns:a16="http://schemas.microsoft.com/office/drawing/2014/main" val="3754906399"/>
                    </a:ext>
                  </a:extLst>
                </a:gridCol>
              </a:tblGrid>
              <a:tr h="1049263">
                <a:tc>
                  <a:txBody>
                    <a:bodyPr/>
                    <a:lstStyle/>
                    <a:p>
                      <a:pPr marL="90805" marR="86360" algn="ctr" rtl="0" fontAlgn="t">
                        <a:spcBef>
                          <a:spcPts val="81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rlito"/>
                        </a:rPr>
                        <a:t>Region </a:t>
                      </a:r>
                      <a:endParaRPr lang="en-IN" sz="18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rlito"/>
                        </a:rPr>
                        <a:t>When clicked on the slicer, a dropdown should occur which has</a:t>
                      </a:r>
                      <a:endParaRPr lang="en-US" sz="1800" dirty="0">
                        <a:effectLst/>
                      </a:endParaRPr>
                    </a:p>
                    <a:p>
                      <a:pPr marL="67945" rtl="0" fontAlgn="t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rlito"/>
                        </a:rPr>
                        <a:t>various parameters of the region .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845921"/>
                  </a:ext>
                </a:extLst>
              </a:tr>
              <a:tr h="1049263">
                <a:tc>
                  <a:txBody>
                    <a:bodyPr/>
                    <a:lstStyle/>
                    <a:p>
                      <a:pPr marL="90805" marR="85090" algn="ctr" rtl="0" fontAlgn="t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rlito"/>
                        </a:rPr>
                        <a:t>Year &amp; Month</a:t>
                      </a:r>
                      <a:endParaRPr lang="en-IN" sz="18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rlito"/>
                        </a:rPr>
                        <a:t>When clicked on the slicer, a dropdown should occur which</a:t>
                      </a:r>
                      <a:endParaRPr lang="en-US" sz="1800" dirty="0">
                        <a:effectLst/>
                      </a:endParaRPr>
                    </a:p>
                    <a:p>
                      <a:pPr marL="67945" rtl="0" fontAlgn="t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rlito"/>
                        </a:rPr>
                        <a:t>describes the parameters of the Year &amp; Month.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303131"/>
                  </a:ext>
                </a:extLst>
              </a:tr>
              <a:tr h="1049263">
                <a:tc>
                  <a:txBody>
                    <a:bodyPr/>
                    <a:lstStyle/>
                    <a:p>
                      <a:pPr marL="90805" marR="8636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 b/w Total Revenue , Profit &amp; Unit Sold by Year.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 a time series graph is shown of Year VS Total revenue , Profit &amp; Unit Sold.</a:t>
                      </a:r>
                      <a:endParaRPr lang="en-US" b="0" dirty="0">
                        <a:effectLst/>
                      </a:endParaRPr>
                    </a:p>
                    <a:p>
                      <a:br>
                        <a:rPr lang="en-US" dirty="0"/>
                      </a:br>
                      <a:endParaRPr lang="en-US" sz="18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096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9F9A9D78-6F14-FD7A-5AB7-6A31D324B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6" y="2610509"/>
            <a:ext cx="1889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5DE00B-B3D1-86B2-0436-99D447C71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30" y="278455"/>
            <a:ext cx="4007796" cy="36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Carlito</vt:lpstr>
      <vt:lpstr>Wingdings</vt:lpstr>
      <vt:lpstr>Office Theme</vt:lpstr>
      <vt:lpstr>LLD for Amazon Sales Data using Power BI </vt:lpstr>
      <vt:lpstr>Introduction </vt:lpstr>
      <vt:lpstr>What is Low-Level Design Document? </vt:lpstr>
      <vt:lpstr>  Scope  </vt:lpstr>
      <vt:lpstr> Architecture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kumar Thakur</dc:creator>
  <cp:lastModifiedBy>Bhavesh kumar Thakur</cp:lastModifiedBy>
  <cp:revision>3</cp:revision>
  <dcterms:created xsi:type="dcterms:W3CDTF">2024-08-13T05:39:21Z</dcterms:created>
  <dcterms:modified xsi:type="dcterms:W3CDTF">2024-08-13T07:45:27Z</dcterms:modified>
</cp:coreProperties>
</file>