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sldIdLst>
    <p:sldId id="256" r:id="rId2"/>
    <p:sldId id="257" r:id="rId3"/>
    <p:sldId id="258" r:id="rId4"/>
    <p:sldId id="272" r:id="rId5"/>
    <p:sldId id="273"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98" autoAdjust="0"/>
  </p:normalViewPr>
  <p:slideViewPr>
    <p:cSldViewPr snapToGrid="0" showGuides="1">
      <p:cViewPr varScale="1">
        <p:scale>
          <a:sx n="73" d="100"/>
          <a:sy n="73" d="100"/>
        </p:scale>
        <p:origin x="107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16-Feb-24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3647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16-Feb-24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33542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16-Feb-24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937245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16-Feb-24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84023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16-Feb-24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79003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16-Feb-24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88279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16-Feb-24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7881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16-Feb-24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3756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16-Feb-24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982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16-Feb-24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236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16-Feb-24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356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16-Feb-24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961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16-Feb-24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687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16-Feb-24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173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16-Feb-24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14489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16-Feb-24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095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16-Feb-24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965016471"/>
      </p:ext>
    </p:extLst>
  </p:cSld>
  <p:clrMap bg1="dk1" tx1="lt1" bg2="dk2" tx2="lt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43A2CDA-51EA-3192-03E3-196BD40A36FC}"/>
              </a:ext>
            </a:extLst>
          </p:cNvPr>
          <p:cNvSpPr>
            <a:spLocks noGrp="1" noChangeArrowheads="1"/>
          </p:cNvSpPr>
          <p:nvPr>
            <p:ph type="ctrTitle"/>
          </p:nvPr>
        </p:nvSpPr>
        <p:spPr bwMode="auto">
          <a:xfrm>
            <a:off x="2356663" y="523891"/>
            <a:ext cx="510909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cs typeface="Shruti" panose="020B0502040204020203" pitchFamily="34" charset="0"/>
              </a:rPr>
              <a:t>CAPSTONE PROJECT</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ontserrat" panose="00000500000000000000" pitchFamily="2" charset="0"/>
                <a:ea typeface="Times New Roman" panose="02020603050405020304" pitchFamily="18" charset="0"/>
                <a:cs typeface="Shruti" panose="020B0502040204020203" pitchFamily="34" charset="0"/>
              </a:rPr>
              <a:t>Power Bi</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CB17D37-2199-0043-2A7F-02658E81DD30}"/>
              </a:ext>
            </a:extLst>
          </p:cNvPr>
          <p:cNvSpPr>
            <a:spLocks noGrp="1" noChangeArrowheads="1"/>
          </p:cNvSpPr>
          <p:nvPr>
            <p:ph type="subTitle" idx="1"/>
          </p:nvPr>
        </p:nvSpPr>
        <p:spPr bwMode="auto">
          <a:xfrm>
            <a:off x="2989848" y="2088427"/>
            <a:ext cx="3842719" cy="123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algn="ctr">
              <a:lnSpc>
                <a:spcPct val="107000"/>
              </a:lnSpc>
              <a:spcBef>
                <a:spcPts val="0"/>
              </a:spcBef>
              <a:spcAft>
                <a:spcPts val="800"/>
              </a:spcAft>
            </a:pPr>
            <a:r>
              <a:rPr lang="en-US" sz="2000" kern="100" dirty="0">
                <a:effectLst/>
                <a:latin typeface="Montserrat Medium" panose="00000600000000000000" pitchFamily="2" charset="0"/>
                <a:ea typeface="Calibri" panose="020F0502020204030204" pitchFamily="34" charset="0"/>
                <a:cs typeface="Shruti" panose="020B0502040204020203" pitchFamily="34" charset="0"/>
              </a:rPr>
              <a:t>Classic Models</a:t>
            </a:r>
            <a:endParaRPr lang="en-US" sz="2000" kern="100" dirty="0">
              <a:effectLst/>
              <a:latin typeface="Calibri" panose="020F0502020204030204" pitchFamily="34" charset="0"/>
              <a:ea typeface="Calibri" panose="020F0502020204030204" pitchFamily="34" charset="0"/>
              <a:cs typeface="Shruti" panose="020B0502040204020203" pitchFamily="34" charset="0"/>
            </a:endParaRPr>
          </a:p>
          <a:p>
            <a:pPr marL="0" marR="0" algn="ctr">
              <a:lnSpc>
                <a:spcPct val="107000"/>
              </a:lnSpc>
              <a:spcBef>
                <a:spcPts val="0"/>
              </a:spcBef>
              <a:spcAft>
                <a:spcPts val="800"/>
              </a:spcAft>
            </a:pPr>
            <a:r>
              <a:rPr lang="en-US" sz="2000" b="1" kern="100" dirty="0">
                <a:effectLst/>
                <a:latin typeface="Montserrat Medium" panose="00000600000000000000" pitchFamily="2" charset="0"/>
                <a:ea typeface="Calibri" panose="020F0502020204030204" pitchFamily="34" charset="0"/>
                <a:cs typeface="Shruti" panose="020B0502040204020203" pitchFamily="34" charset="0"/>
              </a:rPr>
              <a:t>Data Analysis &amp; Visualization</a:t>
            </a:r>
            <a:endParaRPr lang="en-US" sz="2000" kern="100" dirty="0">
              <a:effectLst/>
              <a:latin typeface="Calibri" panose="020F0502020204030204" pitchFamily="34" charset="0"/>
              <a:ea typeface="Calibri" panose="020F0502020204030204" pitchFamily="34" charset="0"/>
              <a:cs typeface="Shrut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BD848CA9-1DFA-7F60-09FE-9F3E9B145052}"/>
              </a:ext>
            </a:extLst>
          </p:cNvPr>
          <p:cNvSpPr>
            <a:spLocks noChangeArrowheads="1"/>
          </p:cNvSpPr>
          <p:nvPr/>
        </p:nvSpPr>
        <p:spPr bwMode="auto">
          <a:xfrm>
            <a:off x="191725" y="5014770"/>
            <a:ext cx="48227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ontserrat Medium" panose="00000600000000000000" pitchFamily="2" charset="0"/>
                <a:ea typeface="Times New Roman" panose="02020603050405020304" pitchFamily="18" charset="0"/>
                <a:cs typeface="Shruti" panose="020B0502040204020203" pitchFamily="34" charset="0"/>
              </a:rPr>
              <a:t>SUBMITTED BY: BHAVESH MEWARA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AEC87B20-E709-C8C5-5B95-9ED2C0C2954A}"/>
              </a:ext>
            </a:extLst>
          </p:cNvPr>
          <p:cNvSpPr txBox="1"/>
          <p:nvPr/>
        </p:nvSpPr>
        <p:spPr>
          <a:xfrm>
            <a:off x="1860749" y="3638760"/>
            <a:ext cx="6100916"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ontserrat Medium" panose="00000600000000000000" pitchFamily="2" charset="0"/>
                <a:ea typeface="Times New Roman" panose="02020603050405020304" pitchFamily="18" charset="0"/>
                <a:cs typeface="Shruti" panose="020B0502040204020203" pitchFamily="34" charset="0"/>
              </a:rPr>
              <a:t>FEBRUARY 17, 2024</a:t>
            </a:r>
            <a:endParaRPr kumimoji="0" lang="en-US" altLang="en-US" sz="1000" b="0" i="0" u="none" strike="noStrike" cap="none" normalizeH="0" baseline="0" dirty="0">
              <a:ln>
                <a:noFill/>
              </a:ln>
              <a:solidFill>
                <a:schemeClr val="tx1"/>
              </a:solidFill>
              <a:effectLst/>
            </a:endParaRPr>
          </a:p>
        </p:txBody>
      </p:sp>
      <p:sp>
        <p:nvSpPr>
          <p:cNvPr id="14" name="TextBox 13">
            <a:extLst>
              <a:ext uri="{FF2B5EF4-FFF2-40B4-BE49-F238E27FC236}">
                <a16:creationId xmlns:a16="http://schemas.microsoft.com/office/drawing/2014/main" id="{594F3C47-DE7F-5F04-9C19-8CA98D5A7526}"/>
              </a:ext>
            </a:extLst>
          </p:cNvPr>
          <p:cNvSpPr txBox="1"/>
          <p:nvPr/>
        </p:nvSpPr>
        <p:spPr>
          <a:xfrm>
            <a:off x="5883371" y="5014770"/>
            <a:ext cx="4156587"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ontserrat Medium" panose="00000600000000000000" pitchFamily="2" charset="0"/>
                <a:ea typeface="Times New Roman" panose="02020603050405020304" pitchFamily="18" charset="0"/>
                <a:cs typeface="Shruti" panose="020B0502040204020203" pitchFamily="34" charset="0"/>
              </a:rPr>
              <a:t>SUBMITTED TO: ODINSCHOOL</a:t>
            </a:r>
            <a:endParaRPr kumimoji="0" lang="en-US" altLang="en-US" sz="11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96712610"/>
      </p:ext>
    </p:extLst>
  </p:cSld>
  <p:clrMapOvr>
    <a:masterClrMapping/>
  </p:clrMapOvr>
  <mc:AlternateContent xmlns:mc="http://schemas.openxmlformats.org/markup-compatibility/2006">
    <mc:Choice xmlns:p14="http://schemas.microsoft.com/office/powerpoint/2010/main" Requires="p14">
      <p:transition p14:dur="0" advTm="2000"/>
    </mc:Choice>
    <mc:Fallback>
      <p:transition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arn(inVertic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8" grpId="0"/>
      <p:bldP spid="12"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8C772AF2-665C-42EB-F085-4E70783FB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868" y="1341526"/>
            <a:ext cx="7568969" cy="4174947"/>
          </a:xfrm>
          <a:prstGeom prst="rect">
            <a:avLst/>
          </a:prstGeom>
        </p:spPr>
      </p:pic>
      <p:sp>
        <p:nvSpPr>
          <p:cNvPr id="8" name="TextBox 7">
            <a:extLst>
              <a:ext uri="{FF2B5EF4-FFF2-40B4-BE49-F238E27FC236}">
                <a16:creationId xmlns:a16="http://schemas.microsoft.com/office/drawing/2014/main" id="{A6C51A63-0384-FDFF-7BDF-004D17867519}"/>
              </a:ext>
            </a:extLst>
          </p:cNvPr>
          <p:cNvSpPr txBox="1"/>
          <p:nvPr/>
        </p:nvSpPr>
        <p:spPr>
          <a:xfrm>
            <a:off x="1429407" y="448576"/>
            <a:ext cx="2522483" cy="369332"/>
          </a:xfrm>
          <a:prstGeom prst="rect">
            <a:avLst/>
          </a:prstGeom>
          <a:noFill/>
        </p:spPr>
        <p:txBody>
          <a:bodyPr wrap="square" rtlCol="0">
            <a:spAutoFit/>
          </a:bodyPr>
          <a:lstStyle/>
          <a:p>
            <a:r>
              <a:rPr lang="en-US" dirty="0"/>
              <a:t>(Sales by Product line)</a:t>
            </a:r>
          </a:p>
        </p:txBody>
      </p:sp>
      <p:cxnSp>
        <p:nvCxnSpPr>
          <p:cNvPr id="10" name="Straight Arrow Connector 9">
            <a:extLst>
              <a:ext uri="{FF2B5EF4-FFF2-40B4-BE49-F238E27FC236}">
                <a16:creationId xmlns:a16="http://schemas.microsoft.com/office/drawing/2014/main" id="{C032CC33-3EDE-B18D-2444-9C6EC1C2BD52}"/>
              </a:ext>
            </a:extLst>
          </p:cNvPr>
          <p:cNvCxnSpPr/>
          <p:nvPr/>
        </p:nvCxnSpPr>
        <p:spPr>
          <a:xfrm flipV="1">
            <a:off x="2753710" y="851338"/>
            <a:ext cx="0" cy="3573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F594C207-CF77-B679-96F7-A3AA4F4B200C}"/>
              </a:ext>
            </a:extLst>
          </p:cNvPr>
          <p:cNvSpPr txBox="1"/>
          <p:nvPr/>
        </p:nvSpPr>
        <p:spPr>
          <a:xfrm>
            <a:off x="5129049" y="357352"/>
            <a:ext cx="3226676" cy="369332"/>
          </a:xfrm>
          <a:prstGeom prst="rect">
            <a:avLst/>
          </a:prstGeom>
          <a:noFill/>
        </p:spPr>
        <p:txBody>
          <a:bodyPr wrap="square" rtlCol="0">
            <a:spAutoFit/>
          </a:bodyPr>
          <a:lstStyle/>
          <a:p>
            <a:r>
              <a:rPr lang="en-US" dirty="0"/>
              <a:t>(Sales and Profit By Product)</a:t>
            </a:r>
          </a:p>
        </p:txBody>
      </p:sp>
      <p:cxnSp>
        <p:nvCxnSpPr>
          <p:cNvPr id="13" name="Straight Arrow Connector 12">
            <a:extLst>
              <a:ext uri="{FF2B5EF4-FFF2-40B4-BE49-F238E27FC236}">
                <a16:creationId xmlns:a16="http://schemas.microsoft.com/office/drawing/2014/main" id="{DCAB9140-BE09-5240-85E6-26DA124A2DCA}"/>
              </a:ext>
            </a:extLst>
          </p:cNvPr>
          <p:cNvCxnSpPr/>
          <p:nvPr/>
        </p:nvCxnSpPr>
        <p:spPr>
          <a:xfrm flipV="1">
            <a:off x="6674069" y="817908"/>
            <a:ext cx="0" cy="3907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399B8646-95D4-9535-AA02-38314C263280}"/>
              </a:ext>
            </a:extLst>
          </p:cNvPr>
          <p:cNvCxnSpPr/>
          <p:nvPr/>
        </p:nvCxnSpPr>
        <p:spPr>
          <a:xfrm>
            <a:off x="2984938" y="5623034"/>
            <a:ext cx="0" cy="4099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5DAF7305-D5BB-4780-64E1-DDC17C8FF55F}"/>
              </a:ext>
            </a:extLst>
          </p:cNvPr>
          <p:cNvCxnSpPr/>
          <p:nvPr/>
        </p:nvCxnSpPr>
        <p:spPr>
          <a:xfrm>
            <a:off x="6674069" y="5633545"/>
            <a:ext cx="126124" cy="3153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8B3E841A-14A5-3476-3640-FC463F95618B}"/>
              </a:ext>
            </a:extLst>
          </p:cNvPr>
          <p:cNvSpPr txBox="1"/>
          <p:nvPr/>
        </p:nvSpPr>
        <p:spPr>
          <a:xfrm>
            <a:off x="1271752" y="6032938"/>
            <a:ext cx="3626065" cy="369332"/>
          </a:xfrm>
          <a:prstGeom prst="rect">
            <a:avLst/>
          </a:prstGeom>
          <a:noFill/>
        </p:spPr>
        <p:txBody>
          <a:bodyPr wrap="square" rtlCol="0">
            <a:spAutoFit/>
          </a:bodyPr>
          <a:lstStyle/>
          <a:p>
            <a:r>
              <a:rPr lang="en-US" dirty="0"/>
              <a:t>(Product line Quantity Sold)</a:t>
            </a:r>
          </a:p>
        </p:txBody>
      </p:sp>
      <p:sp>
        <p:nvSpPr>
          <p:cNvPr id="19" name="TextBox 18">
            <a:extLst>
              <a:ext uri="{FF2B5EF4-FFF2-40B4-BE49-F238E27FC236}">
                <a16:creationId xmlns:a16="http://schemas.microsoft.com/office/drawing/2014/main" id="{8C5BCB9B-9698-62CF-E1B0-4C41B3B970C6}"/>
              </a:ext>
            </a:extLst>
          </p:cNvPr>
          <p:cNvSpPr txBox="1"/>
          <p:nvPr/>
        </p:nvSpPr>
        <p:spPr>
          <a:xfrm>
            <a:off x="5609047" y="5971346"/>
            <a:ext cx="2886790" cy="369332"/>
          </a:xfrm>
          <a:prstGeom prst="rect">
            <a:avLst/>
          </a:prstGeom>
          <a:noFill/>
        </p:spPr>
        <p:txBody>
          <a:bodyPr wrap="square" rtlCol="0">
            <a:spAutoFit/>
          </a:bodyPr>
          <a:lstStyle/>
          <a:p>
            <a:r>
              <a:rPr lang="en-US" dirty="0"/>
              <a:t>(Sales &amp; Profit By Vendor)</a:t>
            </a:r>
          </a:p>
        </p:txBody>
      </p:sp>
    </p:spTree>
    <p:extLst>
      <p:ext uri="{BB962C8B-B14F-4D97-AF65-F5344CB8AC3E}">
        <p14:creationId xmlns:p14="http://schemas.microsoft.com/office/powerpoint/2010/main" val="2209771579"/>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4"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par>
                                <p:cTn id="28" presetID="22" presetClass="entr" presetSubtype="4"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23A932-8319-6D67-1480-AE611A129B4D}"/>
              </a:ext>
            </a:extLst>
          </p:cNvPr>
          <p:cNvSpPr txBox="1"/>
          <p:nvPr/>
        </p:nvSpPr>
        <p:spPr>
          <a:xfrm>
            <a:off x="496615" y="356616"/>
            <a:ext cx="6101254" cy="461665"/>
          </a:xfrm>
          <a:prstGeom prst="rect">
            <a:avLst/>
          </a:prstGeom>
          <a:noFill/>
        </p:spPr>
        <p:txBody>
          <a:bodyPr wrap="square">
            <a:spAutoFit/>
          </a:bodyPr>
          <a:lstStyle/>
          <a:p>
            <a:pPr marL="285750" indent="-285750">
              <a:buFont typeface="Courier New" panose="02070309020205020404" pitchFamily="49" charset="0"/>
              <a:buChar char="o"/>
            </a:pPr>
            <a:r>
              <a:rPr lang="en-US" sz="2400" b="1" i="0" dirty="0">
                <a:solidFill>
                  <a:srgbClr val="FFFFFF"/>
                </a:solidFill>
                <a:effectLst/>
                <a:latin typeface="Arial" panose="020B0604020202020204" pitchFamily="34" charset="0"/>
              </a:rPr>
              <a:t>EMPLOYEE DASHBOARD</a:t>
            </a:r>
            <a:endParaRPr lang="en-US" sz="2400" dirty="0"/>
          </a:p>
        </p:txBody>
      </p:sp>
      <p:pic>
        <p:nvPicPr>
          <p:cNvPr id="5" name="Picture 4" descr="A black background with white numbers&#10;&#10;Description automatically generated">
            <a:extLst>
              <a:ext uri="{FF2B5EF4-FFF2-40B4-BE49-F238E27FC236}">
                <a16:creationId xmlns:a16="http://schemas.microsoft.com/office/drawing/2014/main" id="{7313490C-8296-E8BD-DF5D-3D9870AE6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818" y="1148840"/>
            <a:ext cx="5353797" cy="1028844"/>
          </a:xfrm>
          <a:prstGeom prst="rect">
            <a:avLst/>
          </a:prstGeom>
        </p:spPr>
      </p:pic>
      <p:sp>
        <p:nvSpPr>
          <p:cNvPr id="6" name="TextBox 5">
            <a:extLst>
              <a:ext uri="{FF2B5EF4-FFF2-40B4-BE49-F238E27FC236}">
                <a16:creationId xmlns:a16="http://schemas.microsoft.com/office/drawing/2014/main" id="{9062F36B-0550-D9F5-B0BB-787728F41CB6}"/>
              </a:ext>
            </a:extLst>
          </p:cNvPr>
          <p:cNvSpPr txBox="1"/>
          <p:nvPr/>
        </p:nvSpPr>
        <p:spPr>
          <a:xfrm>
            <a:off x="231227" y="2802533"/>
            <a:ext cx="2186152" cy="369332"/>
          </a:xfrm>
          <a:prstGeom prst="rect">
            <a:avLst/>
          </a:prstGeom>
          <a:noFill/>
        </p:spPr>
        <p:txBody>
          <a:bodyPr wrap="square" rtlCol="0">
            <a:spAutoFit/>
          </a:bodyPr>
          <a:lstStyle/>
          <a:p>
            <a:r>
              <a:rPr lang="en-US" dirty="0"/>
              <a:t>(Total Employees)</a:t>
            </a:r>
          </a:p>
        </p:txBody>
      </p:sp>
      <p:sp>
        <p:nvSpPr>
          <p:cNvPr id="7" name="TextBox 6">
            <a:extLst>
              <a:ext uri="{FF2B5EF4-FFF2-40B4-BE49-F238E27FC236}">
                <a16:creationId xmlns:a16="http://schemas.microsoft.com/office/drawing/2014/main" id="{96D0DB8C-6AD6-A39C-0B7B-D9B45A2B110D}"/>
              </a:ext>
            </a:extLst>
          </p:cNvPr>
          <p:cNvSpPr txBox="1"/>
          <p:nvPr/>
        </p:nvSpPr>
        <p:spPr>
          <a:xfrm>
            <a:off x="2517226" y="2692909"/>
            <a:ext cx="5060731" cy="369332"/>
          </a:xfrm>
          <a:prstGeom prst="rect">
            <a:avLst/>
          </a:prstGeom>
          <a:noFill/>
        </p:spPr>
        <p:txBody>
          <a:bodyPr wrap="square" rtlCol="0">
            <a:spAutoFit/>
          </a:bodyPr>
          <a:lstStyle/>
          <a:p>
            <a:r>
              <a:rPr lang="en-US" dirty="0"/>
              <a:t>(Avg Revenue Generated by each employee)</a:t>
            </a:r>
          </a:p>
        </p:txBody>
      </p:sp>
      <p:sp>
        <p:nvSpPr>
          <p:cNvPr id="8" name="TextBox 7">
            <a:extLst>
              <a:ext uri="{FF2B5EF4-FFF2-40B4-BE49-F238E27FC236}">
                <a16:creationId xmlns:a16="http://schemas.microsoft.com/office/drawing/2014/main" id="{601071C6-1CD2-2B2C-15B1-8A860F528470}"/>
              </a:ext>
            </a:extLst>
          </p:cNvPr>
          <p:cNvSpPr txBox="1"/>
          <p:nvPr/>
        </p:nvSpPr>
        <p:spPr>
          <a:xfrm>
            <a:off x="6758152" y="714703"/>
            <a:ext cx="2238703" cy="369332"/>
          </a:xfrm>
          <a:prstGeom prst="rect">
            <a:avLst/>
          </a:prstGeom>
          <a:noFill/>
        </p:spPr>
        <p:txBody>
          <a:bodyPr wrap="square" rtlCol="0">
            <a:spAutoFit/>
          </a:bodyPr>
          <a:lstStyle/>
          <a:p>
            <a:r>
              <a:rPr lang="en-US" dirty="0"/>
              <a:t>(Year Slicer)</a:t>
            </a:r>
          </a:p>
        </p:txBody>
      </p:sp>
      <p:cxnSp>
        <p:nvCxnSpPr>
          <p:cNvPr id="10" name="Straight Arrow Connector 9">
            <a:extLst>
              <a:ext uri="{FF2B5EF4-FFF2-40B4-BE49-F238E27FC236}">
                <a16:creationId xmlns:a16="http://schemas.microsoft.com/office/drawing/2014/main" id="{3A3AAE83-6E60-B41C-85B7-B644DB6047A2}"/>
              </a:ext>
            </a:extLst>
          </p:cNvPr>
          <p:cNvCxnSpPr/>
          <p:nvPr/>
        </p:nvCxnSpPr>
        <p:spPr>
          <a:xfrm>
            <a:off x="3499945" y="2177684"/>
            <a:ext cx="599089" cy="515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DDC58EDE-8AA2-FAB5-BAD2-409EC1BFFD69}"/>
              </a:ext>
            </a:extLst>
          </p:cNvPr>
          <p:cNvCxnSpPr/>
          <p:nvPr/>
        </p:nvCxnSpPr>
        <p:spPr>
          <a:xfrm flipV="1">
            <a:off x="6180083" y="1084035"/>
            <a:ext cx="578069" cy="3243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E411CD15-BE1E-8543-A5AE-342158A2F13B}"/>
              </a:ext>
            </a:extLst>
          </p:cNvPr>
          <p:cNvCxnSpPr>
            <a:cxnSpLocks/>
          </p:cNvCxnSpPr>
          <p:nvPr/>
        </p:nvCxnSpPr>
        <p:spPr>
          <a:xfrm>
            <a:off x="1261241" y="2158924"/>
            <a:ext cx="63062" cy="5863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8" name="Picture 17" descr="A graph with text and numbers">
            <a:extLst>
              <a:ext uri="{FF2B5EF4-FFF2-40B4-BE49-F238E27FC236}">
                <a16:creationId xmlns:a16="http://schemas.microsoft.com/office/drawing/2014/main" id="{080D168A-CDF9-997F-B01C-5E008C181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902" y="3755604"/>
            <a:ext cx="5220429" cy="2362530"/>
          </a:xfrm>
          <a:prstGeom prst="rect">
            <a:avLst/>
          </a:prstGeom>
        </p:spPr>
      </p:pic>
      <p:sp>
        <p:nvSpPr>
          <p:cNvPr id="19" name="TextBox 18">
            <a:extLst>
              <a:ext uri="{FF2B5EF4-FFF2-40B4-BE49-F238E27FC236}">
                <a16:creationId xmlns:a16="http://schemas.microsoft.com/office/drawing/2014/main" id="{26FEE517-8183-2F55-DA1D-FC6318B4FC3D}"/>
              </a:ext>
            </a:extLst>
          </p:cNvPr>
          <p:cNvSpPr txBox="1"/>
          <p:nvPr/>
        </p:nvSpPr>
        <p:spPr>
          <a:xfrm>
            <a:off x="888123" y="5142614"/>
            <a:ext cx="2911366" cy="369332"/>
          </a:xfrm>
          <a:prstGeom prst="rect">
            <a:avLst/>
          </a:prstGeom>
          <a:noFill/>
        </p:spPr>
        <p:txBody>
          <a:bodyPr wrap="square" rtlCol="0">
            <a:spAutoFit/>
          </a:bodyPr>
          <a:lstStyle/>
          <a:p>
            <a:r>
              <a:rPr lang="en-US" dirty="0"/>
              <a:t>(Employees in Job Title)</a:t>
            </a:r>
          </a:p>
        </p:txBody>
      </p:sp>
      <p:cxnSp>
        <p:nvCxnSpPr>
          <p:cNvPr id="21" name="Straight Arrow Connector 20">
            <a:extLst>
              <a:ext uri="{FF2B5EF4-FFF2-40B4-BE49-F238E27FC236}">
                <a16:creationId xmlns:a16="http://schemas.microsoft.com/office/drawing/2014/main" id="{8A7B906B-94FA-CDD6-C717-75270CB93925}"/>
              </a:ext>
            </a:extLst>
          </p:cNvPr>
          <p:cNvCxnSpPr/>
          <p:nvPr/>
        </p:nvCxnSpPr>
        <p:spPr>
          <a:xfrm flipH="1">
            <a:off x="3037490" y="4301783"/>
            <a:ext cx="641131" cy="6350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1320004"/>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par>
                                <p:cTn id="21" presetID="2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par>
                                <p:cTn id="27" presetID="22" presetClass="entr" presetSubtype="4"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inVertic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500"/>
                                        <p:tgtEl>
                                          <p:spTgt spid="21"/>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down)">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green and black text&#10;&#10;Description automatically generated">
            <a:extLst>
              <a:ext uri="{FF2B5EF4-FFF2-40B4-BE49-F238E27FC236}">
                <a16:creationId xmlns:a16="http://schemas.microsoft.com/office/drawing/2014/main" id="{5A2F596B-B5D8-4D0C-317D-CCDF134EA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3757" y="3699104"/>
            <a:ext cx="5163271" cy="2991267"/>
          </a:xfrm>
          <a:prstGeom prst="rect">
            <a:avLst/>
          </a:prstGeom>
        </p:spPr>
      </p:pic>
      <p:pic>
        <p:nvPicPr>
          <p:cNvPr id="8" name="Picture 7" descr="A screenshot of a computer">
            <a:extLst>
              <a:ext uri="{FF2B5EF4-FFF2-40B4-BE49-F238E27FC236}">
                <a16:creationId xmlns:a16="http://schemas.microsoft.com/office/drawing/2014/main" id="{0DDA3C53-FD4D-F349-3BD3-3CB8A0857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019" y="262160"/>
            <a:ext cx="4469332" cy="3166840"/>
          </a:xfrm>
          <a:prstGeom prst="rect">
            <a:avLst/>
          </a:prstGeom>
        </p:spPr>
      </p:pic>
      <p:sp>
        <p:nvSpPr>
          <p:cNvPr id="9" name="TextBox 8">
            <a:extLst>
              <a:ext uri="{FF2B5EF4-FFF2-40B4-BE49-F238E27FC236}">
                <a16:creationId xmlns:a16="http://schemas.microsoft.com/office/drawing/2014/main" id="{E636ACEE-FB9F-D4F0-C385-85CE1DF4A610}"/>
              </a:ext>
            </a:extLst>
          </p:cNvPr>
          <p:cNvSpPr txBox="1"/>
          <p:nvPr/>
        </p:nvSpPr>
        <p:spPr>
          <a:xfrm>
            <a:off x="6096000" y="1522414"/>
            <a:ext cx="3048000" cy="646331"/>
          </a:xfrm>
          <a:prstGeom prst="rect">
            <a:avLst/>
          </a:prstGeom>
          <a:noFill/>
        </p:spPr>
        <p:txBody>
          <a:bodyPr wrap="square" rtlCol="0">
            <a:spAutoFit/>
          </a:bodyPr>
          <a:lstStyle/>
          <a:p>
            <a:r>
              <a:rPr lang="en-US" dirty="0"/>
              <a:t>REVENUE GENERATE BY EMPLOYEE FROM CUSTOMER</a:t>
            </a:r>
          </a:p>
        </p:txBody>
      </p:sp>
      <p:cxnSp>
        <p:nvCxnSpPr>
          <p:cNvPr id="11" name="Straight Arrow Connector 10">
            <a:extLst>
              <a:ext uri="{FF2B5EF4-FFF2-40B4-BE49-F238E27FC236}">
                <a16:creationId xmlns:a16="http://schemas.microsoft.com/office/drawing/2014/main" id="{042BAE45-23F4-CAC8-8EA5-26815402F064}"/>
              </a:ext>
            </a:extLst>
          </p:cNvPr>
          <p:cNvCxnSpPr/>
          <p:nvPr/>
        </p:nvCxnSpPr>
        <p:spPr>
          <a:xfrm>
            <a:off x="5129048" y="1845580"/>
            <a:ext cx="75674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865E7D4F-1FB8-5C5A-4F73-DB5C42CAD712}"/>
              </a:ext>
            </a:extLst>
          </p:cNvPr>
          <p:cNvSpPr txBox="1"/>
          <p:nvPr/>
        </p:nvSpPr>
        <p:spPr>
          <a:xfrm>
            <a:off x="630621" y="4593021"/>
            <a:ext cx="2322786" cy="646331"/>
          </a:xfrm>
          <a:prstGeom prst="rect">
            <a:avLst/>
          </a:prstGeom>
          <a:noFill/>
        </p:spPr>
        <p:txBody>
          <a:bodyPr wrap="square" rtlCol="0">
            <a:spAutoFit/>
          </a:bodyPr>
          <a:lstStyle/>
          <a:p>
            <a:r>
              <a:rPr lang="en-US" dirty="0"/>
              <a:t>Country with Maximum Employee</a:t>
            </a:r>
          </a:p>
        </p:txBody>
      </p:sp>
      <p:cxnSp>
        <p:nvCxnSpPr>
          <p:cNvPr id="14" name="Straight Arrow Connector 13">
            <a:extLst>
              <a:ext uri="{FF2B5EF4-FFF2-40B4-BE49-F238E27FC236}">
                <a16:creationId xmlns:a16="http://schemas.microsoft.com/office/drawing/2014/main" id="{24CE6A61-688A-99F3-AC2D-4ED6BD2FF1B0}"/>
              </a:ext>
            </a:extLst>
          </p:cNvPr>
          <p:cNvCxnSpPr/>
          <p:nvPr/>
        </p:nvCxnSpPr>
        <p:spPr>
          <a:xfrm flipH="1">
            <a:off x="2795752" y="4561489"/>
            <a:ext cx="882869" cy="19969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7686050"/>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38B786-C72F-FDF1-04B9-AE3FFE3A7019}"/>
              </a:ext>
            </a:extLst>
          </p:cNvPr>
          <p:cNvSpPr txBox="1"/>
          <p:nvPr/>
        </p:nvSpPr>
        <p:spPr>
          <a:xfrm>
            <a:off x="496615" y="356616"/>
            <a:ext cx="6629399" cy="461665"/>
          </a:xfrm>
          <a:prstGeom prst="rect">
            <a:avLst/>
          </a:prstGeom>
          <a:noFill/>
        </p:spPr>
        <p:txBody>
          <a:bodyPr wrap="square">
            <a:spAutoFit/>
          </a:bodyPr>
          <a:lstStyle/>
          <a:p>
            <a:pPr marL="285750" indent="-285750">
              <a:buFont typeface="Courier New" panose="02070309020205020404" pitchFamily="49" charset="0"/>
              <a:buChar char="o"/>
            </a:pPr>
            <a:r>
              <a:rPr lang="en-US" sz="2400" b="1" dirty="0">
                <a:solidFill>
                  <a:srgbClr val="FFFFFF"/>
                </a:solidFill>
                <a:latin typeface="Arial" panose="020B0604020202020204" pitchFamily="34" charset="0"/>
              </a:rPr>
              <a:t>ORDERS AND PAYMENTS</a:t>
            </a:r>
            <a:r>
              <a:rPr lang="en-US" sz="2400" b="1" i="0" dirty="0">
                <a:solidFill>
                  <a:srgbClr val="FFFFFF"/>
                </a:solidFill>
                <a:effectLst/>
                <a:latin typeface="Arial" panose="020B0604020202020204" pitchFamily="34" charset="0"/>
              </a:rPr>
              <a:t> DASHBOARD</a:t>
            </a:r>
            <a:endParaRPr lang="en-US" sz="2400" dirty="0"/>
          </a:p>
        </p:txBody>
      </p:sp>
      <p:pic>
        <p:nvPicPr>
          <p:cNvPr id="6" name="Picture 5">
            <a:extLst>
              <a:ext uri="{FF2B5EF4-FFF2-40B4-BE49-F238E27FC236}">
                <a16:creationId xmlns:a16="http://schemas.microsoft.com/office/drawing/2014/main" id="{EC492B03-BB01-2D31-6A2A-B308AE044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164847"/>
            <a:ext cx="8832564" cy="1066949"/>
          </a:xfrm>
          <a:prstGeom prst="rect">
            <a:avLst/>
          </a:prstGeom>
        </p:spPr>
      </p:pic>
      <p:sp>
        <p:nvSpPr>
          <p:cNvPr id="13" name="TextBox 12">
            <a:extLst>
              <a:ext uri="{FF2B5EF4-FFF2-40B4-BE49-F238E27FC236}">
                <a16:creationId xmlns:a16="http://schemas.microsoft.com/office/drawing/2014/main" id="{07B3C5B3-2D36-8E56-566C-38D66B0EA52C}"/>
              </a:ext>
            </a:extLst>
          </p:cNvPr>
          <p:cNvSpPr txBox="1"/>
          <p:nvPr/>
        </p:nvSpPr>
        <p:spPr>
          <a:xfrm>
            <a:off x="365759" y="2743201"/>
            <a:ext cx="1688951" cy="369332"/>
          </a:xfrm>
          <a:prstGeom prst="rect">
            <a:avLst/>
          </a:prstGeom>
          <a:noFill/>
        </p:spPr>
        <p:txBody>
          <a:bodyPr wrap="square" rtlCol="0">
            <a:spAutoFit/>
          </a:bodyPr>
          <a:lstStyle/>
          <a:p>
            <a:r>
              <a:rPr lang="en-US" dirty="0"/>
              <a:t>(Total Orders)</a:t>
            </a:r>
          </a:p>
        </p:txBody>
      </p:sp>
      <p:sp>
        <p:nvSpPr>
          <p:cNvPr id="14" name="TextBox 13">
            <a:extLst>
              <a:ext uri="{FF2B5EF4-FFF2-40B4-BE49-F238E27FC236}">
                <a16:creationId xmlns:a16="http://schemas.microsoft.com/office/drawing/2014/main" id="{EB433778-76D9-8498-CA29-01AC32A544F0}"/>
              </a:ext>
            </a:extLst>
          </p:cNvPr>
          <p:cNvSpPr txBox="1"/>
          <p:nvPr/>
        </p:nvSpPr>
        <p:spPr>
          <a:xfrm>
            <a:off x="1896452" y="3273260"/>
            <a:ext cx="1914862" cy="369332"/>
          </a:xfrm>
          <a:prstGeom prst="rect">
            <a:avLst/>
          </a:prstGeom>
          <a:noFill/>
        </p:spPr>
        <p:txBody>
          <a:bodyPr wrap="square" rtlCol="0">
            <a:spAutoFit/>
          </a:bodyPr>
          <a:lstStyle/>
          <a:p>
            <a:r>
              <a:rPr lang="en-US" dirty="0"/>
              <a:t>(Quantity Sold)</a:t>
            </a:r>
          </a:p>
        </p:txBody>
      </p:sp>
      <p:sp>
        <p:nvSpPr>
          <p:cNvPr id="15" name="TextBox 14">
            <a:extLst>
              <a:ext uri="{FF2B5EF4-FFF2-40B4-BE49-F238E27FC236}">
                <a16:creationId xmlns:a16="http://schemas.microsoft.com/office/drawing/2014/main" id="{90EB27BD-2B01-28AC-E39A-F6736F501903}"/>
              </a:ext>
            </a:extLst>
          </p:cNvPr>
          <p:cNvSpPr txBox="1"/>
          <p:nvPr/>
        </p:nvSpPr>
        <p:spPr>
          <a:xfrm>
            <a:off x="3413997" y="2732444"/>
            <a:ext cx="2309309" cy="369332"/>
          </a:xfrm>
          <a:prstGeom prst="rect">
            <a:avLst/>
          </a:prstGeom>
          <a:noFill/>
        </p:spPr>
        <p:txBody>
          <a:bodyPr wrap="square" rtlCol="0">
            <a:spAutoFit/>
          </a:bodyPr>
          <a:lstStyle/>
          <a:p>
            <a:r>
              <a:rPr lang="en-US" dirty="0"/>
              <a:t>(Avg. Qty per Order)</a:t>
            </a:r>
          </a:p>
        </p:txBody>
      </p:sp>
      <p:sp>
        <p:nvSpPr>
          <p:cNvPr id="18" name="TextBox 17">
            <a:extLst>
              <a:ext uri="{FF2B5EF4-FFF2-40B4-BE49-F238E27FC236}">
                <a16:creationId xmlns:a16="http://schemas.microsoft.com/office/drawing/2014/main" id="{D316971D-6652-2B7C-9028-46DC1BC8CEA8}"/>
              </a:ext>
            </a:extLst>
          </p:cNvPr>
          <p:cNvSpPr txBox="1"/>
          <p:nvPr/>
        </p:nvSpPr>
        <p:spPr>
          <a:xfrm>
            <a:off x="5190801" y="3285487"/>
            <a:ext cx="2457886" cy="369332"/>
          </a:xfrm>
          <a:prstGeom prst="rect">
            <a:avLst/>
          </a:prstGeom>
          <a:noFill/>
        </p:spPr>
        <p:txBody>
          <a:bodyPr wrap="square" rtlCol="0">
            <a:spAutoFit/>
          </a:bodyPr>
          <a:lstStyle/>
          <a:p>
            <a:r>
              <a:rPr lang="en-US" dirty="0"/>
              <a:t>(Avg. Amt per Order)</a:t>
            </a:r>
          </a:p>
        </p:txBody>
      </p:sp>
      <p:sp>
        <p:nvSpPr>
          <p:cNvPr id="19" name="TextBox 18">
            <a:extLst>
              <a:ext uri="{FF2B5EF4-FFF2-40B4-BE49-F238E27FC236}">
                <a16:creationId xmlns:a16="http://schemas.microsoft.com/office/drawing/2014/main" id="{A3ED37EA-C36A-D7C9-64E3-0A218E907D7E}"/>
              </a:ext>
            </a:extLst>
          </p:cNvPr>
          <p:cNvSpPr txBox="1"/>
          <p:nvPr/>
        </p:nvSpPr>
        <p:spPr>
          <a:xfrm>
            <a:off x="7126014" y="2732444"/>
            <a:ext cx="2457885" cy="369332"/>
          </a:xfrm>
          <a:prstGeom prst="rect">
            <a:avLst/>
          </a:prstGeom>
          <a:noFill/>
        </p:spPr>
        <p:txBody>
          <a:bodyPr wrap="square" rtlCol="0">
            <a:spAutoFit/>
          </a:bodyPr>
          <a:lstStyle/>
          <a:p>
            <a:r>
              <a:rPr lang="en-US" dirty="0"/>
              <a:t>Avg. Profit per Order</a:t>
            </a:r>
          </a:p>
        </p:txBody>
      </p:sp>
      <p:cxnSp>
        <p:nvCxnSpPr>
          <p:cNvPr id="21" name="Straight Arrow Connector 20">
            <a:extLst>
              <a:ext uri="{FF2B5EF4-FFF2-40B4-BE49-F238E27FC236}">
                <a16:creationId xmlns:a16="http://schemas.microsoft.com/office/drawing/2014/main" id="{BFC32034-2EBF-C6C2-D07B-74B1171163EE}"/>
              </a:ext>
            </a:extLst>
          </p:cNvPr>
          <p:cNvCxnSpPr/>
          <p:nvPr/>
        </p:nvCxnSpPr>
        <p:spPr>
          <a:xfrm>
            <a:off x="978946" y="2323652"/>
            <a:ext cx="0" cy="3334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0EF31719-9DC8-1C0F-ED69-1BD56874CADD}"/>
              </a:ext>
            </a:extLst>
          </p:cNvPr>
          <p:cNvCxnSpPr>
            <a:endCxn id="14" idx="0"/>
          </p:cNvCxnSpPr>
          <p:nvPr/>
        </p:nvCxnSpPr>
        <p:spPr>
          <a:xfrm>
            <a:off x="2853883" y="2409713"/>
            <a:ext cx="0" cy="86354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5806CF88-93D4-1880-C5E4-974A708DB232}"/>
              </a:ext>
            </a:extLst>
          </p:cNvPr>
          <p:cNvCxnSpPr>
            <a:endCxn id="15" idx="0"/>
          </p:cNvCxnSpPr>
          <p:nvPr/>
        </p:nvCxnSpPr>
        <p:spPr>
          <a:xfrm>
            <a:off x="4568651" y="2409713"/>
            <a:ext cx="1" cy="3227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DB4B4D4A-7E18-F955-BB71-8063A8EC3412}"/>
              </a:ext>
            </a:extLst>
          </p:cNvPr>
          <p:cNvCxnSpPr>
            <a:endCxn id="18" idx="0"/>
          </p:cNvCxnSpPr>
          <p:nvPr/>
        </p:nvCxnSpPr>
        <p:spPr>
          <a:xfrm>
            <a:off x="6419744" y="2323652"/>
            <a:ext cx="0" cy="961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5B08189F-06A5-76FD-EE2F-5554EACF110E}"/>
              </a:ext>
            </a:extLst>
          </p:cNvPr>
          <p:cNvCxnSpPr/>
          <p:nvPr/>
        </p:nvCxnSpPr>
        <p:spPr>
          <a:xfrm>
            <a:off x="8143539" y="2323652"/>
            <a:ext cx="0" cy="3334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31" name="Picture 30">
            <a:extLst>
              <a:ext uri="{FF2B5EF4-FFF2-40B4-BE49-F238E27FC236}">
                <a16:creationId xmlns:a16="http://schemas.microsoft.com/office/drawing/2014/main" id="{450B7E82-E1D0-54D0-F4A8-240247B6B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35" y="4166224"/>
            <a:ext cx="8579888" cy="1390844"/>
          </a:xfrm>
          <a:prstGeom prst="rect">
            <a:avLst/>
          </a:prstGeom>
        </p:spPr>
      </p:pic>
      <p:sp>
        <p:nvSpPr>
          <p:cNvPr id="32" name="TextBox 31">
            <a:extLst>
              <a:ext uri="{FF2B5EF4-FFF2-40B4-BE49-F238E27FC236}">
                <a16:creationId xmlns:a16="http://schemas.microsoft.com/office/drawing/2014/main" id="{DFC8A456-DB9B-C2B0-33B8-14413D457772}"/>
              </a:ext>
            </a:extLst>
          </p:cNvPr>
          <p:cNvSpPr txBox="1"/>
          <p:nvPr/>
        </p:nvSpPr>
        <p:spPr>
          <a:xfrm>
            <a:off x="3526268" y="6132052"/>
            <a:ext cx="2764221" cy="369332"/>
          </a:xfrm>
          <a:prstGeom prst="rect">
            <a:avLst/>
          </a:prstGeom>
          <a:noFill/>
        </p:spPr>
        <p:txBody>
          <a:bodyPr wrap="square" rtlCol="0">
            <a:spAutoFit/>
          </a:bodyPr>
          <a:lstStyle/>
          <a:p>
            <a:r>
              <a:rPr lang="en-US" dirty="0"/>
              <a:t>(Quantity Order By Date)</a:t>
            </a:r>
          </a:p>
        </p:txBody>
      </p:sp>
      <p:cxnSp>
        <p:nvCxnSpPr>
          <p:cNvPr id="34" name="Straight Arrow Connector 33">
            <a:extLst>
              <a:ext uri="{FF2B5EF4-FFF2-40B4-BE49-F238E27FC236}">
                <a16:creationId xmlns:a16="http://schemas.microsoft.com/office/drawing/2014/main" id="{E8AC0F4B-094E-C75E-3808-29AAEB991F11}"/>
              </a:ext>
            </a:extLst>
          </p:cNvPr>
          <p:cNvCxnSpPr/>
          <p:nvPr/>
        </p:nvCxnSpPr>
        <p:spPr>
          <a:xfrm>
            <a:off x="4782041" y="5707117"/>
            <a:ext cx="0" cy="4249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5656031"/>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par>
                                <p:cTn id="21" presetID="22" presetClass="entr" presetSubtype="4"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par>
                                <p:cTn id="27" presetID="22" presetClass="entr" presetSubtype="4"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par>
                                <p:cTn id="33" presetID="22" presetClass="entr" presetSubtype="4"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down)">
                                      <p:cBhvr>
                                        <p:cTn id="35" dur="500"/>
                                        <p:tgtEl>
                                          <p:spTgt spid="27"/>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par>
                                <p:cTn id="39" presetID="22" presetClass="entr" presetSubtype="4"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down)">
                                      <p:cBhvr>
                                        <p:cTn id="41" dur="500"/>
                                        <p:tgtEl>
                                          <p:spTgt spid="2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barn(inVertical)">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ipe(down)">
                                      <p:cBhvr>
                                        <p:cTn id="54" dur="500"/>
                                        <p:tgtEl>
                                          <p:spTgt spid="34"/>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down)">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5" grpId="0"/>
      <p:bldP spid="18" grpId="0"/>
      <p:bldP spid="19"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7C64287F-3AB2-0894-5736-205458AB9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221" y="3429000"/>
            <a:ext cx="6413832" cy="3200847"/>
          </a:xfrm>
          <a:prstGeom prst="rect">
            <a:avLst/>
          </a:prstGeom>
        </p:spPr>
      </p:pic>
      <p:pic>
        <p:nvPicPr>
          <p:cNvPr id="7" name="Picture 6" descr="A pie chart with numbers and text&#10;&#10;Description automatically generated">
            <a:extLst>
              <a:ext uri="{FF2B5EF4-FFF2-40B4-BE49-F238E27FC236}">
                <a16:creationId xmlns:a16="http://schemas.microsoft.com/office/drawing/2014/main" id="{178C7721-0F2A-9B0C-F3F1-F2F36A2F6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80" y="395233"/>
            <a:ext cx="4659530" cy="2789401"/>
          </a:xfrm>
          <a:prstGeom prst="rect">
            <a:avLst/>
          </a:prstGeom>
        </p:spPr>
      </p:pic>
      <p:sp>
        <p:nvSpPr>
          <p:cNvPr id="8" name="TextBox 7">
            <a:extLst>
              <a:ext uri="{FF2B5EF4-FFF2-40B4-BE49-F238E27FC236}">
                <a16:creationId xmlns:a16="http://schemas.microsoft.com/office/drawing/2014/main" id="{F28022E1-5604-68D0-DD9D-08BD4CF7BDBA}"/>
              </a:ext>
            </a:extLst>
          </p:cNvPr>
          <p:cNvSpPr txBox="1"/>
          <p:nvPr/>
        </p:nvSpPr>
        <p:spPr>
          <a:xfrm>
            <a:off x="5875283" y="1521184"/>
            <a:ext cx="3005958" cy="369332"/>
          </a:xfrm>
          <a:prstGeom prst="rect">
            <a:avLst/>
          </a:prstGeom>
          <a:noFill/>
        </p:spPr>
        <p:txBody>
          <a:bodyPr wrap="square" rtlCol="0">
            <a:spAutoFit/>
          </a:bodyPr>
          <a:lstStyle/>
          <a:p>
            <a:r>
              <a:rPr lang="en-US" dirty="0"/>
              <a:t>(Payment By Product Line)</a:t>
            </a:r>
          </a:p>
        </p:txBody>
      </p:sp>
      <p:cxnSp>
        <p:nvCxnSpPr>
          <p:cNvPr id="10" name="Straight Arrow Connector 9">
            <a:extLst>
              <a:ext uri="{FF2B5EF4-FFF2-40B4-BE49-F238E27FC236}">
                <a16:creationId xmlns:a16="http://schemas.microsoft.com/office/drawing/2014/main" id="{888858FA-9DB9-8A61-5DCD-5664F7D45E47}"/>
              </a:ext>
            </a:extLst>
          </p:cNvPr>
          <p:cNvCxnSpPr/>
          <p:nvPr/>
        </p:nvCxnSpPr>
        <p:spPr>
          <a:xfrm>
            <a:off x="5034455" y="1789933"/>
            <a:ext cx="84082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41EF64B9-9202-56EE-3B13-84F082170A9F}"/>
              </a:ext>
            </a:extLst>
          </p:cNvPr>
          <p:cNvCxnSpPr/>
          <p:nvPr/>
        </p:nvCxnSpPr>
        <p:spPr>
          <a:xfrm flipH="1">
            <a:off x="1818290" y="4635062"/>
            <a:ext cx="81980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AAC1CE7F-5DD2-7768-16F4-34770AD4AEEB}"/>
              </a:ext>
            </a:extLst>
          </p:cNvPr>
          <p:cNvSpPr txBox="1"/>
          <p:nvPr/>
        </p:nvSpPr>
        <p:spPr>
          <a:xfrm>
            <a:off x="151967" y="4450396"/>
            <a:ext cx="2076226" cy="369332"/>
          </a:xfrm>
          <a:prstGeom prst="rect">
            <a:avLst/>
          </a:prstGeom>
          <a:noFill/>
        </p:spPr>
        <p:txBody>
          <a:bodyPr wrap="square" rtlCol="0">
            <a:spAutoFit/>
          </a:bodyPr>
          <a:lstStyle/>
          <a:p>
            <a:r>
              <a:rPr lang="en-US" dirty="0"/>
              <a:t>(Orders Detail)</a:t>
            </a:r>
          </a:p>
        </p:txBody>
      </p:sp>
    </p:spTree>
    <p:extLst>
      <p:ext uri="{BB962C8B-B14F-4D97-AF65-F5344CB8AC3E}">
        <p14:creationId xmlns:p14="http://schemas.microsoft.com/office/powerpoint/2010/main" val="3025620005"/>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par>
                                <p:cTn id="26" presetID="22" presetClass="entr" presetSubtype="4"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and white buttons with white text&#10;&#10;Description automatically generated">
            <a:extLst>
              <a:ext uri="{FF2B5EF4-FFF2-40B4-BE49-F238E27FC236}">
                <a16:creationId xmlns:a16="http://schemas.microsoft.com/office/drawing/2014/main" id="{7659F9E4-556A-0B1C-D34F-FF7D8242D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596" y="1326488"/>
            <a:ext cx="3696216" cy="781159"/>
          </a:xfrm>
          <a:prstGeom prst="rect">
            <a:avLst/>
          </a:prstGeom>
        </p:spPr>
      </p:pic>
      <p:pic>
        <p:nvPicPr>
          <p:cNvPr id="5" name="Picture 4" descr="A black and white square with white text&#10;&#10;Description automatically generated with medium confidence">
            <a:extLst>
              <a:ext uri="{FF2B5EF4-FFF2-40B4-BE49-F238E27FC236}">
                <a16:creationId xmlns:a16="http://schemas.microsoft.com/office/drawing/2014/main" id="{42CB240E-4288-4D4C-F43E-51F1C52B54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977" y="1355068"/>
            <a:ext cx="3486637" cy="724001"/>
          </a:xfrm>
          <a:prstGeom prst="rect">
            <a:avLst/>
          </a:prstGeom>
        </p:spPr>
      </p:pic>
      <p:pic>
        <p:nvPicPr>
          <p:cNvPr id="7" name="Picture 6">
            <a:extLst>
              <a:ext uri="{FF2B5EF4-FFF2-40B4-BE49-F238E27FC236}">
                <a16:creationId xmlns:a16="http://schemas.microsoft.com/office/drawing/2014/main" id="{BCF5DF53-1A3F-9869-E6FA-75AA53A23C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195" y="3429000"/>
            <a:ext cx="9420896" cy="1009791"/>
          </a:xfrm>
          <a:prstGeom prst="rect">
            <a:avLst/>
          </a:prstGeom>
        </p:spPr>
      </p:pic>
      <p:sp>
        <p:nvSpPr>
          <p:cNvPr id="8" name="TextBox 7">
            <a:extLst>
              <a:ext uri="{FF2B5EF4-FFF2-40B4-BE49-F238E27FC236}">
                <a16:creationId xmlns:a16="http://schemas.microsoft.com/office/drawing/2014/main" id="{3EC8C153-C542-D68D-F3A5-33500068CBC7}"/>
              </a:ext>
            </a:extLst>
          </p:cNvPr>
          <p:cNvSpPr txBox="1"/>
          <p:nvPr/>
        </p:nvSpPr>
        <p:spPr>
          <a:xfrm>
            <a:off x="496615" y="356616"/>
            <a:ext cx="6629399" cy="461665"/>
          </a:xfrm>
          <a:prstGeom prst="rect">
            <a:avLst/>
          </a:prstGeom>
          <a:noFill/>
        </p:spPr>
        <p:txBody>
          <a:bodyPr wrap="square">
            <a:spAutoFit/>
          </a:bodyPr>
          <a:lstStyle/>
          <a:p>
            <a:pPr marL="285750" indent="-285750">
              <a:buFont typeface="Courier New" panose="02070309020205020404" pitchFamily="49" charset="0"/>
              <a:buChar char="o"/>
            </a:pPr>
            <a:r>
              <a:rPr lang="en-US" sz="2400" b="1" i="0" dirty="0">
                <a:solidFill>
                  <a:srgbClr val="FFFFFF"/>
                </a:solidFill>
                <a:effectLst/>
                <a:latin typeface="Arial" panose="020B0604020202020204" pitchFamily="34" charset="0"/>
              </a:rPr>
              <a:t>SALES DASHBOARD</a:t>
            </a:r>
            <a:endParaRPr lang="en-US" sz="2400" dirty="0"/>
          </a:p>
        </p:txBody>
      </p:sp>
      <p:sp>
        <p:nvSpPr>
          <p:cNvPr id="9" name="TextBox 8">
            <a:extLst>
              <a:ext uri="{FF2B5EF4-FFF2-40B4-BE49-F238E27FC236}">
                <a16:creationId xmlns:a16="http://schemas.microsoft.com/office/drawing/2014/main" id="{059C0B22-C548-47A0-74F6-4445F922FA28}"/>
              </a:ext>
            </a:extLst>
          </p:cNvPr>
          <p:cNvSpPr txBox="1"/>
          <p:nvPr/>
        </p:nvSpPr>
        <p:spPr>
          <a:xfrm>
            <a:off x="589977" y="2469776"/>
            <a:ext cx="1669747" cy="369332"/>
          </a:xfrm>
          <a:prstGeom prst="rect">
            <a:avLst/>
          </a:prstGeom>
          <a:noFill/>
        </p:spPr>
        <p:txBody>
          <a:bodyPr wrap="square" rtlCol="0">
            <a:spAutoFit/>
          </a:bodyPr>
          <a:lstStyle/>
          <a:p>
            <a:r>
              <a:rPr lang="en-US" dirty="0"/>
              <a:t>(State Slicer)</a:t>
            </a:r>
          </a:p>
        </p:txBody>
      </p:sp>
      <p:sp>
        <p:nvSpPr>
          <p:cNvPr id="10" name="TextBox 9">
            <a:extLst>
              <a:ext uri="{FF2B5EF4-FFF2-40B4-BE49-F238E27FC236}">
                <a16:creationId xmlns:a16="http://schemas.microsoft.com/office/drawing/2014/main" id="{15583923-F52D-D287-09B1-5E0C637647F2}"/>
              </a:ext>
            </a:extLst>
          </p:cNvPr>
          <p:cNvSpPr txBox="1"/>
          <p:nvPr/>
        </p:nvSpPr>
        <p:spPr>
          <a:xfrm>
            <a:off x="2406868" y="2469776"/>
            <a:ext cx="1797270" cy="369332"/>
          </a:xfrm>
          <a:prstGeom prst="rect">
            <a:avLst/>
          </a:prstGeom>
          <a:noFill/>
        </p:spPr>
        <p:txBody>
          <a:bodyPr wrap="square" rtlCol="0">
            <a:spAutoFit/>
          </a:bodyPr>
          <a:lstStyle/>
          <a:p>
            <a:r>
              <a:rPr lang="en-US" dirty="0"/>
              <a:t>(Country Slicer)</a:t>
            </a:r>
          </a:p>
        </p:txBody>
      </p:sp>
      <p:sp>
        <p:nvSpPr>
          <p:cNvPr id="11" name="TextBox 10">
            <a:extLst>
              <a:ext uri="{FF2B5EF4-FFF2-40B4-BE49-F238E27FC236}">
                <a16:creationId xmlns:a16="http://schemas.microsoft.com/office/drawing/2014/main" id="{DA99B796-4117-9AAA-19EB-4D686086BAE8}"/>
              </a:ext>
            </a:extLst>
          </p:cNvPr>
          <p:cNvSpPr txBox="1"/>
          <p:nvPr/>
        </p:nvSpPr>
        <p:spPr>
          <a:xfrm>
            <a:off x="5032643" y="2469776"/>
            <a:ext cx="1797270" cy="369332"/>
          </a:xfrm>
          <a:prstGeom prst="rect">
            <a:avLst/>
          </a:prstGeom>
          <a:noFill/>
        </p:spPr>
        <p:txBody>
          <a:bodyPr wrap="square" rtlCol="0">
            <a:spAutoFit/>
          </a:bodyPr>
          <a:lstStyle/>
          <a:p>
            <a:r>
              <a:rPr lang="en-US" dirty="0"/>
              <a:t>(Product Slicer)</a:t>
            </a:r>
          </a:p>
        </p:txBody>
      </p:sp>
      <p:sp>
        <p:nvSpPr>
          <p:cNvPr id="12" name="TextBox 11">
            <a:extLst>
              <a:ext uri="{FF2B5EF4-FFF2-40B4-BE49-F238E27FC236}">
                <a16:creationId xmlns:a16="http://schemas.microsoft.com/office/drawing/2014/main" id="{9D6CB2DA-79F8-7545-7E6D-B4D37DB56FD2}"/>
              </a:ext>
            </a:extLst>
          </p:cNvPr>
          <p:cNvSpPr txBox="1"/>
          <p:nvPr/>
        </p:nvSpPr>
        <p:spPr>
          <a:xfrm>
            <a:off x="6968359" y="2469776"/>
            <a:ext cx="1690453" cy="369332"/>
          </a:xfrm>
          <a:prstGeom prst="rect">
            <a:avLst/>
          </a:prstGeom>
          <a:noFill/>
        </p:spPr>
        <p:txBody>
          <a:bodyPr wrap="square" rtlCol="0">
            <a:spAutoFit/>
          </a:bodyPr>
          <a:lstStyle/>
          <a:p>
            <a:r>
              <a:rPr lang="en-US" dirty="0"/>
              <a:t>(Year Slicer)</a:t>
            </a:r>
          </a:p>
        </p:txBody>
      </p:sp>
      <p:cxnSp>
        <p:nvCxnSpPr>
          <p:cNvPr id="14" name="Straight Arrow Connector 13">
            <a:extLst>
              <a:ext uri="{FF2B5EF4-FFF2-40B4-BE49-F238E27FC236}">
                <a16:creationId xmlns:a16="http://schemas.microsoft.com/office/drawing/2014/main" id="{31396A8B-17D3-E405-FFA2-5583D2EBDA96}"/>
              </a:ext>
            </a:extLst>
          </p:cNvPr>
          <p:cNvCxnSpPr>
            <a:endCxn id="9" idx="0"/>
          </p:cNvCxnSpPr>
          <p:nvPr/>
        </p:nvCxnSpPr>
        <p:spPr>
          <a:xfrm flipH="1">
            <a:off x="1424851" y="2107647"/>
            <a:ext cx="15066" cy="3621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F3732DAA-FF4D-277A-F3A5-4FD0D278DDA1}"/>
              </a:ext>
            </a:extLst>
          </p:cNvPr>
          <p:cNvCxnSpPr/>
          <p:nvPr/>
        </p:nvCxnSpPr>
        <p:spPr>
          <a:xfrm>
            <a:off x="3142593" y="2107647"/>
            <a:ext cx="0" cy="3621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AFBBC5B1-1CF0-13A1-9EFF-A275426FEB4C}"/>
              </a:ext>
            </a:extLst>
          </p:cNvPr>
          <p:cNvCxnSpPr/>
          <p:nvPr/>
        </p:nvCxnSpPr>
        <p:spPr>
          <a:xfrm>
            <a:off x="5822731" y="2196662"/>
            <a:ext cx="0" cy="27311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736B9746-477C-3414-EB7A-184733138A80}"/>
              </a:ext>
            </a:extLst>
          </p:cNvPr>
          <p:cNvCxnSpPr/>
          <p:nvPr/>
        </p:nvCxnSpPr>
        <p:spPr>
          <a:xfrm>
            <a:off x="7514897" y="2196662"/>
            <a:ext cx="0" cy="27311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BB576640-E0D6-2572-25D3-289144FDA935}"/>
              </a:ext>
            </a:extLst>
          </p:cNvPr>
          <p:cNvSpPr txBox="1"/>
          <p:nvPr/>
        </p:nvSpPr>
        <p:spPr>
          <a:xfrm>
            <a:off x="496615" y="5133600"/>
            <a:ext cx="1702676" cy="369332"/>
          </a:xfrm>
          <a:prstGeom prst="rect">
            <a:avLst/>
          </a:prstGeom>
          <a:noFill/>
        </p:spPr>
        <p:txBody>
          <a:bodyPr wrap="square" rtlCol="0">
            <a:spAutoFit/>
          </a:bodyPr>
          <a:lstStyle/>
          <a:p>
            <a:r>
              <a:rPr lang="en-US" dirty="0"/>
              <a:t>(Total Profit) </a:t>
            </a:r>
          </a:p>
        </p:txBody>
      </p:sp>
      <p:sp>
        <p:nvSpPr>
          <p:cNvPr id="22" name="TextBox 21">
            <a:extLst>
              <a:ext uri="{FF2B5EF4-FFF2-40B4-BE49-F238E27FC236}">
                <a16:creationId xmlns:a16="http://schemas.microsoft.com/office/drawing/2014/main" id="{5B5511F7-BD60-9393-F4CB-93781BAC9C8B}"/>
              </a:ext>
            </a:extLst>
          </p:cNvPr>
          <p:cNvSpPr txBox="1"/>
          <p:nvPr/>
        </p:nvSpPr>
        <p:spPr>
          <a:xfrm>
            <a:off x="2259724" y="5807389"/>
            <a:ext cx="1702676" cy="369332"/>
          </a:xfrm>
          <a:prstGeom prst="rect">
            <a:avLst/>
          </a:prstGeom>
          <a:noFill/>
        </p:spPr>
        <p:txBody>
          <a:bodyPr wrap="square" rtlCol="0">
            <a:spAutoFit/>
          </a:bodyPr>
          <a:lstStyle/>
          <a:p>
            <a:r>
              <a:rPr lang="en-US" dirty="0"/>
              <a:t>(Total Sales)</a:t>
            </a:r>
          </a:p>
        </p:txBody>
      </p:sp>
      <p:sp>
        <p:nvSpPr>
          <p:cNvPr id="23" name="TextBox 22">
            <a:extLst>
              <a:ext uri="{FF2B5EF4-FFF2-40B4-BE49-F238E27FC236}">
                <a16:creationId xmlns:a16="http://schemas.microsoft.com/office/drawing/2014/main" id="{9E0DE135-A24B-CAF7-58C7-8F0623ADC557}"/>
              </a:ext>
            </a:extLst>
          </p:cNvPr>
          <p:cNvSpPr txBox="1"/>
          <p:nvPr/>
        </p:nvSpPr>
        <p:spPr>
          <a:xfrm>
            <a:off x="4204138" y="5133600"/>
            <a:ext cx="1839310" cy="369332"/>
          </a:xfrm>
          <a:prstGeom prst="rect">
            <a:avLst/>
          </a:prstGeom>
          <a:noFill/>
        </p:spPr>
        <p:txBody>
          <a:bodyPr wrap="square" rtlCol="0">
            <a:spAutoFit/>
          </a:bodyPr>
          <a:lstStyle/>
          <a:p>
            <a:r>
              <a:rPr lang="en-US" dirty="0"/>
              <a:t>(Total Qty Sold)</a:t>
            </a:r>
          </a:p>
        </p:txBody>
      </p:sp>
      <p:sp>
        <p:nvSpPr>
          <p:cNvPr id="24" name="TextBox 23">
            <a:extLst>
              <a:ext uri="{FF2B5EF4-FFF2-40B4-BE49-F238E27FC236}">
                <a16:creationId xmlns:a16="http://schemas.microsoft.com/office/drawing/2014/main" id="{C5FEF2F1-4A72-2541-05E8-DE4447239ECE}"/>
              </a:ext>
            </a:extLst>
          </p:cNvPr>
          <p:cNvSpPr txBox="1"/>
          <p:nvPr/>
        </p:nvSpPr>
        <p:spPr>
          <a:xfrm>
            <a:off x="5459218" y="5807389"/>
            <a:ext cx="3018281" cy="369332"/>
          </a:xfrm>
          <a:prstGeom prst="rect">
            <a:avLst/>
          </a:prstGeom>
          <a:noFill/>
        </p:spPr>
        <p:txBody>
          <a:bodyPr wrap="square" rtlCol="0">
            <a:spAutoFit/>
          </a:bodyPr>
          <a:lstStyle/>
          <a:p>
            <a:r>
              <a:rPr lang="en-US" dirty="0"/>
              <a:t>(Customers Placed Orders)</a:t>
            </a:r>
          </a:p>
        </p:txBody>
      </p:sp>
      <p:sp>
        <p:nvSpPr>
          <p:cNvPr id="25" name="TextBox 24">
            <a:extLst>
              <a:ext uri="{FF2B5EF4-FFF2-40B4-BE49-F238E27FC236}">
                <a16:creationId xmlns:a16="http://schemas.microsoft.com/office/drawing/2014/main" id="{38F280FE-C0C8-782F-3042-8E2D9D72EF16}"/>
              </a:ext>
            </a:extLst>
          </p:cNvPr>
          <p:cNvSpPr txBox="1"/>
          <p:nvPr/>
        </p:nvSpPr>
        <p:spPr>
          <a:xfrm>
            <a:off x="7618288" y="5133600"/>
            <a:ext cx="2081048" cy="369332"/>
          </a:xfrm>
          <a:prstGeom prst="rect">
            <a:avLst/>
          </a:prstGeom>
          <a:noFill/>
        </p:spPr>
        <p:txBody>
          <a:bodyPr wrap="square" rtlCol="0">
            <a:spAutoFit/>
          </a:bodyPr>
          <a:lstStyle/>
          <a:p>
            <a:r>
              <a:rPr lang="en-US" dirty="0"/>
              <a:t>(Total Employees)</a:t>
            </a:r>
          </a:p>
        </p:txBody>
      </p:sp>
      <p:cxnSp>
        <p:nvCxnSpPr>
          <p:cNvPr id="27" name="Straight Arrow Connector 26">
            <a:extLst>
              <a:ext uri="{FF2B5EF4-FFF2-40B4-BE49-F238E27FC236}">
                <a16:creationId xmlns:a16="http://schemas.microsoft.com/office/drawing/2014/main" id="{FA139CC6-661B-BFEF-C5BC-CBC8C1B653A8}"/>
              </a:ext>
            </a:extLst>
          </p:cNvPr>
          <p:cNvCxnSpPr/>
          <p:nvPr/>
        </p:nvCxnSpPr>
        <p:spPr>
          <a:xfrm>
            <a:off x="1114097" y="4550979"/>
            <a:ext cx="0" cy="5826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DD494F85-0039-9904-9D8E-300C788C1AF5}"/>
              </a:ext>
            </a:extLst>
          </p:cNvPr>
          <p:cNvCxnSpPr>
            <a:endCxn id="22" idx="0"/>
          </p:cNvCxnSpPr>
          <p:nvPr/>
        </p:nvCxnSpPr>
        <p:spPr>
          <a:xfrm>
            <a:off x="3111062" y="4550979"/>
            <a:ext cx="0" cy="11456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17592764-1E8B-4530-CD50-5D85958B84A0}"/>
              </a:ext>
            </a:extLst>
          </p:cNvPr>
          <p:cNvCxnSpPr/>
          <p:nvPr/>
        </p:nvCxnSpPr>
        <p:spPr>
          <a:xfrm>
            <a:off x="4962596" y="4550979"/>
            <a:ext cx="0" cy="57281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BA74139C-6CF6-7208-91FB-370F04F945C8}"/>
              </a:ext>
            </a:extLst>
          </p:cNvPr>
          <p:cNvCxnSpPr>
            <a:endCxn id="24" idx="0"/>
          </p:cNvCxnSpPr>
          <p:nvPr/>
        </p:nvCxnSpPr>
        <p:spPr>
          <a:xfrm>
            <a:off x="6968358" y="4550979"/>
            <a:ext cx="1" cy="12564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8E77DAD3-9776-FAE3-7591-2D5617BB2866}"/>
              </a:ext>
            </a:extLst>
          </p:cNvPr>
          <p:cNvCxnSpPr/>
          <p:nvPr/>
        </p:nvCxnSpPr>
        <p:spPr>
          <a:xfrm flipH="1">
            <a:off x="8477499" y="4550979"/>
            <a:ext cx="181313" cy="57281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9043006"/>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00"/>
                                        <p:tgtEl>
                                          <p:spTgt spid="1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par>
                                <p:cTn id="30" presetID="22" presetClass="entr" presetSubtype="4"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par>
                                <p:cTn id="36" presetID="22" presetClass="entr" presetSubtype="4"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down)">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barn(inVertical)">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down)">
                                      <p:cBhvr>
                                        <p:cTn id="51" dur="500"/>
                                        <p:tgtEl>
                                          <p:spTgt spid="27"/>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par>
                                <p:cTn id="55" presetID="22" presetClass="entr" presetSubtype="4"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down)">
                                      <p:cBhvr>
                                        <p:cTn id="57" dur="500"/>
                                        <p:tgtEl>
                                          <p:spTgt spid="29"/>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down)">
                                      <p:cBhvr>
                                        <p:cTn id="60" dur="500"/>
                                        <p:tgtEl>
                                          <p:spTgt spid="22"/>
                                        </p:tgtEl>
                                      </p:cBhvr>
                                    </p:animEffect>
                                  </p:childTnLst>
                                </p:cTn>
                              </p:par>
                              <p:par>
                                <p:cTn id="61" presetID="22" presetClass="entr" presetSubtype="4" fill="hold"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down)">
                                      <p:cBhvr>
                                        <p:cTn id="63" dur="500"/>
                                        <p:tgtEl>
                                          <p:spTgt spid="31"/>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down)">
                                      <p:cBhvr>
                                        <p:cTn id="66" dur="500"/>
                                        <p:tgtEl>
                                          <p:spTgt spid="23"/>
                                        </p:tgtEl>
                                      </p:cBhvr>
                                    </p:animEffect>
                                  </p:childTnLst>
                                </p:cTn>
                              </p:par>
                              <p:par>
                                <p:cTn id="67" presetID="2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down)">
                                      <p:cBhvr>
                                        <p:cTn id="69" dur="500"/>
                                        <p:tgtEl>
                                          <p:spTgt spid="33"/>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500"/>
                                        <p:tgtEl>
                                          <p:spTgt spid="24"/>
                                        </p:tgtEl>
                                      </p:cBhvr>
                                    </p:animEffect>
                                  </p:childTnLst>
                                </p:cTn>
                              </p:par>
                              <p:par>
                                <p:cTn id="73" presetID="2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down)">
                                      <p:cBhvr>
                                        <p:cTn id="75" dur="500"/>
                                        <p:tgtEl>
                                          <p:spTgt spid="35"/>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wipe(down)">
                                      <p:cBhvr>
                                        <p:cTn id="7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21" grpId="0"/>
      <p:bldP spid="22" grpId="0"/>
      <p:bldP spid="23" grpId="0"/>
      <p:bldP spid="24"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sales and costs&#10;&#10;Description automatically generated">
            <a:extLst>
              <a:ext uri="{FF2B5EF4-FFF2-40B4-BE49-F238E27FC236}">
                <a16:creationId xmlns:a16="http://schemas.microsoft.com/office/drawing/2014/main" id="{E104202C-0E8D-C185-2398-F11F9525F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420" y="4295955"/>
            <a:ext cx="4496427" cy="2210108"/>
          </a:xfrm>
          <a:prstGeom prst="rect">
            <a:avLst/>
          </a:prstGeom>
        </p:spPr>
      </p:pic>
      <p:pic>
        <p:nvPicPr>
          <p:cNvPr id="9" name="Picture 8" descr="A screenshot of a graph&#10;&#10;Description automatically generated">
            <a:extLst>
              <a:ext uri="{FF2B5EF4-FFF2-40B4-BE49-F238E27FC236}">
                <a16:creationId xmlns:a16="http://schemas.microsoft.com/office/drawing/2014/main" id="{DB02490A-E042-7257-3C3F-92C9AB905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5251" y="313832"/>
            <a:ext cx="4172532" cy="2324424"/>
          </a:xfrm>
          <a:prstGeom prst="rect">
            <a:avLst/>
          </a:prstGeom>
        </p:spPr>
      </p:pic>
      <p:pic>
        <p:nvPicPr>
          <p:cNvPr id="11" name="Picture 10" descr="A graph of the number of people in the country&#10;&#10;Description automatically generated">
            <a:extLst>
              <a:ext uri="{FF2B5EF4-FFF2-40B4-BE49-F238E27FC236}">
                <a16:creationId xmlns:a16="http://schemas.microsoft.com/office/drawing/2014/main" id="{58A74C95-4F70-0BC1-402C-0D60CD5BC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008" y="351937"/>
            <a:ext cx="3505689" cy="2286319"/>
          </a:xfrm>
          <a:prstGeom prst="rect">
            <a:avLst/>
          </a:prstGeom>
        </p:spPr>
      </p:pic>
      <p:sp>
        <p:nvSpPr>
          <p:cNvPr id="12" name="TextBox 11">
            <a:extLst>
              <a:ext uri="{FF2B5EF4-FFF2-40B4-BE49-F238E27FC236}">
                <a16:creationId xmlns:a16="http://schemas.microsoft.com/office/drawing/2014/main" id="{B0189CE4-AD62-2A20-9BA4-5849E0E9763D}"/>
              </a:ext>
            </a:extLst>
          </p:cNvPr>
          <p:cNvSpPr txBox="1"/>
          <p:nvPr/>
        </p:nvSpPr>
        <p:spPr>
          <a:xfrm>
            <a:off x="739486" y="3244334"/>
            <a:ext cx="3394633" cy="369332"/>
          </a:xfrm>
          <a:prstGeom prst="rect">
            <a:avLst/>
          </a:prstGeom>
          <a:noFill/>
        </p:spPr>
        <p:txBody>
          <a:bodyPr wrap="square" rtlCol="0">
            <a:spAutoFit/>
          </a:bodyPr>
          <a:lstStyle/>
          <a:p>
            <a:r>
              <a:rPr lang="en-US" dirty="0"/>
              <a:t>(Total Sales By Country)</a:t>
            </a:r>
          </a:p>
        </p:txBody>
      </p:sp>
      <p:cxnSp>
        <p:nvCxnSpPr>
          <p:cNvPr id="14" name="Straight Arrow Connector 13">
            <a:extLst>
              <a:ext uri="{FF2B5EF4-FFF2-40B4-BE49-F238E27FC236}">
                <a16:creationId xmlns:a16="http://schemas.microsoft.com/office/drawing/2014/main" id="{E37541D6-99F5-A243-55C7-8D72E23CB663}"/>
              </a:ext>
            </a:extLst>
          </p:cNvPr>
          <p:cNvCxnSpPr/>
          <p:nvPr/>
        </p:nvCxnSpPr>
        <p:spPr>
          <a:xfrm>
            <a:off x="2057852" y="2764221"/>
            <a:ext cx="0" cy="4801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4F0F3E1D-32F3-F14A-FA28-CCF80921C0C3}"/>
              </a:ext>
            </a:extLst>
          </p:cNvPr>
          <p:cNvSpPr txBox="1"/>
          <p:nvPr/>
        </p:nvSpPr>
        <p:spPr>
          <a:xfrm>
            <a:off x="5202621" y="3153103"/>
            <a:ext cx="3100535" cy="369332"/>
          </a:xfrm>
          <a:prstGeom prst="rect">
            <a:avLst/>
          </a:prstGeom>
          <a:noFill/>
        </p:spPr>
        <p:txBody>
          <a:bodyPr wrap="square" rtlCol="0">
            <a:spAutoFit/>
          </a:bodyPr>
          <a:lstStyle/>
          <a:p>
            <a:r>
              <a:rPr lang="en-US" dirty="0"/>
              <a:t>(Total Sales by Office Code)</a:t>
            </a:r>
          </a:p>
        </p:txBody>
      </p:sp>
      <p:cxnSp>
        <p:nvCxnSpPr>
          <p:cNvPr id="17" name="Straight Arrow Connector 16">
            <a:extLst>
              <a:ext uri="{FF2B5EF4-FFF2-40B4-BE49-F238E27FC236}">
                <a16:creationId xmlns:a16="http://schemas.microsoft.com/office/drawing/2014/main" id="{2E50205D-2EC4-344A-36E8-0CB990BA7E76}"/>
              </a:ext>
            </a:extLst>
          </p:cNvPr>
          <p:cNvCxnSpPr/>
          <p:nvPr/>
        </p:nvCxnSpPr>
        <p:spPr>
          <a:xfrm>
            <a:off x="6211614" y="2764221"/>
            <a:ext cx="0" cy="2942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3B4751E9-95C9-6AD2-43DF-B66258C88F54}"/>
              </a:ext>
            </a:extLst>
          </p:cNvPr>
          <p:cNvCxnSpPr/>
          <p:nvPr/>
        </p:nvCxnSpPr>
        <p:spPr>
          <a:xfrm>
            <a:off x="5686097" y="5097517"/>
            <a:ext cx="52551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21FCF6A0-01C5-3269-FF9D-5D75FE35CB0E}"/>
              </a:ext>
            </a:extLst>
          </p:cNvPr>
          <p:cNvSpPr txBox="1"/>
          <p:nvPr/>
        </p:nvSpPr>
        <p:spPr>
          <a:xfrm>
            <a:off x="6369269" y="4912851"/>
            <a:ext cx="2774731" cy="369332"/>
          </a:xfrm>
          <a:prstGeom prst="rect">
            <a:avLst/>
          </a:prstGeom>
          <a:noFill/>
        </p:spPr>
        <p:txBody>
          <a:bodyPr wrap="square" rtlCol="0">
            <a:spAutoFit/>
          </a:bodyPr>
          <a:lstStyle/>
          <a:p>
            <a:r>
              <a:rPr lang="en-US" dirty="0"/>
              <a:t>(Year wise sales &amp; Profit)</a:t>
            </a:r>
          </a:p>
        </p:txBody>
      </p:sp>
    </p:spTree>
    <p:extLst>
      <p:ext uri="{BB962C8B-B14F-4D97-AF65-F5344CB8AC3E}">
        <p14:creationId xmlns:p14="http://schemas.microsoft.com/office/powerpoint/2010/main" val="432315754"/>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arn(inVertic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00"/>
                                        <p:tgtEl>
                                          <p:spTgt spid="19"/>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with green and white text&#10;&#10;Description automatically generated">
            <a:extLst>
              <a:ext uri="{FF2B5EF4-FFF2-40B4-BE49-F238E27FC236}">
                <a16:creationId xmlns:a16="http://schemas.microsoft.com/office/drawing/2014/main" id="{9F9D5E3E-E845-7EB2-051D-1EA41B31B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36" y="4360315"/>
            <a:ext cx="4153480" cy="2362530"/>
          </a:xfrm>
          <a:prstGeom prst="rect">
            <a:avLst/>
          </a:prstGeom>
        </p:spPr>
      </p:pic>
      <p:pic>
        <p:nvPicPr>
          <p:cNvPr id="5" name="Picture 4" descr="A graph of a graph showing the time of the year&#10;&#10;Description automatically generated with medium confidence">
            <a:extLst>
              <a:ext uri="{FF2B5EF4-FFF2-40B4-BE49-F238E27FC236}">
                <a16:creationId xmlns:a16="http://schemas.microsoft.com/office/drawing/2014/main" id="{73D256E2-28A0-8753-3DA2-1FC730280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001" y="569702"/>
            <a:ext cx="7278116" cy="2229161"/>
          </a:xfrm>
          <a:prstGeom prst="rect">
            <a:avLst/>
          </a:prstGeom>
        </p:spPr>
      </p:pic>
      <p:sp>
        <p:nvSpPr>
          <p:cNvPr id="2" name="TextBox 1">
            <a:extLst>
              <a:ext uri="{FF2B5EF4-FFF2-40B4-BE49-F238E27FC236}">
                <a16:creationId xmlns:a16="http://schemas.microsoft.com/office/drawing/2014/main" id="{CE0D649A-52B5-E6CF-F19A-F0E773A5756E}"/>
              </a:ext>
            </a:extLst>
          </p:cNvPr>
          <p:cNvSpPr txBox="1"/>
          <p:nvPr/>
        </p:nvSpPr>
        <p:spPr>
          <a:xfrm>
            <a:off x="3237186" y="3226676"/>
            <a:ext cx="4572000" cy="369332"/>
          </a:xfrm>
          <a:prstGeom prst="rect">
            <a:avLst/>
          </a:prstGeom>
          <a:noFill/>
        </p:spPr>
        <p:txBody>
          <a:bodyPr wrap="square" rtlCol="0">
            <a:spAutoFit/>
          </a:bodyPr>
          <a:lstStyle/>
          <a:p>
            <a:r>
              <a:rPr lang="en-US" dirty="0"/>
              <a:t>(Year &amp; Monthly Wise Profit)</a:t>
            </a:r>
          </a:p>
        </p:txBody>
      </p:sp>
      <p:cxnSp>
        <p:nvCxnSpPr>
          <p:cNvPr id="4" name="Straight Arrow Connector 3">
            <a:extLst>
              <a:ext uri="{FF2B5EF4-FFF2-40B4-BE49-F238E27FC236}">
                <a16:creationId xmlns:a16="http://schemas.microsoft.com/office/drawing/2014/main" id="{ABCBC0AC-3051-F6B7-8186-75272B9ADB67}"/>
              </a:ext>
            </a:extLst>
          </p:cNvPr>
          <p:cNvCxnSpPr/>
          <p:nvPr/>
        </p:nvCxnSpPr>
        <p:spPr>
          <a:xfrm>
            <a:off x="4487917" y="2798863"/>
            <a:ext cx="0" cy="4278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2B5F7D03-76DF-083C-47DD-BC1C1CB461FC}"/>
              </a:ext>
            </a:extLst>
          </p:cNvPr>
          <p:cNvCxnSpPr/>
          <p:nvPr/>
        </p:nvCxnSpPr>
        <p:spPr>
          <a:xfrm>
            <a:off x="5150069" y="5297214"/>
            <a:ext cx="50449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0D3C60EE-1773-6FF6-4F87-F06686A6EB14}"/>
              </a:ext>
            </a:extLst>
          </p:cNvPr>
          <p:cNvSpPr txBox="1"/>
          <p:nvPr/>
        </p:nvSpPr>
        <p:spPr>
          <a:xfrm>
            <a:off x="5727193" y="5112548"/>
            <a:ext cx="2932386" cy="369332"/>
          </a:xfrm>
          <a:prstGeom prst="rect">
            <a:avLst/>
          </a:prstGeom>
          <a:noFill/>
        </p:spPr>
        <p:txBody>
          <a:bodyPr wrap="square" rtlCol="0">
            <a:spAutoFit/>
          </a:bodyPr>
          <a:lstStyle/>
          <a:p>
            <a:r>
              <a:rPr lang="en-US" dirty="0"/>
              <a:t>(Product Line Wise Sales)</a:t>
            </a:r>
          </a:p>
        </p:txBody>
      </p:sp>
    </p:spTree>
    <p:extLst>
      <p:ext uri="{BB962C8B-B14F-4D97-AF65-F5344CB8AC3E}">
        <p14:creationId xmlns:p14="http://schemas.microsoft.com/office/powerpoint/2010/main" val="1142491774"/>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14E287-19E5-D71D-2DEB-8CAD1F38DB88}"/>
              </a:ext>
            </a:extLst>
          </p:cNvPr>
          <p:cNvSpPr txBox="1"/>
          <p:nvPr/>
        </p:nvSpPr>
        <p:spPr>
          <a:xfrm>
            <a:off x="612228" y="377638"/>
            <a:ext cx="2151993" cy="523220"/>
          </a:xfrm>
          <a:prstGeom prst="rect">
            <a:avLst/>
          </a:prstGeom>
          <a:noFill/>
        </p:spPr>
        <p:txBody>
          <a:bodyPr wrap="square">
            <a:spAutoFit/>
          </a:bodyPr>
          <a:lstStyle/>
          <a:p>
            <a:r>
              <a:rPr lang="en-US" sz="2800" b="1" kern="100" dirty="0">
                <a:effectLst/>
                <a:latin typeface="Montserrat" panose="00000500000000000000" pitchFamily="2" charset="0"/>
                <a:ea typeface="Calibri" panose="020F0502020204030204" pitchFamily="34" charset="0"/>
                <a:cs typeface="Shruti" panose="020B0502040204020203" pitchFamily="34" charset="0"/>
              </a:rPr>
              <a:t>4. Insights</a:t>
            </a:r>
            <a:endParaRPr lang="en-US" sz="2800" b="1" kern="1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5" name="TextBox 4">
            <a:extLst>
              <a:ext uri="{FF2B5EF4-FFF2-40B4-BE49-F238E27FC236}">
                <a16:creationId xmlns:a16="http://schemas.microsoft.com/office/drawing/2014/main" id="{369A3B42-99DD-8BDB-1433-290438FEA2CF}"/>
              </a:ext>
            </a:extLst>
          </p:cNvPr>
          <p:cNvSpPr txBox="1"/>
          <p:nvPr/>
        </p:nvSpPr>
        <p:spPr>
          <a:xfrm>
            <a:off x="845157" y="1244675"/>
            <a:ext cx="5482071" cy="526876"/>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Montserrat" panose="00000500000000000000" pitchFamily="2" charset="0"/>
                <a:ea typeface="Calibri" panose="020F0502020204030204" pitchFamily="34" charset="0"/>
                <a:cs typeface="Shruti" panose="020B0502040204020203" pitchFamily="34" charset="0"/>
              </a:rPr>
              <a:t>* </a:t>
            </a:r>
            <a:r>
              <a:rPr lang="en-US" sz="2800" b="1" kern="100" dirty="0">
                <a:effectLst/>
                <a:latin typeface="Montserrat" panose="00000500000000000000" pitchFamily="2" charset="0"/>
                <a:ea typeface="Calibri" panose="020F0502020204030204" pitchFamily="34" charset="0"/>
                <a:cs typeface="Shruti" panose="020B0502040204020203" pitchFamily="34" charset="0"/>
              </a:rPr>
              <a:t>Customers Dashboard </a:t>
            </a:r>
            <a:r>
              <a:rPr lang="en-US" sz="1800" b="1" kern="100" dirty="0">
                <a:effectLst/>
                <a:latin typeface="Montserrat" panose="00000500000000000000" pitchFamily="2" charset="0"/>
                <a:ea typeface="Calibri" panose="020F0502020204030204" pitchFamily="34" charset="0"/>
                <a:cs typeface="Shruti" panose="020B0502040204020203" pitchFamily="34" charset="0"/>
              </a:rPr>
              <a:t>*</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7" name="TextBox 6">
            <a:extLst>
              <a:ext uri="{FF2B5EF4-FFF2-40B4-BE49-F238E27FC236}">
                <a16:creationId xmlns:a16="http://schemas.microsoft.com/office/drawing/2014/main" id="{0E7410BC-59A4-85FD-535F-8B3339308D1A}"/>
              </a:ext>
            </a:extLst>
          </p:cNvPr>
          <p:cNvSpPr txBox="1"/>
          <p:nvPr/>
        </p:nvSpPr>
        <p:spPr>
          <a:xfrm>
            <a:off x="1103586" y="1963210"/>
            <a:ext cx="7953703" cy="1533690"/>
          </a:xfrm>
          <a:prstGeom prst="rect">
            <a:avLst/>
          </a:prstGeom>
          <a:noFill/>
        </p:spPr>
        <p:txBody>
          <a:bodyPr wrap="square">
            <a:spAutoFit/>
          </a:bodyPr>
          <a:lstStyle/>
          <a:p>
            <a:pPr marL="342900" indent="-342900" algn="just">
              <a:lnSpc>
                <a:spcPct val="107000"/>
              </a:lnSpc>
              <a:spcAft>
                <a:spcPts val="800"/>
              </a:spcAft>
              <a:buFont typeface="Montserrat" panose="00000500000000000000" pitchFamily="2" charset="0"/>
              <a:buChar char="-"/>
            </a:pPr>
            <a:r>
              <a:rPr lang="en-US" sz="1400" kern="100" dirty="0">
                <a:effectLst/>
                <a:latin typeface="Montserrat" panose="00000500000000000000" pitchFamily="2" charset="0"/>
                <a:ea typeface="Calibri" panose="020F0502020204030204" pitchFamily="34" charset="0"/>
                <a:cs typeface="Shruti" panose="020B0502040204020203" pitchFamily="34" charset="0"/>
              </a:rPr>
              <a:t>In this dashboard, very top we have </a:t>
            </a:r>
            <a:r>
              <a:rPr lang="en-US" sz="1400" kern="100" dirty="0">
                <a:latin typeface="Montserrat" panose="00000500000000000000" pitchFamily="2" charset="0"/>
                <a:ea typeface="Calibri" panose="020F0502020204030204" pitchFamily="34" charset="0"/>
                <a:cs typeface="Shruti" panose="020B0502040204020203" pitchFamily="34" charset="0"/>
              </a:rPr>
              <a:t>card</a:t>
            </a:r>
            <a:r>
              <a:rPr lang="en-US" sz="1400" kern="100" dirty="0">
                <a:effectLst/>
                <a:latin typeface="Montserrat" panose="00000500000000000000" pitchFamily="2" charset="0"/>
                <a:ea typeface="Calibri" panose="020F0502020204030204" pitchFamily="34" charset="0"/>
                <a:cs typeface="Shruti" panose="020B0502040204020203" pitchFamily="34" charset="0"/>
              </a:rPr>
              <a:t>, which shows how many total customers we have and among them how many customers have placed the orders, how many customers are repeated.</a:t>
            </a:r>
          </a:p>
          <a:p>
            <a:pPr marL="342900" marR="0" lvl="0" indent="-342900" algn="just">
              <a:lnSpc>
                <a:spcPct val="107000"/>
              </a:lnSpc>
              <a:spcBef>
                <a:spcPts val="0"/>
              </a:spcBef>
              <a:spcAft>
                <a:spcPts val="800"/>
              </a:spcAft>
              <a:buFont typeface="Montserrat" panose="00000500000000000000" pitchFamily="2" charset="0"/>
              <a:buChar char="-"/>
            </a:pPr>
            <a:r>
              <a:rPr lang="en-US" sz="1600" dirty="0">
                <a:effectLst/>
                <a:latin typeface="Montserrat" panose="00000500000000000000" pitchFamily="2" charset="0"/>
                <a:ea typeface="Calibri" panose="020F0502020204030204" pitchFamily="34" charset="0"/>
                <a:cs typeface="Shruti" panose="020B0502040204020203" pitchFamily="34" charset="0"/>
              </a:rPr>
              <a:t>Coming down, we have 4 different chart</a:t>
            </a:r>
          </a:p>
          <a:p>
            <a:pPr marR="0" lvl="0" algn="just">
              <a:lnSpc>
                <a:spcPct val="107000"/>
              </a:lnSpc>
              <a:spcBef>
                <a:spcPts val="0"/>
              </a:spcBef>
              <a:spcAft>
                <a:spcPts val="800"/>
              </a:spcAft>
            </a:pPr>
            <a:endParaRPr lang="en-US" sz="1600" kern="100" dirty="0">
              <a:effectLst/>
              <a:latin typeface="Montserrat" panose="00000500000000000000" pitchFamily="2" charset="0"/>
              <a:ea typeface="Calibri" panose="020F0502020204030204" pitchFamily="34" charset="0"/>
              <a:cs typeface="Shruti" panose="020B0502040204020203" pitchFamily="34" charset="0"/>
            </a:endParaRPr>
          </a:p>
        </p:txBody>
      </p:sp>
      <p:sp>
        <p:nvSpPr>
          <p:cNvPr id="9" name="TextBox 8">
            <a:extLst>
              <a:ext uri="{FF2B5EF4-FFF2-40B4-BE49-F238E27FC236}">
                <a16:creationId xmlns:a16="http://schemas.microsoft.com/office/drawing/2014/main" id="{E655828B-9058-48B7-84D7-810937D6A8EC}"/>
              </a:ext>
            </a:extLst>
          </p:cNvPr>
          <p:cNvSpPr txBox="1"/>
          <p:nvPr/>
        </p:nvSpPr>
        <p:spPr>
          <a:xfrm>
            <a:off x="1242849" y="3346853"/>
            <a:ext cx="7312572" cy="3475054"/>
          </a:xfrm>
          <a:prstGeom prst="rect">
            <a:avLst/>
          </a:prstGeom>
          <a:noFill/>
        </p:spPr>
        <p:txBody>
          <a:bodyPr wrap="square">
            <a:spAutoFit/>
          </a:bodyPr>
          <a:lstStyle/>
          <a:p>
            <a:pPr algn="l">
              <a:buFont typeface="+mj-lt"/>
              <a:buAutoNum type="arabicPeriod"/>
            </a:pPr>
            <a:r>
              <a:rPr lang="en-US" sz="1600" b="1" i="0" dirty="0">
                <a:effectLst/>
                <a:latin typeface="Montserrat" panose="00000500000000000000" pitchFamily="2" charset="0"/>
              </a:rPr>
              <a:t>Top 5 Customers by Credit Limit:</a:t>
            </a:r>
            <a:endParaRPr lang="en-US" sz="1600" b="0" i="0" dirty="0">
              <a:effectLst/>
              <a:latin typeface="Montserrat" panose="00000500000000000000" pitchFamily="2" charset="0"/>
            </a:endParaRPr>
          </a:p>
          <a:p>
            <a:pPr lvl="1" algn="l"/>
            <a:r>
              <a:rPr lang="en-US" sz="1600" b="0" i="0" dirty="0">
                <a:effectLst/>
                <a:latin typeface="Montserrat" panose="00000500000000000000" pitchFamily="2" charset="0"/>
              </a:rPr>
              <a:t>Euro Shopping Channel has the highest credit limit, followed by Mini Gift and Vida Sports.</a:t>
            </a:r>
          </a:p>
          <a:p>
            <a:pPr algn="l">
              <a:buFont typeface="+mj-lt"/>
              <a:buAutoNum type="arabicPeriod"/>
            </a:pPr>
            <a:r>
              <a:rPr lang="en-US" sz="1600" b="1" i="0" dirty="0">
                <a:effectLst/>
                <a:latin typeface="Montserrat" panose="00000500000000000000" pitchFamily="2" charset="0"/>
              </a:rPr>
              <a:t>Sales From Customers Worldwide:</a:t>
            </a:r>
            <a:endParaRPr lang="en-US" sz="1600" b="0" i="0" dirty="0">
              <a:effectLst/>
              <a:latin typeface="Montserrat" panose="00000500000000000000" pitchFamily="2" charset="0"/>
            </a:endParaRPr>
          </a:p>
          <a:p>
            <a:pPr lvl="1" algn="l"/>
            <a:r>
              <a:rPr lang="en-US" sz="1600" b="0" i="0" dirty="0">
                <a:effectLst/>
                <a:latin typeface="Montserrat" panose="00000500000000000000" pitchFamily="2" charset="0"/>
              </a:rPr>
              <a:t>North America leads in sales, followed by Spain and France.</a:t>
            </a:r>
          </a:p>
          <a:p>
            <a:pPr algn="l">
              <a:buFont typeface="+mj-lt"/>
              <a:buAutoNum type="arabicPeriod"/>
            </a:pPr>
            <a:r>
              <a:rPr lang="en-US" sz="1600" b="1" i="0" dirty="0">
                <a:effectLst/>
                <a:latin typeface="Montserrat" panose="00000500000000000000" pitchFamily="2" charset="0"/>
              </a:rPr>
              <a:t>Top 5 Customers by Amount Spent:</a:t>
            </a:r>
            <a:endParaRPr lang="en-US" sz="1600" b="0" i="0" dirty="0">
              <a:effectLst/>
              <a:latin typeface="Montserrat" panose="00000500000000000000" pitchFamily="2" charset="0"/>
            </a:endParaRPr>
          </a:p>
          <a:p>
            <a:pPr lvl="1" algn="l"/>
            <a:r>
              <a:rPr lang="en-US" sz="1600" b="0" i="0" dirty="0">
                <a:effectLst/>
                <a:latin typeface="Montserrat" panose="00000500000000000000" pitchFamily="2" charset="0"/>
              </a:rPr>
              <a:t>Euro Shopping Channel tops the list for the highest amount spent, followed by Mini Gift.</a:t>
            </a:r>
          </a:p>
          <a:p>
            <a:pPr algn="l">
              <a:buFont typeface="+mj-lt"/>
              <a:buAutoNum type="arabicPeriod"/>
            </a:pPr>
            <a:r>
              <a:rPr lang="en-US" sz="1600" b="1" i="0" dirty="0">
                <a:effectLst/>
                <a:latin typeface="Montserrat" panose="00000500000000000000" pitchFamily="2" charset="0"/>
              </a:rPr>
              <a:t>Top 10 Customers Based on Sales (Table):</a:t>
            </a:r>
            <a:endParaRPr lang="en-US" sz="1600" b="0" i="0" dirty="0">
              <a:effectLst/>
              <a:latin typeface="Montserrat" panose="00000500000000000000" pitchFamily="2" charset="0"/>
            </a:endParaRPr>
          </a:p>
          <a:p>
            <a:pPr lvl="1" algn="l"/>
            <a:r>
              <a:rPr lang="en-US" sz="1600" b="0" i="0" dirty="0">
                <a:effectLst/>
                <a:latin typeface="Montserrat" panose="00000500000000000000" pitchFamily="2" charset="0"/>
              </a:rPr>
              <a:t>Display the table showcasing the top 10 customers ranked by sales</a:t>
            </a:r>
          </a:p>
          <a:p>
            <a:pPr marR="0" lvl="0" algn="just">
              <a:lnSpc>
                <a:spcPct val="107000"/>
              </a:lnSpc>
              <a:spcBef>
                <a:spcPts val="0"/>
              </a:spcBef>
              <a:spcAft>
                <a:spcPts val="800"/>
              </a:spcAft>
            </a:pPr>
            <a:endParaRPr lang="en-US" sz="1800" kern="100" dirty="0">
              <a:latin typeface="Calibri" panose="020F0502020204030204" pitchFamily="34" charset="0"/>
              <a:ea typeface="Calibri" panose="020F0502020204030204" pitchFamily="34" charset="0"/>
              <a:cs typeface="Shruti" panose="020B0502040204020203" pitchFamily="34" charset="0"/>
            </a:endParaRPr>
          </a:p>
          <a:p>
            <a:pPr marR="0" lvl="0" algn="just">
              <a:lnSpc>
                <a:spcPct val="107000"/>
              </a:lnSpc>
              <a:spcBef>
                <a:spcPts val="0"/>
              </a:spcBef>
              <a:spcAft>
                <a:spcPts val="800"/>
              </a:spcAft>
            </a:pPr>
            <a:endParaRPr lang="en-US" dirty="0"/>
          </a:p>
        </p:txBody>
      </p:sp>
    </p:spTree>
    <p:extLst>
      <p:ext uri="{BB962C8B-B14F-4D97-AF65-F5344CB8AC3E}">
        <p14:creationId xmlns:p14="http://schemas.microsoft.com/office/powerpoint/2010/main" val="3409781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8ACCEB-F8F7-4BDA-4416-C54DF2CD6648}"/>
              </a:ext>
            </a:extLst>
          </p:cNvPr>
          <p:cNvSpPr txBox="1"/>
          <p:nvPr/>
        </p:nvSpPr>
        <p:spPr>
          <a:xfrm>
            <a:off x="561377" y="255447"/>
            <a:ext cx="5461050" cy="588944"/>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Montserrat" panose="00000500000000000000" pitchFamily="2" charset="0"/>
                <a:ea typeface="Calibri" panose="020F0502020204030204" pitchFamily="34" charset="0"/>
                <a:cs typeface="Shruti" panose="020B0502040204020203" pitchFamily="34" charset="0"/>
              </a:rPr>
              <a:t>* </a:t>
            </a:r>
            <a:r>
              <a:rPr lang="en-US" sz="3200" b="1" kern="100" dirty="0">
                <a:latin typeface="Montserrat" panose="00000500000000000000" pitchFamily="2" charset="0"/>
                <a:ea typeface="Calibri" panose="020F0502020204030204" pitchFamily="34" charset="0"/>
                <a:cs typeface="Shruti" panose="020B0502040204020203" pitchFamily="34" charset="0"/>
              </a:rPr>
              <a:t>Products</a:t>
            </a:r>
            <a:r>
              <a:rPr lang="en-US" sz="3200" b="1" kern="100" dirty="0">
                <a:effectLst/>
                <a:latin typeface="Montserrat" panose="00000500000000000000" pitchFamily="2" charset="0"/>
                <a:ea typeface="Calibri" panose="020F0502020204030204" pitchFamily="34" charset="0"/>
                <a:cs typeface="Shruti" panose="020B0502040204020203" pitchFamily="34" charset="0"/>
              </a:rPr>
              <a:t> Dashboard </a:t>
            </a:r>
            <a:r>
              <a:rPr lang="en-US" sz="1800" b="1" kern="100" dirty="0">
                <a:effectLst/>
                <a:latin typeface="Montserrat" panose="00000500000000000000" pitchFamily="2" charset="0"/>
                <a:ea typeface="Calibri" panose="020F0502020204030204" pitchFamily="34" charset="0"/>
                <a:cs typeface="Shruti" panose="020B0502040204020203" pitchFamily="34" charset="0"/>
              </a:rPr>
              <a:t>*</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10" name="TextBox 9">
            <a:extLst>
              <a:ext uri="{FF2B5EF4-FFF2-40B4-BE49-F238E27FC236}">
                <a16:creationId xmlns:a16="http://schemas.microsoft.com/office/drawing/2014/main" id="{A6FB924C-D132-5000-D1EF-DF56B69CD194}"/>
              </a:ext>
            </a:extLst>
          </p:cNvPr>
          <p:cNvSpPr txBox="1"/>
          <p:nvPr/>
        </p:nvSpPr>
        <p:spPr>
          <a:xfrm>
            <a:off x="811924" y="1073013"/>
            <a:ext cx="9141372" cy="5047536"/>
          </a:xfrm>
          <a:prstGeom prst="rect">
            <a:avLst/>
          </a:prstGeom>
          <a:noFill/>
        </p:spPr>
        <p:txBody>
          <a:bodyPr wrap="square">
            <a:spAutoFit/>
          </a:bodyPr>
          <a:lstStyle/>
          <a:p>
            <a:pPr algn="l">
              <a:buFont typeface="+mj-lt"/>
              <a:buAutoNum type="arabicPeriod"/>
            </a:pPr>
            <a:r>
              <a:rPr lang="en-US" sz="1600" b="1" i="0" dirty="0">
                <a:effectLst/>
                <a:latin typeface="Söhne"/>
              </a:rPr>
              <a:t>Product Overview:</a:t>
            </a:r>
            <a:endParaRPr lang="en-US" sz="1600" b="0" i="0" dirty="0">
              <a:effectLst/>
              <a:latin typeface="Söhne"/>
            </a:endParaRPr>
          </a:p>
          <a:p>
            <a:pPr marL="742950" lvl="1" indent="-285750" algn="l">
              <a:buFont typeface="+mj-lt"/>
              <a:buAutoNum type="arabicPeriod"/>
            </a:pPr>
            <a:r>
              <a:rPr lang="en-US" sz="1600" b="0" i="0" dirty="0">
                <a:effectLst/>
                <a:latin typeface="Söhne"/>
              </a:rPr>
              <a:t>The dashboard displays a total of 110 products available.</a:t>
            </a:r>
          </a:p>
          <a:p>
            <a:pPr algn="l">
              <a:buFont typeface="+mj-lt"/>
              <a:buAutoNum type="arabicPeriod"/>
            </a:pPr>
            <a:r>
              <a:rPr lang="en-US" sz="1600" b="1" i="0" dirty="0">
                <a:effectLst/>
                <a:latin typeface="Söhne"/>
              </a:rPr>
              <a:t>Inventory Status:</a:t>
            </a:r>
            <a:endParaRPr lang="en-US" sz="1600" b="0" i="0" dirty="0">
              <a:effectLst/>
              <a:latin typeface="Söhne"/>
            </a:endParaRPr>
          </a:p>
          <a:p>
            <a:pPr marL="742950" lvl="1" indent="-285750" algn="l">
              <a:buFont typeface="+mj-lt"/>
              <a:buAutoNum type="arabicPeriod"/>
            </a:pPr>
            <a:r>
              <a:rPr lang="en-US" sz="1600" b="0" i="0" dirty="0">
                <a:effectLst/>
                <a:latin typeface="Söhne"/>
              </a:rPr>
              <a:t>The quantity in stock card provides an overview of the current inventory.</a:t>
            </a:r>
          </a:p>
          <a:p>
            <a:pPr algn="l">
              <a:buFont typeface="+mj-lt"/>
              <a:buAutoNum type="arabicPeriod"/>
            </a:pPr>
            <a:r>
              <a:rPr lang="en-US" sz="1600" b="1" i="0" dirty="0">
                <a:effectLst/>
                <a:latin typeface="Söhne"/>
              </a:rPr>
              <a:t>Most Selling Product by Quantity:</a:t>
            </a:r>
            <a:endParaRPr lang="en-US" sz="1600" b="0" i="0" dirty="0">
              <a:effectLst/>
              <a:latin typeface="Söhne"/>
            </a:endParaRPr>
          </a:p>
          <a:p>
            <a:pPr marL="742950" lvl="1" indent="-285750" algn="l">
              <a:buFont typeface="+mj-lt"/>
              <a:buAutoNum type="arabicPeriod"/>
            </a:pPr>
            <a:r>
              <a:rPr lang="en-US" sz="1600" b="0" i="0" dirty="0">
                <a:effectLst/>
                <a:latin typeface="Söhne"/>
              </a:rPr>
              <a:t>The 1990 Ferrari 360 Spider (Red) stands out as the most sold product by quantity.</a:t>
            </a:r>
          </a:p>
          <a:p>
            <a:pPr algn="l">
              <a:buFont typeface="+mj-lt"/>
              <a:buAutoNum type="arabicPeriod"/>
            </a:pPr>
            <a:r>
              <a:rPr lang="en-US" sz="1600" b="1" i="0" dirty="0">
                <a:effectLst/>
                <a:latin typeface="Söhne"/>
              </a:rPr>
              <a:t>Most Selling Product by Revenue:</a:t>
            </a:r>
            <a:endParaRPr lang="en-US" sz="1600" b="0" i="0" dirty="0">
              <a:effectLst/>
              <a:latin typeface="Söhne"/>
            </a:endParaRPr>
          </a:p>
          <a:p>
            <a:pPr marL="742950" lvl="1" indent="-285750" algn="l">
              <a:buFont typeface="+mj-lt"/>
              <a:buAutoNum type="arabicPeriod"/>
            </a:pPr>
            <a:r>
              <a:rPr lang="en-US" sz="1600" b="0" i="0" dirty="0">
                <a:effectLst/>
                <a:latin typeface="Söhne"/>
              </a:rPr>
              <a:t>The Ferrari 360 is identified as the top revenue-generating product.</a:t>
            </a:r>
          </a:p>
          <a:p>
            <a:pPr algn="l">
              <a:buFont typeface="+mj-lt"/>
              <a:buAutoNum type="arabicPeriod"/>
            </a:pPr>
            <a:r>
              <a:rPr lang="en-US" sz="1600" b="1" i="0" dirty="0">
                <a:effectLst/>
                <a:latin typeface="Söhne"/>
              </a:rPr>
              <a:t>Revenue by Product Line:</a:t>
            </a:r>
            <a:endParaRPr lang="en-US" sz="1600" b="0" i="0" dirty="0">
              <a:effectLst/>
              <a:latin typeface="Söhne"/>
            </a:endParaRPr>
          </a:p>
          <a:p>
            <a:pPr marL="742950" lvl="1" indent="-285750" algn="l">
              <a:buFont typeface="+mj-lt"/>
              <a:buAutoNum type="arabicPeriod"/>
            </a:pPr>
            <a:r>
              <a:rPr lang="en-US" sz="1600" b="0" i="0" dirty="0">
                <a:effectLst/>
                <a:latin typeface="Söhne"/>
              </a:rPr>
              <a:t>Classic Cars contribute the maximum revenue, emphasizing their popularity among customers.</a:t>
            </a:r>
          </a:p>
          <a:p>
            <a:pPr marL="742950" lvl="1" indent="-285750" algn="l">
              <a:buFont typeface="+mj-lt"/>
              <a:buAutoNum type="arabicPeriod"/>
            </a:pPr>
            <a:r>
              <a:rPr lang="en-US" sz="1600" b="0" i="0" dirty="0">
                <a:effectLst/>
                <a:latin typeface="Söhne"/>
              </a:rPr>
              <a:t>Vintage Cars and Motorcycles also play significant roles in revenue generation.</a:t>
            </a:r>
            <a:r>
              <a:rPr lang="en-US" b="1" i="0" dirty="0">
                <a:solidFill>
                  <a:srgbClr val="0D0D0D"/>
                </a:solidFill>
                <a:effectLst/>
                <a:latin typeface="Söhne"/>
              </a:rPr>
              <a:t> </a:t>
            </a:r>
          </a:p>
          <a:p>
            <a:pPr algn="l">
              <a:buFont typeface="+mj-lt"/>
              <a:buAutoNum type="arabicPeriod"/>
            </a:pPr>
            <a:r>
              <a:rPr lang="en-US" sz="1600" b="1" i="0" dirty="0">
                <a:effectLst/>
                <a:latin typeface="Söhne"/>
              </a:rPr>
              <a:t>Quantity Sold by Product Line:</a:t>
            </a:r>
            <a:endParaRPr lang="en-US" sz="1600" b="0" i="0" dirty="0">
              <a:effectLst/>
              <a:latin typeface="Söhne"/>
            </a:endParaRPr>
          </a:p>
          <a:p>
            <a:pPr marL="742950" lvl="1" indent="-285750" algn="l">
              <a:buFont typeface="+mj-lt"/>
              <a:buAutoNum type="arabicPeriod"/>
            </a:pPr>
            <a:r>
              <a:rPr lang="en-US" sz="1600" b="0" i="0" dirty="0">
                <a:effectLst/>
                <a:latin typeface="Söhne"/>
              </a:rPr>
              <a:t>Classic Cars lead in the quantity sold, indicating strong customer demand.</a:t>
            </a:r>
          </a:p>
          <a:p>
            <a:pPr marL="742950" lvl="1" indent="-285750" algn="l">
              <a:buFont typeface="+mj-lt"/>
              <a:buAutoNum type="arabicPeriod"/>
            </a:pPr>
            <a:r>
              <a:rPr lang="en-US" sz="1600" b="0" i="0" dirty="0">
                <a:effectLst/>
                <a:latin typeface="Söhne"/>
              </a:rPr>
              <a:t>Vintage Cars and Motorcycles follow in terms of quantity sold.</a:t>
            </a:r>
          </a:p>
          <a:p>
            <a:pPr algn="l">
              <a:buFont typeface="+mj-lt"/>
              <a:buAutoNum type="arabicPeriod"/>
            </a:pPr>
            <a:r>
              <a:rPr lang="en-US" sz="1600" b="1" i="0" dirty="0">
                <a:effectLst/>
                <a:latin typeface="Söhne"/>
              </a:rPr>
              <a:t>Top 10 Products:</a:t>
            </a:r>
            <a:endParaRPr lang="en-US" sz="1600" b="0" i="0" dirty="0">
              <a:effectLst/>
              <a:latin typeface="Söhne"/>
            </a:endParaRPr>
          </a:p>
          <a:p>
            <a:pPr marL="742950" lvl="1" indent="-285750" algn="l">
              <a:buFont typeface="+mj-lt"/>
              <a:buAutoNum type="arabicPeriod"/>
            </a:pPr>
            <a:r>
              <a:rPr lang="en-US" sz="1600" b="0" i="0" dirty="0">
                <a:effectLst/>
                <a:latin typeface="Söhne"/>
              </a:rPr>
              <a:t>The table showcases the top 10 products based on their combined sales and profit, providing insights into high-performing items.</a:t>
            </a:r>
          </a:p>
          <a:p>
            <a:pPr algn="l">
              <a:buFont typeface="+mj-lt"/>
              <a:buAutoNum type="arabicPeriod"/>
            </a:pPr>
            <a:r>
              <a:rPr lang="en-US" sz="1600" b="1" i="0" dirty="0">
                <a:effectLst/>
                <a:latin typeface="Söhne"/>
              </a:rPr>
              <a:t>Revenue and Profit by Product Vendor:</a:t>
            </a:r>
            <a:endParaRPr lang="en-US" sz="1600" b="0" i="0" dirty="0">
              <a:effectLst/>
              <a:latin typeface="Söhne"/>
            </a:endParaRPr>
          </a:p>
          <a:p>
            <a:pPr marL="742950" lvl="1" indent="-285750" algn="l">
              <a:buFont typeface="+mj-lt"/>
              <a:buAutoNum type="arabicPeriod"/>
            </a:pPr>
            <a:r>
              <a:rPr lang="en-US" sz="1600" b="0" i="0" dirty="0">
                <a:effectLst/>
                <a:latin typeface="Söhne"/>
              </a:rPr>
              <a:t>Classic Metal Creations emerge as the vendor with the highest revenue and profit.</a:t>
            </a:r>
          </a:p>
          <a:p>
            <a:pPr marL="742950" lvl="1" indent="-285750" algn="l">
              <a:buFont typeface="+mj-lt"/>
              <a:buAutoNum type="arabicPeriod"/>
            </a:pPr>
            <a:r>
              <a:rPr lang="en-US" sz="1600" b="0" i="0" dirty="0">
                <a:effectLst/>
                <a:latin typeface="Söhne"/>
              </a:rPr>
              <a:t>Uni max Art Galleries also demonstrate strong performance in revenue and profit.</a:t>
            </a:r>
          </a:p>
        </p:txBody>
      </p:sp>
    </p:spTree>
    <p:extLst>
      <p:ext uri="{BB962C8B-B14F-4D97-AF65-F5344CB8AC3E}">
        <p14:creationId xmlns:p14="http://schemas.microsoft.com/office/powerpoint/2010/main" val="2945853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C008E3-A9E8-7550-1DB4-771C8512141C}"/>
              </a:ext>
            </a:extLst>
          </p:cNvPr>
          <p:cNvSpPr txBox="1"/>
          <p:nvPr/>
        </p:nvSpPr>
        <p:spPr>
          <a:xfrm>
            <a:off x="1170802" y="835854"/>
            <a:ext cx="1580535" cy="584775"/>
          </a:xfrm>
          <a:prstGeom prst="rect">
            <a:avLst/>
          </a:prstGeom>
          <a:noFill/>
        </p:spPr>
        <p:txBody>
          <a:bodyPr wrap="square">
            <a:spAutoFit/>
          </a:bodyPr>
          <a:lstStyle/>
          <a:p>
            <a:r>
              <a:rPr lang="en-US" sz="3200" dirty="0"/>
              <a:t>Agenda</a:t>
            </a:r>
          </a:p>
        </p:txBody>
      </p:sp>
      <p:sp>
        <p:nvSpPr>
          <p:cNvPr id="11" name="TextBox 10">
            <a:extLst>
              <a:ext uri="{FF2B5EF4-FFF2-40B4-BE49-F238E27FC236}">
                <a16:creationId xmlns:a16="http://schemas.microsoft.com/office/drawing/2014/main" id="{509A7373-A002-CEB2-FCD8-0CBB14B26600}"/>
              </a:ext>
            </a:extLst>
          </p:cNvPr>
          <p:cNvSpPr txBox="1"/>
          <p:nvPr/>
        </p:nvSpPr>
        <p:spPr>
          <a:xfrm>
            <a:off x="1516626" y="1919437"/>
            <a:ext cx="6100916" cy="2308324"/>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Montserrat" panose="00000500000000000000" pitchFamily="2" charset="0"/>
                <a:ea typeface="Calibri" panose="020F0502020204030204" pitchFamily="34" charset="0"/>
                <a:cs typeface="Shruti" panose="020B0502040204020203" pitchFamily="34" charset="0"/>
              </a:rPr>
              <a:t>Problem Briefing</a:t>
            </a:r>
          </a:p>
          <a:p>
            <a:pPr marL="285750" indent="-285750">
              <a:buFont typeface="Arial" panose="020B0604020202020204" pitchFamily="34" charset="0"/>
              <a:buChar char="•"/>
            </a:pPr>
            <a:endParaRPr lang="en-US" dirty="0">
              <a:latin typeface="Montserrat" panose="00000500000000000000" pitchFamily="2" charset="0"/>
              <a:ea typeface="Calibri" panose="020F0502020204030204" pitchFamily="34" charset="0"/>
              <a:cs typeface="Shruti" panose="020B0502040204020203" pitchFamily="34" charset="0"/>
            </a:endParaRPr>
          </a:p>
          <a:p>
            <a:pPr marL="285750" indent="-285750">
              <a:buFont typeface="Arial" panose="020B0604020202020204" pitchFamily="34" charset="0"/>
              <a:buChar char="•"/>
            </a:pPr>
            <a:r>
              <a:rPr lang="en-US" dirty="0">
                <a:latin typeface="Montserrat" panose="00000500000000000000" pitchFamily="2" charset="0"/>
                <a:ea typeface="Calibri" panose="020F0502020204030204" pitchFamily="34" charset="0"/>
                <a:cs typeface="Shruti" panose="020B0502040204020203" pitchFamily="34" charset="0"/>
              </a:rPr>
              <a:t>Data Cleaning &amp; Transformation </a:t>
            </a:r>
          </a:p>
          <a:p>
            <a:endParaRPr lang="en-US" dirty="0">
              <a:latin typeface="Montserrat" panose="00000500000000000000" pitchFamily="2" charset="0"/>
              <a:ea typeface="Calibri" panose="020F0502020204030204" pitchFamily="34" charset="0"/>
              <a:cs typeface="Shruti" panose="020B0502040204020203" pitchFamily="34" charset="0"/>
            </a:endParaRPr>
          </a:p>
          <a:p>
            <a:pPr marL="285750" indent="-285750">
              <a:buFont typeface="Arial" panose="020B0604020202020204" pitchFamily="34" charset="0"/>
              <a:buChar char="•"/>
            </a:pPr>
            <a:r>
              <a:rPr lang="en-US" sz="1800" dirty="0">
                <a:effectLst/>
                <a:latin typeface="Montserrat" panose="00000500000000000000" pitchFamily="2" charset="0"/>
                <a:ea typeface="Calibri" panose="020F0502020204030204" pitchFamily="34" charset="0"/>
                <a:cs typeface="Shruti" panose="020B0502040204020203" pitchFamily="34" charset="0"/>
              </a:rPr>
              <a:t>Tour to the Dashboards</a:t>
            </a:r>
          </a:p>
          <a:p>
            <a:endParaRPr lang="en-US" sz="1800" kern="100" dirty="0">
              <a:effectLst/>
              <a:latin typeface="Montserrat" panose="00000500000000000000" pitchFamily="2" charset="0"/>
              <a:ea typeface="Calibri" panose="020F0502020204030204" pitchFamily="34" charset="0"/>
              <a:cs typeface="Shruti" panose="020B0502040204020203" pitchFamily="34" charset="0"/>
            </a:endParaRPr>
          </a:p>
          <a:p>
            <a:pPr marL="285750" indent="-285750">
              <a:buFont typeface="Arial" panose="020B0604020202020204" pitchFamily="34" charset="0"/>
              <a:buChar char="•"/>
            </a:pPr>
            <a:r>
              <a:rPr lang="en-US" sz="1800" kern="100" dirty="0">
                <a:effectLst/>
                <a:latin typeface="Montserrat" panose="00000500000000000000" pitchFamily="2" charset="0"/>
                <a:ea typeface="Calibri" panose="020F0502020204030204" pitchFamily="34" charset="0"/>
                <a:cs typeface="Shruti" panose="020B0502040204020203" pitchFamily="34" charset="0"/>
              </a:rPr>
              <a:t>Insights</a:t>
            </a:r>
            <a:endParaRPr lang="en-US" sz="1800" kern="100" dirty="0">
              <a:effectLst/>
              <a:latin typeface="Calibri" panose="020F0502020204030204" pitchFamily="34" charset="0"/>
              <a:ea typeface="Calibri" panose="020F0502020204030204" pitchFamily="34" charset="0"/>
              <a:cs typeface="Shruti" panose="020B0502040204020203" pitchFamily="34" charset="0"/>
            </a:endParaRPr>
          </a:p>
          <a:p>
            <a:endParaRPr lang="en-US" dirty="0">
              <a:latin typeface="Montserrat" panose="00000500000000000000" pitchFamily="2"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872062085"/>
      </p:ext>
    </p:extLst>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6BE7D9-5300-1EAF-6318-F12374CB7687}"/>
              </a:ext>
            </a:extLst>
          </p:cNvPr>
          <p:cNvSpPr txBox="1"/>
          <p:nvPr/>
        </p:nvSpPr>
        <p:spPr>
          <a:xfrm>
            <a:off x="508826" y="309254"/>
            <a:ext cx="5072167" cy="526876"/>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Montserrat" panose="00000500000000000000" pitchFamily="2" charset="0"/>
                <a:ea typeface="Calibri" panose="020F0502020204030204" pitchFamily="34" charset="0"/>
                <a:cs typeface="Shruti" panose="020B0502040204020203" pitchFamily="34" charset="0"/>
              </a:rPr>
              <a:t>* </a:t>
            </a:r>
            <a:r>
              <a:rPr lang="en-US" sz="2800" b="1" kern="100" dirty="0">
                <a:effectLst/>
                <a:latin typeface="Montserrat" panose="00000500000000000000" pitchFamily="2" charset="0"/>
                <a:ea typeface="Calibri" panose="020F0502020204030204" pitchFamily="34" charset="0"/>
                <a:cs typeface="Shruti" panose="020B0502040204020203" pitchFamily="34" charset="0"/>
              </a:rPr>
              <a:t>Employees Dashboard </a:t>
            </a:r>
            <a:r>
              <a:rPr lang="en-US" sz="1800" b="1" kern="100" dirty="0">
                <a:effectLst/>
                <a:latin typeface="Montserrat" panose="00000500000000000000" pitchFamily="2" charset="0"/>
                <a:ea typeface="Calibri" panose="020F0502020204030204" pitchFamily="34" charset="0"/>
                <a:cs typeface="Shruti" panose="020B0502040204020203" pitchFamily="34" charset="0"/>
              </a:rPr>
              <a:t>*</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6" name="TextBox 5">
            <a:extLst>
              <a:ext uri="{FF2B5EF4-FFF2-40B4-BE49-F238E27FC236}">
                <a16:creationId xmlns:a16="http://schemas.microsoft.com/office/drawing/2014/main" id="{78D8AF32-919E-D9FE-F0F6-C3647054E8EA}"/>
              </a:ext>
            </a:extLst>
          </p:cNvPr>
          <p:cNvSpPr txBox="1"/>
          <p:nvPr/>
        </p:nvSpPr>
        <p:spPr>
          <a:xfrm>
            <a:off x="759371" y="1168728"/>
            <a:ext cx="8348767" cy="5262979"/>
          </a:xfrm>
          <a:prstGeom prst="rect">
            <a:avLst/>
          </a:prstGeom>
          <a:noFill/>
        </p:spPr>
        <p:txBody>
          <a:bodyPr wrap="square">
            <a:spAutoFit/>
          </a:bodyPr>
          <a:lstStyle/>
          <a:p>
            <a:pPr algn="l">
              <a:buFont typeface="+mj-lt"/>
              <a:buAutoNum type="arabicPeriod"/>
            </a:pPr>
            <a:r>
              <a:rPr lang="en-US" sz="1600" b="1" i="0" dirty="0">
                <a:effectLst/>
                <a:latin typeface="Söhne"/>
              </a:rPr>
              <a:t>Workforce Overview:</a:t>
            </a:r>
            <a:endParaRPr lang="en-US" sz="1600" b="0" i="0" dirty="0">
              <a:effectLst/>
              <a:latin typeface="Söhne"/>
            </a:endParaRPr>
          </a:p>
          <a:p>
            <a:pPr marL="742950" lvl="1" indent="-285750" algn="l">
              <a:buFont typeface="+mj-lt"/>
              <a:buAutoNum type="arabicPeriod"/>
            </a:pPr>
            <a:r>
              <a:rPr lang="en-US" sz="1600" b="0" i="0" dirty="0">
                <a:effectLst/>
                <a:latin typeface="Söhne"/>
              </a:rPr>
              <a:t>The organization employs a total of 23 individuals.</a:t>
            </a:r>
          </a:p>
          <a:p>
            <a:pPr algn="l">
              <a:buFont typeface="+mj-lt"/>
              <a:buAutoNum type="arabicPeriod"/>
            </a:pPr>
            <a:r>
              <a:rPr lang="en-US" sz="1600" b="1" i="0" dirty="0">
                <a:effectLst/>
                <a:latin typeface="Söhne"/>
              </a:rPr>
              <a:t>Sales Performance:</a:t>
            </a:r>
            <a:endParaRPr lang="en-US" sz="1600" b="0" i="0" dirty="0">
              <a:effectLst/>
              <a:latin typeface="Söhne"/>
            </a:endParaRPr>
          </a:p>
          <a:p>
            <a:pPr marL="742950" lvl="1" indent="-285750" algn="l">
              <a:buFont typeface="+mj-lt"/>
              <a:buAutoNum type="arabicPeriod"/>
            </a:pPr>
            <a:r>
              <a:rPr lang="en-US" sz="1600" b="0" i="0" dirty="0">
                <a:effectLst/>
                <a:latin typeface="Söhne"/>
              </a:rPr>
              <a:t>On average, each employee contributes $417.57k in sales, highlighting the effectiveness of the sales team.</a:t>
            </a:r>
          </a:p>
          <a:p>
            <a:pPr algn="l">
              <a:buFont typeface="+mj-lt"/>
              <a:buAutoNum type="arabicPeriod"/>
            </a:pPr>
            <a:r>
              <a:rPr lang="en-US" sz="1600" b="1" i="0" dirty="0">
                <a:effectLst/>
                <a:latin typeface="Söhne"/>
              </a:rPr>
              <a:t>Job Title Distribution:</a:t>
            </a:r>
            <a:endParaRPr lang="en-US" sz="1600" b="0" i="0" dirty="0">
              <a:effectLst/>
              <a:latin typeface="Söhne"/>
            </a:endParaRPr>
          </a:p>
          <a:p>
            <a:pPr marL="742950" lvl="1" indent="-285750" algn="l">
              <a:buFont typeface="+mj-lt"/>
              <a:buAutoNum type="arabicPeriod"/>
            </a:pPr>
            <a:r>
              <a:rPr lang="en-US" sz="1600" b="0" i="0" dirty="0">
                <a:effectLst/>
                <a:latin typeface="Söhne"/>
              </a:rPr>
              <a:t>The donut chart illustrates the distribution of employees across different job titles.</a:t>
            </a:r>
          </a:p>
          <a:p>
            <a:pPr marL="742950" lvl="1" indent="-285750" algn="l">
              <a:buFont typeface="+mj-lt"/>
              <a:buAutoNum type="arabicPeriod"/>
            </a:pPr>
            <a:r>
              <a:rPr lang="en-US" sz="1600" b="0" i="0" dirty="0">
                <a:effectLst/>
                <a:latin typeface="Söhne"/>
              </a:rPr>
              <a:t>Sales Representatives dominate the workforce, followed by the President and Sales Manager.</a:t>
            </a:r>
          </a:p>
          <a:p>
            <a:pPr algn="l">
              <a:buFont typeface="+mj-lt"/>
              <a:buAutoNum type="arabicPeriod"/>
            </a:pPr>
            <a:r>
              <a:rPr lang="en-US" sz="1600" b="1" i="0" dirty="0">
                <a:effectLst/>
                <a:latin typeface="Söhne"/>
              </a:rPr>
              <a:t>Sales Representatives by Country:</a:t>
            </a:r>
            <a:endParaRPr lang="en-US" sz="1600" b="0" i="0" dirty="0">
              <a:effectLst/>
              <a:latin typeface="Söhne"/>
            </a:endParaRPr>
          </a:p>
          <a:p>
            <a:pPr marL="742950" lvl="1" indent="-285750" algn="l">
              <a:buFont typeface="+mj-lt"/>
              <a:buAutoNum type="arabicPeriod"/>
            </a:pPr>
            <a:r>
              <a:rPr lang="en-US" sz="1600" b="0" i="0" dirty="0">
                <a:effectLst/>
                <a:latin typeface="Söhne"/>
              </a:rPr>
              <a:t>The cluster chart identifies the top 5 sales representatives based on their country of operation.</a:t>
            </a:r>
          </a:p>
          <a:p>
            <a:pPr marL="742950" lvl="1" indent="-285750" algn="l">
              <a:buFont typeface="+mj-lt"/>
              <a:buAutoNum type="arabicPeriod"/>
            </a:pPr>
            <a:r>
              <a:rPr lang="en-US" sz="1600" b="0" i="0" dirty="0">
                <a:effectLst/>
                <a:latin typeface="Söhne"/>
              </a:rPr>
              <a:t>The USA has the highest number of top-performing sales representatives, followed by Germany and France.</a:t>
            </a:r>
          </a:p>
          <a:p>
            <a:pPr algn="l">
              <a:buFont typeface="+mj-lt"/>
              <a:buAutoNum type="arabicPeriod"/>
            </a:pPr>
            <a:r>
              <a:rPr lang="en-US" sz="1600" b="1" i="0" dirty="0">
                <a:effectLst/>
                <a:latin typeface="Söhne"/>
              </a:rPr>
              <a:t>Top Sales Contributors:</a:t>
            </a:r>
            <a:endParaRPr lang="en-US" sz="1600" b="0" i="0" dirty="0">
              <a:effectLst/>
              <a:latin typeface="Söhne"/>
            </a:endParaRPr>
          </a:p>
          <a:p>
            <a:pPr marL="742950" lvl="1" indent="-285750" algn="l">
              <a:buFont typeface="+mj-lt"/>
              <a:buAutoNum type="arabicPeriod"/>
            </a:pPr>
            <a:r>
              <a:rPr lang="en-US" sz="1600" b="0" i="0" dirty="0">
                <a:effectLst/>
                <a:latin typeface="Söhne"/>
              </a:rPr>
              <a:t>The decomposition tree chart reveals the employees making the maximum sales contributions.</a:t>
            </a:r>
          </a:p>
          <a:p>
            <a:pPr marL="742950" lvl="1" indent="-285750" algn="l">
              <a:buFont typeface="+mj-lt"/>
              <a:buAutoNum type="arabicPeriod"/>
            </a:pPr>
            <a:r>
              <a:rPr lang="en-US" sz="1600" b="0" i="0" dirty="0">
                <a:effectLst/>
                <a:latin typeface="Söhne"/>
              </a:rPr>
              <a:t>Gerard Hernandez leads in sales, followed by Leslie Jennings and Pamela Castillo.</a:t>
            </a:r>
          </a:p>
          <a:p>
            <a:pPr algn="l"/>
            <a:r>
              <a:rPr lang="en-US" sz="1600" b="0" i="0" dirty="0">
                <a:effectLst/>
                <a:latin typeface="Söhne"/>
              </a:rPr>
              <a:t>Overall, this dashboard offers valuable insights into workforce dynamics, sales performance, and the geographical distribution of top-performing sales representatives. It provides a holistic view for strategic decision-making and workforce management.</a:t>
            </a:r>
          </a:p>
        </p:txBody>
      </p:sp>
    </p:spTree>
    <p:extLst>
      <p:ext uri="{BB962C8B-B14F-4D97-AF65-F5344CB8AC3E}">
        <p14:creationId xmlns:p14="http://schemas.microsoft.com/office/powerpoint/2010/main" val="2346525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2A4103-067E-0C3A-71CE-B2D944272C22}"/>
              </a:ext>
            </a:extLst>
          </p:cNvPr>
          <p:cNvSpPr txBox="1"/>
          <p:nvPr/>
        </p:nvSpPr>
        <p:spPr>
          <a:xfrm>
            <a:off x="508826" y="309254"/>
            <a:ext cx="8361905" cy="526876"/>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Montserrat" panose="00000500000000000000" pitchFamily="2" charset="0"/>
                <a:ea typeface="Calibri" panose="020F0502020204030204" pitchFamily="34" charset="0"/>
                <a:cs typeface="Shruti" panose="020B0502040204020203" pitchFamily="34" charset="0"/>
              </a:rPr>
              <a:t>* </a:t>
            </a:r>
            <a:r>
              <a:rPr lang="en-US" sz="2800" b="1" kern="100" dirty="0">
                <a:latin typeface="Montserrat" panose="00000500000000000000" pitchFamily="2" charset="0"/>
                <a:ea typeface="Calibri" panose="020F0502020204030204" pitchFamily="34" charset="0"/>
                <a:cs typeface="Shruti" panose="020B0502040204020203" pitchFamily="34" charset="0"/>
              </a:rPr>
              <a:t>ORDERS AND PAYMENTS </a:t>
            </a:r>
            <a:r>
              <a:rPr lang="en-US" sz="2800" b="1" kern="100" dirty="0">
                <a:effectLst/>
                <a:latin typeface="Montserrat" panose="00000500000000000000" pitchFamily="2" charset="0"/>
                <a:ea typeface="Calibri" panose="020F0502020204030204" pitchFamily="34" charset="0"/>
                <a:cs typeface="Shruti" panose="020B0502040204020203" pitchFamily="34" charset="0"/>
              </a:rPr>
              <a:t>Dashboard </a:t>
            </a:r>
            <a:r>
              <a:rPr lang="en-US" sz="1800" b="1" kern="100" dirty="0">
                <a:effectLst/>
                <a:latin typeface="Montserrat" panose="00000500000000000000" pitchFamily="2" charset="0"/>
                <a:ea typeface="Calibri" panose="020F0502020204030204" pitchFamily="34" charset="0"/>
                <a:cs typeface="Shruti" panose="020B0502040204020203" pitchFamily="34" charset="0"/>
              </a:rPr>
              <a:t>*</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6" name="TextBox 5">
            <a:extLst>
              <a:ext uri="{FF2B5EF4-FFF2-40B4-BE49-F238E27FC236}">
                <a16:creationId xmlns:a16="http://schemas.microsoft.com/office/drawing/2014/main" id="{2C0219D1-5318-D190-B932-0E7C584E027D}"/>
              </a:ext>
            </a:extLst>
          </p:cNvPr>
          <p:cNvSpPr txBox="1"/>
          <p:nvPr/>
        </p:nvSpPr>
        <p:spPr>
          <a:xfrm>
            <a:off x="885497" y="1134826"/>
            <a:ext cx="8027275" cy="5355312"/>
          </a:xfrm>
          <a:prstGeom prst="rect">
            <a:avLst/>
          </a:prstGeom>
          <a:noFill/>
        </p:spPr>
        <p:txBody>
          <a:bodyPr wrap="square">
            <a:spAutoFit/>
          </a:bodyPr>
          <a:lstStyle/>
          <a:p>
            <a:pPr algn="l">
              <a:buFont typeface="+mj-lt"/>
              <a:buAutoNum type="arabicPeriod"/>
            </a:pPr>
            <a:r>
              <a:rPr lang="en-US" b="1" i="0" dirty="0">
                <a:effectLst/>
                <a:latin typeface="Söhne"/>
              </a:rPr>
              <a:t>Order Overview:</a:t>
            </a:r>
            <a:endParaRPr lang="en-US" b="0" i="0" dirty="0">
              <a:effectLst/>
              <a:latin typeface="Söhne"/>
            </a:endParaRPr>
          </a:p>
          <a:p>
            <a:pPr marL="742950" lvl="1" indent="-285750" algn="l">
              <a:buFont typeface="+mj-lt"/>
              <a:buAutoNum type="arabicPeriod"/>
            </a:pPr>
            <a:r>
              <a:rPr lang="en-US" b="0" i="0" dirty="0">
                <a:effectLst/>
                <a:latin typeface="Söhne"/>
              </a:rPr>
              <a:t>A total of 3,726 orders have been processed.</a:t>
            </a:r>
          </a:p>
          <a:p>
            <a:pPr marL="742950" lvl="1" indent="-285750" algn="l">
              <a:buFont typeface="+mj-lt"/>
              <a:buAutoNum type="arabicPeriod"/>
            </a:pPr>
            <a:r>
              <a:rPr lang="en-US" b="0" i="0" dirty="0">
                <a:effectLst/>
                <a:latin typeface="Söhne"/>
              </a:rPr>
              <a:t>The quantity sold is 2,996, with an average of 324 units per order.</a:t>
            </a:r>
          </a:p>
          <a:p>
            <a:pPr marL="742950" lvl="1" indent="-285750" algn="l">
              <a:buFont typeface="+mj-lt"/>
              <a:buAutoNum type="arabicPeriod"/>
            </a:pPr>
            <a:r>
              <a:rPr lang="en-US" b="0" i="0" dirty="0">
                <a:effectLst/>
                <a:latin typeface="Söhne"/>
              </a:rPr>
              <a:t>The average amount per order is $29.46k, and the average profit per order is $11.75k.</a:t>
            </a:r>
          </a:p>
          <a:p>
            <a:pPr algn="l">
              <a:buFont typeface="+mj-lt"/>
              <a:buAutoNum type="arabicPeriod"/>
            </a:pPr>
            <a:r>
              <a:rPr lang="en-US" b="1" i="0" dirty="0">
                <a:effectLst/>
                <a:latin typeface="Söhne"/>
              </a:rPr>
              <a:t>Product Line Payments:</a:t>
            </a:r>
            <a:endParaRPr lang="en-US" b="0" i="0" dirty="0">
              <a:effectLst/>
              <a:latin typeface="Söhne"/>
            </a:endParaRPr>
          </a:p>
          <a:p>
            <a:pPr marL="742950" lvl="1" indent="-285750" algn="l">
              <a:buFont typeface="+mj-lt"/>
              <a:buAutoNum type="arabicPeriod"/>
            </a:pPr>
            <a:r>
              <a:rPr lang="en-US" b="0" i="0" dirty="0">
                <a:effectLst/>
                <a:latin typeface="Söhne"/>
              </a:rPr>
              <a:t>The pie chart illustrates the distribution of total payments across different product lines.</a:t>
            </a:r>
          </a:p>
          <a:p>
            <a:pPr marL="742950" lvl="1" indent="-285750" algn="l">
              <a:buFont typeface="+mj-lt"/>
              <a:buAutoNum type="arabicPeriod"/>
            </a:pPr>
            <a:r>
              <a:rPr lang="en-US" b="0" i="0" dirty="0">
                <a:effectLst/>
                <a:latin typeface="Söhne"/>
              </a:rPr>
              <a:t>It provides a quick visual understanding of which product lines contribute most to the overall revenue.</a:t>
            </a:r>
          </a:p>
          <a:p>
            <a:pPr algn="l">
              <a:buFont typeface="+mj-lt"/>
              <a:buAutoNum type="arabicPeriod"/>
            </a:pPr>
            <a:r>
              <a:rPr lang="en-US" b="1" i="0" dirty="0">
                <a:effectLst/>
                <a:latin typeface="Söhne"/>
              </a:rPr>
              <a:t>Order Breakdown:</a:t>
            </a:r>
            <a:endParaRPr lang="en-US" b="0" i="0" dirty="0">
              <a:effectLst/>
              <a:latin typeface="Söhne"/>
            </a:endParaRPr>
          </a:p>
          <a:p>
            <a:pPr marL="742950" lvl="1" indent="-285750" algn="l">
              <a:buFont typeface="+mj-lt"/>
              <a:buAutoNum type="arabicPeriod"/>
            </a:pPr>
            <a:r>
              <a:rPr lang="en-US" b="0" i="0" dirty="0">
                <a:effectLst/>
                <a:latin typeface="Söhne"/>
              </a:rPr>
              <a:t>The bar chart breaks down order details, showcasing sales, cost, profit, quantity, and order status.</a:t>
            </a:r>
          </a:p>
          <a:p>
            <a:pPr marL="742950" lvl="1" indent="-285750" algn="l">
              <a:buFont typeface="+mj-lt"/>
              <a:buAutoNum type="arabicPeriod"/>
            </a:pPr>
            <a:r>
              <a:rPr lang="en-US" b="0" i="0" dirty="0">
                <a:effectLst/>
                <a:latin typeface="Söhne"/>
              </a:rPr>
              <a:t>This helps identify trends, understand cost structures, and monitor the status of orders.</a:t>
            </a:r>
          </a:p>
          <a:p>
            <a:pPr algn="l">
              <a:buFont typeface="+mj-lt"/>
              <a:buAutoNum type="arabicPeriod"/>
            </a:pPr>
            <a:r>
              <a:rPr lang="en-US" b="1" i="0" dirty="0">
                <a:effectLst/>
                <a:latin typeface="Söhne"/>
              </a:rPr>
              <a:t>Quantity Ordered Over Time:</a:t>
            </a:r>
            <a:endParaRPr lang="en-US" b="0" i="0" dirty="0">
              <a:effectLst/>
              <a:latin typeface="Söhne"/>
            </a:endParaRPr>
          </a:p>
          <a:p>
            <a:pPr marL="742950" lvl="1" indent="-285750" algn="l">
              <a:buFont typeface="+mj-lt"/>
              <a:buAutoNum type="arabicPeriod"/>
            </a:pPr>
            <a:r>
              <a:rPr lang="en-US" b="0" i="0" dirty="0">
                <a:effectLst/>
                <a:latin typeface="Söhne"/>
              </a:rPr>
              <a:t>The line chart depicts the quantity ordered on specific dates.</a:t>
            </a:r>
          </a:p>
          <a:p>
            <a:pPr marL="742950" lvl="1" indent="-285750" algn="l">
              <a:buFont typeface="+mj-lt"/>
              <a:buAutoNum type="arabicPeriod"/>
            </a:pPr>
            <a:r>
              <a:rPr lang="en-US" b="0" i="0" dirty="0">
                <a:effectLst/>
                <a:latin typeface="Söhne"/>
              </a:rPr>
              <a:t>It allows for tracking trends and identifying peak periods, aiding in inventory management and operational planning.</a:t>
            </a:r>
          </a:p>
        </p:txBody>
      </p:sp>
    </p:spTree>
    <p:extLst>
      <p:ext uri="{BB962C8B-B14F-4D97-AF65-F5344CB8AC3E}">
        <p14:creationId xmlns:p14="http://schemas.microsoft.com/office/powerpoint/2010/main" val="3463164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B096FD-797F-402B-96DE-A3D988383A11}"/>
              </a:ext>
            </a:extLst>
          </p:cNvPr>
          <p:cNvSpPr txBox="1"/>
          <p:nvPr/>
        </p:nvSpPr>
        <p:spPr>
          <a:xfrm>
            <a:off x="528144" y="970787"/>
            <a:ext cx="9645870" cy="6001643"/>
          </a:xfrm>
          <a:prstGeom prst="rect">
            <a:avLst/>
          </a:prstGeom>
          <a:noFill/>
        </p:spPr>
        <p:txBody>
          <a:bodyPr wrap="square">
            <a:spAutoFit/>
          </a:bodyPr>
          <a:lstStyle/>
          <a:p>
            <a:pPr algn="l">
              <a:buFont typeface="+mj-lt"/>
              <a:buAutoNum type="arabicPeriod"/>
            </a:pPr>
            <a:r>
              <a:rPr lang="en-US" sz="1600" b="1" i="0" dirty="0">
                <a:effectLst/>
                <a:latin typeface="Söhne"/>
              </a:rPr>
              <a:t>Sales Overview:</a:t>
            </a:r>
            <a:endParaRPr lang="en-US" sz="1600" b="0" i="0" dirty="0">
              <a:effectLst/>
              <a:latin typeface="Söhne"/>
            </a:endParaRPr>
          </a:p>
          <a:p>
            <a:pPr marL="742950" lvl="1" indent="-285750" algn="l">
              <a:buFont typeface="+mj-lt"/>
              <a:buAutoNum type="arabicPeriod"/>
            </a:pPr>
            <a:r>
              <a:rPr lang="en-US" sz="1600" b="0" i="0" dirty="0">
                <a:effectLst/>
                <a:latin typeface="Söhne"/>
              </a:rPr>
              <a:t>The dashboard provides a comprehensive view of sales data, allowing for analysis based on product lines, years, states, and countries.</a:t>
            </a:r>
          </a:p>
          <a:p>
            <a:pPr algn="l">
              <a:buFont typeface="+mj-lt"/>
              <a:buAutoNum type="arabicPeriod"/>
            </a:pPr>
            <a:r>
              <a:rPr lang="en-US" sz="1600" b="1" i="0" dirty="0">
                <a:effectLst/>
                <a:latin typeface="Söhne"/>
              </a:rPr>
              <a:t>Yearly Performance:</a:t>
            </a:r>
            <a:endParaRPr lang="en-US" sz="1600" b="0" i="0" dirty="0">
              <a:effectLst/>
              <a:latin typeface="Söhne"/>
            </a:endParaRPr>
          </a:p>
          <a:p>
            <a:pPr marL="742950" lvl="1" indent="-285750" algn="l">
              <a:buFont typeface="+mj-lt"/>
              <a:buAutoNum type="arabicPeriod"/>
            </a:pPr>
            <a:r>
              <a:rPr lang="en-US" sz="1600" b="0" i="0" dirty="0">
                <a:effectLst/>
                <a:latin typeface="Söhne"/>
              </a:rPr>
              <a:t>In 2004, there is a peak in revenue, cost, and profit compared to 2003 and 2005, indicating a particularly successful year.</a:t>
            </a:r>
          </a:p>
          <a:p>
            <a:pPr algn="l">
              <a:buFont typeface="+mj-lt"/>
              <a:buAutoNum type="arabicPeriod"/>
            </a:pPr>
            <a:r>
              <a:rPr lang="en-US" sz="1600" b="1" i="0" dirty="0">
                <a:effectLst/>
                <a:latin typeface="Söhne"/>
              </a:rPr>
              <a:t>Profit Distribution by Month:</a:t>
            </a:r>
            <a:endParaRPr lang="en-US" sz="1600" b="0" i="0" dirty="0">
              <a:effectLst/>
              <a:latin typeface="Söhne"/>
            </a:endParaRPr>
          </a:p>
          <a:p>
            <a:pPr marL="742950" lvl="1" indent="-285750" algn="l">
              <a:buFont typeface="+mj-lt"/>
              <a:buAutoNum type="arabicPeriod"/>
            </a:pPr>
            <a:r>
              <a:rPr lang="en-US" sz="1600" b="0" i="0" dirty="0">
                <a:effectLst/>
                <a:latin typeface="Söhne"/>
              </a:rPr>
              <a:t>The chart reveals that November 2004 had the highest profit, followed by 2005 and 2003. Understanding monthly patterns helps in strategic planning.</a:t>
            </a:r>
          </a:p>
          <a:p>
            <a:pPr algn="l">
              <a:buFont typeface="+mj-lt"/>
              <a:buAutoNum type="arabicPeriod"/>
            </a:pPr>
            <a:r>
              <a:rPr lang="en-US" sz="1600" b="1" i="0" dirty="0">
                <a:effectLst/>
                <a:latin typeface="Söhne"/>
              </a:rPr>
              <a:t>Key Metrics:</a:t>
            </a:r>
            <a:endParaRPr lang="en-US" sz="1600" b="0" i="0" dirty="0">
              <a:effectLst/>
              <a:latin typeface="Söhne"/>
            </a:endParaRPr>
          </a:p>
          <a:p>
            <a:pPr marL="742950" lvl="1" indent="-285750" algn="l">
              <a:buFont typeface="+mj-lt"/>
              <a:buAutoNum type="arabicPeriod"/>
            </a:pPr>
            <a:r>
              <a:rPr lang="en-US" sz="1600" b="0" i="0" dirty="0">
                <a:effectLst/>
                <a:latin typeface="Söhne"/>
              </a:rPr>
              <a:t>Profit generated is $3,615.75k, showcasing the financial success of the business.</a:t>
            </a:r>
          </a:p>
          <a:p>
            <a:pPr marL="742950" lvl="1" indent="-285750" algn="l">
              <a:buFont typeface="+mj-lt"/>
              <a:buAutoNum type="arabicPeriod"/>
            </a:pPr>
            <a:r>
              <a:rPr lang="en-US" sz="1600" b="0" i="0" dirty="0">
                <a:effectLst/>
                <a:latin typeface="Söhne"/>
              </a:rPr>
              <a:t>Revenue amounts to $9,060.49k, indicating a substantial income.</a:t>
            </a:r>
          </a:p>
          <a:p>
            <a:pPr marL="742950" lvl="1" indent="-285750" algn="l">
              <a:buFont typeface="+mj-lt"/>
              <a:buAutoNum type="arabicPeriod"/>
            </a:pPr>
            <a:r>
              <a:rPr lang="en-US" sz="1600" b="0" i="0" dirty="0">
                <a:effectLst/>
                <a:latin typeface="Söhne"/>
              </a:rPr>
              <a:t>A total of 2,996 quantities were sold, representing the volume of goods moved.</a:t>
            </a:r>
          </a:p>
          <a:p>
            <a:pPr marL="742950" lvl="1" indent="-285750" algn="l">
              <a:buFont typeface="+mj-lt"/>
              <a:buAutoNum type="arabicPeriod"/>
            </a:pPr>
            <a:r>
              <a:rPr lang="en-US" sz="1600" b="0" i="0" dirty="0">
                <a:effectLst/>
                <a:latin typeface="Söhne"/>
              </a:rPr>
              <a:t>98 customers placed orders, reflecting the customer base, and the workforce consists of 23 employees.</a:t>
            </a:r>
          </a:p>
          <a:p>
            <a:pPr algn="l">
              <a:buFont typeface="+mj-lt"/>
              <a:buAutoNum type="arabicPeriod"/>
            </a:pPr>
            <a:r>
              <a:rPr lang="en-US" sz="1600" b="1" i="0" dirty="0">
                <a:effectLst/>
                <a:latin typeface="Söhne"/>
              </a:rPr>
              <a:t>Revenue by Product Line:</a:t>
            </a:r>
            <a:endParaRPr lang="en-US" sz="1600" b="0" i="0" dirty="0">
              <a:effectLst/>
              <a:latin typeface="Söhne"/>
            </a:endParaRPr>
          </a:p>
          <a:p>
            <a:pPr marL="742950" lvl="1" indent="-285750" algn="l">
              <a:buFont typeface="+mj-lt"/>
              <a:buAutoNum type="arabicPeriod"/>
            </a:pPr>
            <a:r>
              <a:rPr lang="en-US" sz="1600" b="0" i="0" dirty="0">
                <a:effectLst/>
                <a:latin typeface="Söhne"/>
              </a:rPr>
              <a:t>Classic Cars lead in generating revenue, emphasizing their popularity.</a:t>
            </a:r>
          </a:p>
          <a:p>
            <a:pPr marL="742950" lvl="1" indent="-285750" algn="l">
              <a:buFont typeface="+mj-lt"/>
              <a:buAutoNum type="arabicPeriod"/>
            </a:pPr>
            <a:r>
              <a:rPr lang="en-US" sz="1600" b="0" i="0" dirty="0">
                <a:effectLst/>
                <a:latin typeface="Söhne"/>
              </a:rPr>
              <a:t>Vintage Cars and Motorcycles also contribute significantly to overall revenue.</a:t>
            </a:r>
          </a:p>
          <a:p>
            <a:pPr algn="l">
              <a:buFont typeface="+mj-lt"/>
              <a:buAutoNum type="arabicPeriod"/>
            </a:pPr>
            <a:r>
              <a:rPr lang="en-US" sz="1600" b="1" i="0" dirty="0">
                <a:effectLst/>
                <a:latin typeface="Söhne"/>
              </a:rPr>
              <a:t>Revenue by Office Code:</a:t>
            </a:r>
            <a:endParaRPr lang="en-US" sz="1600" b="0" i="0" dirty="0">
              <a:effectLst/>
              <a:latin typeface="Söhne"/>
            </a:endParaRPr>
          </a:p>
          <a:p>
            <a:pPr marL="742950" lvl="1" indent="-285750" algn="l">
              <a:buFont typeface="+mj-lt"/>
              <a:buAutoNum type="arabicPeriod"/>
            </a:pPr>
            <a:r>
              <a:rPr lang="en-US" sz="1600" b="0" i="0" dirty="0">
                <a:effectLst/>
                <a:latin typeface="Söhne"/>
              </a:rPr>
              <a:t>Office Code 4 stands out with the maximum revenue, followed by 7 and 1. This insight can guide resource allocation and focus.</a:t>
            </a:r>
          </a:p>
          <a:p>
            <a:pPr algn="l">
              <a:buFont typeface="+mj-lt"/>
              <a:buAutoNum type="arabicPeriod"/>
            </a:pPr>
            <a:r>
              <a:rPr lang="en-US" sz="1600" b="1" i="0" dirty="0">
                <a:effectLst/>
                <a:latin typeface="Söhne"/>
              </a:rPr>
              <a:t>Revenue by Country:</a:t>
            </a:r>
            <a:endParaRPr lang="en-US" sz="1600" b="0" i="0" dirty="0">
              <a:effectLst/>
              <a:latin typeface="Söhne"/>
            </a:endParaRPr>
          </a:p>
          <a:p>
            <a:pPr marL="742950" lvl="1" indent="-285750" algn="l">
              <a:buFont typeface="+mj-lt"/>
              <a:buAutoNum type="arabicPeriod"/>
            </a:pPr>
            <a:r>
              <a:rPr lang="en-US" sz="1600" b="0" i="0" dirty="0">
                <a:effectLst/>
                <a:latin typeface="Söhne"/>
              </a:rPr>
              <a:t>The USA generates the highest revenue, indicating a strong market presence.</a:t>
            </a:r>
          </a:p>
          <a:p>
            <a:pPr marL="742950" lvl="1" indent="-285750" algn="l">
              <a:buFont typeface="+mj-lt"/>
              <a:buAutoNum type="arabicPeriod"/>
            </a:pPr>
            <a:r>
              <a:rPr lang="en-US" sz="1600" b="0" i="0" dirty="0">
                <a:effectLst/>
                <a:latin typeface="Söhne"/>
              </a:rPr>
              <a:t>France and the UK also contribute substantially to the overall revenue.</a:t>
            </a:r>
          </a:p>
          <a:p>
            <a:pPr algn="l"/>
            <a:r>
              <a:rPr lang="en-US" sz="1600" b="0" i="0" dirty="0">
                <a:effectLst/>
                <a:latin typeface="Söhne"/>
              </a:rPr>
              <a:t>.</a:t>
            </a:r>
          </a:p>
        </p:txBody>
      </p:sp>
      <p:sp>
        <p:nvSpPr>
          <p:cNvPr id="4" name="TextBox 3">
            <a:extLst>
              <a:ext uri="{FF2B5EF4-FFF2-40B4-BE49-F238E27FC236}">
                <a16:creationId xmlns:a16="http://schemas.microsoft.com/office/drawing/2014/main" id="{2DDFFB8D-0F7C-DC87-15E1-BFE123464D75}"/>
              </a:ext>
            </a:extLst>
          </p:cNvPr>
          <p:cNvSpPr txBox="1"/>
          <p:nvPr/>
        </p:nvSpPr>
        <p:spPr>
          <a:xfrm>
            <a:off x="508826" y="309254"/>
            <a:ext cx="8361905" cy="526876"/>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Montserrat" panose="00000500000000000000" pitchFamily="2" charset="0"/>
                <a:ea typeface="Calibri" panose="020F0502020204030204" pitchFamily="34" charset="0"/>
                <a:cs typeface="Shruti" panose="020B0502040204020203" pitchFamily="34" charset="0"/>
              </a:rPr>
              <a:t>* </a:t>
            </a:r>
            <a:r>
              <a:rPr lang="en-US" sz="2800" b="1" kern="100" dirty="0">
                <a:effectLst/>
                <a:latin typeface="Montserrat" panose="00000500000000000000" pitchFamily="2" charset="0"/>
                <a:ea typeface="Calibri" panose="020F0502020204030204" pitchFamily="34" charset="0"/>
                <a:cs typeface="Shruti" panose="020B0502040204020203" pitchFamily="34" charset="0"/>
              </a:rPr>
              <a:t>SALES</a:t>
            </a:r>
            <a:r>
              <a:rPr lang="en-US" sz="2800" b="1" kern="100" dirty="0">
                <a:latin typeface="Montserrat" panose="00000500000000000000" pitchFamily="2" charset="0"/>
                <a:ea typeface="Calibri" panose="020F0502020204030204" pitchFamily="34" charset="0"/>
                <a:cs typeface="Shruti" panose="020B0502040204020203" pitchFamily="34" charset="0"/>
              </a:rPr>
              <a:t> </a:t>
            </a:r>
            <a:r>
              <a:rPr lang="en-US" sz="2800" b="1" kern="100" dirty="0">
                <a:effectLst/>
                <a:latin typeface="Montserrat" panose="00000500000000000000" pitchFamily="2" charset="0"/>
                <a:ea typeface="Calibri" panose="020F0502020204030204" pitchFamily="34" charset="0"/>
                <a:cs typeface="Shruti" panose="020B0502040204020203" pitchFamily="34" charset="0"/>
              </a:rPr>
              <a:t>Dashboard </a:t>
            </a:r>
            <a:r>
              <a:rPr lang="en-US" sz="1800" b="1" kern="100" dirty="0">
                <a:effectLst/>
                <a:latin typeface="Montserrat" panose="00000500000000000000" pitchFamily="2" charset="0"/>
                <a:ea typeface="Calibri" panose="020F0502020204030204" pitchFamily="34" charset="0"/>
                <a:cs typeface="Shruti" panose="020B0502040204020203" pitchFamily="34" charset="0"/>
              </a:rPr>
              <a:t>*</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234852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05D556-CE27-849C-047D-2224BAFAA351}"/>
              </a:ext>
            </a:extLst>
          </p:cNvPr>
          <p:cNvSpPr txBox="1"/>
          <p:nvPr/>
        </p:nvSpPr>
        <p:spPr>
          <a:xfrm>
            <a:off x="710381" y="464263"/>
            <a:ext cx="6100916" cy="584775"/>
          </a:xfrm>
          <a:prstGeom prst="rect">
            <a:avLst/>
          </a:prstGeom>
          <a:noFill/>
        </p:spPr>
        <p:txBody>
          <a:bodyPr wrap="square">
            <a:spAutoFit/>
          </a:bodyPr>
          <a:lstStyle/>
          <a:p>
            <a:r>
              <a:rPr lang="en-US" sz="3200" b="1" dirty="0">
                <a:effectLst/>
                <a:latin typeface="Montserrat" panose="00000500000000000000" pitchFamily="2" charset="0"/>
                <a:ea typeface="Calibri" panose="020F0502020204030204" pitchFamily="34" charset="0"/>
                <a:cs typeface="Shruti" panose="020B0502040204020203" pitchFamily="34" charset="0"/>
              </a:rPr>
              <a:t>1. Problem Briefing</a:t>
            </a:r>
            <a:endParaRPr lang="en-US" sz="3200" dirty="0"/>
          </a:p>
        </p:txBody>
      </p:sp>
      <p:sp>
        <p:nvSpPr>
          <p:cNvPr id="7" name="TextBox 6">
            <a:extLst>
              <a:ext uri="{FF2B5EF4-FFF2-40B4-BE49-F238E27FC236}">
                <a16:creationId xmlns:a16="http://schemas.microsoft.com/office/drawing/2014/main" id="{C6EC8BFD-EA1C-5C22-3A0A-87DD8CE8CD3D}"/>
              </a:ext>
            </a:extLst>
          </p:cNvPr>
          <p:cNvSpPr txBox="1"/>
          <p:nvPr/>
        </p:nvSpPr>
        <p:spPr>
          <a:xfrm>
            <a:off x="543231" y="1273525"/>
            <a:ext cx="8767917" cy="5221942"/>
          </a:xfrm>
          <a:prstGeom prst="rect">
            <a:avLst/>
          </a:prstGeom>
          <a:noFill/>
        </p:spPr>
        <p:txBody>
          <a:bodyPr wrap="square">
            <a:spAutoFit/>
          </a:bodyPr>
          <a:lstStyle/>
          <a:p>
            <a:pPr marL="457200" marR="0" algn="just">
              <a:spcBef>
                <a:spcPts val="0"/>
              </a:spcBef>
              <a:spcAft>
                <a:spcPts val="0"/>
              </a:spcAft>
            </a:pPr>
            <a:r>
              <a:rPr lang="en-US" sz="1600" kern="100" dirty="0">
                <a:effectLst/>
                <a:latin typeface="Montserrat" panose="00000500000000000000" pitchFamily="2" charset="0"/>
                <a:ea typeface="Calibri" panose="020F0502020204030204" pitchFamily="34" charset="0"/>
                <a:cs typeface="Shruti" panose="020B0502040204020203" pitchFamily="34" charset="0"/>
              </a:rPr>
              <a:t>A small company Axon, which is a retailer selling classic cars, is facing issues in managing and analyzing their sales data. The sales team is struggling to make sense of the data and they do not have a centralized system to manage and analyze the data. The management is unable to get accurate and up-to-date sales reports, which is affecting the decision-making process.</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gn="just">
              <a:spcBef>
                <a:spcPts val="0"/>
              </a:spcBef>
              <a:spcAft>
                <a:spcPts val="0"/>
              </a:spcAft>
            </a:pPr>
            <a:r>
              <a:rPr lang="en-US" sz="1600" kern="100" dirty="0">
                <a:effectLst/>
                <a:latin typeface="Montserrat" panose="00000500000000000000" pitchFamily="2" charset="0"/>
                <a:ea typeface="Calibri" panose="020F0502020204030204" pitchFamily="34" charset="0"/>
                <a:cs typeface="Shruti" panose="020B0502040204020203" pitchFamily="34" charset="0"/>
              </a:rPr>
              <a:t> </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gn="just">
              <a:spcBef>
                <a:spcPts val="0"/>
              </a:spcBef>
              <a:spcAft>
                <a:spcPts val="0"/>
              </a:spcAft>
            </a:pPr>
            <a:r>
              <a:rPr lang="en-US" sz="1600" kern="100" dirty="0">
                <a:effectLst/>
                <a:latin typeface="Montserrat" panose="00000500000000000000" pitchFamily="2" charset="0"/>
                <a:ea typeface="Calibri" panose="020F0502020204030204" pitchFamily="34" charset="0"/>
                <a:cs typeface="Shruti" panose="020B0502040204020203" pitchFamily="34" charset="0"/>
              </a:rPr>
              <a:t>To address this issue, the company has decided to implement a Business Intelligence (BI) tool that can help them manage and analyze their sales data effectively. They have shortlisted Microsoft Power BI and SQL as the BI tools for this project.</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gn="just">
              <a:spcBef>
                <a:spcPts val="0"/>
              </a:spcBef>
              <a:spcAft>
                <a:spcPts val="0"/>
              </a:spcAft>
            </a:pPr>
            <a:r>
              <a:rPr lang="en-US" sz="1600" kern="100" dirty="0">
                <a:effectLst/>
                <a:latin typeface="Montserrat" panose="00000500000000000000" pitchFamily="2" charset="0"/>
                <a:ea typeface="Calibri" panose="020F0502020204030204" pitchFamily="34" charset="0"/>
                <a:cs typeface="Shruti" panose="020B0502040204020203" pitchFamily="34" charset="0"/>
              </a:rPr>
              <a:t> </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gn="just">
              <a:spcBef>
                <a:spcPts val="0"/>
              </a:spcBef>
              <a:spcAft>
                <a:spcPts val="800"/>
              </a:spcAft>
            </a:pPr>
            <a:r>
              <a:rPr lang="en-US" sz="1600" kern="100" dirty="0">
                <a:effectLst/>
                <a:latin typeface="Montserrat" panose="00000500000000000000" pitchFamily="2" charset="0"/>
                <a:ea typeface="Calibri" panose="020F0502020204030204" pitchFamily="34" charset="0"/>
                <a:cs typeface="Shruti" panose="020B0502040204020203" pitchFamily="34" charset="0"/>
              </a:rPr>
              <a:t>The goal of the capstone project is to design and implement a BI solution using Power BI and SQL that can help the company manage and analyze their sales data effectively.</a:t>
            </a:r>
          </a:p>
          <a:p>
            <a:pPr marL="457200" algn="just">
              <a:spcAft>
                <a:spcPts val="800"/>
              </a:spcAft>
            </a:pPr>
            <a:endParaRPr lang="en-US" sz="1600" kern="100" dirty="0">
              <a:latin typeface="Montserrat" panose="00000500000000000000" pitchFamily="2" charset="0"/>
              <a:ea typeface="Calibri" panose="020F0502020204030204" pitchFamily="34" charset="0"/>
              <a:cs typeface="Shruti" panose="020B0502040204020203" pitchFamily="34" charset="0"/>
            </a:endParaRPr>
          </a:p>
          <a:p>
            <a:pPr marL="457200" algn="just">
              <a:spcAft>
                <a:spcPts val="800"/>
              </a:spcAft>
            </a:pPr>
            <a:r>
              <a:rPr lang="en-US" sz="1600" kern="100" dirty="0">
                <a:latin typeface="Montserrat" panose="00000500000000000000" pitchFamily="2" charset="0"/>
                <a:ea typeface="Calibri" panose="020F0502020204030204" pitchFamily="34" charset="0"/>
                <a:cs typeface="Shruti" panose="020B0502040204020203" pitchFamily="34" charset="0"/>
              </a:rPr>
              <a:t>"I've been tasked with analyzing the Classic Models dataset to address the mentioned challenge. Through this analysis, I've crafted various Power BI dashboards aimed at assisting the organization in making informed decisions. These dashboards provide valuable insights that empower the organization's decision-making process.</a:t>
            </a:r>
          </a:p>
        </p:txBody>
      </p:sp>
    </p:spTree>
    <p:extLst>
      <p:ext uri="{BB962C8B-B14F-4D97-AF65-F5344CB8AC3E}">
        <p14:creationId xmlns:p14="http://schemas.microsoft.com/office/powerpoint/2010/main" val="2011815361"/>
      </p:ext>
    </p:extLst>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8939AE-950F-0389-813F-E2FC9F83C4D1}"/>
              </a:ext>
            </a:extLst>
          </p:cNvPr>
          <p:cNvSpPr txBox="1"/>
          <p:nvPr/>
        </p:nvSpPr>
        <p:spPr>
          <a:xfrm>
            <a:off x="381000" y="272534"/>
            <a:ext cx="6101254" cy="461665"/>
          </a:xfrm>
          <a:prstGeom prst="rect">
            <a:avLst/>
          </a:prstGeom>
          <a:noFill/>
        </p:spPr>
        <p:txBody>
          <a:bodyPr wrap="square">
            <a:spAutoFit/>
          </a:bodyPr>
          <a:lstStyle/>
          <a:p>
            <a:r>
              <a:rPr lang="en-US" sz="2400" b="1" dirty="0">
                <a:latin typeface="Montserrat" panose="00000500000000000000" pitchFamily="2" charset="0"/>
                <a:ea typeface="Calibri" panose="020F0502020204030204" pitchFamily="34" charset="0"/>
                <a:cs typeface="Shruti" panose="020B0502040204020203" pitchFamily="34" charset="0"/>
              </a:rPr>
              <a:t>2. Data Cleaning &amp; Transformation </a:t>
            </a:r>
          </a:p>
        </p:txBody>
      </p:sp>
      <p:sp>
        <p:nvSpPr>
          <p:cNvPr id="5" name="TextBox 4">
            <a:extLst>
              <a:ext uri="{FF2B5EF4-FFF2-40B4-BE49-F238E27FC236}">
                <a16:creationId xmlns:a16="http://schemas.microsoft.com/office/drawing/2014/main" id="{B61805F7-7DBC-6771-CE22-750787DC034B}"/>
              </a:ext>
            </a:extLst>
          </p:cNvPr>
          <p:cNvSpPr txBox="1"/>
          <p:nvPr/>
        </p:nvSpPr>
        <p:spPr>
          <a:xfrm>
            <a:off x="777765" y="1125168"/>
            <a:ext cx="8016765" cy="2438616"/>
          </a:xfrm>
          <a:prstGeom prst="rect">
            <a:avLst/>
          </a:prstGeom>
          <a:noFill/>
        </p:spPr>
        <p:txBody>
          <a:bodyPr wrap="square">
            <a:spAutoFit/>
          </a:bodyPr>
          <a:lstStyle/>
          <a:p>
            <a:pPr marR="0" lvl="0">
              <a:lnSpc>
                <a:spcPct val="107000"/>
              </a:lnSpc>
              <a:spcBef>
                <a:spcPts val="0"/>
              </a:spcBef>
              <a:spcAft>
                <a:spcPts val="0"/>
              </a:spcAft>
            </a:pPr>
            <a:r>
              <a:rPr lang="en-US" sz="1100" b="1" kern="100" dirty="0">
                <a:effectLst/>
                <a:latin typeface="Montserrat" panose="00000500000000000000" pitchFamily="2" charset="0"/>
                <a:ea typeface="Calibri" panose="020F0502020204030204" pitchFamily="34" charset="0"/>
                <a:cs typeface="Shruti" panose="020B0502040204020203" pitchFamily="34" charset="0"/>
              </a:rPr>
              <a:t>A. Customers Table :</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100" b="1" kern="100" dirty="0">
                <a:effectLst/>
                <a:latin typeface="Montserrat" panose="00000500000000000000" pitchFamily="2" charset="0"/>
                <a:ea typeface="Calibri" panose="020F0502020204030204" pitchFamily="34" charset="0"/>
                <a:cs typeface="Shruti" panose="020B0502040204020203" pitchFamily="34" charset="0"/>
              </a:rPr>
              <a:t> </a:t>
            </a:r>
          </a:p>
          <a:p>
            <a:pPr marL="457200" marR="0">
              <a:lnSpc>
                <a:spcPct val="107000"/>
              </a:lnSpc>
              <a:spcBef>
                <a:spcPts val="0"/>
              </a:spcBef>
              <a:spcAft>
                <a:spcPts val="0"/>
              </a:spcAft>
            </a:pPr>
            <a:r>
              <a:rPr lang="en-US" sz="1100" b="1" kern="100" dirty="0">
                <a:latin typeface="Montserrat" panose="00000500000000000000" pitchFamily="2" charset="0"/>
                <a:ea typeface="Calibri" panose="020F0502020204030204" pitchFamily="34" charset="0"/>
                <a:cs typeface="Shruti" panose="020B0502040204020203" pitchFamily="34" charset="0"/>
              </a:rPr>
              <a:t>Merged Columns:  </a:t>
            </a:r>
            <a:r>
              <a:rPr lang="en-US" sz="1100" kern="100" dirty="0">
                <a:latin typeface="Montserrat" panose="00000500000000000000" pitchFamily="2" charset="0"/>
                <a:ea typeface="Calibri" panose="020F0502020204030204" pitchFamily="34" charset="0"/>
                <a:cs typeface="Shruti" panose="020B0502040204020203" pitchFamily="34" charset="0"/>
              </a:rPr>
              <a:t>contact first name and Contact Last name columns To Full Na</a:t>
            </a:r>
            <a:r>
              <a:rPr lang="en-US" sz="1100" b="1" kern="100" dirty="0">
                <a:latin typeface="Montserrat" panose="00000500000000000000" pitchFamily="2" charset="0"/>
                <a:ea typeface="Calibri" panose="020F0502020204030204" pitchFamily="34" charset="0"/>
                <a:cs typeface="Shruti" panose="020B0502040204020203" pitchFamily="34" charset="0"/>
              </a:rPr>
              <a:t>m</a:t>
            </a:r>
            <a:r>
              <a:rPr lang="en-US" sz="1100" kern="100" dirty="0">
                <a:latin typeface="Montserrat" panose="00000500000000000000" pitchFamily="2" charset="0"/>
                <a:ea typeface="Calibri" panose="020F0502020204030204" pitchFamily="34" charset="0"/>
                <a:cs typeface="Shruti" panose="020B0502040204020203" pitchFamily="34" charset="0"/>
              </a:rPr>
              <a:t>e</a:t>
            </a:r>
          </a:p>
          <a:p>
            <a:pPr marL="457200" marR="0">
              <a:lnSpc>
                <a:spcPct val="107000"/>
              </a:lnSpc>
              <a:spcBef>
                <a:spcPts val="0"/>
              </a:spcBef>
              <a:spcAft>
                <a:spcPts val="0"/>
              </a:spcAft>
            </a:pP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100" b="1" kern="100" dirty="0">
                <a:effectLst/>
                <a:latin typeface="Montserrat" panose="00000500000000000000" pitchFamily="2" charset="0"/>
                <a:ea typeface="Calibri" panose="020F0502020204030204" pitchFamily="34" charset="0"/>
                <a:cs typeface="Shruti" panose="020B0502040204020203" pitchFamily="34" charset="0"/>
              </a:rPr>
              <a:t>addressLine2 :</a:t>
            </a:r>
            <a:r>
              <a:rPr lang="en-US" sz="1100" kern="100" dirty="0">
                <a:effectLst/>
                <a:latin typeface="Montserrat" panose="00000500000000000000" pitchFamily="2" charset="0"/>
                <a:ea typeface="Calibri" panose="020F0502020204030204" pitchFamily="34" charset="0"/>
                <a:cs typeface="Shruti" panose="020B0502040204020203" pitchFamily="34" charset="0"/>
              </a:rPr>
              <a:t>- Filled NULL values with N/A</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endParaRPr lang="en-US" sz="1100" b="1" kern="100" dirty="0">
              <a:effectLst/>
              <a:latin typeface="Montserrat" panose="00000500000000000000" pitchFamily="2"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100" b="1" kern="100" dirty="0">
                <a:effectLst/>
                <a:latin typeface="Montserrat" panose="00000500000000000000" pitchFamily="2" charset="0"/>
                <a:ea typeface="Calibri" panose="020F0502020204030204" pitchFamily="34" charset="0"/>
                <a:cs typeface="Shruti" panose="020B0502040204020203" pitchFamily="34" charset="0"/>
              </a:rPr>
              <a:t>state : </a:t>
            </a:r>
            <a:r>
              <a:rPr lang="en-US" sz="1100" kern="100" dirty="0">
                <a:effectLst/>
                <a:latin typeface="Montserrat" panose="00000500000000000000" pitchFamily="2" charset="0"/>
                <a:ea typeface="Calibri" panose="020F0502020204030204" pitchFamily="34" charset="0"/>
                <a:cs typeface="Shruti" panose="020B0502040204020203" pitchFamily="34" charset="0"/>
              </a:rPr>
              <a:t>filled</a:t>
            </a:r>
            <a:r>
              <a:rPr lang="en-US" sz="1100" b="1" kern="100" dirty="0">
                <a:effectLst/>
                <a:latin typeface="Montserrat" panose="00000500000000000000" pitchFamily="2" charset="0"/>
                <a:ea typeface="Calibri" panose="020F0502020204030204" pitchFamily="34" charset="0"/>
                <a:cs typeface="Shruti" panose="020B0502040204020203" pitchFamily="34" charset="0"/>
              </a:rPr>
              <a:t> </a:t>
            </a:r>
            <a:r>
              <a:rPr lang="en-US" sz="1100" kern="100" dirty="0">
                <a:effectLst/>
                <a:latin typeface="Montserrat" panose="00000500000000000000" pitchFamily="2" charset="0"/>
                <a:ea typeface="Calibri" panose="020F0502020204030204" pitchFamily="34" charset="0"/>
                <a:cs typeface="Shruti" panose="020B0502040204020203" pitchFamily="34" charset="0"/>
              </a:rPr>
              <a:t>NULL values with N/A</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endParaRPr lang="en-US" sz="1100" b="1" kern="100" dirty="0">
              <a:effectLst/>
              <a:latin typeface="Montserrat" panose="00000500000000000000" pitchFamily="2"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100" b="1" kern="100" dirty="0">
                <a:effectLst/>
                <a:latin typeface="Montserrat" panose="00000500000000000000" pitchFamily="2" charset="0"/>
                <a:ea typeface="Calibri" panose="020F0502020204030204" pitchFamily="34" charset="0"/>
                <a:cs typeface="Shruti" panose="020B0502040204020203" pitchFamily="34" charset="0"/>
              </a:rPr>
              <a:t>Postal Code :</a:t>
            </a:r>
            <a:r>
              <a:rPr lang="en-US" sz="1100" kern="100" dirty="0">
                <a:effectLst/>
                <a:latin typeface="Montserrat" panose="00000500000000000000" pitchFamily="2" charset="0"/>
                <a:ea typeface="Calibri" panose="020F0502020204030204" pitchFamily="34" charset="0"/>
                <a:cs typeface="Shruti" panose="020B0502040204020203" pitchFamily="34" charset="0"/>
              </a:rPr>
              <a:t> Filled NULL values with N/A.</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endParaRPr lang="en-US" sz="1100" b="1" kern="100" dirty="0">
              <a:effectLst/>
              <a:latin typeface="Montserrat" panose="00000500000000000000" pitchFamily="2"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100" b="1" kern="100" dirty="0">
                <a:effectLst/>
                <a:latin typeface="Montserrat" panose="00000500000000000000" pitchFamily="2" charset="0"/>
                <a:ea typeface="Calibri" panose="020F0502020204030204" pitchFamily="34" charset="0"/>
                <a:cs typeface="Shruti" panose="020B0502040204020203" pitchFamily="34" charset="0"/>
              </a:rPr>
              <a:t>Sales Rep Employee Number :</a:t>
            </a:r>
            <a:r>
              <a:rPr lang="en-US" sz="1100" kern="100" dirty="0">
                <a:effectLst/>
                <a:latin typeface="Montserrat" panose="00000500000000000000" pitchFamily="2" charset="0"/>
                <a:ea typeface="Calibri" panose="020F0502020204030204" pitchFamily="34" charset="0"/>
                <a:cs typeface="Shruti" panose="020B0502040204020203" pitchFamily="34" charset="0"/>
              </a:rPr>
              <a:t> Filled NULL with 0.</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endParaRPr lang="en-US" sz="1100" b="1" kern="100" dirty="0">
              <a:effectLst/>
              <a:latin typeface="Montserrat" panose="00000500000000000000" pitchFamily="2"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100" b="1" kern="100" dirty="0">
                <a:effectLst/>
                <a:latin typeface="Montserrat" panose="00000500000000000000" pitchFamily="2" charset="0"/>
                <a:ea typeface="Calibri" panose="020F0502020204030204" pitchFamily="34" charset="0"/>
                <a:cs typeface="Shruti" panose="020B0502040204020203" pitchFamily="34" charset="0"/>
              </a:rPr>
              <a:t>Sales Rep Employee Number : </a:t>
            </a:r>
            <a:r>
              <a:rPr lang="en-US" sz="1100" kern="100" dirty="0">
                <a:effectLst/>
                <a:latin typeface="Montserrat" panose="00000500000000000000" pitchFamily="2" charset="0"/>
                <a:ea typeface="Calibri" panose="020F0502020204030204" pitchFamily="34" charset="0"/>
                <a:cs typeface="Shruti" panose="020B0502040204020203" pitchFamily="34" charset="0"/>
              </a:rPr>
              <a:t>Changed    datatype from float to  whole number.</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7" name="TextBox 6">
            <a:extLst>
              <a:ext uri="{FF2B5EF4-FFF2-40B4-BE49-F238E27FC236}">
                <a16:creationId xmlns:a16="http://schemas.microsoft.com/office/drawing/2014/main" id="{EA3DE40B-C016-DC4A-A97F-AD83621B4AE9}"/>
              </a:ext>
            </a:extLst>
          </p:cNvPr>
          <p:cNvSpPr txBox="1"/>
          <p:nvPr/>
        </p:nvSpPr>
        <p:spPr>
          <a:xfrm>
            <a:off x="777765" y="3954753"/>
            <a:ext cx="6101254" cy="1816651"/>
          </a:xfrm>
          <a:prstGeom prst="rect">
            <a:avLst/>
          </a:prstGeom>
          <a:noFill/>
        </p:spPr>
        <p:txBody>
          <a:bodyPr wrap="square">
            <a:spAutoFit/>
          </a:bodyPr>
          <a:lstStyle/>
          <a:p>
            <a:pPr marR="0" lvl="0">
              <a:lnSpc>
                <a:spcPct val="107000"/>
              </a:lnSpc>
              <a:spcBef>
                <a:spcPts val="0"/>
              </a:spcBef>
              <a:spcAft>
                <a:spcPts val="0"/>
              </a:spcAft>
            </a:pPr>
            <a:r>
              <a:rPr lang="en-US" sz="1100" b="1" kern="100" dirty="0">
                <a:effectLst/>
                <a:latin typeface="Montserrat" panose="00000500000000000000" pitchFamily="2" charset="0"/>
                <a:ea typeface="Calibri" panose="020F0502020204030204" pitchFamily="34" charset="0"/>
                <a:cs typeface="Shruti" panose="020B0502040204020203" pitchFamily="34" charset="0"/>
              </a:rPr>
              <a:t>B. Employees Table:</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100" b="1" kern="100" dirty="0">
                <a:effectLst/>
                <a:latin typeface="Montserrat" panose="00000500000000000000" pitchFamily="2" charset="0"/>
                <a:ea typeface="Calibri" panose="020F0502020204030204" pitchFamily="34" charset="0"/>
                <a:cs typeface="Shruti" panose="020B0502040204020203" pitchFamily="34" charset="0"/>
              </a:rPr>
              <a:t> </a:t>
            </a:r>
          </a:p>
          <a:p>
            <a:pPr marL="457200" marR="0">
              <a:lnSpc>
                <a:spcPct val="107000"/>
              </a:lnSpc>
              <a:spcBef>
                <a:spcPts val="0"/>
              </a:spcBef>
              <a:spcAft>
                <a:spcPts val="0"/>
              </a:spcAft>
            </a:pPr>
            <a:r>
              <a:rPr lang="en-US" sz="1100" b="1" kern="100" dirty="0">
                <a:latin typeface="Montserrat" panose="00000500000000000000" pitchFamily="2" charset="0"/>
                <a:ea typeface="Calibri" panose="020F0502020204030204" pitchFamily="34" charset="0"/>
                <a:cs typeface="Shruti" panose="020B0502040204020203" pitchFamily="34" charset="0"/>
              </a:rPr>
              <a:t>Merged Columns:  </a:t>
            </a:r>
            <a:r>
              <a:rPr lang="en-US" sz="1100" kern="100" dirty="0">
                <a:latin typeface="Montserrat" panose="00000500000000000000" pitchFamily="2" charset="0"/>
                <a:ea typeface="Calibri" panose="020F0502020204030204" pitchFamily="34" charset="0"/>
                <a:cs typeface="Shruti" panose="020B0502040204020203" pitchFamily="34" charset="0"/>
              </a:rPr>
              <a:t>First name and Last name columns To Name</a:t>
            </a:r>
          </a:p>
          <a:p>
            <a:pPr marL="457200" marR="0">
              <a:lnSpc>
                <a:spcPct val="107000"/>
              </a:lnSpc>
              <a:spcBef>
                <a:spcPts val="0"/>
              </a:spcBef>
              <a:spcAft>
                <a:spcPts val="0"/>
              </a:spcAft>
            </a:pPr>
            <a:endParaRPr lang="en-US" sz="1100" kern="100" dirty="0">
              <a:latin typeface="Montserrat" panose="00000500000000000000" pitchFamily="2"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100" b="1" kern="100" dirty="0">
                <a:effectLst/>
                <a:latin typeface="Montserrat" panose="00000500000000000000" pitchFamily="2" charset="0"/>
                <a:ea typeface="Calibri" panose="020F0502020204030204" pitchFamily="34" charset="0"/>
                <a:cs typeface="Shruti" panose="020B0502040204020203" pitchFamily="34" charset="0"/>
              </a:rPr>
              <a:t>Office Code : </a:t>
            </a:r>
            <a:r>
              <a:rPr lang="en-US" sz="1100" kern="100" dirty="0">
                <a:effectLst/>
                <a:latin typeface="Montserrat" panose="00000500000000000000" pitchFamily="2" charset="0"/>
                <a:ea typeface="Calibri" panose="020F0502020204030204" pitchFamily="34" charset="0"/>
                <a:cs typeface="Shruti" panose="020B0502040204020203" pitchFamily="34" charset="0"/>
              </a:rPr>
              <a:t>changed datatype from text to int.</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endParaRPr lang="en-US" sz="1100" b="1" kern="100" dirty="0">
              <a:effectLst/>
              <a:latin typeface="Montserrat" panose="00000500000000000000" pitchFamily="2"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100" b="1" kern="100" dirty="0">
                <a:effectLst/>
                <a:latin typeface="Montserrat" panose="00000500000000000000" pitchFamily="2" charset="0"/>
                <a:ea typeface="Calibri" panose="020F0502020204030204" pitchFamily="34" charset="0"/>
                <a:cs typeface="Shruti" panose="020B0502040204020203" pitchFamily="34" charset="0"/>
              </a:rPr>
              <a:t>Reports To :</a:t>
            </a:r>
            <a:r>
              <a:rPr lang="en-US" sz="1100" kern="100" dirty="0">
                <a:effectLst/>
                <a:latin typeface="Montserrat" panose="00000500000000000000" pitchFamily="2" charset="0"/>
                <a:ea typeface="Calibri" panose="020F0502020204030204" pitchFamily="34" charset="0"/>
                <a:cs typeface="Shruti" panose="020B0502040204020203" pitchFamily="34" charset="0"/>
              </a:rPr>
              <a:t> Filled NULL with 0.</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800"/>
              </a:spcAft>
            </a:pPr>
            <a:endParaRPr lang="en-US" sz="1100" b="1" kern="100" dirty="0">
              <a:latin typeface="Montserrat" panose="00000500000000000000" pitchFamily="2" charset="0"/>
              <a:ea typeface="Calibri" panose="020F0502020204030204" pitchFamily="34" charset="0"/>
              <a:cs typeface="Shruti" panose="020B0502040204020203" pitchFamily="34" charset="0"/>
            </a:endParaRPr>
          </a:p>
          <a:p>
            <a:pPr marL="457200" marR="0">
              <a:lnSpc>
                <a:spcPct val="107000"/>
              </a:lnSpc>
              <a:spcBef>
                <a:spcPts val="0"/>
              </a:spcBef>
              <a:spcAft>
                <a:spcPts val="800"/>
              </a:spcAft>
            </a:pPr>
            <a:r>
              <a:rPr lang="en-US" sz="1100" b="1" kern="100" dirty="0">
                <a:effectLst/>
                <a:latin typeface="Montserrat" panose="00000500000000000000" pitchFamily="2" charset="0"/>
                <a:ea typeface="Calibri" panose="020F0502020204030204" pitchFamily="34" charset="0"/>
                <a:cs typeface="Shruti" panose="020B0502040204020203" pitchFamily="34" charset="0"/>
              </a:rPr>
              <a:t>Reports To:</a:t>
            </a:r>
            <a:r>
              <a:rPr lang="en-US" sz="1100" kern="100" dirty="0">
                <a:effectLst/>
                <a:latin typeface="Montserrat" panose="00000500000000000000" pitchFamily="2" charset="0"/>
                <a:ea typeface="Calibri" panose="020F0502020204030204" pitchFamily="34" charset="0"/>
                <a:cs typeface="Shruti" panose="020B0502040204020203" pitchFamily="34" charset="0"/>
              </a:rPr>
              <a:t> Changed datatype from float to int.</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208132972"/>
      </p:ext>
    </p:extLst>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E71F74-851E-81F7-72EC-1796571429DA}"/>
              </a:ext>
            </a:extLst>
          </p:cNvPr>
          <p:cNvSpPr txBox="1"/>
          <p:nvPr/>
        </p:nvSpPr>
        <p:spPr>
          <a:xfrm>
            <a:off x="853967" y="467965"/>
            <a:ext cx="7995744" cy="5922070"/>
          </a:xfrm>
          <a:prstGeom prst="rect">
            <a:avLst/>
          </a:prstGeom>
          <a:noFill/>
        </p:spPr>
        <p:txBody>
          <a:bodyPr wrap="square">
            <a:spAutoFit/>
          </a:bodyPr>
          <a:lstStyle/>
          <a:p>
            <a:pPr marR="0" lvl="0">
              <a:lnSpc>
                <a:spcPct val="107000"/>
              </a:lnSpc>
              <a:spcBef>
                <a:spcPts val="0"/>
              </a:spcBef>
              <a:spcAft>
                <a:spcPts val="0"/>
              </a:spcAft>
            </a:pPr>
            <a:r>
              <a:rPr lang="en-US" sz="1200" b="1" kern="100" dirty="0">
                <a:effectLst/>
                <a:latin typeface="Montserrat" panose="00000500000000000000" pitchFamily="2" charset="0"/>
                <a:ea typeface="Calibri" panose="020F0502020204030204" pitchFamily="34" charset="0"/>
                <a:cs typeface="Shruti" panose="020B0502040204020203" pitchFamily="34" charset="0"/>
              </a:rPr>
              <a:t>C. Office Table:</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200" b="1" kern="100" dirty="0">
                <a:effectLst/>
                <a:latin typeface="Montserrat" panose="00000500000000000000" pitchFamily="2" charset="0"/>
                <a:ea typeface="Calibri" panose="020F0502020204030204" pitchFamily="34" charset="0"/>
                <a:cs typeface="Shruti" panose="020B0502040204020203" pitchFamily="34" charset="0"/>
              </a:rPr>
              <a:t> </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200" b="1" kern="100" dirty="0">
                <a:effectLst/>
                <a:latin typeface="Montserrat" panose="00000500000000000000" pitchFamily="2" charset="0"/>
                <a:ea typeface="Calibri" panose="020F0502020204030204" pitchFamily="34" charset="0"/>
                <a:cs typeface="Shruti" panose="020B0502040204020203" pitchFamily="34" charset="0"/>
              </a:rPr>
              <a:t>Office Code : </a:t>
            </a:r>
            <a:r>
              <a:rPr lang="en-US" sz="1200" kern="100" dirty="0">
                <a:effectLst/>
                <a:latin typeface="Montserrat" panose="00000500000000000000" pitchFamily="2" charset="0"/>
                <a:ea typeface="Calibri" panose="020F0502020204030204" pitchFamily="34" charset="0"/>
                <a:cs typeface="Shruti" panose="020B0502040204020203" pitchFamily="34" charset="0"/>
              </a:rPr>
              <a:t>Changed Datatype from string to int</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endParaRPr lang="en-US" sz="1200" b="1" kern="100" dirty="0">
              <a:effectLst/>
              <a:latin typeface="Montserrat" panose="00000500000000000000" pitchFamily="2"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200" b="1" kern="100" dirty="0">
                <a:effectLst/>
                <a:latin typeface="Montserrat" panose="00000500000000000000" pitchFamily="2" charset="0"/>
                <a:ea typeface="Calibri" panose="020F0502020204030204" pitchFamily="34" charset="0"/>
                <a:cs typeface="Shruti" panose="020B0502040204020203" pitchFamily="34" charset="0"/>
              </a:rPr>
              <a:t>addressLine2 : </a:t>
            </a:r>
            <a:r>
              <a:rPr lang="en-US" sz="1200" kern="100" dirty="0">
                <a:effectLst/>
                <a:latin typeface="Montserrat" panose="00000500000000000000" pitchFamily="2" charset="0"/>
                <a:ea typeface="Calibri" panose="020F0502020204030204" pitchFamily="34" charset="0"/>
                <a:cs typeface="Shruti" panose="020B0502040204020203" pitchFamily="34" charset="0"/>
              </a:rPr>
              <a:t>Filled NULL with N/A</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endParaRPr lang="en-US" sz="1200" b="1" kern="100" dirty="0">
              <a:effectLst/>
              <a:latin typeface="Montserrat" panose="00000500000000000000" pitchFamily="2"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200" b="1" kern="100" dirty="0">
                <a:effectLst/>
                <a:latin typeface="Montserrat" panose="00000500000000000000" pitchFamily="2" charset="0"/>
                <a:ea typeface="Calibri" panose="020F0502020204030204" pitchFamily="34" charset="0"/>
                <a:cs typeface="Shruti" panose="020B0502040204020203" pitchFamily="34" charset="0"/>
              </a:rPr>
              <a:t>state:</a:t>
            </a:r>
            <a:r>
              <a:rPr lang="en-US" sz="1200" kern="100" dirty="0">
                <a:effectLst/>
                <a:latin typeface="Montserrat" panose="00000500000000000000" pitchFamily="2" charset="0"/>
                <a:ea typeface="Calibri" panose="020F0502020204030204" pitchFamily="34" charset="0"/>
                <a:cs typeface="Shruti" panose="020B0502040204020203" pitchFamily="34" charset="0"/>
              </a:rPr>
              <a:t> Filled NULL with N/A</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endParaRPr lang="en-US" sz="1200" b="1" kern="100" dirty="0">
              <a:effectLst/>
              <a:latin typeface="Montserrat" panose="00000500000000000000" pitchFamily="2"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200" b="1" kern="100" dirty="0">
                <a:effectLst/>
                <a:latin typeface="Montserrat" panose="00000500000000000000" pitchFamily="2" charset="0"/>
                <a:ea typeface="Calibri" panose="020F0502020204030204" pitchFamily="34" charset="0"/>
                <a:cs typeface="Shruti" panose="020B0502040204020203" pitchFamily="34" charset="0"/>
              </a:rPr>
              <a:t>territory:</a:t>
            </a:r>
            <a:r>
              <a:rPr lang="en-US" sz="1200" kern="100" dirty="0">
                <a:effectLst/>
                <a:latin typeface="Montserrat" panose="00000500000000000000" pitchFamily="2" charset="0"/>
                <a:ea typeface="Calibri" panose="020F0502020204030204" pitchFamily="34" charset="0"/>
                <a:cs typeface="Shruti" panose="020B0502040204020203" pitchFamily="34" charset="0"/>
              </a:rPr>
              <a:t> Filled NULL with N/A</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200" kern="100" dirty="0">
                <a:effectLst/>
                <a:latin typeface="Montserrat" panose="00000500000000000000" pitchFamily="2" charset="0"/>
                <a:ea typeface="Calibri" panose="020F0502020204030204" pitchFamily="34" charset="0"/>
                <a:cs typeface="Shruti" panose="020B0502040204020203" pitchFamily="34" charset="0"/>
              </a:rPr>
              <a:t> </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marR="0" lvl="0">
              <a:lnSpc>
                <a:spcPct val="107000"/>
              </a:lnSpc>
              <a:spcBef>
                <a:spcPts val="0"/>
              </a:spcBef>
              <a:spcAft>
                <a:spcPts val="0"/>
              </a:spcAft>
            </a:pPr>
            <a:r>
              <a:rPr lang="en-US" sz="1200" b="1" kern="100" dirty="0">
                <a:effectLst/>
                <a:latin typeface="Montserrat" panose="00000500000000000000" pitchFamily="2" charset="0"/>
                <a:ea typeface="Calibri" panose="020F0502020204030204" pitchFamily="34" charset="0"/>
                <a:cs typeface="Shruti" panose="020B0502040204020203" pitchFamily="34" charset="0"/>
              </a:rPr>
              <a:t>D. Order Details:</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200" b="1" kern="100" dirty="0">
                <a:effectLst/>
                <a:latin typeface="Montserrat" panose="00000500000000000000" pitchFamily="2" charset="0"/>
                <a:ea typeface="Calibri" panose="020F0502020204030204" pitchFamily="34" charset="0"/>
                <a:cs typeface="Shruti" panose="020B0502040204020203" pitchFamily="34" charset="0"/>
              </a:rPr>
              <a:t> </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200" b="1" kern="100" dirty="0">
                <a:effectLst/>
                <a:latin typeface="Montserrat" panose="00000500000000000000" pitchFamily="2" charset="0"/>
                <a:ea typeface="Calibri" panose="020F0502020204030204" pitchFamily="34" charset="0"/>
                <a:cs typeface="Shruti" panose="020B0502040204020203" pitchFamily="34" charset="0"/>
              </a:rPr>
              <a:t>Order Line Number : </a:t>
            </a:r>
            <a:r>
              <a:rPr lang="en-US" sz="1200" kern="100" dirty="0">
                <a:effectLst/>
                <a:latin typeface="Montserrat" panose="00000500000000000000" pitchFamily="2" charset="0"/>
                <a:ea typeface="Calibri" panose="020F0502020204030204" pitchFamily="34" charset="0"/>
                <a:cs typeface="Shruti" panose="020B0502040204020203" pitchFamily="34" charset="0"/>
              </a:rPr>
              <a:t>Changed Datatype to int.</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200" kern="100" dirty="0">
                <a:effectLst/>
                <a:latin typeface="Montserrat" panose="00000500000000000000" pitchFamily="2" charset="0"/>
                <a:ea typeface="Calibri" panose="020F0502020204030204" pitchFamily="34" charset="0"/>
                <a:cs typeface="Shruti" panose="020B0502040204020203" pitchFamily="34" charset="0"/>
              </a:rPr>
              <a:t> </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marR="0" lvl="0">
              <a:lnSpc>
                <a:spcPct val="107000"/>
              </a:lnSpc>
              <a:spcBef>
                <a:spcPts val="0"/>
              </a:spcBef>
              <a:spcAft>
                <a:spcPts val="0"/>
              </a:spcAft>
            </a:pPr>
            <a:r>
              <a:rPr lang="en-US" sz="1200" b="1" kern="100" dirty="0">
                <a:effectLst/>
                <a:latin typeface="Montserrat" panose="00000500000000000000" pitchFamily="2" charset="0"/>
                <a:ea typeface="Calibri" panose="020F0502020204030204" pitchFamily="34" charset="0"/>
                <a:cs typeface="Shruti" panose="020B0502040204020203" pitchFamily="34" charset="0"/>
              </a:rPr>
              <a:t>E. Order Table:</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200" b="1" kern="100" dirty="0">
                <a:effectLst/>
                <a:latin typeface="Montserrat" panose="00000500000000000000" pitchFamily="2" charset="0"/>
                <a:ea typeface="Calibri" panose="020F0502020204030204" pitchFamily="34" charset="0"/>
                <a:cs typeface="Shruti" panose="020B0502040204020203" pitchFamily="34" charset="0"/>
              </a:rPr>
              <a:t> </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200" b="1" kern="100" dirty="0">
                <a:effectLst/>
                <a:latin typeface="Montserrat" panose="00000500000000000000" pitchFamily="2" charset="0"/>
                <a:ea typeface="Calibri" panose="020F0502020204030204" pitchFamily="34" charset="0"/>
                <a:cs typeface="Shruti" panose="020B0502040204020203" pitchFamily="34" charset="0"/>
              </a:rPr>
              <a:t>comments: </a:t>
            </a:r>
            <a:r>
              <a:rPr lang="en-US" sz="1200" kern="100" dirty="0">
                <a:effectLst/>
                <a:latin typeface="Montserrat" panose="00000500000000000000" pitchFamily="2" charset="0"/>
                <a:ea typeface="Calibri" panose="020F0502020204030204" pitchFamily="34" charset="0"/>
                <a:cs typeface="Shruti" panose="020B0502040204020203" pitchFamily="34" charset="0"/>
              </a:rPr>
              <a:t>Removed field as it was unnecessary </a:t>
            </a:r>
          </a:p>
          <a:p>
            <a:pPr marL="457200" marR="0">
              <a:lnSpc>
                <a:spcPct val="107000"/>
              </a:lnSpc>
              <a:spcBef>
                <a:spcPts val="0"/>
              </a:spcBef>
              <a:spcAft>
                <a:spcPts val="0"/>
              </a:spcAft>
            </a:pPr>
            <a:r>
              <a:rPr lang="en-US" sz="1200" kern="100" dirty="0">
                <a:effectLst/>
                <a:latin typeface="Montserrat" panose="00000500000000000000" pitchFamily="2" charset="0"/>
                <a:ea typeface="Calibri" panose="020F0502020204030204" pitchFamily="34" charset="0"/>
                <a:cs typeface="Shruti" panose="020B0502040204020203" pitchFamily="34" charset="0"/>
              </a:rPr>
              <a:t> </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marR="0" lvl="0">
              <a:lnSpc>
                <a:spcPct val="107000"/>
              </a:lnSpc>
              <a:spcBef>
                <a:spcPts val="0"/>
              </a:spcBef>
              <a:spcAft>
                <a:spcPts val="0"/>
              </a:spcAft>
            </a:pPr>
            <a:r>
              <a:rPr lang="en-US" sz="1200" b="1" kern="100" dirty="0">
                <a:effectLst/>
                <a:latin typeface="Montserrat" panose="00000500000000000000" pitchFamily="2" charset="0"/>
                <a:ea typeface="Calibri" panose="020F0502020204030204" pitchFamily="34" charset="0"/>
                <a:cs typeface="Shruti" panose="020B0502040204020203" pitchFamily="34" charset="0"/>
              </a:rPr>
              <a:t>F. </a:t>
            </a:r>
            <a:r>
              <a:rPr lang="en-US" sz="1200" b="1" kern="100" dirty="0">
                <a:latin typeface="Montserrat" panose="00000500000000000000" pitchFamily="2" charset="0"/>
                <a:ea typeface="Calibri" panose="020F0502020204030204" pitchFamily="34" charset="0"/>
                <a:cs typeface="Shruti" panose="020B0502040204020203" pitchFamily="34" charset="0"/>
              </a:rPr>
              <a:t> Create Date Table</a:t>
            </a:r>
            <a:endParaRPr lang="en-US" sz="1200" b="1" kern="100" dirty="0">
              <a:effectLst/>
              <a:latin typeface="Montserrat" panose="00000500000000000000" pitchFamily="2" charset="0"/>
              <a:ea typeface="Calibri" panose="020F0502020204030204" pitchFamily="34" charset="0"/>
              <a:cs typeface="Shruti" panose="020B0502040204020203" pitchFamily="34" charset="0"/>
            </a:endParaRPr>
          </a:p>
          <a:p>
            <a:pPr marR="0" lvl="0">
              <a:lnSpc>
                <a:spcPct val="107000"/>
              </a:lnSpc>
              <a:spcBef>
                <a:spcPts val="0"/>
              </a:spcBef>
              <a:spcAft>
                <a:spcPts val="0"/>
              </a:spcAft>
            </a:pPr>
            <a:endParaRPr lang="en-US" sz="1200" b="1" kern="100" dirty="0">
              <a:effectLst/>
              <a:latin typeface="Montserrat" panose="00000500000000000000" pitchFamily="2" charset="0"/>
              <a:ea typeface="Calibri" panose="020F0502020204030204" pitchFamily="34" charset="0"/>
              <a:cs typeface="Shruti" panose="020B0502040204020203" pitchFamily="34" charset="0"/>
            </a:endParaRPr>
          </a:p>
          <a:p>
            <a:pPr marR="0" lvl="0">
              <a:lnSpc>
                <a:spcPct val="107000"/>
              </a:lnSpc>
              <a:spcBef>
                <a:spcPts val="0"/>
              </a:spcBef>
              <a:spcAft>
                <a:spcPts val="0"/>
              </a:spcAft>
            </a:pPr>
            <a:endParaRPr lang="en-US" sz="1200" b="1" kern="100" dirty="0">
              <a:latin typeface="Montserrat" panose="00000500000000000000" pitchFamily="2" charset="0"/>
              <a:ea typeface="Calibri" panose="020F0502020204030204" pitchFamily="34" charset="0"/>
              <a:cs typeface="Shruti" panose="020B0502040204020203" pitchFamily="34" charset="0"/>
            </a:endParaRPr>
          </a:p>
          <a:p>
            <a:pPr marR="0" lvl="0">
              <a:lnSpc>
                <a:spcPct val="107000"/>
              </a:lnSpc>
              <a:spcBef>
                <a:spcPts val="0"/>
              </a:spcBef>
              <a:spcAft>
                <a:spcPts val="0"/>
              </a:spcAft>
            </a:pPr>
            <a:r>
              <a:rPr lang="en-US" sz="1200" b="1" kern="100" dirty="0">
                <a:latin typeface="Montserrat" panose="00000500000000000000" pitchFamily="2" charset="0"/>
                <a:ea typeface="Calibri" panose="020F0502020204030204" pitchFamily="34" charset="0"/>
                <a:cs typeface="Shruti" panose="020B0502040204020203" pitchFamily="34" charset="0"/>
              </a:rPr>
              <a:t>G</a:t>
            </a:r>
            <a:r>
              <a:rPr lang="en-US" sz="1200" b="1" kern="100" dirty="0">
                <a:effectLst/>
                <a:latin typeface="Montserrat" panose="00000500000000000000" pitchFamily="2" charset="0"/>
                <a:ea typeface="Calibri" panose="020F0502020204030204" pitchFamily="34" charset="0"/>
                <a:cs typeface="Shruti" panose="020B0502040204020203" pitchFamily="34" charset="0"/>
              </a:rPr>
              <a:t>. Product Lines  Table:</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200" b="1" kern="100" dirty="0">
                <a:effectLst/>
                <a:latin typeface="Montserrat" panose="00000500000000000000" pitchFamily="2" charset="0"/>
                <a:ea typeface="Calibri" panose="020F0502020204030204" pitchFamily="34" charset="0"/>
                <a:cs typeface="Shruti" panose="020B0502040204020203" pitchFamily="34" charset="0"/>
              </a:rPr>
              <a:t> </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0"/>
              </a:spcAft>
            </a:pPr>
            <a:r>
              <a:rPr lang="en-US" sz="1200" b="1" kern="100" dirty="0">
                <a:effectLst/>
                <a:latin typeface="Montserrat" panose="00000500000000000000" pitchFamily="2" charset="0"/>
                <a:ea typeface="Calibri" panose="020F0502020204030204" pitchFamily="34" charset="0"/>
                <a:cs typeface="Shruti" panose="020B0502040204020203" pitchFamily="34" charset="0"/>
              </a:rPr>
              <a:t>Html Description: </a:t>
            </a:r>
            <a:r>
              <a:rPr lang="en-US" sz="1200" kern="100" dirty="0">
                <a:effectLst/>
                <a:latin typeface="Montserrat" panose="00000500000000000000" pitchFamily="2" charset="0"/>
                <a:ea typeface="Calibri" panose="020F0502020204030204" pitchFamily="34" charset="0"/>
                <a:cs typeface="Shruti" panose="020B0502040204020203" pitchFamily="34" charset="0"/>
              </a:rPr>
              <a:t>Removed field as it was unnecessary.</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marL="457200" marR="0">
              <a:lnSpc>
                <a:spcPct val="107000"/>
              </a:lnSpc>
              <a:spcBef>
                <a:spcPts val="0"/>
              </a:spcBef>
              <a:spcAft>
                <a:spcPts val="800"/>
              </a:spcAft>
            </a:pPr>
            <a:endParaRPr lang="en-US" sz="1200" b="1" kern="100" dirty="0">
              <a:effectLst/>
              <a:latin typeface="Montserrat" panose="00000500000000000000" pitchFamily="2" charset="0"/>
              <a:ea typeface="Calibri" panose="020F0502020204030204" pitchFamily="34" charset="0"/>
              <a:cs typeface="Shruti" panose="020B0502040204020203" pitchFamily="34" charset="0"/>
            </a:endParaRPr>
          </a:p>
          <a:p>
            <a:pPr marL="457200" marR="0">
              <a:lnSpc>
                <a:spcPct val="107000"/>
              </a:lnSpc>
              <a:spcBef>
                <a:spcPts val="0"/>
              </a:spcBef>
              <a:spcAft>
                <a:spcPts val="800"/>
              </a:spcAft>
            </a:pPr>
            <a:r>
              <a:rPr lang="en-US" sz="1200" b="1" kern="100" dirty="0">
                <a:effectLst/>
                <a:latin typeface="Montserrat" panose="00000500000000000000" pitchFamily="2" charset="0"/>
                <a:ea typeface="Calibri" panose="020F0502020204030204" pitchFamily="34" charset="0"/>
                <a:cs typeface="Shruti" panose="020B0502040204020203" pitchFamily="34" charset="0"/>
              </a:rPr>
              <a:t>Image :</a:t>
            </a:r>
            <a:r>
              <a:rPr lang="en-US" sz="1200" kern="100" dirty="0">
                <a:effectLst/>
                <a:latin typeface="Montserrat" panose="00000500000000000000" pitchFamily="2" charset="0"/>
                <a:ea typeface="Calibri" panose="020F0502020204030204" pitchFamily="34" charset="0"/>
                <a:cs typeface="Shruti" panose="020B0502040204020203" pitchFamily="34" charset="0"/>
              </a:rPr>
              <a:t> Removed field as it was unnecessary.</a:t>
            </a:r>
          </a:p>
          <a:p>
            <a:pPr marL="457200" marR="0">
              <a:lnSpc>
                <a:spcPct val="107000"/>
              </a:lnSpc>
              <a:spcBef>
                <a:spcPts val="0"/>
              </a:spcBef>
              <a:spcAft>
                <a:spcPts val="800"/>
              </a:spcAft>
            </a:pPr>
            <a:endParaRPr lang="en-US" sz="1200" kern="100" dirty="0">
              <a:latin typeface="Montserrat" panose="00000500000000000000" pitchFamily="2" charset="0"/>
              <a:ea typeface="Calibri" panose="020F0502020204030204" pitchFamily="34" charset="0"/>
              <a:cs typeface="Shruti" panose="020B0502040204020203" pitchFamily="34" charset="0"/>
            </a:endParaRPr>
          </a:p>
          <a:p>
            <a:pPr marL="457200" marR="0">
              <a:lnSpc>
                <a:spcPct val="107000"/>
              </a:lnSpc>
              <a:spcBef>
                <a:spcPts val="0"/>
              </a:spcBef>
              <a:spcAft>
                <a:spcPts val="800"/>
              </a:spcAft>
            </a:pPr>
            <a:r>
              <a:rPr lang="en-US" sz="1200" kern="100" dirty="0">
                <a:latin typeface="Montserrat" panose="00000500000000000000" pitchFamily="2" charset="0"/>
                <a:ea typeface="Calibri" panose="020F0502020204030204" pitchFamily="34" charset="0"/>
                <a:cs typeface="Shruti" panose="020B0502040204020203" pitchFamily="34" charset="0"/>
              </a:rPr>
              <a:t> </a:t>
            </a:r>
          </a:p>
        </p:txBody>
      </p:sp>
    </p:spTree>
    <p:extLst>
      <p:ext uri="{BB962C8B-B14F-4D97-AF65-F5344CB8AC3E}">
        <p14:creationId xmlns:p14="http://schemas.microsoft.com/office/powerpoint/2010/main" val="3924087545"/>
      </p:ext>
    </p:extLst>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8FED0A-59A0-7155-0E15-125F05E38D52}"/>
              </a:ext>
            </a:extLst>
          </p:cNvPr>
          <p:cNvSpPr txBox="1"/>
          <p:nvPr/>
        </p:nvSpPr>
        <p:spPr>
          <a:xfrm>
            <a:off x="661219" y="385605"/>
            <a:ext cx="5539884" cy="523220"/>
          </a:xfrm>
          <a:prstGeom prst="rect">
            <a:avLst/>
          </a:prstGeom>
          <a:noFill/>
        </p:spPr>
        <p:txBody>
          <a:bodyPr wrap="square">
            <a:spAutoFit/>
          </a:bodyPr>
          <a:lstStyle/>
          <a:p>
            <a:r>
              <a:rPr lang="en-US" sz="2800" b="1" dirty="0">
                <a:latin typeface="Montserrat" panose="00000500000000000000" pitchFamily="2" charset="0"/>
                <a:ea typeface="Calibri" panose="020F0502020204030204" pitchFamily="34" charset="0"/>
                <a:cs typeface="Shruti" panose="020B0502040204020203" pitchFamily="34" charset="0"/>
              </a:rPr>
              <a:t>3</a:t>
            </a:r>
            <a:r>
              <a:rPr lang="en-US" sz="2800" b="1" dirty="0">
                <a:effectLst/>
                <a:latin typeface="Montserrat" panose="00000500000000000000" pitchFamily="2" charset="0"/>
                <a:ea typeface="Calibri" panose="020F0502020204030204" pitchFamily="34" charset="0"/>
                <a:cs typeface="Shruti" panose="020B0502040204020203" pitchFamily="34" charset="0"/>
              </a:rPr>
              <a:t>. Tour to the Dashboards</a:t>
            </a:r>
          </a:p>
        </p:txBody>
      </p:sp>
      <p:sp>
        <p:nvSpPr>
          <p:cNvPr id="5" name="TextBox 4">
            <a:extLst>
              <a:ext uri="{FF2B5EF4-FFF2-40B4-BE49-F238E27FC236}">
                <a16:creationId xmlns:a16="http://schemas.microsoft.com/office/drawing/2014/main" id="{31651A26-D826-4160-BD74-8EE5AB8B5EB4}"/>
              </a:ext>
            </a:extLst>
          </p:cNvPr>
          <p:cNvSpPr txBox="1"/>
          <p:nvPr/>
        </p:nvSpPr>
        <p:spPr>
          <a:xfrm>
            <a:off x="897193" y="1123024"/>
            <a:ext cx="3792794" cy="369332"/>
          </a:xfrm>
          <a:prstGeom prst="rect">
            <a:avLst/>
          </a:prstGeom>
          <a:noFill/>
        </p:spPr>
        <p:txBody>
          <a:bodyPr wrap="square">
            <a:spAutoFit/>
          </a:bodyPr>
          <a:lstStyle/>
          <a:p>
            <a:pPr marL="285750" indent="-285750">
              <a:buFont typeface="Courier New" panose="02070309020205020404" pitchFamily="49" charset="0"/>
              <a:buChar char="o"/>
            </a:pPr>
            <a:r>
              <a:rPr lang="en-US" sz="1800" b="1" i="0" dirty="0">
                <a:solidFill>
                  <a:srgbClr val="FFFFFF"/>
                </a:solidFill>
                <a:effectLst/>
                <a:latin typeface="Arial" panose="020B0604020202020204" pitchFamily="34" charset="0"/>
              </a:rPr>
              <a:t> CUSTOMERS DASHBOARD</a:t>
            </a:r>
            <a:endParaRPr lang="en-US" dirty="0"/>
          </a:p>
        </p:txBody>
      </p:sp>
      <p:pic>
        <p:nvPicPr>
          <p:cNvPr id="7" name="Picture 6" descr="A grey rectangular sign with white numbers and blue text">
            <a:extLst>
              <a:ext uri="{FF2B5EF4-FFF2-40B4-BE49-F238E27FC236}">
                <a16:creationId xmlns:a16="http://schemas.microsoft.com/office/drawing/2014/main" id="{2B5F3627-90BD-2C03-1580-57782CB75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193" y="2845141"/>
            <a:ext cx="6458851" cy="990738"/>
          </a:xfrm>
          <a:prstGeom prst="rect">
            <a:avLst/>
          </a:prstGeom>
        </p:spPr>
      </p:pic>
      <p:sp>
        <p:nvSpPr>
          <p:cNvPr id="8" name="Speech Bubble: Oval 7">
            <a:extLst>
              <a:ext uri="{FF2B5EF4-FFF2-40B4-BE49-F238E27FC236}">
                <a16:creationId xmlns:a16="http://schemas.microsoft.com/office/drawing/2014/main" id="{5804EA6D-8CCD-A892-11D2-472FE346DE30}"/>
              </a:ext>
            </a:extLst>
          </p:cNvPr>
          <p:cNvSpPr/>
          <p:nvPr/>
        </p:nvSpPr>
        <p:spPr>
          <a:xfrm>
            <a:off x="6558117" y="1066177"/>
            <a:ext cx="2123768" cy="1394034"/>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Cards giving detail about customers</a:t>
            </a:r>
          </a:p>
        </p:txBody>
      </p:sp>
      <p:cxnSp>
        <p:nvCxnSpPr>
          <p:cNvPr id="10" name="Straight Arrow Connector 9">
            <a:extLst>
              <a:ext uri="{FF2B5EF4-FFF2-40B4-BE49-F238E27FC236}">
                <a16:creationId xmlns:a16="http://schemas.microsoft.com/office/drawing/2014/main" id="{252DC5C4-636E-315F-8A4C-A879B7D706F8}"/>
              </a:ext>
            </a:extLst>
          </p:cNvPr>
          <p:cNvCxnSpPr/>
          <p:nvPr/>
        </p:nvCxnSpPr>
        <p:spPr>
          <a:xfrm flipH="1">
            <a:off x="2182761" y="3871764"/>
            <a:ext cx="717755" cy="6980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9F2D6B26-6B31-2BFD-2A35-094F9717D1F4}"/>
              </a:ext>
            </a:extLst>
          </p:cNvPr>
          <p:cNvCxnSpPr/>
          <p:nvPr/>
        </p:nvCxnSpPr>
        <p:spPr>
          <a:xfrm>
            <a:off x="5181600" y="3952568"/>
            <a:ext cx="0" cy="9340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021A5E4F-82F8-79D6-E3D2-F518180712E0}"/>
              </a:ext>
            </a:extLst>
          </p:cNvPr>
          <p:cNvCxnSpPr/>
          <p:nvPr/>
        </p:nvCxnSpPr>
        <p:spPr>
          <a:xfrm>
            <a:off x="7551174" y="3942735"/>
            <a:ext cx="452284" cy="7669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FDF199DC-943E-BC4E-4046-AAF29DE0577B}"/>
              </a:ext>
            </a:extLst>
          </p:cNvPr>
          <p:cNvSpPr txBox="1"/>
          <p:nvPr/>
        </p:nvSpPr>
        <p:spPr>
          <a:xfrm>
            <a:off x="780056" y="4595907"/>
            <a:ext cx="2805410" cy="369332"/>
          </a:xfrm>
          <a:prstGeom prst="rect">
            <a:avLst/>
          </a:prstGeom>
          <a:noFill/>
        </p:spPr>
        <p:txBody>
          <a:bodyPr wrap="square" rtlCol="0">
            <a:spAutoFit/>
          </a:bodyPr>
          <a:lstStyle/>
          <a:p>
            <a:r>
              <a:rPr lang="en-US" sz="1800" dirty="0">
                <a:effectLst/>
                <a:latin typeface="Montserrat" panose="00000500000000000000" pitchFamily="2" charset="0"/>
                <a:ea typeface="Calibri" panose="020F0502020204030204" pitchFamily="34" charset="0"/>
                <a:cs typeface="Shruti" panose="020B0502040204020203" pitchFamily="34" charset="0"/>
              </a:rPr>
              <a:t>(Repeated Customers)</a:t>
            </a:r>
            <a:endParaRPr lang="en-US" dirty="0"/>
          </a:p>
        </p:txBody>
      </p:sp>
      <p:sp>
        <p:nvSpPr>
          <p:cNvPr id="17" name="TextBox 16">
            <a:extLst>
              <a:ext uri="{FF2B5EF4-FFF2-40B4-BE49-F238E27FC236}">
                <a16:creationId xmlns:a16="http://schemas.microsoft.com/office/drawing/2014/main" id="{33665D15-56E6-495A-350D-852061DA21F3}"/>
              </a:ext>
            </a:extLst>
          </p:cNvPr>
          <p:cNvSpPr txBox="1"/>
          <p:nvPr/>
        </p:nvSpPr>
        <p:spPr>
          <a:xfrm>
            <a:off x="3736258" y="4965239"/>
            <a:ext cx="3559275" cy="338554"/>
          </a:xfrm>
          <a:prstGeom prst="rect">
            <a:avLst/>
          </a:prstGeom>
          <a:noFill/>
        </p:spPr>
        <p:txBody>
          <a:bodyPr wrap="square">
            <a:spAutoFit/>
          </a:bodyPr>
          <a:lstStyle/>
          <a:p>
            <a:r>
              <a:rPr lang="en-US" sz="1600" dirty="0">
                <a:effectLst/>
                <a:latin typeface="Montserrat" panose="00000500000000000000" pitchFamily="2" charset="0"/>
                <a:ea typeface="Calibri" panose="020F0502020204030204" pitchFamily="34" charset="0"/>
                <a:cs typeface="Shruti" panose="020B0502040204020203" pitchFamily="34" charset="0"/>
              </a:rPr>
              <a:t>(Customers Placed Orders)</a:t>
            </a:r>
            <a:endParaRPr lang="en-US" sz="1600" dirty="0"/>
          </a:p>
        </p:txBody>
      </p:sp>
      <p:sp>
        <p:nvSpPr>
          <p:cNvPr id="19" name="TextBox 18">
            <a:extLst>
              <a:ext uri="{FF2B5EF4-FFF2-40B4-BE49-F238E27FC236}">
                <a16:creationId xmlns:a16="http://schemas.microsoft.com/office/drawing/2014/main" id="{9A976D65-2BC1-8111-1136-ED8CB6CB5457}"/>
              </a:ext>
            </a:extLst>
          </p:cNvPr>
          <p:cNvSpPr txBox="1"/>
          <p:nvPr/>
        </p:nvSpPr>
        <p:spPr>
          <a:xfrm>
            <a:off x="7050486" y="4784728"/>
            <a:ext cx="2367116" cy="646331"/>
          </a:xfrm>
          <a:prstGeom prst="rect">
            <a:avLst/>
          </a:prstGeom>
          <a:noFill/>
        </p:spPr>
        <p:txBody>
          <a:bodyPr wrap="square">
            <a:spAutoFit/>
          </a:bodyPr>
          <a:lstStyle/>
          <a:p>
            <a:r>
              <a:rPr lang="en-US" sz="1800" dirty="0">
                <a:effectLst/>
                <a:latin typeface="Montserrat" panose="00000500000000000000" pitchFamily="2" charset="0"/>
                <a:ea typeface="Calibri" panose="020F0502020204030204" pitchFamily="34" charset="0"/>
                <a:cs typeface="Shruti" panose="020B0502040204020203" pitchFamily="34" charset="0"/>
              </a:rPr>
              <a:t>(Total Customers)	</a:t>
            </a:r>
            <a:endParaRPr lang="en-US" dirty="0"/>
          </a:p>
        </p:txBody>
      </p:sp>
    </p:spTree>
    <p:extLst>
      <p:ext uri="{BB962C8B-B14F-4D97-AF65-F5344CB8AC3E}">
        <p14:creationId xmlns:p14="http://schemas.microsoft.com/office/powerpoint/2010/main" val="826661491"/>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animBg="1"/>
      <p:bldP spid="15" grpId="0"/>
      <p:bldP spid="17"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BFAE5-805B-E951-2199-2B5FA04EEA29}"/>
            </a:ext>
          </a:extLst>
        </p:cNvPr>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F471E9E1-0F26-E200-877E-02535AB8E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228" y="686484"/>
            <a:ext cx="3578606" cy="2361516"/>
          </a:xfrm>
          <a:prstGeom prst="rect">
            <a:avLst/>
          </a:prstGeom>
        </p:spPr>
      </p:pic>
      <p:cxnSp>
        <p:nvCxnSpPr>
          <p:cNvPr id="4" name="Straight Arrow Connector 3">
            <a:extLst>
              <a:ext uri="{FF2B5EF4-FFF2-40B4-BE49-F238E27FC236}">
                <a16:creationId xmlns:a16="http://schemas.microsoft.com/office/drawing/2014/main" id="{0B8E9757-9DF8-C063-15F5-4F5669199F58}"/>
              </a:ext>
            </a:extLst>
          </p:cNvPr>
          <p:cNvCxnSpPr/>
          <p:nvPr/>
        </p:nvCxnSpPr>
        <p:spPr>
          <a:xfrm>
            <a:off x="4508938" y="1702676"/>
            <a:ext cx="1187669" cy="0"/>
          </a:xfrm>
          <a:prstGeom prst="straightConnector1">
            <a:avLst/>
          </a:prstGeom>
          <a:ln>
            <a:solidFill>
              <a:schemeClr val="accent2">
                <a:lumMod val="20000"/>
                <a:lumOff val="80000"/>
              </a:schemeClr>
            </a:solidFill>
            <a:tailEnd type="triangle"/>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8148F168-F3E2-8EFB-8C0B-AD49390C203B}"/>
              </a:ext>
            </a:extLst>
          </p:cNvPr>
          <p:cNvSpPr txBox="1"/>
          <p:nvPr/>
        </p:nvSpPr>
        <p:spPr>
          <a:xfrm>
            <a:off x="5773993" y="1497910"/>
            <a:ext cx="3578606" cy="369332"/>
          </a:xfrm>
          <a:prstGeom prst="rect">
            <a:avLst/>
          </a:prstGeom>
          <a:noFill/>
        </p:spPr>
        <p:txBody>
          <a:bodyPr wrap="square">
            <a:spAutoFit/>
          </a:bodyPr>
          <a:lstStyle/>
          <a:p>
            <a:r>
              <a:rPr lang="en-US" sz="1800" dirty="0">
                <a:effectLst/>
                <a:latin typeface="Montserrat" panose="00000500000000000000" pitchFamily="2" charset="0"/>
                <a:ea typeface="Calibri" panose="020F0502020204030204" pitchFamily="34" charset="0"/>
                <a:cs typeface="Shruti" panose="020B0502040204020203" pitchFamily="34" charset="0"/>
              </a:rPr>
              <a:t>(Customers Wise Sales Table)</a:t>
            </a:r>
            <a:endParaRPr lang="en-US" dirty="0"/>
          </a:p>
        </p:txBody>
      </p:sp>
      <p:pic>
        <p:nvPicPr>
          <p:cNvPr id="9" name="Picture 8" descr="A screenshot of a graph">
            <a:extLst>
              <a:ext uri="{FF2B5EF4-FFF2-40B4-BE49-F238E27FC236}">
                <a16:creationId xmlns:a16="http://schemas.microsoft.com/office/drawing/2014/main" id="{912F84E1-5B56-9310-C861-60002F338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7816" y="4072250"/>
            <a:ext cx="4267153" cy="2017199"/>
          </a:xfrm>
          <a:prstGeom prst="rect">
            <a:avLst/>
          </a:prstGeom>
        </p:spPr>
      </p:pic>
      <p:cxnSp>
        <p:nvCxnSpPr>
          <p:cNvPr id="11" name="Straight Arrow Connector 10">
            <a:extLst>
              <a:ext uri="{FF2B5EF4-FFF2-40B4-BE49-F238E27FC236}">
                <a16:creationId xmlns:a16="http://schemas.microsoft.com/office/drawing/2014/main" id="{1B717D21-9EDC-78BA-0938-C7E662FD1103}"/>
              </a:ext>
            </a:extLst>
          </p:cNvPr>
          <p:cNvCxnSpPr/>
          <p:nvPr/>
        </p:nvCxnSpPr>
        <p:spPr>
          <a:xfrm flipH="1">
            <a:off x="3234813" y="4896465"/>
            <a:ext cx="994344" cy="0"/>
          </a:xfrm>
          <a:prstGeom prst="straightConnector1">
            <a:avLst/>
          </a:prstGeom>
          <a:ln>
            <a:solidFill>
              <a:schemeClr val="accent2">
                <a:lumMod val="20000"/>
                <a:lumOff val="80000"/>
              </a:schemeClr>
            </a:solidFill>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04BA467A-531D-99D3-A7E2-6AD6E296E37D}"/>
              </a:ext>
            </a:extLst>
          </p:cNvPr>
          <p:cNvSpPr txBox="1"/>
          <p:nvPr/>
        </p:nvSpPr>
        <p:spPr>
          <a:xfrm>
            <a:off x="189271" y="4713664"/>
            <a:ext cx="3045542" cy="369332"/>
          </a:xfrm>
          <a:prstGeom prst="rect">
            <a:avLst/>
          </a:prstGeom>
          <a:noFill/>
        </p:spPr>
        <p:txBody>
          <a:bodyPr wrap="square">
            <a:spAutoFit/>
          </a:bodyPr>
          <a:lstStyle/>
          <a:p>
            <a:r>
              <a:rPr lang="en-US" sz="1800" dirty="0">
                <a:effectLst/>
                <a:latin typeface="Montserrat" panose="00000500000000000000" pitchFamily="2" charset="0"/>
                <a:ea typeface="Calibri" panose="020F0502020204030204" pitchFamily="34" charset="0"/>
                <a:cs typeface="Shruti" panose="020B0502040204020203" pitchFamily="34" charset="0"/>
              </a:rPr>
              <a:t>(Customers Credit Limit)</a:t>
            </a:r>
            <a:endParaRPr lang="en-US" dirty="0"/>
          </a:p>
        </p:txBody>
      </p:sp>
    </p:spTree>
    <p:extLst>
      <p:ext uri="{BB962C8B-B14F-4D97-AF65-F5344CB8AC3E}">
        <p14:creationId xmlns:p14="http://schemas.microsoft.com/office/powerpoint/2010/main" val="2699015861"/>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447D3-0986-25E5-8276-12C6B56F1B78}"/>
            </a:ext>
          </a:extLst>
        </p:cNvPr>
        <p:cNvGrpSpPr/>
        <p:nvPr/>
      </p:nvGrpSpPr>
      <p:grpSpPr>
        <a:xfrm>
          <a:off x="0" y="0"/>
          <a:ext cx="0" cy="0"/>
          <a:chOff x="0" y="0"/>
          <a:chExt cx="0" cy="0"/>
        </a:xfrm>
      </p:grpSpPr>
      <p:pic>
        <p:nvPicPr>
          <p:cNvPr id="5" name="Picture 4" descr="A map of the world with blue circles&#10;&#10;Description automatically generated">
            <a:extLst>
              <a:ext uri="{FF2B5EF4-FFF2-40B4-BE49-F238E27FC236}">
                <a16:creationId xmlns:a16="http://schemas.microsoft.com/office/drawing/2014/main" id="{18DD891F-D851-07B2-37E0-272157421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345" y="504936"/>
            <a:ext cx="5602531" cy="2819794"/>
          </a:xfrm>
          <a:prstGeom prst="rect">
            <a:avLst/>
          </a:prstGeom>
        </p:spPr>
      </p:pic>
      <p:pic>
        <p:nvPicPr>
          <p:cNvPr id="8" name="Picture 7" descr="A graph of a bar chart&#10;&#10;Description automatically generated with medium confidence">
            <a:extLst>
              <a:ext uri="{FF2B5EF4-FFF2-40B4-BE49-F238E27FC236}">
                <a16:creationId xmlns:a16="http://schemas.microsoft.com/office/drawing/2014/main" id="{0DD58102-0FF2-36F0-615B-FC7A5F6EA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0085" y="3987110"/>
            <a:ext cx="4407170" cy="2365954"/>
          </a:xfrm>
          <a:prstGeom prst="rect">
            <a:avLst/>
          </a:prstGeom>
        </p:spPr>
      </p:pic>
      <p:cxnSp>
        <p:nvCxnSpPr>
          <p:cNvPr id="10" name="Straight Arrow Connector 9">
            <a:extLst>
              <a:ext uri="{FF2B5EF4-FFF2-40B4-BE49-F238E27FC236}">
                <a16:creationId xmlns:a16="http://schemas.microsoft.com/office/drawing/2014/main" id="{0EA38A59-3EDD-0DF0-E972-27940D2A41EA}"/>
              </a:ext>
            </a:extLst>
          </p:cNvPr>
          <p:cNvCxnSpPr>
            <a:cxnSpLocks/>
          </p:cNvCxnSpPr>
          <p:nvPr/>
        </p:nvCxnSpPr>
        <p:spPr>
          <a:xfrm>
            <a:off x="6169572" y="1713187"/>
            <a:ext cx="767256" cy="0"/>
          </a:xfrm>
          <a:prstGeom prst="straightConnector1">
            <a:avLst/>
          </a:prstGeom>
          <a:ln>
            <a:solidFill>
              <a:schemeClr val="accent2">
                <a:lumMod val="20000"/>
                <a:lumOff val="80000"/>
              </a:schemeClr>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5D7F0FD8-6769-A89A-B7CB-25B3A8B5D1DB}"/>
              </a:ext>
            </a:extLst>
          </p:cNvPr>
          <p:cNvCxnSpPr>
            <a:cxnSpLocks/>
          </p:cNvCxnSpPr>
          <p:nvPr/>
        </p:nvCxnSpPr>
        <p:spPr>
          <a:xfrm flipH="1">
            <a:off x="2921876" y="4896465"/>
            <a:ext cx="897378" cy="0"/>
          </a:xfrm>
          <a:prstGeom prst="straightConnector1">
            <a:avLst/>
          </a:prstGeom>
          <a:ln>
            <a:solidFill>
              <a:schemeClr val="accent2">
                <a:lumMod val="20000"/>
                <a:lumOff val="80000"/>
              </a:schemeClr>
            </a:solidFill>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F0972C-509C-DC1B-5921-0443A51B3AB7}"/>
              </a:ext>
            </a:extLst>
          </p:cNvPr>
          <p:cNvSpPr txBox="1"/>
          <p:nvPr/>
        </p:nvSpPr>
        <p:spPr>
          <a:xfrm>
            <a:off x="6936828" y="1559298"/>
            <a:ext cx="3684469" cy="307777"/>
          </a:xfrm>
          <a:prstGeom prst="rect">
            <a:avLst/>
          </a:prstGeom>
          <a:noFill/>
        </p:spPr>
        <p:txBody>
          <a:bodyPr wrap="square">
            <a:spAutoFit/>
          </a:bodyPr>
          <a:lstStyle/>
          <a:p>
            <a:r>
              <a:rPr lang="en-US" sz="1400" dirty="0">
                <a:effectLst/>
                <a:latin typeface="Montserrat" panose="00000500000000000000" pitchFamily="2" charset="0"/>
                <a:ea typeface="Calibri" panose="020F0502020204030204" pitchFamily="34" charset="0"/>
                <a:cs typeface="Shruti" panose="020B0502040204020203" pitchFamily="34" charset="0"/>
              </a:rPr>
              <a:t>(Customers </a:t>
            </a:r>
            <a:r>
              <a:rPr lang="en-US" sz="1400" dirty="0">
                <a:latin typeface="Montserrat" panose="00000500000000000000" pitchFamily="2" charset="0"/>
                <a:ea typeface="Calibri" panose="020F0502020204030204" pitchFamily="34" charset="0"/>
                <a:cs typeface="Shruti" panose="020B0502040204020203" pitchFamily="34" charset="0"/>
              </a:rPr>
              <a:t>Worldw</a:t>
            </a:r>
            <a:r>
              <a:rPr lang="en-US" sz="1400" dirty="0">
                <a:effectLst/>
                <a:latin typeface="Montserrat" panose="00000500000000000000" pitchFamily="2" charset="0"/>
                <a:ea typeface="Calibri" panose="020F0502020204030204" pitchFamily="34" charset="0"/>
                <a:cs typeface="Shruti" panose="020B0502040204020203" pitchFamily="34" charset="0"/>
              </a:rPr>
              <a:t>ide Sales)</a:t>
            </a:r>
            <a:endParaRPr lang="en-US" sz="1400" dirty="0"/>
          </a:p>
        </p:txBody>
      </p:sp>
      <p:sp>
        <p:nvSpPr>
          <p:cNvPr id="18" name="TextBox 17">
            <a:extLst>
              <a:ext uri="{FF2B5EF4-FFF2-40B4-BE49-F238E27FC236}">
                <a16:creationId xmlns:a16="http://schemas.microsoft.com/office/drawing/2014/main" id="{BD1241B8-DAA8-5311-0276-9A9104E22BED}"/>
              </a:ext>
            </a:extLst>
          </p:cNvPr>
          <p:cNvSpPr txBox="1"/>
          <p:nvPr/>
        </p:nvSpPr>
        <p:spPr>
          <a:xfrm>
            <a:off x="724407" y="4696128"/>
            <a:ext cx="2444203" cy="646331"/>
          </a:xfrm>
          <a:prstGeom prst="rect">
            <a:avLst/>
          </a:prstGeom>
          <a:noFill/>
        </p:spPr>
        <p:txBody>
          <a:bodyPr wrap="square" rtlCol="0">
            <a:spAutoFit/>
          </a:bodyPr>
          <a:lstStyle/>
          <a:p>
            <a:r>
              <a:rPr lang="en-US" dirty="0"/>
              <a:t>(Customers who Spend Max. Amount)</a:t>
            </a:r>
          </a:p>
        </p:txBody>
      </p:sp>
    </p:spTree>
    <p:extLst>
      <p:ext uri="{BB962C8B-B14F-4D97-AF65-F5344CB8AC3E}">
        <p14:creationId xmlns:p14="http://schemas.microsoft.com/office/powerpoint/2010/main" val="1577487307"/>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down)">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25010-0D3E-6EB7-8ACF-7E9F8C8A28A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C0FA359-3C86-6B30-1B09-ADB57ED66B69}"/>
              </a:ext>
            </a:extLst>
          </p:cNvPr>
          <p:cNvSpPr txBox="1"/>
          <p:nvPr/>
        </p:nvSpPr>
        <p:spPr>
          <a:xfrm>
            <a:off x="461843" y="455281"/>
            <a:ext cx="4376845" cy="461665"/>
          </a:xfrm>
          <a:prstGeom prst="rect">
            <a:avLst/>
          </a:prstGeom>
          <a:noFill/>
        </p:spPr>
        <p:txBody>
          <a:bodyPr wrap="square">
            <a:spAutoFit/>
          </a:bodyPr>
          <a:lstStyle/>
          <a:p>
            <a:pPr marL="285750" indent="-285750">
              <a:buFont typeface="Courier New" panose="02070309020205020404" pitchFamily="49" charset="0"/>
              <a:buChar char="o"/>
            </a:pPr>
            <a:r>
              <a:rPr lang="en-US" sz="2400" b="1" i="0" dirty="0">
                <a:solidFill>
                  <a:srgbClr val="FFFFFF"/>
                </a:solidFill>
                <a:effectLst/>
                <a:latin typeface="Arial" panose="020B0604020202020204" pitchFamily="34" charset="0"/>
              </a:rPr>
              <a:t> </a:t>
            </a:r>
            <a:r>
              <a:rPr lang="en-US" sz="2400" b="1" dirty="0">
                <a:solidFill>
                  <a:srgbClr val="FFFFFF"/>
                </a:solidFill>
                <a:latin typeface="Arial" panose="020B0604020202020204" pitchFamily="34" charset="0"/>
              </a:rPr>
              <a:t>PRODUCT</a:t>
            </a:r>
            <a:r>
              <a:rPr lang="en-US" sz="2400" b="1" i="0" dirty="0">
                <a:solidFill>
                  <a:srgbClr val="FFFFFF"/>
                </a:solidFill>
                <a:effectLst/>
                <a:latin typeface="Arial" panose="020B0604020202020204" pitchFamily="34" charset="0"/>
              </a:rPr>
              <a:t> DASHBOARD</a:t>
            </a:r>
            <a:endParaRPr lang="en-US" sz="2400" dirty="0"/>
          </a:p>
        </p:txBody>
      </p:sp>
      <p:pic>
        <p:nvPicPr>
          <p:cNvPr id="7" name="Picture 6" descr="A screenshot of a phone&#10;&#10;Description automatically generated">
            <a:extLst>
              <a:ext uri="{FF2B5EF4-FFF2-40B4-BE49-F238E27FC236}">
                <a16:creationId xmlns:a16="http://schemas.microsoft.com/office/drawing/2014/main" id="{4309A7F6-6E17-67E3-8ED1-3B106A1B9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9275" y="754755"/>
            <a:ext cx="2362530" cy="5018972"/>
          </a:xfrm>
          <a:prstGeom prst="rect">
            <a:avLst/>
          </a:prstGeom>
        </p:spPr>
      </p:pic>
      <p:pic>
        <p:nvPicPr>
          <p:cNvPr id="11" name="Picture 10" descr="A white square object with black border&#10;&#10;Description automatically generated with medium confidence">
            <a:extLst>
              <a:ext uri="{FF2B5EF4-FFF2-40B4-BE49-F238E27FC236}">
                <a16:creationId xmlns:a16="http://schemas.microsoft.com/office/drawing/2014/main" id="{24D8A296-E1C8-EA5B-2E5F-D94501B194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826" y="3429000"/>
            <a:ext cx="4077269" cy="628738"/>
          </a:xfrm>
          <a:prstGeom prst="rect">
            <a:avLst/>
          </a:prstGeom>
        </p:spPr>
      </p:pic>
      <p:pic>
        <p:nvPicPr>
          <p:cNvPr id="13" name="Picture 12">
            <a:extLst>
              <a:ext uri="{FF2B5EF4-FFF2-40B4-BE49-F238E27FC236}">
                <a16:creationId xmlns:a16="http://schemas.microsoft.com/office/drawing/2014/main" id="{C28EF9B0-88AE-B3CC-7D76-CDA99993E7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064" y="1441785"/>
            <a:ext cx="3646167" cy="412673"/>
          </a:xfrm>
          <a:prstGeom prst="rect">
            <a:avLst/>
          </a:prstGeom>
        </p:spPr>
      </p:pic>
      <p:cxnSp>
        <p:nvCxnSpPr>
          <p:cNvPr id="16" name="Straight Arrow Connector 15">
            <a:extLst>
              <a:ext uri="{FF2B5EF4-FFF2-40B4-BE49-F238E27FC236}">
                <a16:creationId xmlns:a16="http://schemas.microsoft.com/office/drawing/2014/main" id="{07700A6D-DE2B-A16D-1C25-F40C3E3ADF1F}"/>
              </a:ext>
            </a:extLst>
          </p:cNvPr>
          <p:cNvCxnSpPr/>
          <p:nvPr/>
        </p:nvCxnSpPr>
        <p:spPr>
          <a:xfrm>
            <a:off x="2049517" y="1854458"/>
            <a:ext cx="0" cy="3947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4793215A-88A8-1DBD-1CD4-B8AD53FD374C}"/>
              </a:ext>
            </a:extLst>
          </p:cNvPr>
          <p:cNvCxnSpPr/>
          <p:nvPr/>
        </p:nvCxnSpPr>
        <p:spPr>
          <a:xfrm>
            <a:off x="2017986" y="4162097"/>
            <a:ext cx="115614" cy="5570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798A1447-3002-0A15-ABB1-9BCA6C226D87}"/>
              </a:ext>
            </a:extLst>
          </p:cNvPr>
          <p:cNvSpPr txBox="1"/>
          <p:nvPr/>
        </p:nvSpPr>
        <p:spPr>
          <a:xfrm>
            <a:off x="1599695" y="4823504"/>
            <a:ext cx="1552903" cy="3747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Montserrat" panose="00000500000000000000" pitchFamily="2" charset="0"/>
                <a:ea typeface="Calibri" panose="020F0502020204030204" pitchFamily="34" charset="0"/>
                <a:cs typeface="Shruti" panose="020B0502040204020203" pitchFamily="34" charset="0"/>
              </a:rPr>
              <a:t>(Year Slicer)</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24" name="TextBox 23">
            <a:extLst>
              <a:ext uri="{FF2B5EF4-FFF2-40B4-BE49-F238E27FC236}">
                <a16:creationId xmlns:a16="http://schemas.microsoft.com/office/drawing/2014/main" id="{59F06A59-80A8-F59D-042C-3904FEE2BDB3}"/>
              </a:ext>
            </a:extLst>
          </p:cNvPr>
          <p:cNvSpPr txBox="1"/>
          <p:nvPr/>
        </p:nvSpPr>
        <p:spPr>
          <a:xfrm>
            <a:off x="960874" y="2267131"/>
            <a:ext cx="2633664" cy="3747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Montserrat" panose="00000500000000000000" pitchFamily="2" charset="0"/>
                <a:ea typeface="Calibri" panose="020F0502020204030204" pitchFamily="34" charset="0"/>
                <a:cs typeface="Shruti" panose="020B0502040204020203" pitchFamily="34" charset="0"/>
              </a:rPr>
              <a:t>(</a:t>
            </a:r>
            <a:r>
              <a:rPr lang="en-US" kern="100" dirty="0">
                <a:latin typeface="Montserrat" panose="00000500000000000000" pitchFamily="2" charset="0"/>
                <a:ea typeface="Calibri" panose="020F0502020204030204" pitchFamily="34" charset="0"/>
                <a:cs typeface="Shruti" panose="020B0502040204020203" pitchFamily="34" charset="0"/>
              </a:rPr>
              <a:t>Product Line</a:t>
            </a:r>
            <a:r>
              <a:rPr lang="en-US" sz="1800" kern="100" dirty="0">
                <a:effectLst/>
                <a:latin typeface="Montserrat" panose="00000500000000000000" pitchFamily="2" charset="0"/>
                <a:ea typeface="Calibri" panose="020F0502020204030204" pitchFamily="34" charset="0"/>
                <a:cs typeface="Shruti" panose="020B0502040204020203" pitchFamily="34" charset="0"/>
              </a:rPr>
              <a:t> Slicer)</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26" name="TextBox 25">
            <a:extLst>
              <a:ext uri="{FF2B5EF4-FFF2-40B4-BE49-F238E27FC236}">
                <a16:creationId xmlns:a16="http://schemas.microsoft.com/office/drawing/2014/main" id="{36B24815-64DB-7DBE-8AB1-4749CCBA97C3}"/>
              </a:ext>
            </a:extLst>
          </p:cNvPr>
          <p:cNvSpPr txBox="1"/>
          <p:nvPr/>
        </p:nvSpPr>
        <p:spPr>
          <a:xfrm>
            <a:off x="7608341" y="1254426"/>
            <a:ext cx="6101254" cy="3747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Montserrat" panose="00000500000000000000" pitchFamily="2" charset="0"/>
                <a:ea typeface="Calibri" panose="020F0502020204030204" pitchFamily="34" charset="0"/>
                <a:cs typeface="Shruti" panose="020B0502040204020203" pitchFamily="34" charset="0"/>
              </a:rPr>
              <a:t>(</a:t>
            </a:r>
            <a:r>
              <a:rPr lang="en-US" kern="100" dirty="0">
                <a:latin typeface="Montserrat" panose="00000500000000000000" pitchFamily="2" charset="0"/>
                <a:ea typeface="Calibri" panose="020F0502020204030204" pitchFamily="34" charset="0"/>
                <a:cs typeface="Shruti" panose="020B0502040204020203" pitchFamily="34" charset="0"/>
              </a:rPr>
              <a:t>Total Product</a:t>
            </a:r>
            <a:r>
              <a:rPr lang="en-US" sz="1800" kern="100" dirty="0">
                <a:effectLst/>
                <a:latin typeface="Montserrat" panose="00000500000000000000" pitchFamily="2" charset="0"/>
                <a:ea typeface="Calibri" panose="020F0502020204030204" pitchFamily="34" charset="0"/>
                <a:cs typeface="Shruti" panose="020B0502040204020203" pitchFamily="34" charset="0"/>
              </a:rPr>
              <a:t>)</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28" name="TextBox 27">
            <a:extLst>
              <a:ext uri="{FF2B5EF4-FFF2-40B4-BE49-F238E27FC236}">
                <a16:creationId xmlns:a16="http://schemas.microsoft.com/office/drawing/2014/main" id="{063DF48B-DEB1-E1A7-FF80-161BCA50B73E}"/>
              </a:ext>
            </a:extLst>
          </p:cNvPr>
          <p:cNvSpPr txBox="1"/>
          <p:nvPr/>
        </p:nvSpPr>
        <p:spPr>
          <a:xfrm>
            <a:off x="7241805" y="2458242"/>
            <a:ext cx="6763406" cy="3747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Montserrat" panose="00000500000000000000" pitchFamily="2" charset="0"/>
                <a:ea typeface="Calibri" panose="020F0502020204030204" pitchFamily="34" charset="0"/>
                <a:cs typeface="Shruti" panose="020B0502040204020203" pitchFamily="34" charset="0"/>
              </a:rPr>
              <a:t>(</a:t>
            </a:r>
            <a:r>
              <a:rPr lang="en-US" sz="1600" kern="100" dirty="0">
                <a:latin typeface="Montserrat" panose="00000500000000000000" pitchFamily="2" charset="0"/>
                <a:ea typeface="Calibri" panose="020F0502020204030204" pitchFamily="34" charset="0"/>
                <a:cs typeface="Shruti" panose="020B0502040204020203" pitchFamily="34" charset="0"/>
              </a:rPr>
              <a:t>Product Quantity in Stock</a:t>
            </a:r>
            <a:r>
              <a:rPr lang="en-US" sz="1600" kern="100" dirty="0">
                <a:effectLst/>
                <a:latin typeface="Montserrat" panose="00000500000000000000" pitchFamily="2" charset="0"/>
                <a:ea typeface="Calibri" panose="020F0502020204030204" pitchFamily="34" charset="0"/>
                <a:cs typeface="Shruti" panose="020B0502040204020203" pitchFamily="34" charset="0"/>
              </a:rPr>
              <a:t>)</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30" name="TextBox 29">
            <a:extLst>
              <a:ext uri="{FF2B5EF4-FFF2-40B4-BE49-F238E27FC236}">
                <a16:creationId xmlns:a16="http://schemas.microsoft.com/office/drawing/2014/main" id="{D8EEC5F4-9128-C597-29B6-7D1323AE291D}"/>
              </a:ext>
            </a:extLst>
          </p:cNvPr>
          <p:cNvSpPr txBox="1"/>
          <p:nvPr/>
        </p:nvSpPr>
        <p:spPr>
          <a:xfrm>
            <a:off x="7247437" y="3849416"/>
            <a:ext cx="4145005" cy="280654"/>
          </a:xfrm>
          <a:prstGeom prst="rect">
            <a:avLst/>
          </a:prstGeom>
          <a:noFill/>
        </p:spPr>
        <p:txBody>
          <a:bodyPr wrap="square">
            <a:spAutoFit/>
          </a:bodyPr>
          <a:lstStyle/>
          <a:p>
            <a:pPr marL="0" marR="0">
              <a:lnSpc>
                <a:spcPct val="107000"/>
              </a:lnSpc>
              <a:spcBef>
                <a:spcPts val="0"/>
              </a:spcBef>
              <a:spcAft>
                <a:spcPts val="800"/>
              </a:spcAft>
            </a:pPr>
            <a:r>
              <a:rPr lang="en-US" sz="1200" kern="100" dirty="0">
                <a:latin typeface="Montserrat" panose="00000500000000000000" pitchFamily="2" charset="0"/>
                <a:ea typeface="Calibri" panose="020F0502020204030204" pitchFamily="34" charset="0"/>
                <a:cs typeface="Shruti" panose="020B0502040204020203" pitchFamily="34" charset="0"/>
              </a:rPr>
              <a:t>(Most Selling Product By Quantity)</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32" name="TextBox 31">
            <a:extLst>
              <a:ext uri="{FF2B5EF4-FFF2-40B4-BE49-F238E27FC236}">
                <a16:creationId xmlns:a16="http://schemas.microsoft.com/office/drawing/2014/main" id="{65E169B1-32B1-014B-8DF9-B871FFF63948}"/>
              </a:ext>
            </a:extLst>
          </p:cNvPr>
          <p:cNvSpPr txBox="1"/>
          <p:nvPr/>
        </p:nvSpPr>
        <p:spPr>
          <a:xfrm>
            <a:off x="4199231" y="6178603"/>
            <a:ext cx="4077269" cy="369332"/>
          </a:xfrm>
          <a:prstGeom prst="rect">
            <a:avLst/>
          </a:prstGeom>
          <a:noFill/>
        </p:spPr>
        <p:txBody>
          <a:bodyPr wrap="square">
            <a:spAutoFit/>
          </a:bodyPr>
          <a:lstStyle/>
          <a:p>
            <a:r>
              <a:rPr lang="en-US" sz="1800" kern="100" dirty="0">
                <a:latin typeface="Montserrat" panose="00000500000000000000" pitchFamily="2" charset="0"/>
                <a:ea typeface="Calibri" panose="020F0502020204030204" pitchFamily="34" charset="0"/>
                <a:cs typeface="Shruti" panose="020B0502040204020203" pitchFamily="34" charset="0"/>
              </a:rPr>
              <a:t>Most Selling Product By </a:t>
            </a:r>
            <a:r>
              <a:rPr lang="en-US" kern="100" dirty="0">
                <a:latin typeface="Montserrat" panose="00000500000000000000" pitchFamily="2" charset="0"/>
                <a:ea typeface="Calibri" panose="020F0502020204030204" pitchFamily="34" charset="0"/>
                <a:cs typeface="Shruti" panose="020B0502040204020203" pitchFamily="34" charset="0"/>
              </a:rPr>
              <a:t>Revenue</a:t>
            </a:r>
            <a:r>
              <a:rPr lang="en-US" sz="1800" kern="100" dirty="0">
                <a:latin typeface="Montserrat" panose="00000500000000000000" pitchFamily="2" charset="0"/>
                <a:ea typeface="Calibri" panose="020F0502020204030204" pitchFamily="34" charset="0"/>
                <a:cs typeface="Shruti" panose="020B0502040204020203" pitchFamily="34" charset="0"/>
              </a:rPr>
              <a:t>)</a:t>
            </a:r>
            <a:endParaRPr lang="en-US" dirty="0"/>
          </a:p>
        </p:txBody>
      </p:sp>
      <p:cxnSp>
        <p:nvCxnSpPr>
          <p:cNvPr id="34" name="Straight Arrow Connector 33">
            <a:extLst>
              <a:ext uri="{FF2B5EF4-FFF2-40B4-BE49-F238E27FC236}">
                <a16:creationId xmlns:a16="http://schemas.microsoft.com/office/drawing/2014/main" id="{BB99EA7E-7E93-B50A-E7C6-80BDAEDA9367}"/>
              </a:ext>
            </a:extLst>
          </p:cNvPr>
          <p:cNvCxnSpPr>
            <a:endCxn id="26" idx="1"/>
          </p:cNvCxnSpPr>
          <p:nvPr/>
        </p:nvCxnSpPr>
        <p:spPr>
          <a:xfrm>
            <a:off x="7353312" y="1441785"/>
            <a:ext cx="25502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E42326D3-C115-ECFC-4C9D-479F48E1CD58}"/>
              </a:ext>
            </a:extLst>
          </p:cNvPr>
          <p:cNvCxnSpPr>
            <a:endCxn id="32" idx="0"/>
          </p:cNvCxnSpPr>
          <p:nvPr/>
        </p:nvCxnSpPr>
        <p:spPr>
          <a:xfrm>
            <a:off x="6237865" y="5896303"/>
            <a:ext cx="1" cy="2823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7206672"/>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down)">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down)">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arn(inVertical)">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down)">
                                      <p:cBhvr>
                                        <p:cTn id="43" dur="500"/>
                                        <p:tgtEl>
                                          <p:spTgt spid="3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down)">
                                      <p:cBhvr>
                                        <p:cTn id="49" dur="500"/>
                                        <p:tgtEl>
                                          <p:spTgt spid="28"/>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down)">
                                      <p:cBhvr>
                                        <p:cTn id="52" dur="500"/>
                                        <p:tgtEl>
                                          <p:spTgt spid="30"/>
                                        </p:tgtEl>
                                      </p:cBhvr>
                                    </p:animEffect>
                                  </p:childTnLst>
                                </p:cTn>
                              </p:par>
                              <p:par>
                                <p:cTn id="53" presetID="22" presetClass="entr" presetSubtype="4"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down)">
                                      <p:cBhvr>
                                        <p:cTn id="55" dur="500"/>
                                        <p:tgtEl>
                                          <p:spTgt spid="3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down)">
                                      <p:cBhvr>
                                        <p:cTn id="5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4" grpId="0"/>
      <p:bldP spid="26" grpId="0"/>
      <p:bldP spid="28"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192</TotalTime>
  <Words>1630</Words>
  <Application>Microsoft Office PowerPoint</Application>
  <PresentationFormat>Widescreen</PresentationFormat>
  <Paragraphs>208</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Courier New</vt:lpstr>
      <vt:lpstr>Montserrat</vt:lpstr>
      <vt:lpstr>Montserrat Medium</vt:lpstr>
      <vt:lpstr>Söhne</vt:lpstr>
      <vt:lpstr>Trebuchet MS</vt:lpstr>
      <vt:lpstr>Wingdings 3</vt:lpstr>
      <vt:lpstr>Facet</vt:lpstr>
      <vt:lpstr>CAPSTONE PROJECT Power 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Power Bi</dc:title>
  <dc:creator>bhavesh mewara</dc:creator>
  <cp:lastModifiedBy>bhavesh mewara</cp:lastModifiedBy>
  <cp:revision>3</cp:revision>
  <dcterms:created xsi:type="dcterms:W3CDTF">2024-02-16T14:21:07Z</dcterms:created>
  <dcterms:modified xsi:type="dcterms:W3CDTF">2024-02-16T22:23:14Z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2024-02-16T19:10:42Z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2abb8763-d030-4573-b95a-6d1826832bed</vt:lpwstr>
  </property>
  <property fmtid="{D5CDD505-2E9C-101B-9397-08002B2CF9AE}" pid="7" name="MSIP_Label_defa4170-0d19-0005-0004-bc88714345d2_ActionId">
    <vt:lpwstr>80ab463e-2af4-45ea-895d-b548e07b9d27</vt:lpwstr>
  </property>
  <property fmtid="{D5CDD505-2E9C-101B-9397-08002B2CF9AE}" pid="8" name="MSIP_Label_defa4170-0d19-0005-0004-bc88714345d2_ContentBits">
    <vt:lpwstr>0</vt:lpwstr>
  </property>
</Properties>
</file>