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2"/>
    <p:sldId id="257" r:id="rId43"/>
    <p:sldId id="258" r:id="rId44"/>
    <p:sldId id="259" r:id="rId45"/>
    <p:sldId id="260" r:id="rId46"/>
    <p:sldId id="261" r:id="rId47"/>
    <p:sldId id="262" r:id="rId48"/>
    <p:sldId id="263" r:id="rId49"/>
    <p:sldId id="264" r:id="rId50"/>
    <p:sldId id="265" r:id="rId51"/>
    <p:sldId id="266" r:id="rId52"/>
    <p:sldId id="267" r:id="rId53"/>
    <p:sldId id="268" r:id="rId54"/>
    <p:sldId id="269" r:id="rId55"/>
    <p:sldId id="270" r:id="rId56"/>
    <p:sldId id="271" r:id="rId57"/>
    <p:sldId id="272" r:id="rId58"/>
    <p:sldId id="273" r:id="rId5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elios" charset="1" panose="020B0504020202020204"/>
      <p:regular r:id="rId10"/>
    </p:embeddedFont>
    <p:embeddedFont>
      <p:font typeface="Helios Bold" charset="1" panose="020B0704020202020204"/>
      <p:regular r:id="rId11"/>
    </p:embeddedFont>
    <p:embeddedFont>
      <p:font typeface="Helios Italics" charset="1" panose="020B0503020202090204"/>
      <p:regular r:id="rId12"/>
    </p:embeddedFont>
    <p:embeddedFont>
      <p:font typeface="Helios Bold Italics" charset="1" panose="020B0703020202090204"/>
      <p:regular r:id="rId13"/>
    </p:embeddedFont>
    <p:embeddedFont>
      <p:font typeface="Agrandir Narrow" charset="1" panose="00000506000000000000"/>
      <p:regular r:id="rId14"/>
    </p:embeddedFont>
    <p:embeddedFont>
      <p:font typeface="Agrandir Narrow Bold" charset="1" panose="00000806000000000000"/>
      <p:regular r:id="rId15"/>
    </p:embeddedFont>
    <p:embeddedFont>
      <p:font typeface="Agrandir Narrow Italics" charset="1" panose="00000506000000000000"/>
      <p:regular r:id="rId16"/>
    </p:embeddedFont>
    <p:embeddedFont>
      <p:font typeface="Agrandir Narrow Bold Italics" charset="1" panose="00000806000000000000"/>
      <p:regular r:id="rId17"/>
    </p:embeddedFont>
    <p:embeddedFont>
      <p:font typeface="Agrandir Narrow Thin" charset="1" panose="00000206000000000000"/>
      <p:regular r:id="rId18"/>
    </p:embeddedFont>
    <p:embeddedFont>
      <p:font typeface="Agrandir Narrow Thin Italics" charset="1" panose="00000206000000000000"/>
      <p:regular r:id="rId19"/>
    </p:embeddedFont>
    <p:embeddedFont>
      <p:font typeface="Agrandir Narrow Medium" charset="1" panose="00000606000000000000"/>
      <p:regular r:id="rId20"/>
    </p:embeddedFont>
    <p:embeddedFont>
      <p:font typeface="Agrandir Narrow Medium Italics" charset="1" panose="00000606000000000000"/>
      <p:regular r:id="rId21"/>
    </p:embeddedFont>
    <p:embeddedFont>
      <p:font typeface="Agrandir Narrow Ultra-Bold" charset="1" panose="00000906000000000000"/>
      <p:regular r:id="rId22"/>
    </p:embeddedFont>
    <p:embeddedFont>
      <p:font typeface="Agrandir Narrow Ultra-Bold Italics" charset="1" panose="00000906000000000000"/>
      <p:regular r:id="rId23"/>
    </p:embeddedFont>
    <p:embeddedFont>
      <p:font typeface="Agrandir Narrow Heavy" charset="1" panose="00000A06000000000000"/>
      <p:regular r:id="rId24"/>
    </p:embeddedFont>
    <p:embeddedFont>
      <p:font typeface="Agrandir Narrow Heavy Italics" charset="1" panose="00000A06000000000000"/>
      <p:regular r:id="rId25"/>
    </p:embeddedFont>
    <p:embeddedFont>
      <p:font typeface="Quicksand" charset="1" panose="00000500000000000000"/>
      <p:regular r:id="rId26"/>
    </p:embeddedFont>
    <p:embeddedFont>
      <p:font typeface="Quicksand Bold" charset="1" panose="00000800000000000000"/>
      <p:regular r:id="rId27"/>
    </p:embeddedFont>
    <p:embeddedFont>
      <p:font typeface="Quicksand Light" charset="1" panose="00000400000000000000"/>
      <p:regular r:id="rId28"/>
    </p:embeddedFont>
    <p:embeddedFont>
      <p:font typeface="Quicksand Medium" charset="1" panose="00000600000000000000"/>
      <p:regular r:id="rId29"/>
    </p:embeddedFont>
    <p:embeddedFont>
      <p:font typeface="Agrandir" charset="1" panose="00000500000000000000"/>
      <p:regular r:id="rId30"/>
    </p:embeddedFont>
    <p:embeddedFont>
      <p:font typeface="Agrandir Bold" charset="1" panose="00000800000000000000"/>
      <p:regular r:id="rId31"/>
    </p:embeddedFont>
    <p:embeddedFont>
      <p:font typeface="Agrandir Italics" charset="1" panose="00000500000000000000"/>
      <p:regular r:id="rId32"/>
    </p:embeddedFont>
    <p:embeddedFont>
      <p:font typeface="Agrandir Bold Italics" charset="1" panose="00000800000000000000"/>
      <p:regular r:id="rId33"/>
    </p:embeddedFont>
    <p:embeddedFont>
      <p:font typeface="Agrandir Thin" charset="1" panose="00000200000000000000"/>
      <p:regular r:id="rId34"/>
    </p:embeddedFont>
    <p:embeddedFont>
      <p:font typeface="Agrandir Thin Italics" charset="1" panose="00000200000000000000"/>
      <p:regular r:id="rId35"/>
    </p:embeddedFont>
    <p:embeddedFont>
      <p:font typeface="Agrandir Medium" charset="1" panose="00000600000000000000"/>
      <p:regular r:id="rId36"/>
    </p:embeddedFont>
    <p:embeddedFont>
      <p:font typeface="Agrandir Medium Italics" charset="1" panose="00000600000000000000"/>
      <p:regular r:id="rId37"/>
    </p:embeddedFont>
    <p:embeddedFont>
      <p:font typeface="Agrandir Ultra-Bold" charset="1" panose="00000A00000000000000"/>
      <p:regular r:id="rId38"/>
    </p:embeddedFont>
    <p:embeddedFont>
      <p:font typeface="Agrandir Ultra-Bold Italics" charset="1" panose="00000A00000000000000"/>
      <p:regular r:id="rId39"/>
    </p:embeddedFont>
    <p:embeddedFont>
      <p:font typeface="Agrandir Heavy" charset="1" panose="00000900000000000000"/>
      <p:regular r:id="rId40"/>
    </p:embeddedFont>
    <p:embeddedFont>
      <p:font typeface="Agrandir Heavy Italics" charset="1" panose="0000090000000000000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slides/slide1.xml" Type="http://schemas.openxmlformats.org/officeDocument/2006/relationships/slide"/><Relationship Id="rId43" Target="slides/slide2.xml" Type="http://schemas.openxmlformats.org/officeDocument/2006/relationships/slide"/><Relationship Id="rId44" Target="slides/slide3.xml" Type="http://schemas.openxmlformats.org/officeDocument/2006/relationships/slide"/><Relationship Id="rId45" Target="slides/slide4.xml" Type="http://schemas.openxmlformats.org/officeDocument/2006/relationships/slide"/><Relationship Id="rId46" Target="slides/slide5.xml" Type="http://schemas.openxmlformats.org/officeDocument/2006/relationships/slide"/><Relationship Id="rId47" Target="slides/slide6.xml" Type="http://schemas.openxmlformats.org/officeDocument/2006/relationships/slide"/><Relationship Id="rId48" Target="slides/slide7.xml" Type="http://schemas.openxmlformats.org/officeDocument/2006/relationships/slide"/><Relationship Id="rId49" Target="slides/slide8.xml" Type="http://schemas.openxmlformats.org/officeDocument/2006/relationships/slide"/><Relationship Id="rId5" Target="tableStyles.xml" Type="http://schemas.openxmlformats.org/officeDocument/2006/relationships/tableStyles"/><Relationship Id="rId50" Target="slides/slide9.xml" Type="http://schemas.openxmlformats.org/officeDocument/2006/relationships/slide"/><Relationship Id="rId51" Target="slides/slide10.xml" Type="http://schemas.openxmlformats.org/officeDocument/2006/relationships/slide"/><Relationship Id="rId52" Target="slides/slide11.xml" Type="http://schemas.openxmlformats.org/officeDocument/2006/relationships/slide"/><Relationship Id="rId53" Target="slides/slide12.xml" Type="http://schemas.openxmlformats.org/officeDocument/2006/relationships/slide"/><Relationship Id="rId54" Target="slides/slide13.xml" Type="http://schemas.openxmlformats.org/officeDocument/2006/relationships/slide"/><Relationship Id="rId55" Target="slides/slide14.xml" Type="http://schemas.openxmlformats.org/officeDocument/2006/relationships/slide"/><Relationship Id="rId56" Target="slides/slide15.xml" Type="http://schemas.openxmlformats.org/officeDocument/2006/relationships/slide"/><Relationship Id="rId57" Target="slides/slide16.xml" Type="http://schemas.openxmlformats.org/officeDocument/2006/relationships/slide"/><Relationship Id="rId58" Target="slides/slide17.xml" Type="http://schemas.openxmlformats.org/officeDocument/2006/relationships/slide"/><Relationship Id="rId59" Target="slides/slide18.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C9EBC"/>
        </a:solidFill>
      </p:bgPr>
    </p:bg>
    <p:spTree>
      <p:nvGrpSpPr>
        <p:cNvPr id="1" name=""/>
        <p:cNvGrpSpPr/>
        <p:nvPr/>
      </p:nvGrpSpPr>
      <p:grpSpPr>
        <a:xfrm>
          <a:off x="0" y="0"/>
          <a:ext cx="0" cy="0"/>
          <a:chOff x="0" y="0"/>
          <a:chExt cx="0" cy="0"/>
        </a:xfrm>
      </p:grpSpPr>
      <p:sp>
        <p:nvSpPr>
          <p:cNvPr name="Freeform 2" id="2"/>
          <p:cNvSpPr/>
          <p:nvPr/>
        </p:nvSpPr>
        <p:spPr>
          <a:xfrm flipH="false" flipV="false" rot="0">
            <a:off x="7334806" y="3149823"/>
            <a:ext cx="9007415" cy="6108477"/>
          </a:xfrm>
          <a:custGeom>
            <a:avLst/>
            <a:gdLst/>
            <a:ahLst/>
            <a:cxnLst/>
            <a:rect r="r" b="b" t="t" l="l"/>
            <a:pathLst>
              <a:path h="6108477" w="9007415">
                <a:moveTo>
                  <a:pt x="0" y="0"/>
                </a:moveTo>
                <a:lnTo>
                  <a:pt x="9007414" y="0"/>
                </a:lnTo>
                <a:lnTo>
                  <a:pt x="9007414" y="6108477"/>
                </a:lnTo>
                <a:lnTo>
                  <a:pt x="0" y="61084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341318"/>
            <a:ext cx="15616079" cy="4187257"/>
          </a:xfrm>
          <a:prstGeom prst="rect">
            <a:avLst/>
          </a:prstGeom>
        </p:spPr>
        <p:txBody>
          <a:bodyPr anchor="t" rtlCol="false" tIns="0" lIns="0" bIns="0" rIns="0">
            <a:spAutoFit/>
          </a:bodyPr>
          <a:lstStyle/>
          <a:p>
            <a:pPr>
              <a:lnSpc>
                <a:spcPts val="11085"/>
              </a:lnSpc>
            </a:pPr>
            <a:r>
              <a:rPr lang="en-US" sz="7917">
                <a:solidFill>
                  <a:srgbClr val="000000"/>
                </a:solidFill>
                <a:latin typeface="Helios Bold"/>
              </a:rPr>
              <a:t>PIZZA STORE SALES ANALYSIS</a:t>
            </a:r>
          </a:p>
          <a:p>
            <a:pPr>
              <a:lnSpc>
                <a:spcPts val="11085"/>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58AB9B"/>
        </a:solidFill>
      </p:bgPr>
    </p:bg>
    <p:spTree>
      <p:nvGrpSpPr>
        <p:cNvPr id="1" name=""/>
        <p:cNvGrpSpPr/>
        <p:nvPr/>
      </p:nvGrpSpPr>
      <p:grpSpPr>
        <a:xfrm>
          <a:off x="0" y="0"/>
          <a:ext cx="0" cy="0"/>
          <a:chOff x="0" y="0"/>
          <a:chExt cx="0" cy="0"/>
        </a:xfrm>
      </p:grpSpPr>
      <p:grpSp>
        <p:nvGrpSpPr>
          <p:cNvPr name="Group 2" id="2"/>
          <p:cNvGrpSpPr/>
          <p:nvPr/>
        </p:nvGrpSpPr>
        <p:grpSpPr>
          <a:xfrm rot="0">
            <a:off x="452927" y="404373"/>
            <a:ext cx="17382147" cy="9478253"/>
            <a:chOff x="0" y="0"/>
            <a:chExt cx="33329791" cy="18174292"/>
          </a:xfrm>
        </p:grpSpPr>
        <p:sp>
          <p:nvSpPr>
            <p:cNvPr name="Freeform 3" id="3"/>
            <p:cNvSpPr/>
            <p:nvPr/>
          </p:nvSpPr>
          <p:spPr>
            <a:xfrm flipH="false" flipV="false" rot="0">
              <a:off x="72390" y="72390"/>
              <a:ext cx="33185009" cy="18029511"/>
            </a:xfrm>
            <a:custGeom>
              <a:avLst/>
              <a:gdLst/>
              <a:ahLst/>
              <a:cxnLst/>
              <a:rect r="r" b="b" t="t" l="l"/>
              <a:pathLst>
                <a:path h="18029511" w="33185009">
                  <a:moveTo>
                    <a:pt x="0" y="0"/>
                  </a:moveTo>
                  <a:lnTo>
                    <a:pt x="33185009" y="0"/>
                  </a:lnTo>
                  <a:lnTo>
                    <a:pt x="33185009" y="18029511"/>
                  </a:lnTo>
                  <a:lnTo>
                    <a:pt x="0" y="18029511"/>
                  </a:lnTo>
                  <a:lnTo>
                    <a:pt x="0" y="0"/>
                  </a:lnTo>
                  <a:close/>
                </a:path>
              </a:pathLst>
            </a:custGeom>
            <a:solidFill>
              <a:srgbClr val="FDF3DC"/>
            </a:solidFill>
          </p:spPr>
        </p:sp>
        <p:sp>
          <p:nvSpPr>
            <p:cNvPr name="Freeform 4" id="4"/>
            <p:cNvSpPr/>
            <p:nvPr/>
          </p:nvSpPr>
          <p:spPr>
            <a:xfrm flipH="false" flipV="false" rot="0">
              <a:off x="0" y="0"/>
              <a:ext cx="33329792" cy="18174292"/>
            </a:xfrm>
            <a:custGeom>
              <a:avLst/>
              <a:gdLst/>
              <a:ahLst/>
              <a:cxnLst/>
              <a:rect r="r" b="b" t="t" l="l"/>
              <a:pathLst>
                <a:path h="18174292" w="33329792">
                  <a:moveTo>
                    <a:pt x="33185010" y="18029512"/>
                  </a:moveTo>
                  <a:lnTo>
                    <a:pt x="33329792" y="18029512"/>
                  </a:lnTo>
                  <a:lnTo>
                    <a:pt x="33329792" y="18174292"/>
                  </a:lnTo>
                  <a:lnTo>
                    <a:pt x="33185010" y="18174292"/>
                  </a:lnTo>
                  <a:lnTo>
                    <a:pt x="33185010" y="18029512"/>
                  </a:lnTo>
                  <a:close/>
                  <a:moveTo>
                    <a:pt x="0" y="144780"/>
                  </a:moveTo>
                  <a:lnTo>
                    <a:pt x="144780" y="144780"/>
                  </a:lnTo>
                  <a:lnTo>
                    <a:pt x="144780" y="18029512"/>
                  </a:lnTo>
                  <a:lnTo>
                    <a:pt x="0" y="18029512"/>
                  </a:lnTo>
                  <a:lnTo>
                    <a:pt x="0" y="144780"/>
                  </a:lnTo>
                  <a:close/>
                  <a:moveTo>
                    <a:pt x="0" y="18029512"/>
                  </a:moveTo>
                  <a:lnTo>
                    <a:pt x="144780" y="18029512"/>
                  </a:lnTo>
                  <a:lnTo>
                    <a:pt x="144780" y="18174292"/>
                  </a:lnTo>
                  <a:lnTo>
                    <a:pt x="0" y="18174292"/>
                  </a:lnTo>
                  <a:lnTo>
                    <a:pt x="0" y="18029512"/>
                  </a:lnTo>
                  <a:close/>
                  <a:moveTo>
                    <a:pt x="33185010" y="144780"/>
                  </a:moveTo>
                  <a:lnTo>
                    <a:pt x="33329792" y="144780"/>
                  </a:lnTo>
                  <a:lnTo>
                    <a:pt x="33329792" y="18029512"/>
                  </a:lnTo>
                  <a:lnTo>
                    <a:pt x="33185010" y="18029512"/>
                  </a:lnTo>
                  <a:lnTo>
                    <a:pt x="33185010" y="144780"/>
                  </a:lnTo>
                  <a:close/>
                  <a:moveTo>
                    <a:pt x="144780" y="18029512"/>
                  </a:moveTo>
                  <a:lnTo>
                    <a:pt x="33185010" y="18029512"/>
                  </a:lnTo>
                  <a:lnTo>
                    <a:pt x="33185010" y="18174292"/>
                  </a:lnTo>
                  <a:lnTo>
                    <a:pt x="144780" y="18174292"/>
                  </a:lnTo>
                  <a:lnTo>
                    <a:pt x="144780" y="18029512"/>
                  </a:lnTo>
                  <a:close/>
                  <a:moveTo>
                    <a:pt x="33185010" y="0"/>
                  </a:moveTo>
                  <a:lnTo>
                    <a:pt x="33329792" y="0"/>
                  </a:lnTo>
                  <a:lnTo>
                    <a:pt x="33329792" y="144780"/>
                  </a:lnTo>
                  <a:lnTo>
                    <a:pt x="33185010" y="144780"/>
                  </a:lnTo>
                  <a:lnTo>
                    <a:pt x="33185010" y="0"/>
                  </a:lnTo>
                  <a:close/>
                  <a:moveTo>
                    <a:pt x="0" y="0"/>
                  </a:moveTo>
                  <a:lnTo>
                    <a:pt x="144780" y="0"/>
                  </a:lnTo>
                  <a:lnTo>
                    <a:pt x="144780" y="144780"/>
                  </a:lnTo>
                  <a:lnTo>
                    <a:pt x="0" y="144780"/>
                  </a:lnTo>
                  <a:lnTo>
                    <a:pt x="0" y="0"/>
                  </a:lnTo>
                  <a:close/>
                  <a:moveTo>
                    <a:pt x="144780" y="0"/>
                  </a:moveTo>
                  <a:lnTo>
                    <a:pt x="33185010" y="0"/>
                  </a:lnTo>
                  <a:lnTo>
                    <a:pt x="33185010" y="144780"/>
                  </a:lnTo>
                  <a:lnTo>
                    <a:pt x="144780" y="144780"/>
                  </a:lnTo>
                  <a:lnTo>
                    <a:pt x="144780" y="0"/>
                  </a:lnTo>
                  <a:close/>
                </a:path>
              </a:pathLst>
            </a:custGeom>
            <a:solidFill>
              <a:srgbClr val="000000"/>
            </a:solidFill>
          </p:spPr>
        </p:sp>
      </p:grpSp>
      <p:sp>
        <p:nvSpPr>
          <p:cNvPr name="Freeform 5" id="5"/>
          <p:cNvSpPr/>
          <p:nvPr/>
        </p:nvSpPr>
        <p:spPr>
          <a:xfrm flipH="false" flipV="false" rot="0">
            <a:off x="1423927" y="4057832"/>
            <a:ext cx="7977149" cy="4572268"/>
          </a:xfrm>
          <a:custGeom>
            <a:avLst/>
            <a:gdLst/>
            <a:ahLst/>
            <a:cxnLst/>
            <a:rect r="r" b="b" t="t" l="l"/>
            <a:pathLst>
              <a:path h="4572268" w="7977149">
                <a:moveTo>
                  <a:pt x="0" y="0"/>
                </a:moveTo>
                <a:lnTo>
                  <a:pt x="7977149" y="0"/>
                </a:lnTo>
                <a:lnTo>
                  <a:pt x="7977149" y="4572269"/>
                </a:lnTo>
                <a:lnTo>
                  <a:pt x="0" y="4572269"/>
                </a:lnTo>
                <a:lnTo>
                  <a:pt x="0" y="0"/>
                </a:lnTo>
                <a:close/>
              </a:path>
            </a:pathLst>
          </a:custGeom>
          <a:blipFill>
            <a:blip r:embed="rId2"/>
            <a:stretch>
              <a:fillRect l="0" t="0" r="0" b="0"/>
            </a:stretch>
          </a:blipFill>
          <a:ln w="38100" cap="sq">
            <a:solidFill>
              <a:srgbClr val="000000"/>
            </a:solidFill>
            <a:prstDash val="solid"/>
            <a:miter/>
          </a:ln>
        </p:spPr>
      </p:sp>
      <p:sp>
        <p:nvSpPr>
          <p:cNvPr name="Freeform 6" id="6"/>
          <p:cNvSpPr/>
          <p:nvPr/>
        </p:nvSpPr>
        <p:spPr>
          <a:xfrm flipH="false" flipV="false" rot="0">
            <a:off x="9908906" y="4057832"/>
            <a:ext cx="7350394" cy="3567103"/>
          </a:xfrm>
          <a:custGeom>
            <a:avLst/>
            <a:gdLst/>
            <a:ahLst/>
            <a:cxnLst/>
            <a:rect r="r" b="b" t="t" l="l"/>
            <a:pathLst>
              <a:path h="3567103" w="7350394">
                <a:moveTo>
                  <a:pt x="0" y="0"/>
                </a:moveTo>
                <a:lnTo>
                  <a:pt x="7350394" y="0"/>
                </a:lnTo>
                <a:lnTo>
                  <a:pt x="7350394" y="3567103"/>
                </a:lnTo>
                <a:lnTo>
                  <a:pt x="0" y="3567103"/>
                </a:lnTo>
                <a:lnTo>
                  <a:pt x="0" y="0"/>
                </a:lnTo>
                <a:close/>
              </a:path>
            </a:pathLst>
          </a:custGeom>
          <a:blipFill>
            <a:blip r:embed="rId3"/>
            <a:stretch>
              <a:fillRect l="0" t="0" r="0" b="0"/>
            </a:stretch>
          </a:blipFill>
          <a:ln w="38100" cap="sq">
            <a:solidFill>
              <a:srgbClr val="000000"/>
            </a:solidFill>
            <a:prstDash val="solid"/>
            <a:miter/>
          </a:ln>
        </p:spPr>
      </p:sp>
      <p:sp>
        <p:nvSpPr>
          <p:cNvPr name="TextBox 7" id="7"/>
          <p:cNvSpPr txBox="true"/>
          <p:nvPr/>
        </p:nvSpPr>
        <p:spPr>
          <a:xfrm rot="0">
            <a:off x="4060392" y="738159"/>
            <a:ext cx="9338504" cy="1423648"/>
          </a:xfrm>
          <a:prstGeom prst="rect">
            <a:avLst/>
          </a:prstGeom>
        </p:spPr>
        <p:txBody>
          <a:bodyPr anchor="t" rtlCol="false" tIns="0" lIns="0" bIns="0" rIns="0">
            <a:spAutoFit/>
          </a:bodyPr>
          <a:lstStyle/>
          <a:p>
            <a:pPr algn="ctr" marL="0" indent="0" lvl="0">
              <a:lnSpc>
                <a:spcPts val="8799"/>
              </a:lnSpc>
            </a:pPr>
            <a:r>
              <a:rPr lang="en-US" sz="8799">
                <a:solidFill>
                  <a:srgbClr val="F8A67B"/>
                </a:solidFill>
                <a:latin typeface="Agrandir Narrow Heavy"/>
              </a:rPr>
              <a:t>QUESTION 6</a:t>
            </a:r>
          </a:p>
        </p:txBody>
      </p:sp>
      <p:sp>
        <p:nvSpPr>
          <p:cNvPr name="TextBox 8" id="8"/>
          <p:cNvSpPr txBox="true"/>
          <p:nvPr/>
        </p:nvSpPr>
        <p:spPr>
          <a:xfrm rot="0">
            <a:off x="2833641" y="8800065"/>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QUERY</a:t>
            </a:r>
          </a:p>
        </p:txBody>
      </p:sp>
      <p:sp>
        <p:nvSpPr>
          <p:cNvPr name="TextBox 9" id="9"/>
          <p:cNvSpPr txBox="true"/>
          <p:nvPr/>
        </p:nvSpPr>
        <p:spPr>
          <a:xfrm rot="0">
            <a:off x="11308852" y="7978844"/>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RESULT</a:t>
            </a:r>
          </a:p>
        </p:txBody>
      </p:sp>
      <p:sp>
        <p:nvSpPr>
          <p:cNvPr name="TextBox 10" id="10"/>
          <p:cNvSpPr txBox="true"/>
          <p:nvPr/>
        </p:nvSpPr>
        <p:spPr>
          <a:xfrm rot="0">
            <a:off x="4348702" y="2095132"/>
            <a:ext cx="12923731" cy="1264125"/>
          </a:xfrm>
          <a:prstGeom prst="rect">
            <a:avLst/>
          </a:prstGeom>
        </p:spPr>
        <p:txBody>
          <a:bodyPr anchor="t" rtlCol="false" tIns="0" lIns="0" bIns="0" rIns="0">
            <a:spAutoFit/>
          </a:bodyPr>
          <a:lstStyle/>
          <a:p>
            <a:pPr>
              <a:lnSpc>
                <a:spcPts val="5096"/>
              </a:lnSpc>
            </a:pPr>
            <a:r>
              <a:rPr lang="en-US" sz="3640">
                <a:solidFill>
                  <a:srgbClr val="000000"/>
                </a:solidFill>
                <a:latin typeface="Helios Bold"/>
              </a:rPr>
              <a:t>Join the necessary tables to find the total quantity of each pizza category ordered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C9EBC"/>
        </a:solidFill>
      </p:bgPr>
    </p:bg>
    <p:spTree>
      <p:nvGrpSpPr>
        <p:cNvPr id="1" name=""/>
        <p:cNvGrpSpPr/>
        <p:nvPr/>
      </p:nvGrpSpPr>
      <p:grpSpPr>
        <a:xfrm>
          <a:off x="0" y="0"/>
          <a:ext cx="0" cy="0"/>
          <a:chOff x="0" y="0"/>
          <a:chExt cx="0" cy="0"/>
        </a:xfrm>
      </p:grpSpPr>
      <p:grpSp>
        <p:nvGrpSpPr>
          <p:cNvPr name="Group 2" id="2"/>
          <p:cNvGrpSpPr/>
          <p:nvPr/>
        </p:nvGrpSpPr>
        <p:grpSpPr>
          <a:xfrm rot="0">
            <a:off x="452927" y="404373"/>
            <a:ext cx="17382147" cy="9478253"/>
            <a:chOff x="0" y="0"/>
            <a:chExt cx="33329791" cy="18174292"/>
          </a:xfrm>
        </p:grpSpPr>
        <p:sp>
          <p:nvSpPr>
            <p:cNvPr name="Freeform 3" id="3"/>
            <p:cNvSpPr/>
            <p:nvPr/>
          </p:nvSpPr>
          <p:spPr>
            <a:xfrm flipH="false" flipV="false" rot="0">
              <a:off x="72390" y="72390"/>
              <a:ext cx="33185009" cy="18029511"/>
            </a:xfrm>
            <a:custGeom>
              <a:avLst/>
              <a:gdLst/>
              <a:ahLst/>
              <a:cxnLst/>
              <a:rect r="r" b="b" t="t" l="l"/>
              <a:pathLst>
                <a:path h="18029511" w="33185009">
                  <a:moveTo>
                    <a:pt x="0" y="0"/>
                  </a:moveTo>
                  <a:lnTo>
                    <a:pt x="33185009" y="0"/>
                  </a:lnTo>
                  <a:lnTo>
                    <a:pt x="33185009" y="18029511"/>
                  </a:lnTo>
                  <a:lnTo>
                    <a:pt x="0" y="18029511"/>
                  </a:lnTo>
                  <a:lnTo>
                    <a:pt x="0" y="0"/>
                  </a:lnTo>
                  <a:close/>
                </a:path>
              </a:pathLst>
            </a:custGeom>
            <a:solidFill>
              <a:srgbClr val="FDF3DC"/>
            </a:solidFill>
          </p:spPr>
        </p:sp>
        <p:sp>
          <p:nvSpPr>
            <p:cNvPr name="Freeform 4" id="4"/>
            <p:cNvSpPr/>
            <p:nvPr/>
          </p:nvSpPr>
          <p:spPr>
            <a:xfrm flipH="false" flipV="false" rot="0">
              <a:off x="0" y="0"/>
              <a:ext cx="33329792" cy="18174292"/>
            </a:xfrm>
            <a:custGeom>
              <a:avLst/>
              <a:gdLst/>
              <a:ahLst/>
              <a:cxnLst/>
              <a:rect r="r" b="b" t="t" l="l"/>
              <a:pathLst>
                <a:path h="18174292" w="33329792">
                  <a:moveTo>
                    <a:pt x="33185010" y="18029512"/>
                  </a:moveTo>
                  <a:lnTo>
                    <a:pt x="33329792" y="18029512"/>
                  </a:lnTo>
                  <a:lnTo>
                    <a:pt x="33329792" y="18174292"/>
                  </a:lnTo>
                  <a:lnTo>
                    <a:pt x="33185010" y="18174292"/>
                  </a:lnTo>
                  <a:lnTo>
                    <a:pt x="33185010" y="18029512"/>
                  </a:lnTo>
                  <a:close/>
                  <a:moveTo>
                    <a:pt x="0" y="144780"/>
                  </a:moveTo>
                  <a:lnTo>
                    <a:pt x="144780" y="144780"/>
                  </a:lnTo>
                  <a:lnTo>
                    <a:pt x="144780" y="18029512"/>
                  </a:lnTo>
                  <a:lnTo>
                    <a:pt x="0" y="18029512"/>
                  </a:lnTo>
                  <a:lnTo>
                    <a:pt x="0" y="144780"/>
                  </a:lnTo>
                  <a:close/>
                  <a:moveTo>
                    <a:pt x="0" y="18029512"/>
                  </a:moveTo>
                  <a:lnTo>
                    <a:pt x="144780" y="18029512"/>
                  </a:lnTo>
                  <a:lnTo>
                    <a:pt x="144780" y="18174292"/>
                  </a:lnTo>
                  <a:lnTo>
                    <a:pt x="0" y="18174292"/>
                  </a:lnTo>
                  <a:lnTo>
                    <a:pt x="0" y="18029512"/>
                  </a:lnTo>
                  <a:close/>
                  <a:moveTo>
                    <a:pt x="33185010" y="144780"/>
                  </a:moveTo>
                  <a:lnTo>
                    <a:pt x="33329792" y="144780"/>
                  </a:lnTo>
                  <a:lnTo>
                    <a:pt x="33329792" y="18029512"/>
                  </a:lnTo>
                  <a:lnTo>
                    <a:pt x="33185010" y="18029512"/>
                  </a:lnTo>
                  <a:lnTo>
                    <a:pt x="33185010" y="144780"/>
                  </a:lnTo>
                  <a:close/>
                  <a:moveTo>
                    <a:pt x="144780" y="18029512"/>
                  </a:moveTo>
                  <a:lnTo>
                    <a:pt x="33185010" y="18029512"/>
                  </a:lnTo>
                  <a:lnTo>
                    <a:pt x="33185010" y="18174292"/>
                  </a:lnTo>
                  <a:lnTo>
                    <a:pt x="144780" y="18174292"/>
                  </a:lnTo>
                  <a:lnTo>
                    <a:pt x="144780" y="18029512"/>
                  </a:lnTo>
                  <a:close/>
                  <a:moveTo>
                    <a:pt x="33185010" y="0"/>
                  </a:moveTo>
                  <a:lnTo>
                    <a:pt x="33329792" y="0"/>
                  </a:lnTo>
                  <a:lnTo>
                    <a:pt x="33329792" y="144780"/>
                  </a:lnTo>
                  <a:lnTo>
                    <a:pt x="33185010" y="144780"/>
                  </a:lnTo>
                  <a:lnTo>
                    <a:pt x="33185010" y="0"/>
                  </a:lnTo>
                  <a:close/>
                  <a:moveTo>
                    <a:pt x="0" y="0"/>
                  </a:moveTo>
                  <a:lnTo>
                    <a:pt x="144780" y="0"/>
                  </a:lnTo>
                  <a:lnTo>
                    <a:pt x="144780" y="144780"/>
                  </a:lnTo>
                  <a:lnTo>
                    <a:pt x="0" y="144780"/>
                  </a:lnTo>
                  <a:lnTo>
                    <a:pt x="0" y="0"/>
                  </a:lnTo>
                  <a:close/>
                  <a:moveTo>
                    <a:pt x="144780" y="0"/>
                  </a:moveTo>
                  <a:lnTo>
                    <a:pt x="33185010" y="0"/>
                  </a:lnTo>
                  <a:lnTo>
                    <a:pt x="33185010" y="144780"/>
                  </a:lnTo>
                  <a:lnTo>
                    <a:pt x="144780" y="144780"/>
                  </a:lnTo>
                  <a:lnTo>
                    <a:pt x="144780" y="0"/>
                  </a:lnTo>
                  <a:close/>
                </a:path>
              </a:pathLst>
            </a:custGeom>
            <a:solidFill>
              <a:srgbClr val="000000"/>
            </a:solidFill>
          </p:spPr>
        </p:sp>
      </p:grpSp>
      <p:sp>
        <p:nvSpPr>
          <p:cNvPr name="Freeform 5" id="5"/>
          <p:cNvSpPr/>
          <p:nvPr/>
        </p:nvSpPr>
        <p:spPr>
          <a:xfrm flipH="false" flipV="false" rot="0">
            <a:off x="1028700" y="4150056"/>
            <a:ext cx="9754079" cy="3288678"/>
          </a:xfrm>
          <a:custGeom>
            <a:avLst/>
            <a:gdLst/>
            <a:ahLst/>
            <a:cxnLst/>
            <a:rect r="r" b="b" t="t" l="l"/>
            <a:pathLst>
              <a:path h="3288678" w="9754079">
                <a:moveTo>
                  <a:pt x="0" y="0"/>
                </a:moveTo>
                <a:lnTo>
                  <a:pt x="9754079" y="0"/>
                </a:lnTo>
                <a:lnTo>
                  <a:pt x="9754079" y="3288679"/>
                </a:lnTo>
                <a:lnTo>
                  <a:pt x="0" y="3288679"/>
                </a:lnTo>
                <a:lnTo>
                  <a:pt x="0" y="0"/>
                </a:lnTo>
                <a:close/>
              </a:path>
            </a:pathLst>
          </a:custGeom>
          <a:blipFill>
            <a:blip r:embed="rId2"/>
            <a:stretch>
              <a:fillRect l="0" t="0" r="-7890" b="0"/>
            </a:stretch>
          </a:blipFill>
          <a:ln w="38100" cap="sq">
            <a:solidFill>
              <a:srgbClr val="000000"/>
            </a:solidFill>
            <a:prstDash val="solid"/>
            <a:miter/>
          </a:ln>
        </p:spPr>
      </p:sp>
      <p:sp>
        <p:nvSpPr>
          <p:cNvPr name="Freeform 6" id="6"/>
          <p:cNvSpPr/>
          <p:nvPr/>
        </p:nvSpPr>
        <p:spPr>
          <a:xfrm flipH="false" flipV="false" rot="0">
            <a:off x="12949088" y="3067517"/>
            <a:ext cx="3462703" cy="5453757"/>
          </a:xfrm>
          <a:custGeom>
            <a:avLst/>
            <a:gdLst/>
            <a:ahLst/>
            <a:cxnLst/>
            <a:rect r="r" b="b" t="t" l="l"/>
            <a:pathLst>
              <a:path h="5453757" w="3462703">
                <a:moveTo>
                  <a:pt x="0" y="0"/>
                </a:moveTo>
                <a:lnTo>
                  <a:pt x="3462703" y="0"/>
                </a:lnTo>
                <a:lnTo>
                  <a:pt x="3462703" y="5453757"/>
                </a:lnTo>
                <a:lnTo>
                  <a:pt x="0" y="5453757"/>
                </a:lnTo>
                <a:lnTo>
                  <a:pt x="0" y="0"/>
                </a:lnTo>
                <a:close/>
              </a:path>
            </a:pathLst>
          </a:custGeom>
          <a:blipFill>
            <a:blip r:embed="rId3"/>
            <a:stretch>
              <a:fillRect l="0" t="0" r="0" b="0"/>
            </a:stretch>
          </a:blipFill>
          <a:ln w="38100" cap="sq">
            <a:solidFill>
              <a:srgbClr val="000000"/>
            </a:solidFill>
            <a:prstDash val="solid"/>
            <a:miter/>
          </a:ln>
        </p:spPr>
      </p:sp>
      <p:sp>
        <p:nvSpPr>
          <p:cNvPr name="TextBox 7" id="7"/>
          <p:cNvSpPr txBox="true"/>
          <p:nvPr/>
        </p:nvSpPr>
        <p:spPr>
          <a:xfrm rot="0">
            <a:off x="3086933" y="717529"/>
            <a:ext cx="9338504" cy="1423648"/>
          </a:xfrm>
          <a:prstGeom prst="rect">
            <a:avLst/>
          </a:prstGeom>
        </p:spPr>
        <p:txBody>
          <a:bodyPr anchor="t" rtlCol="false" tIns="0" lIns="0" bIns="0" rIns="0">
            <a:spAutoFit/>
          </a:bodyPr>
          <a:lstStyle/>
          <a:p>
            <a:pPr algn="ctr" marL="0" indent="0" lvl="0">
              <a:lnSpc>
                <a:spcPts val="8799"/>
              </a:lnSpc>
            </a:pPr>
            <a:r>
              <a:rPr lang="en-US" sz="8799">
                <a:solidFill>
                  <a:srgbClr val="F8A67B"/>
                </a:solidFill>
                <a:latin typeface="Agrandir Narrow Heavy"/>
              </a:rPr>
              <a:t>QUESTION 7</a:t>
            </a:r>
          </a:p>
        </p:txBody>
      </p:sp>
      <p:sp>
        <p:nvSpPr>
          <p:cNvPr name="TextBox 8" id="8"/>
          <p:cNvSpPr txBox="true"/>
          <p:nvPr/>
        </p:nvSpPr>
        <p:spPr>
          <a:xfrm rot="0">
            <a:off x="4033044" y="2063603"/>
            <a:ext cx="13499470" cy="679247"/>
          </a:xfrm>
          <a:prstGeom prst="rect">
            <a:avLst/>
          </a:prstGeom>
        </p:spPr>
        <p:txBody>
          <a:bodyPr anchor="t" rtlCol="false" tIns="0" lIns="0" bIns="0" rIns="0">
            <a:spAutoFit/>
          </a:bodyPr>
          <a:lstStyle/>
          <a:p>
            <a:pPr marL="0" indent="0" lvl="0">
              <a:lnSpc>
                <a:spcPts val="5459"/>
              </a:lnSpc>
              <a:spcBef>
                <a:spcPct val="0"/>
              </a:spcBef>
            </a:pPr>
            <a:r>
              <a:rPr lang="en-US" sz="3900">
                <a:solidFill>
                  <a:srgbClr val="000000"/>
                </a:solidFill>
                <a:latin typeface="Helios Bold"/>
              </a:rPr>
              <a:t>Determine the distribution of orders by hour of the day.</a:t>
            </a:r>
          </a:p>
        </p:txBody>
      </p:sp>
      <p:sp>
        <p:nvSpPr>
          <p:cNvPr name="TextBox 9" id="9"/>
          <p:cNvSpPr txBox="true"/>
          <p:nvPr/>
        </p:nvSpPr>
        <p:spPr>
          <a:xfrm rot="0">
            <a:off x="3326879" y="7737320"/>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QUERY</a:t>
            </a:r>
          </a:p>
        </p:txBody>
      </p:sp>
      <p:sp>
        <p:nvSpPr>
          <p:cNvPr name="TextBox 10" id="10"/>
          <p:cNvSpPr txBox="true"/>
          <p:nvPr/>
        </p:nvSpPr>
        <p:spPr>
          <a:xfrm rot="0">
            <a:off x="12101578" y="8800065"/>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RESULT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58AB9B"/>
        </a:solidFill>
      </p:bgPr>
    </p:bg>
    <p:spTree>
      <p:nvGrpSpPr>
        <p:cNvPr id="1" name=""/>
        <p:cNvGrpSpPr/>
        <p:nvPr/>
      </p:nvGrpSpPr>
      <p:grpSpPr>
        <a:xfrm>
          <a:off x="0" y="0"/>
          <a:ext cx="0" cy="0"/>
          <a:chOff x="0" y="0"/>
          <a:chExt cx="0" cy="0"/>
        </a:xfrm>
      </p:grpSpPr>
      <p:grpSp>
        <p:nvGrpSpPr>
          <p:cNvPr name="Group 2" id="2"/>
          <p:cNvGrpSpPr/>
          <p:nvPr/>
        </p:nvGrpSpPr>
        <p:grpSpPr>
          <a:xfrm rot="0">
            <a:off x="452927" y="404373"/>
            <a:ext cx="17382147" cy="9478253"/>
            <a:chOff x="0" y="0"/>
            <a:chExt cx="33329791" cy="18174292"/>
          </a:xfrm>
        </p:grpSpPr>
        <p:sp>
          <p:nvSpPr>
            <p:cNvPr name="Freeform 3" id="3"/>
            <p:cNvSpPr/>
            <p:nvPr/>
          </p:nvSpPr>
          <p:spPr>
            <a:xfrm flipH="false" flipV="false" rot="0">
              <a:off x="72390" y="72390"/>
              <a:ext cx="33185009" cy="18029511"/>
            </a:xfrm>
            <a:custGeom>
              <a:avLst/>
              <a:gdLst/>
              <a:ahLst/>
              <a:cxnLst/>
              <a:rect r="r" b="b" t="t" l="l"/>
              <a:pathLst>
                <a:path h="18029511" w="33185009">
                  <a:moveTo>
                    <a:pt x="0" y="0"/>
                  </a:moveTo>
                  <a:lnTo>
                    <a:pt x="33185009" y="0"/>
                  </a:lnTo>
                  <a:lnTo>
                    <a:pt x="33185009" y="18029511"/>
                  </a:lnTo>
                  <a:lnTo>
                    <a:pt x="0" y="18029511"/>
                  </a:lnTo>
                  <a:lnTo>
                    <a:pt x="0" y="0"/>
                  </a:lnTo>
                  <a:close/>
                </a:path>
              </a:pathLst>
            </a:custGeom>
            <a:solidFill>
              <a:srgbClr val="FDF3DC"/>
            </a:solidFill>
          </p:spPr>
        </p:sp>
        <p:sp>
          <p:nvSpPr>
            <p:cNvPr name="Freeform 4" id="4"/>
            <p:cNvSpPr/>
            <p:nvPr/>
          </p:nvSpPr>
          <p:spPr>
            <a:xfrm flipH="false" flipV="false" rot="0">
              <a:off x="0" y="0"/>
              <a:ext cx="33329792" cy="18174292"/>
            </a:xfrm>
            <a:custGeom>
              <a:avLst/>
              <a:gdLst/>
              <a:ahLst/>
              <a:cxnLst/>
              <a:rect r="r" b="b" t="t" l="l"/>
              <a:pathLst>
                <a:path h="18174292" w="33329792">
                  <a:moveTo>
                    <a:pt x="33185010" y="18029512"/>
                  </a:moveTo>
                  <a:lnTo>
                    <a:pt x="33329792" y="18029512"/>
                  </a:lnTo>
                  <a:lnTo>
                    <a:pt x="33329792" y="18174292"/>
                  </a:lnTo>
                  <a:lnTo>
                    <a:pt x="33185010" y="18174292"/>
                  </a:lnTo>
                  <a:lnTo>
                    <a:pt x="33185010" y="18029512"/>
                  </a:lnTo>
                  <a:close/>
                  <a:moveTo>
                    <a:pt x="0" y="144780"/>
                  </a:moveTo>
                  <a:lnTo>
                    <a:pt x="144780" y="144780"/>
                  </a:lnTo>
                  <a:lnTo>
                    <a:pt x="144780" y="18029512"/>
                  </a:lnTo>
                  <a:lnTo>
                    <a:pt x="0" y="18029512"/>
                  </a:lnTo>
                  <a:lnTo>
                    <a:pt x="0" y="144780"/>
                  </a:lnTo>
                  <a:close/>
                  <a:moveTo>
                    <a:pt x="0" y="18029512"/>
                  </a:moveTo>
                  <a:lnTo>
                    <a:pt x="144780" y="18029512"/>
                  </a:lnTo>
                  <a:lnTo>
                    <a:pt x="144780" y="18174292"/>
                  </a:lnTo>
                  <a:lnTo>
                    <a:pt x="0" y="18174292"/>
                  </a:lnTo>
                  <a:lnTo>
                    <a:pt x="0" y="18029512"/>
                  </a:lnTo>
                  <a:close/>
                  <a:moveTo>
                    <a:pt x="33185010" y="144780"/>
                  </a:moveTo>
                  <a:lnTo>
                    <a:pt x="33329792" y="144780"/>
                  </a:lnTo>
                  <a:lnTo>
                    <a:pt x="33329792" y="18029512"/>
                  </a:lnTo>
                  <a:lnTo>
                    <a:pt x="33185010" y="18029512"/>
                  </a:lnTo>
                  <a:lnTo>
                    <a:pt x="33185010" y="144780"/>
                  </a:lnTo>
                  <a:close/>
                  <a:moveTo>
                    <a:pt x="144780" y="18029512"/>
                  </a:moveTo>
                  <a:lnTo>
                    <a:pt x="33185010" y="18029512"/>
                  </a:lnTo>
                  <a:lnTo>
                    <a:pt x="33185010" y="18174292"/>
                  </a:lnTo>
                  <a:lnTo>
                    <a:pt x="144780" y="18174292"/>
                  </a:lnTo>
                  <a:lnTo>
                    <a:pt x="144780" y="18029512"/>
                  </a:lnTo>
                  <a:close/>
                  <a:moveTo>
                    <a:pt x="33185010" y="0"/>
                  </a:moveTo>
                  <a:lnTo>
                    <a:pt x="33329792" y="0"/>
                  </a:lnTo>
                  <a:lnTo>
                    <a:pt x="33329792" y="144780"/>
                  </a:lnTo>
                  <a:lnTo>
                    <a:pt x="33185010" y="144780"/>
                  </a:lnTo>
                  <a:lnTo>
                    <a:pt x="33185010" y="0"/>
                  </a:lnTo>
                  <a:close/>
                  <a:moveTo>
                    <a:pt x="0" y="0"/>
                  </a:moveTo>
                  <a:lnTo>
                    <a:pt x="144780" y="0"/>
                  </a:lnTo>
                  <a:lnTo>
                    <a:pt x="144780" y="144780"/>
                  </a:lnTo>
                  <a:lnTo>
                    <a:pt x="0" y="144780"/>
                  </a:lnTo>
                  <a:lnTo>
                    <a:pt x="0" y="0"/>
                  </a:lnTo>
                  <a:close/>
                  <a:moveTo>
                    <a:pt x="144780" y="0"/>
                  </a:moveTo>
                  <a:lnTo>
                    <a:pt x="33185010" y="0"/>
                  </a:lnTo>
                  <a:lnTo>
                    <a:pt x="33185010" y="144780"/>
                  </a:lnTo>
                  <a:lnTo>
                    <a:pt x="144780" y="144780"/>
                  </a:lnTo>
                  <a:lnTo>
                    <a:pt x="144780" y="0"/>
                  </a:lnTo>
                  <a:close/>
                </a:path>
              </a:pathLst>
            </a:custGeom>
            <a:solidFill>
              <a:srgbClr val="000000"/>
            </a:solidFill>
          </p:spPr>
        </p:sp>
      </p:grpSp>
      <p:sp>
        <p:nvSpPr>
          <p:cNvPr name="Freeform 5" id="5"/>
          <p:cNvSpPr/>
          <p:nvPr/>
        </p:nvSpPr>
        <p:spPr>
          <a:xfrm flipH="false" flipV="false" rot="0">
            <a:off x="1028700" y="4350055"/>
            <a:ext cx="9221339" cy="2852137"/>
          </a:xfrm>
          <a:custGeom>
            <a:avLst/>
            <a:gdLst/>
            <a:ahLst/>
            <a:cxnLst/>
            <a:rect r="r" b="b" t="t" l="l"/>
            <a:pathLst>
              <a:path h="2852137" w="9221339">
                <a:moveTo>
                  <a:pt x="0" y="0"/>
                </a:moveTo>
                <a:lnTo>
                  <a:pt x="9221339" y="0"/>
                </a:lnTo>
                <a:lnTo>
                  <a:pt x="9221339" y="2852137"/>
                </a:lnTo>
                <a:lnTo>
                  <a:pt x="0" y="2852137"/>
                </a:lnTo>
                <a:lnTo>
                  <a:pt x="0" y="0"/>
                </a:lnTo>
                <a:close/>
              </a:path>
            </a:pathLst>
          </a:custGeom>
          <a:blipFill>
            <a:blip r:embed="rId2"/>
            <a:stretch>
              <a:fillRect l="0" t="0" r="-7755" b="0"/>
            </a:stretch>
          </a:blipFill>
          <a:ln w="38100" cap="sq">
            <a:solidFill>
              <a:srgbClr val="000000"/>
            </a:solidFill>
            <a:prstDash val="solid"/>
            <a:miter/>
          </a:ln>
        </p:spPr>
      </p:sp>
      <p:sp>
        <p:nvSpPr>
          <p:cNvPr name="Freeform 6" id="6"/>
          <p:cNvSpPr/>
          <p:nvPr/>
        </p:nvSpPr>
        <p:spPr>
          <a:xfrm flipH="false" flipV="false" rot="0">
            <a:off x="10549013" y="3663850"/>
            <a:ext cx="6723420" cy="4058026"/>
          </a:xfrm>
          <a:custGeom>
            <a:avLst/>
            <a:gdLst/>
            <a:ahLst/>
            <a:cxnLst/>
            <a:rect r="r" b="b" t="t" l="l"/>
            <a:pathLst>
              <a:path h="4058026" w="6723420">
                <a:moveTo>
                  <a:pt x="0" y="0"/>
                </a:moveTo>
                <a:lnTo>
                  <a:pt x="6723420" y="0"/>
                </a:lnTo>
                <a:lnTo>
                  <a:pt x="6723420" y="4058026"/>
                </a:lnTo>
                <a:lnTo>
                  <a:pt x="0" y="4058026"/>
                </a:lnTo>
                <a:lnTo>
                  <a:pt x="0" y="0"/>
                </a:lnTo>
                <a:close/>
              </a:path>
            </a:pathLst>
          </a:custGeom>
          <a:blipFill>
            <a:blip r:embed="rId3"/>
            <a:stretch>
              <a:fillRect l="0" t="0" r="-6299" b="0"/>
            </a:stretch>
          </a:blipFill>
          <a:ln w="38100" cap="sq">
            <a:solidFill>
              <a:srgbClr val="000000"/>
            </a:solidFill>
            <a:prstDash val="solid"/>
            <a:miter/>
          </a:ln>
        </p:spPr>
      </p:sp>
      <p:sp>
        <p:nvSpPr>
          <p:cNvPr name="TextBox 7" id="7"/>
          <p:cNvSpPr txBox="true"/>
          <p:nvPr/>
        </p:nvSpPr>
        <p:spPr>
          <a:xfrm rot="0">
            <a:off x="4060392" y="738159"/>
            <a:ext cx="9338504" cy="1423648"/>
          </a:xfrm>
          <a:prstGeom prst="rect">
            <a:avLst/>
          </a:prstGeom>
        </p:spPr>
        <p:txBody>
          <a:bodyPr anchor="t" rtlCol="false" tIns="0" lIns="0" bIns="0" rIns="0">
            <a:spAutoFit/>
          </a:bodyPr>
          <a:lstStyle/>
          <a:p>
            <a:pPr algn="ctr" marL="0" indent="0" lvl="0">
              <a:lnSpc>
                <a:spcPts val="8799"/>
              </a:lnSpc>
            </a:pPr>
            <a:r>
              <a:rPr lang="en-US" sz="8799">
                <a:solidFill>
                  <a:srgbClr val="F8A67B"/>
                </a:solidFill>
                <a:latin typeface="Agrandir Narrow Heavy"/>
              </a:rPr>
              <a:t>QUESTION 8</a:t>
            </a:r>
          </a:p>
        </p:txBody>
      </p:sp>
      <p:sp>
        <p:nvSpPr>
          <p:cNvPr name="TextBox 8" id="8"/>
          <p:cNvSpPr txBox="true"/>
          <p:nvPr/>
        </p:nvSpPr>
        <p:spPr>
          <a:xfrm rot="0">
            <a:off x="3418078" y="7568234"/>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QUERY</a:t>
            </a:r>
          </a:p>
        </p:txBody>
      </p:sp>
      <p:sp>
        <p:nvSpPr>
          <p:cNvPr name="TextBox 9" id="9"/>
          <p:cNvSpPr txBox="true"/>
          <p:nvPr/>
        </p:nvSpPr>
        <p:spPr>
          <a:xfrm rot="0">
            <a:off x="11583906" y="7978844"/>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RESULT</a:t>
            </a:r>
          </a:p>
        </p:txBody>
      </p:sp>
      <p:sp>
        <p:nvSpPr>
          <p:cNvPr name="TextBox 10" id="10"/>
          <p:cNvSpPr txBox="true"/>
          <p:nvPr/>
        </p:nvSpPr>
        <p:spPr>
          <a:xfrm rot="0">
            <a:off x="4348702" y="2095132"/>
            <a:ext cx="12923731" cy="1264125"/>
          </a:xfrm>
          <a:prstGeom prst="rect">
            <a:avLst/>
          </a:prstGeom>
        </p:spPr>
        <p:txBody>
          <a:bodyPr anchor="t" rtlCol="false" tIns="0" lIns="0" bIns="0" rIns="0">
            <a:spAutoFit/>
          </a:bodyPr>
          <a:lstStyle/>
          <a:p>
            <a:pPr>
              <a:lnSpc>
                <a:spcPts val="5096"/>
              </a:lnSpc>
            </a:pPr>
            <a:r>
              <a:rPr lang="en-US" sz="3640">
                <a:solidFill>
                  <a:srgbClr val="000000"/>
                </a:solidFill>
                <a:latin typeface="Helios Bold"/>
              </a:rPr>
              <a:t>Join relevant tables to find the category-wise distribution of pizzas.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6C9EBC"/>
        </a:solidFill>
      </p:bgPr>
    </p:bg>
    <p:spTree>
      <p:nvGrpSpPr>
        <p:cNvPr id="1" name=""/>
        <p:cNvGrpSpPr/>
        <p:nvPr/>
      </p:nvGrpSpPr>
      <p:grpSpPr>
        <a:xfrm>
          <a:off x="0" y="0"/>
          <a:ext cx="0" cy="0"/>
          <a:chOff x="0" y="0"/>
          <a:chExt cx="0" cy="0"/>
        </a:xfrm>
      </p:grpSpPr>
      <p:grpSp>
        <p:nvGrpSpPr>
          <p:cNvPr name="Group 2" id="2"/>
          <p:cNvGrpSpPr/>
          <p:nvPr/>
        </p:nvGrpSpPr>
        <p:grpSpPr>
          <a:xfrm rot="0">
            <a:off x="452927" y="404373"/>
            <a:ext cx="17382147" cy="9478253"/>
            <a:chOff x="0" y="0"/>
            <a:chExt cx="33329791" cy="18174292"/>
          </a:xfrm>
        </p:grpSpPr>
        <p:sp>
          <p:nvSpPr>
            <p:cNvPr name="Freeform 3" id="3"/>
            <p:cNvSpPr/>
            <p:nvPr/>
          </p:nvSpPr>
          <p:spPr>
            <a:xfrm flipH="false" flipV="false" rot="0">
              <a:off x="72390" y="72390"/>
              <a:ext cx="33185009" cy="18029511"/>
            </a:xfrm>
            <a:custGeom>
              <a:avLst/>
              <a:gdLst/>
              <a:ahLst/>
              <a:cxnLst/>
              <a:rect r="r" b="b" t="t" l="l"/>
              <a:pathLst>
                <a:path h="18029511" w="33185009">
                  <a:moveTo>
                    <a:pt x="0" y="0"/>
                  </a:moveTo>
                  <a:lnTo>
                    <a:pt x="33185009" y="0"/>
                  </a:lnTo>
                  <a:lnTo>
                    <a:pt x="33185009" y="18029511"/>
                  </a:lnTo>
                  <a:lnTo>
                    <a:pt x="0" y="18029511"/>
                  </a:lnTo>
                  <a:lnTo>
                    <a:pt x="0" y="0"/>
                  </a:lnTo>
                  <a:close/>
                </a:path>
              </a:pathLst>
            </a:custGeom>
            <a:solidFill>
              <a:srgbClr val="FDF3DC"/>
            </a:solidFill>
          </p:spPr>
        </p:sp>
        <p:sp>
          <p:nvSpPr>
            <p:cNvPr name="Freeform 4" id="4"/>
            <p:cNvSpPr/>
            <p:nvPr/>
          </p:nvSpPr>
          <p:spPr>
            <a:xfrm flipH="false" flipV="false" rot="0">
              <a:off x="0" y="0"/>
              <a:ext cx="33329792" cy="18174292"/>
            </a:xfrm>
            <a:custGeom>
              <a:avLst/>
              <a:gdLst/>
              <a:ahLst/>
              <a:cxnLst/>
              <a:rect r="r" b="b" t="t" l="l"/>
              <a:pathLst>
                <a:path h="18174292" w="33329792">
                  <a:moveTo>
                    <a:pt x="33185010" y="18029512"/>
                  </a:moveTo>
                  <a:lnTo>
                    <a:pt x="33329792" y="18029512"/>
                  </a:lnTo>
                  <a:lnTo>
                    <a:pt x="33329792" y="18174292"/>
                  </a:lnTo>
                  <a:lnTo>
                    <a:pt x="33185010" y="18174292"/>
                  </a:lnTo>
                  <a:lnTo>
                    <a:pt x="33185010" y="18029512"/>
                  </a:lnTo>
                  <a:close/>
                  <a:moveTo>
                    <a:pt x="0" y="144780"/>
                  </a:moveTo>
                  <a:lnTo>
                    <a:pt x="144780" y="144780"/>
                  </a:lnTo>
                  <a:lnTo>
                    <a:pt x="144780" y="18029512"/>
                  </a:lnTo>
                  <a:lnTo>
                    <a:pt x="0" y="18029512"/>
                  </a:lnTo>
                  <a:lnTo>
                    <a:pt x="0" y="144780"/>
                  </a:lnTo>
                  <a:close/>
                  <a:moveTo>
                    <a:pt x="0" y="18029512"/>
                  </a:moveTo>
                  <a:lnTo>
                    <a:pt x="144780" y="18029512"/>
                  </a:lnTo>
                  <a:lnTo>
                    <a:pt x="144780" y="18174292"/>
                  </a:lnTo>
                  <a:lnTo>
                    <a:pt x="0" y="18174292"/>
                  </a:lnTo>
                  <a:lnTo>
                    <a:pt x="0" y="18029512"/>
                  </a:lnTo>
                  <a:close/>
                  <a:moveTo>
                    <a:pt x="33185010" y="144780"/>
                  </a:moveTo>
                  <a:lnTo>
                    <a:pt x="33329792" y="144780"/>
                  </a:lnTo>
                  <a:lnTo>
                    <a:pt x="33329792" y="18029512"/>
                  </a:lnTo>
                  <a:lnTo>
                    <a:pt x="33185010" y="18029512"/>
                  </a:lnTo>
                  <a:lnTo>
                    <a:pt x="33185010" y="144780"/>
                  </a:lnTo>
                  <a:close/>
                  <a:moveTo>
                    <a:pt x="144780" y="18029512"/>
                  </a:moveTo>
                  <a:lnTo>
                    <a:pt x="33185010" y="18029512"/>
                  </a:lnTo>
                  <a:lnTo>
                    <a:pt x="33185010" y="18174292"/>
                  </a:lnTo>
                  <a:lnTo>
                    <a:pt x="144780" y="18174292"/>
                  </a:lnTo>
                  <a:lnTo>
                    <a:pt x="144780" y="18029512"/>
                  </a:lnTo>
                  <a:close/>
                  <a:moveTo>
                    <a:pt x="33185010" y="0"/>
                  </a:moveTo>
                  <a:lnTo>
                    <a:pt x="33329792" y="0"/>
                  </a:lnTo>
                  <a:lnTo>
                    <a:pt x="33329792" y="144780"/>
                  </a:lnTo>
                  <a:lnTo>
                    <a:pt x="33185010" y="144780"/>
                  </a:lnTo>
                  <a:lnTo>
                    <a:pt x="33185010" y="0"/>
                  </a:lnTo>
                  <a:close/>
                  <a:moveTo>
                    <a:pt x="0" y="0"/>
                  </a:moveTo>
                  <a:lnTo>
                    <a:pt x="144780" y="0"/>
                  </a:lnTo>
                  <a:lnTo>
                    <a:pt x="144780" y="144780"/>
                  </a:lnTo>
                  <a:lnTo>
                    <a:pt x="0" y="144780"/>
                  </a:lnTo>
                  <a:lnTo>
                    <a:pt x="0" y="0"/>
                  </a:lnTo>
                  <a:close/>
                  <a:moveTo>
                    <a:pt x="144780" y="0"/>
                  </a:moveTo>
                  <a:lnTo>
                    <a:pt x="33185010" y="0"/>
                  </a:lnTo>
                  <a:lnTo>
                    <a:pt x="33185010" y="144780"/>
                  </a:lnTo>
                  <a:lnTo>
                    <a:pt x="144780" y="144780"/>
                  </a:lnTo>
                  <a:lnTo>
                    <a:pt x="144780" y="0"/>
                  </a:lnTo>
                  <a:close/>
                </a:path>
              </a:pathLst>
            </a:custGeom>
            <a:solidFill>
              <a:srgbClr val="000000"/>
            </a:solidFill>
          </p:spPr>
        </p:sp>
      </p:grpSp>
      <p:sp>
        <p:nvSpPr>
          <p:cNvPr name="Freeform 5" id="5"/>
          <p:cNvSpPr/>
          <p:nvPr/>
        </p:nvSpPr>
        <p:spPr>
          <a:xfrm flipH="false" flipV="false" rot="0">
            <a:off x="1213506" y="3799682"/>
            <a:ext cx="10469936" cy="4806483"/>
          </a:xfrm>
          <a:custGeom>
            <a:avLst/>
            <a:gdLst/>
            <a:ahLst/>
            <a:cxnLst/>
            <a:rect r="r" b="b" t="t" l="l"/>
            <a:pathLst>
              <a:path h="4806483" w="10469936">
                <a:moveTo>
                  <a:pt x="0" y="0"/>
                </a:moveTo>
                <a:lnTo>
                  <a:pt x="10469936" y="0"/>
                </a:lnTo>
                <a:lnTo>
                  <a:pt x="10469936" y="4806483"/>
                </a:lnTo>
                <a:lnTo>
                  <a:pt x="0" y="4806483"/>
                </a:lnTo>
                <a:lnTo>
                  <a:pt x="0" y="0"/>
                </a:lnTo>
                <a:close/>
              </a:path>
            </a:pathLst>
          </a:custGeom>
          <a:blipFill>
            <a:blip r:embed="rId2"/>
            <a:stretch>
              <a:fillRect l="0" t="0" r="0" b="0"/>
            </a:stretch>
          </a:blipFill>
          <a:ln w="38100" cap="sq">
            <a:solidFill>
              <a:srgbClr val="000000"/>
            </a:solidFill>
            <a:prstDash val="solid"/>
            <a:miter/>
          </a:ln>
        </p:spPr>
      </p:sp>
      <p:sp>
        <p:nvSpPr>
          <p:cNvPr name="Freeform 6" id="6"/>
          <p:cNvSpPr/>
          <p:nvPr/>
        </p:nvSpPr>
        <p:spPr>
          <a:xfrm flipH="false" flipV="false" rot="0">
            <a:off x="12064993" y="5143500"/>
            <a:ext cx="5230892" cy="1619086"/>
          </a:xfrm>
          <a:custGeom>
            <a:avLst/>
            <a:gdLst/>
            <a:ahLst/>
            <a:cxnLst/>
            <a:rect r="r" b="b" t="t" l="l"/>
            <a:pathLst>
              <a:path h="1619086" w="5230892">
                <a:moveTo>
                  <a:pt x="0" y="0"/>
                </a:moveTo>
                <a:lnTo>
                  <a:pt x="5230892" y="0"/>
                </a:lnTo>
                <a:lnTo>
                  <a:pt x="5230892" y="1619086"/>
                </a:lnTo>
                <a:lnTo>
                  <a:pt x="0" y="1619086"/>
                </a:lnTo>
                <a:lnTo>
                  <a:pt x="0" y="0"/>
                </a:lnTo>
                <a:close/>
              </a:path>
            </a:pathLst>
          </a:custGeom>
          <a:blipFill>
            <a:blip r:embed="rId3"/>
            <a:stretch>
              <a:fillRect l="0" t="0" r="0" b="0"/>
            </a:stretch>
          </a:blipFill>
          <a:ln w="38100" cap="sq">
            <a:solidFill>
              <a:srgbClr val="000000"/>
            </a:solidFill>
            <a:prstDash val="solid"/>
            <a:miter/>
          </a:ln>
        </p:spPr>
      </p:sp>
      <p:sp>
        <p:nvSpPr>
          <p:cNvPr name="TextBox 7" id="7"/>
          <p:cNvSpPr txBox="true"/>
          <p:nvPr/>
        </p:nvSpPr>
        <p:spPr>
          <a:xfrm rot="0">
            <a:off x="3086933" y="717529"/>
            <a:ext cx="9338504" cy="1423648"/>
          </a:xfrm>
          <a:prstGeom prst="rect">
            <a:avLst/>
          </a:prstGeom>
        </p:spPr>
        <p:txBody>
          <a:bodyPr anchor="t" rtlCol="false" tIns="0" lIns="0" bIns="0" rIns="0">
            <a:spAutoFit/>
          </a:bodyPr>
          <a:lstStyle/>
          <a:p>
            <a:pPr algn="ctr" marL="0" indent="0" lvl="0">
              <a:lnSpc>
                <a:spcPts val="8799"/>
              </a:lnSpc>
            </a:pPr>
            <a:r>
              <a:rPr lang="en-US" sz="8799">
                <a:solidFill>
                  <a:srgbClr val="F8A67B"/>
                </a:solidFill>
                <a:latin typeface="Agrandir Narrow Heavy"/>
              </a:rPr>
              <a:t>QUESTION 9</a:t>
            </a:r>
          </a:p>
        </p:txBody>
      </p:sp>
      <p:sp>
        <p:nvSpPr>
          <p:cNvPr name="TextBox 8" id="8"/>
          <p:cNvSpPr txBox="true"/>
          <p:nvPr/>
        </p:nvSpPr>
        <p:spPr>
          <a:xfrm rot="0">
            <a:off x="4033044" y="2063603"/>
            <a:ext cx="13499470" cy="1371830"/>
          </a:xfrm>
          <a:prstGeom prst="rect">
            <a:avLst/>
          </a:prstGeom>
        </p:spPr>
        <p:txBody>
          <a:bodyPr anchor="t" rtlCol="false" tIns="0" lIns="0" bIns="0" rIns="0">
            <a:spAutoFit/>
          </a:bodyPr>
          <a:lstStyle/>
          <a:p>
            <a:pPr marL="0" indent="0" lvl="0">
              <a:lnSpc>
                <a:spcPts val="5459"/>
              </a:lnSpc>
              <a:spcBef>
                <a:spcPct val="0"/>
              </a:spcBef>
            </a:pPr>
            <a:r>
              <a:rPr lang="en-US" sz="3900">
                <a:solidFill>
                  <a:srgbClr val="000000"/>
                </a:solidFill>
                <a:latin typeface="Helios Bold"/>
              </a:rPr>
              <a:t>Group the orders by date and calculate the average number of pizzas ordered per day</a:t>
            </a:r>
          </a:p>
        </p:txBody>
      </p:sp>
      <p:sp>
        <p:nvSpPr>
          <p:cNvPr name="TextBox 9" id="9"/>
          <p:cNvSpPr txBox="true"/>
          <p:nvPr/>
        </p:nvSpPr>
        <p:spPr>
          <a:xfrm rot="0">
            <a:off x="3688245" y="8800065"/>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QUERY</a:t>
            </a:r>
          </a:p>
        </p:txBody>
      </p:sp>
      <p:sp>
        <p:nvSpPr>
          <p:cNvPr name="TextBox 10" id="10"/>
          <p:cNvSpPr txBox="true"/>
          <p:nvPr/>
        </p:nvSpPr>
        <p:spPr>
          <a:xfrm rot="0">
            <a:off x="12374793" y="7094732"/>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RESULT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58AB9B"/>
        </a:solidFill>
      </p:bgPr>
    </p:bg>
    <p:spTree>
      <p:nvGrpSpPr>
        <p:cNvPr id="1" name=""/>
        <p:cNvGrpSpPr/>
        <p:nvPr/>
      </p:nvGrpSpPr>
      <p:grpSpPr>
        <a:xfrm>
          <a:off x="0" y="0"/>
          <a:ext cx="0" cy="0"/>
          <a:chOff x="0" y="0"/>
          <a:chExt cx="0" cy="0"/>
        </a:xfrm>
      </p:grpSpPr>
      <p:grpSp>
        <p:nvGrpSpPr>
          <p:cNvPr name="Group 2" id="2"/>
          <p:cNvGrpSpPr/>
          <p:nvPr/>
        </p:nvGrpSpPr>
        <p:grpSpPr>
          <a:xfrm rot="0">
            <a:off x="452927" y="404373"/>
            <a:ext cx="17382147" cy="9478253"/>
            <a:chOff x="0" y="0"/>
            <a:chExt cx="33329791" cy="18174292"/>
          </a:xfrm>
        </p:grpSpPr>
        <p:sp>
          <p:nvSpPr>
            <p:cNvPr name="Freeform 3" id="3"/>
            <p:cNvSpPr/>
            <p:nvPr/>
          </p:nvSpPr>
          <p:spPr>
            <a:xfrm flipH="false" flipV="false" rot="0">
              <a:off x="72390" y="72390"/>
              <a:ext cx="33185009" cy="18029511"/>
            </a:xfrm>
            <a:custGeom>
              <a:avLst/>
              <a:gdLst/>
              <a:ahLst/>
              <a:cxnLst/>
              <a:rect r="r" b="b" t="t" l="l"/>
              <a:pathLst>
                <a:path h="18029511" w="33185009">
                  <a:moveTo>
                    <a:pt x="0" y="0"/>
                  </a:moveTo>
                  <a:lnTo>
                    <a:pt x="33185009" y="0"/>
                  </a:lnTo>
                  <a:lnTo>
                    <a:pt x="33185009" y="18029511"/>
                  </a:lnTo>
                  <a:lnTo>
                    <a:pt x="0" y="18029511"/>
                  </a:lnTo>
                  <a:lnTo>
                    <a:pt x="0" y="0"/>
                  </a:lnTo>
                  <a:close/>
                </a:path>
              </a:pathLst>
            </a:custGeom>
            <a:solidFill>
              <a:srgbClr val="FDF3DC"/>
            </a:solidFill>
          </p:spPr>
        </p:sp>
        <p:sp>
          <p:nvSpPr>
            <p:cNvPr name="Freeform 4" id="4"/>
            <p:cNvSpPr/>
            <p:nvPr/>
          </p:nvSpPr>
          <p:spPr>
            <a:xfrm flipH="false" flipV="false" rot="0">
              <a:off x="0" y="0"/>
              <a:ext cx="33329792" cy="18174292"/>
            </a:xfrm>
            <a:custGeom>
              <a:avLst/>
              <a:gdLst/>
              <a:ahLst/>
              <a:cxnLst/>
              <a:rect r="r" b="b" t="t" l="l"/>
              <a:pathLst>
                <a:path h="18174292" w="33329792">
                  <a:moveTo>
                    <a:pt x="33185010" y="18029512"/>
                  </a:moveTo>
                  <a:lnTo>
                    <a:pt x="33329792" y="18029512"/>
                  </a:lnTo>
                  <a:lnTo>
                    <a:pt x="33329792" y="18174292"/>
                  </a:lnTo>
                  <a:lnTo>
                    <a:pt x="33185010" y="18174292"/>
                  </a:lnTo>
                  <a:lnTo>
                    <a:pt x="33185010" y="18029512"/>
                  </a:lnTo>
                  <a:close/>
                  <a:moveTo>
                    <a:pt x="0" y="144780"/>
                  </a:moveTo>
                  <a:lnTo>
                    <a:pt x="144780" y="144780"/>
                  </a:lnTo>
                  <a:lnTo>
                    <a:pt x="144780" y="18029512"/>
                  </a:lnTo>
                  <a:lnTo>
                    <a:pt x="0" y="18029512"/>
                  </a:lnTo>
                  <a:lnTo>
                    <a:pt x="0" y="144780"/>
                  </a:lnTo>
                  <a:close/>
                  <a:moveTo>
                    <a:pt x="0" y="18029512"/>
                  </a:moveTo>
                  <a:lnTo>
                    <a:pt x="144780" y="18029512"/>
                  </a:lnTo>
                  <a:lnTo>
                    <a:pt x="144780" y="18174292"/>
                  </a:lnTo>
                  <a:lnTo>
                    <a:pt x="0" y="18174292"/>
                  </a:lnTo>
                  <a:lnTo>
                    <a:pt x="0" y="18029512"/>
                  </a:lnTo>
                  <a:close/>
                  <a:moveTo>
                    <a:pt x="33185010" y="144780"/>
                  </a:moveTo>
                  <a:lnTo>
                    <a:pt x="33329792" y="144780"/>
                  </a:lnTo>
                  <a:lnTo>
                    <a:pt x="33329792" y="18029512"/>
                  </a:lnTo>
                  <a:lnTo>
                    <a:pt x="33185010" y="18029512"/>
                  </a:lnTo>
                  <a:lnTo>
                    <a:pt x="33185010" y="144780"/>
                  </a:lnTo>
                  <a:close/>
                  <a:moveTo>
                    <a:pt x="144780" y="18029512"/>
                  </a:moveTo>
                  <a:lnTo>
                    <a:pt x="33185010" y="18029512"/>
                  </a:lnTo>
                  <a:lnTo>
                    <a:pt x="33185010" y="18174292"/>
                  </a:lnTo>
                  <a:lnTo>
                    <a:pt x="144780" y="18174292"/>
                  </a:lnTo>
                  <a:lnTo>
                    <a:pt x="144780" y="18029512"/>
                  </a:lnTo>
                  <a:close/>
                  <a:moveTo>
                    <a:pt x="33185010" y="0"/>
                  </a:moveTo>
                  <a:lnTo>
                    <a:pt x="33329792" y="0"/>
                  </a:lnTo>
                  <a:lnTo>
                    <a:pt x="33329792" y="144780"/>
                  </a:lnTo>
                  <a:lnTo>
                    <a:pt x="33185010" y="144780"/>
                  </a:lnTo>
                  <a:lnTo>
                    <a:pt x="33185010" y="0"/>
                  </a:lnTo>
                  <a:close/>
                  <a:moveTo>
                    <a:pt x="0" y="0"/>
                  </a:moveTo>
                  <a:lnTo>
                    <a:pt x="144780" y="0"/>
                  </a:lnTo>
                  <a:lnTo>
                    <a:pt x="144780" y="144780"/>
                  </a:lnTo>
                  <a:lnTo>
                    <a:pt x="0" y="144780"/>
                  </a:lnTo>
                  <a:lnTo>
                    <a:pt x="0" y="0"/>
                  </a:lnTo>
                  <a:close/>
                  <a:moveTo>
                    <a:pt x="144780" y="0"/>
                  </a:moveTo>
                  <a:lnTo>
                    <a:pt x="33185010" y="0"/>
                  </a:lnTo>
                  <a:lnTo>
                    <a:pt x="33185010" y="144780"/>
                  </a:lnTo>
                  <a:lnTo>
                    <a:pt x="144780" y="144780"/>
                  </a:lnTo>
                  <a:lnTo>
                    <a:pt x="144780" y="0"/>
                  </a:lnTo>
                  <a:close/>
                </a:path>
              </a:pathLst>
            </a:custGeom>
            <a:solidFill>
              <a:srgbClr val="000000"/>
            </a:solidFill>
          </p:spPr>
        </p:sp>
      </p:grpSp>
      <p:sp>
        <p:nvSpPr>
          <p:cNvPr name="Freeform 5" id="5"/>
          <p:cNvSpPr/>
          <p:nvPr/>
        </p:nvSpPr>
        <p:spPr>
          <a:xfrm flipH="false" flipV="false" rot="0">
            <a:off x="1223485" y="3785780"/>
            <a:ext cx="8858247" cy="4952998"/>
          </a:xfrm>
          <a:custGeom>
            <a:avLst/>
            <a:gdLst/>
            <a:ahLst/>
            <a:cxnLst/>
            <a:rect r="r" b="b" t="t" l="l"/>
            <a:pathLst>
              <a:path h="4952998" w="8858247">
                <a:moveTo>
                  <a:pt x="0" y="0"/>
                </a:moveTo>
                <a:lnTo>
                  <a:pt x="8858246" y="0"/>
                </a:lnTo>
                <a:lnTo>
                  <a:pt x="8858246" y="4952998"/>
                </a:lnTo>
                <a:lnTo>
                  <a:pt x="0" y="4952998"/>
                </a:lnTo>
                <a:lnTo>
                  <a:pt x="0" y="0"/>
                </a:lnTo>
                <a:close/>
              </a:path>
            </a:pathLst>
          </a:custGeom>
          <a:blipFill>
            <a:blip r:embed="rId2"/>
            <a:stretch>
              <a:fillRect l="0" t="0" r="0" b="0"/>
            </a:stretch>
          </a:blipFill>
          <a:ln w="38100" cap="sq">
            <a:solidFill>
              <a:srgbClr val="000000"/>
            </a:solidFill>
            <a:prstDash val="solid"/>
            <a:miter/>
          </a:ln>
        </p:spPr>
      </p:sp>
      <p:sp>
        <p:nvSpPr>
          <p:cNvPr name="Freeform 6" id="6"/>
          <p:cNvSpPr/>
          <p:nvPr/>
        </p:nvSpPr>
        <p:spPr>
          <a:xfrm flipH="false" flipV="false" rot="0">
            <a:off x="10810568" y="5143500"/>
            <a:ext cx="6006740" cy="2013623"/>
          </a:xfrm>
          <a:custGeom>
            <a:avLst/>
            <a:gdLst/>
            <a:ahLst/>
            <a:cxnLst/>
            <a:rect r="r" b="b" t="t" l="l"/>
            <a:pathLst>
              <a:path h="2013623" w="6006740">
                <a:moveTo>
                  <a:pt x="0" y="0"/>
                </a:moveTo>
                <a:lnTo>
                  <a:pt x="6006739" y="0"/>
                </a:lnTo>
                <a:lnTo>
                  <a:pt x="6006739" y="2013623"/>
                </a:lnTo>
                <a:lnTo>
                  <a:pt x="0" y="2013623"/>
                </a:lnTo>
                <a:lnTo>
                  <a:pt x="0" y="0"/>
                </a:lnTo>
                <a:close/>
              </a:path>
            </a:pathLst>
          </a:custGeom>
          <a:blipFill>
            <a:blip r:embed="rId3"/>
            <a:stretch>
              <a:fillRect l="0" t="0" r="0" b="0"/>
            </a:stretch>
          </a:blipFill>
          <a:ln w="38100" cap="sq">
            <a:solidFill>
              <a:srgbClr val="000000"/>
            </a:solidFill>
            <a:prstDash val="solid"/>
            <a:miter/>
          </a:ln>
        </p:spPr>
      </p:sp>
      <p:sp>
        <p:nvSpPr>
          <p:cNvPr name="TextBox 7" id="7"/>
          <p:cNvSpPr txBox="true"/>
          <p:nvPr/>
        </p:nvSpPr>
        <p:spPr>
          <a:xfrm rot="0">
            <a:off x="4060392" y="738159"/>
            <a:ext cx="9338504" cy="1423648"/>
          </a:xfrm>
          <a:prstGeom prst="rect">
            <a:avLst/>
          </a:prstGeom>
        </p:spPr>
        <p:txBody>
          <a:bodyPr anchor="t" rtlCol="false" tIns="0" lIns="0" bIns="0" rIns="0">
            <a:spAutoFit/>
          </a:bodyPr>
          <a:lstStyle/>
          <a:p>
            <a:pPr algn="ctr" marL="0" indent="0" lvl="0">
              <a:lnSpc>
                <a:spcPts val="8799"/>
              </a:lnSpc>
            </a:pPr>
            <a:r>
              <a:rPr lang="en-US" sz="8799">
                <a:solidFill>
                  <a:srgbClr val="F8A67B"/>
                </a:solidFill>
                <a:latin typeface="Agrandir Narrow Heavy"/>
              </a:rPr>
              <a:t>QUESTION 10</a:t>
            </a:r>
          </a:p>
        </p:txBody>
      </p:sp>
      <p:sp>
        <p:nvSpPr>
          <p:cNvPr name="TextBox 8" id="8"/>
          <p:cNvSpPr txBox="true"/>
          <p:nvPr/>
        </p:nvSpPr>
        <p:spPr>
          <a:xfrm rot="0">
            <a:off x="3073747" y="8800065"/>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QUERY</a:t>
            </a:r>
          </a:p>
        </p:txBody>
      </p:sp>
      <p:sp>
        <p:nvSpPr>
          <p:cNvPr name="TextBox 9" id="9"/>
          <p:cNvSpPr txBox="true"/>
          <p:nvPr/>
        </p:nvSpPr>
        <p:spPr>
          <a:xfrm rot="0">
            <a:off x="11418874" y="7456242"/>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RESULT</a:t>
            </a:r>
          </a:p>
        </p:txBody>
      </p:sp>
      <p:sp>
        <p:nvSpPr>
          <p:cNvPr name="TextBox 10" id="10"/>
          <p:cNvSpPr txBox="true"/>
          <p:nvPr/>
        </p:nvSpPr>
        <p:spPr>
          <a:xfrm rot="0">
            <a:off x="4348702" y="2095132"/>
            <a:ext cx="12923731" cy="1264125"/>
          </a:xfrm>
          <a:prstGeom prst="rect">
            <a:avLst/>
          </a:prstGeom>
        </p:spPr>
        <p:txBody>
          <a:bodyPr anchor="t" rtlCol="false" tIns="0" lIns="0" bIns="0" rIns="0">
            <a:spAutoFit/>
          </a:bodyPr>
          <a:lstStyle/>
          <a:p>
            <a:pPr>
              <a:lnSpc>
                <a:spcPts val="5096"/>
              </a:lnSpc>
            </a:pPr>
            <a:r>
              <a:rPr lang="en-US" sz="3640">
                <a:solidFill>
                  <a:srgbClr val="000000"/>
                </a:solidFill>
                <a:latin typeface="Helios Bold"/>
              </a:rPr>
              <a:t>Determine the top 3 most ordered pizza types based on revenue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6C9EBC"/>
        </a:solidFill>
      </p:bgPr>
    </p:bg>
    <p:spTree>
      <p:nvGrpSpPr>
        <p:cNvPr id="1" name=""/>
        <p:cNvGrpSpPr/>
        <p:nvPr/>
      </p:nvGrpSpPr>
      <p:grpSpPr>
        <a:xfrm>
          <a:off x="0" y="0"/>
          <a:ext cx="0" cy="0"/>
          <a:chOff x="0" y="0"/>
          <a:chExt cx="0" cy="0"/>
        </a:xfrm>
      </p:grpSpPr>
      <p:grpSp>
        <p:nvGrpSpPr>
          <p:cNvPr name="Group 2" id="2"/>
          <p:cNvGrpSpPr/>
          <p:nvPr/>
        </p:nvGrpSpPr>
        <p:grpSpPr>
          <a:xfrm rot="0">
            <a:off x="452927" y="404373"/>
            <a:ext cx="17382147" cy="9478253"/>
            <a:chOff x="0" y="0"/>
            <a:chExt cx="33329791" cy="18174292"/>
          </a:xfrm>
        </p:grpSpPr>
        <p:sp>
          <p:nvSpPr>
            <p:cNvPr name="Freeform 3" id="3"/>
            <p:cNvSpPr/>
            <p:nvPr/>
          </p:nvSpPr>
          <p:spPr>
            <a:xfrm flipH="false" flipV="false" rot="0">
              <a:off x="72390" y="72390"/>
              <a:ext cx="33185009" cy="18029511"/>
            </a:xfrm>
            <a:custGeom>
              <a:avLst/>
              <a:gdLst/>
              <a:ahLst/>
              <a:cxnLst/>
              <a:rect r="r" b="b" t="t" l="l"/>
              <a:pathLst>
                <a:path h="18029511" w="33185009">
                  <a:moveTo>
                    <a:pt x="0" y="0"/>
                  </a:moveTo>
                  <a:lnTo>
                    <a:pt x="33185009" y="0"/>
                  </a:lnTo>
                  <a:lnTo>
                    <a:pt x="33185009" y="18029511"/>
                  </a:lnTo>
                  <a:lnTo>
                    <a:pt x="0" y="18029511"/>
                  </a:lnTo>
                  <a:lnTo>
                    <a:pt x="0" y="0"/>
                  </a:lnTo>
                  <a:close/>
                </a:path>
              </a:pathLst>
            </a:custGeom>
            <a:solidFill>
              <a:srgbClr val="FDF3DC"/>
            </a:solidFill>
          </p:spPr>
        </p:sp>
        <p:sp>
          <p:nvSpPr>
            <p:cNvPr name="Freeform 4" id="4"/>
            <p:cNvSpPr/>
            <p:nvPr/>
          </p:nvSpPr>
          <p:spPr>
            <a:xfrm flipH="false" flipV="false" rot="0">
              <a:off x="0" y="0"/>
              <a:ext cx="33329792" cy="18174292"/>
            </a:xfrm>
            <a:custGeom>
              <a:avLst/>
              <a:gdLst/>
              <a:ahLst/>
              <a:cxnLst/>
              <a:rect r="r" b="b" t="t" l="l"/>
              <a:pathLst>
                <a:path h="18174292" w="33329792">
                  <a:moveTo>
                    <a:pt x="33185010" y="18029512"/>
                  </a:moveTo>
                  <a:lnTo>
                    <a:pt x="33329792" y="18029512"/>
                  </a:lnTo>
                  <a:lnTo>
                    <a:pt x="33329792" y="18174292"/>
                  </a:lnTo>
                  <a:lnTo>
                    <a:pt x="33185010" y="18174292"/>
                  </a:lnTo>
                  <a:lnTo>
                    <a:pt x="33185010" y="18029512"/>
                  </a:lnTo>
                  <a:close/>
                  <a:moveTo>
                    <a:pt x="0" y="144780"/>
                  </a:moveTo>
                  <a:lnTo>
                    <a:pt x="144780" y="144780"/>
                  </a:lnTo>
                  <a:lnTo>
                    <a:pt x="144780" y="18029512"/>
                  </a:lnTo>
                  <a:lnTo>
                    <a:pt x="0" y="18029512"/>
                  </a:lnTo>
                  <a:lnTo>
                    <a:pt x="0" y="144780"/>
                  </a:lnTo>
                  <a:close/>
                  <a:moveTo>
                    <a:pt x="0" y="18029512"/>
                  </a:moveTo>
                  <a:lnTo>
                    <a:pt x="144780" y="18029512"/>
                  </a:lnTo>
                  <a:lnTo>
                    <a:pt x="144780" y="18174292"/>
                  </a:lnTo>
                  <a:lnTo>
                    <a:pt x="0" y="18174292"/>
                  </a:lnTo>
                  <a:lnTo>
                    <a:pt x="0" y="18029512"/>
                  </a:lnTo>
                  <a:close/>
                  <a:moveTo>
                    <a:pt x="33185010" y="144780"/>
                  </a:moveTo>
                  <a:lnTo>
                    <a:pt x="33329792" y="144780"/>
                  </a:lnTo>
                  <a:lnTo>
                    <a:pt x="33329792" y="18029512"/>
                  </a:lnTo>
                  <a:lnTo>
                    <a:pt x="33185010" y="18029512"/>
                  </a:lnTo>
                  <a:lnTo>
                    <a:pt x="33185010" y="144780"/>
                  </a:lnTo>
                  <a:close/>
                  <a:moveTo>
                    <a:pt x="144780" y="18029512"/>
                  </a:moveTo>
                  <a:lnTo>
                    <a:pt x="33185010" y="18029512"/>
                  </a:lnTo>
                  <a:lnTo>
                    <a:pt x="33185010" y="18174292"/>
                  </a:lnTo>
                  <a:lnTo>
                    <a:pt x="144780" y="18174292"/>
                  </a:lnTo>
                  <a:lnTo>
                    <a:pt x="144780" y="18029512"/>
                  </a:lnTo>
                  <a:close/>
                  <a:moveTo>
                    <a:pt x="33185010" y="0"/>
                  </a:moveTo>
                  <a:lnTo>
                    <a:pt x="33329792" y="0"/>
                  </a:lnTo>
                  <a:lnTo>
                    <a:pt x="33329792" y="144780"/>
                  </a:lnTo>
                  <a:lnTo>
                    <a:pt x="33185010" y="144780"/>
                  </a:lnTo>
                  <a:lnTo>
                    <a:pt x="33185010" y="0"/>
                  </a:lnTo>
                  <a:close/>
                  <a:moveTo>
                    <a:pt x="0" y="0"/>
                  </a:moveTo>
                  <a:lnTo>
                    <a:pt x="144780" y="0"/>
                  </a:lnTo>
                  <a:lnTo>
                    <a:pt x="144780" y="144780"/>
                  </a:lnTo>
                  <a:lnTo>
                    <a:pt x="0" y="144780"/>
                  </a:lnTo>
                  <a:lnTo>
                    <a:pt x="0" y="0"/>
                  </a:lnTo>
                  <a:close/>
                  <a:moveTo>
                    <a:pt x="144780" y="0"/>
                  </a:moveTo>
                  <a:lnTo>
                    <a:pt x="33185010" y="0"/>
                  </a:lnTo>
                  <a:lnTo>
                    <a:pt x="33185010" y="144780"/>
                  </a:lnTo>
                  <a:lnTo>
                    <a:pt x="144780" y="144780"/>
                  </a:lnTo>
                  <a:lnTo>
                    <a:pt x="144780" y="0"/>
                  </a:lnTo>
                  <a:close/>
                </a:path>
              </a:pathLst>
            </a:custGeom>
            <a:solidFill>
              <a:srgbClr val="000000"/>
            </a:solidFill>
          </p:spPr>
        </p:sp>
      </p:grpSp>
      <p:sp>
        <p:nvSpPr>
          <p:cNvPr name="Freeform 5" id="5"/>
          <p:cNvSpPr/>
          <p:nvPr/>
        </p:nvSpPr>
        <p:spPr>
          <a:xfrm flipH="false" flipV="false" rot="0">
            <a:off x="1660130" y="3611392"/>
            <a:ext cx="7923956" cy="5236298"/>
          </a:xfrm>
          <a:custGeom>
            <a:avLst/>
            <a:gdLst/>
            <a:ahLst/>
            <a:cxnLst/>
            <a:rect r="r" b="b" t="t" l="l"/>
            <a:pathLst>
              <a:path h="5236298" w="7923956">
                <a:moveTo>
                  <a:pt x="0" y="0"/>
                </a:moveTo>
                <a:lnTo>
                  <a:pt x="7923956" y="0"/>
                </a:lnTo>
                <a:lnTo>
                  <a:pt x="7923956" y="5236298"/>
                </a:lnTo>
                <a:lnTo>
                  <a:pt x="0" y="5236298"/>
                </a:lnTo>
                <a:lnTo>
                  <a:pt x="0" y="0"/>
                </a:lnTo>
                <a:close/>
              </a:path>
            </a:pathLst>
          </a:custGeom>
          <a:blipFill>
            <a:blip r:embed="rId2"/>
            <a:stretch>
              <a:fillRect l="0" t="0" r="0" b="0"/>
            </a:stretch>
          </a:blipFill>
          <a:ln w="38100" cap="sq">
            <a:solidFill>
              <a:srgbClr val="000000"/>
            </a:solidFill>
            <a:prstDash val="solid"/>
            <a:miter/>
          </a:ln>
        </p:spPr>
      </p:sp>
      <p:sp>
        <p:nvSpPr>
          <p:cNvPr name="Freeform 6" id="6"/>
          <p:cNvSpPr/>
          <p:nvPr/>
        </p:nvSpPr>
        <p:spPr>
          <a:xfrm flipH="false" flipV="false" rot="0">
            <a:off x="10344270" y="4106488"/>
            <a:ext cx="6694987" cy="3642073"/>
          </a:xfrm>
          <a:custGeom>
            <a:avLst/>
            <a:gdLst/>
            <a:ahLst/>
            <a:cxnLst/>
            <a:rect r="r" b="b" t="t" l="l"/>
            <a:pathLst>
              <a:path h="3642073" w="6694987">
                <a:moveTo>
                  <a:pt x="0" y="0"/>
                </a:moveTo>
                <a:lnTo>
                  <a:pt x="6694987" y="0"/>
                </a:lnTo>
                <a:lnTo>
                  <a:pt x="6694987" y="3642073"/>
                </a:lnTo>
                <a:lnTo>
                  <a:pt x="0" y="3642073"/>
                </a:lnTo>
                <a:lnTo>
                  <a:pt x="0" y="0"/>
                </a:lnTo>
                <a:close/>
              </a:path>
            </a:pathLst>
          </a:custGeom>
          <a:blipFill>
            <a:blip r:embed="rId3"/>
            <a:stretch>
              <a:fillRect l="0" t="0" r="0" b="0"/>
            </a:stretch>
          </a:blipFill>
          <a:ln w="38100" cap="sq">
            <a:solidFill>
              <a:srgbClr val="000000"/>
            </a:solidFill>
            <a:prstDash val="solid"/>
            <a:miter/>
          </a:ln>
        </p:spPr>
      </p:sp>
      <p:sp>
        <p:nvSpPr>
          <p:cNvPr name="TextBox 7" id="7"/>
          <p:cNvSpPr txBox="true"/>
          <p:nvPr/>
        </p:nvSpPr>
        <p:spPr>
          <a:xfrm rot="0">
            <a:off x="3086933" y="717529"/>
            <a:ext cx="9338504" cy="1423648"/>
          </a:xfrm>
          <a:prstGeom prst="rect">
            <a:avLst/>
          </a:prstGeom>
        </p:spPr>
        <p:txBody>
          <a:bodyPr anchor="t" rtlCol="false" tIns="0" lIns="0" bIns="0" rIns="0">
            <a:spAutoFit/>
          </a:bodyPr>
          <a:lstStyle/>
          <a:p>
            <a:pPr algn="ctr" marL="0" indent="0" lvl="0">
              <a:lnSpc>
                <a:spcPts val="8799"/>
              </a:lnSpc>
            </a:pPr>
            <a:r>
              <a:rPr lang="en-US" sz="8799">
                <a:solidFill>
                  <a:srgbClr val="F8A67B"/>
                </a:solidFill>
                <a:latin typeface="Agrandir Narrow Heavy"/>
              </a:rPr>
              <a:t>QUESTION 11</a:t>
            </a:r>
          </a:p>
        </p:txBody>
      </p:sp>
      <p:sp>
        <p:nvSpPr>
          <p:cNvPr name="TextBox 8" id="8"/>
          <p:cNvSpPr txBox="true"/>
          <p:nvPr/>
        </p:nvSpPr>
        <p:spPr>
          <a:xfrm rot="0">
            <a:off x="4033044" y="2063603"/>
            <a:ext cx="13499470" cy="1371830"/>
          </a:xfrm>
          <a:prstGeom prst="rect">
            <a:avLst/>
          </a:prstGeom>
        </p:spPr>
        <p:txBody>
          <a:bodyPr anchor="t" rtlCol="false" tIns="0" lIns="0" bIns="0" rIns="0">
            <a:spAutoFit/>
          </a:bodyPr>
          <a:lstStyle/>
          <a:p>
            <a:pPr marL="0" indent="0" lvl="0">
              <a:lnSpc>
                <a:spcPts val="5459"/>
              </a:lnSpc>
              <a:spcBef>
                <a:spcPct val="0"/>
              </a:spcBef>
            </a:pPr>
            <a:r>
              <a:rPr lang="en-US" sz="3900">
                <a:solidFill>
                  <a:srgbClr val="000000"/>
                </a:solidFill>
                <a:latin typeface="Helios Bold"/>
              </a:rPr>
              <a:t>Calculate the percentage contribution of each pizza type to total revenue</a:t>
            </a:r>
          </a:p>
        </p:txBody>
      </p:sp>
      <p:sp>
        <p:nvSpPr>
          <p:cNvPr name="TextBox 9" id="9"/>
          <p:cNvSpPr txBox="true"/>
          <p:nvPr/>
        </p:nvSpPr>
        <p:spPr>
          <a:xfrm rot="0">
            <a:off x="3043247" y="8942940"/>
            <a:ext cx="5157722" cy="687641"/>
          </a:xfrm>
          <a:prstGeom prst="rect">
            <a:avLst/>
          </a:prstGeom>
        </p:spPr>
        <p:txBody>
          <a:bodyPr anchor="t" rtlCol="false" tIns="0" lIns="0" bIns="0" rIns="0">
            <a:spAutoFit/>
          </a:bodyPr>
          <a:lstStyle/>
          <a:p>
            <a:pPr algn="ctr" marL="0" indent="0" lvl="0">
              <a:lnSpc>
                <a:spcPts val="4200"/>
              </a:lnSpc>
            </a:pPr>
            <a:r>
              <a:rPr lang="en-US" sz="4200">
                <a:solidFill>
                  <a:srgbClr val="F8A67B"/>
                </a:solidFill>
                <a:latin typeface="Agrandir Narrow Heavy"/>
              </a:rPr>
              <a:t>QUERY</a:t>
            </a:r>
          </a:p>
        </p:txBody>
      </p:sp>
      <p:sp>
        <p:nvSpPr>
          <p:cNvPr name="TextBox 10" id="10"/>
          <p:cNvSpPr txBox="true"/>
          <p:nvPr/>
        </p:nvSpPr>
        <p:spPr>
          <a:xfrm rot="0">
            <a:off x="11112903" y="7978844"/>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RESULT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58AB9B"/>
        </a:solidFill>
      </p:bgPr>
    </p:bg>
    <p:spTree>
      <p:nvGrpSpPr>
        <p:cNvPr id="1" name=""/>
        <p:cNvGrpSpPr/>
        <p:nvPr/>
      </p:nvGrpSpPr>
      <p:grpSpPr>
        <a:xfrm>
          <a:off x="0" y="0"/>
          <a:ext cx="0" cy="0"/>
          <a:chOff x="0" y="0"/>
          <a:chExt cx="0" cy="0"/>
        </a:xfrm>
      </p:grpSpPr>
      <p:grpSp>
        <p:nvGrpSpPr>
          <p:cNvPr name="Group 2" id="2"/>
          <p:cNvGrpSpPr/>
          <p:nvPr/>
        </p:nvGrpSpPr>
        <p:grpSpPr>
          <a:xfrm rot="0">
            <a:off x="452927" y="404373"/>
            <a:ext cx="17382147" cy="9478253"/>
            <a:chOff x="0" y="0"/>
            <a:chExt cx="33329791" cy="18174292"/>
          </a:xfrm>
        </p:grpSpPr>
        <p:sp>
          <p:nvSpPr>
            <p:cNvPr name="Freeform 3" id="3"/>
            <p:cNvSpPr/>
            <p:nvPr/>
          </p:nvSpPr>
          <p:spPr>
            <a:xfrm flipH="false" flipV="false" rot="0">
              <a:off x="72390" y="72390"/>
              <a:ext cx="33185009" cy="18029511"/>
            </a:xfrm>
            <a:custGeom>
              <a:avLst/>
              <a:gdLst/>
              <a:ahLst/>
              <a:cxnLst/>
              <a:rect r="r" b="b" t="t" l="l"/>
              <a:pathLst>
                <a:path h="18029511" w="33185009">
                  <a:moveTo>
                    <a:pt x="0" y="0"/>
                  </a:moveTo>
                  <a:lnTo>
                    <a:pt x="33185009" y="0"/>
                  </a:lnTo>
                  <a:lnTo>
                    <a:pt x="33185009" y="18029511"/>
                  </a:lnTo>
                  <a:lnTo>
                    <a:pt x="0" y="18029511"/>
                  </a:lnTo>
                  <a:lnTo>
                    <a:pt x="0" y="0"/>
                  </a:lnTo>
                  <a:close/>
                </a:path>
              </a:pathLst>
            </a:custGeom>
            <a:solidFill>
              <a:srgbClr val="FDF3DC"/>
            </a:solidFill>
          </p:spPr>
        </p:sp>
        <p:sp>
          <p:nvSpPr>
            <p:cNvPr name="Freeform 4" id="4"/>
            <p:cNvSpPr/>
            <p:nvPr/>
          </p:nvSpPr>
          <p:spPr>
            <a:xfrm flipH="false" flipV="false" rot="0">
              <a:off x="0" y="0"/>
              <a:ext cx="33329792" cy="18174292"/>
            </a:xfrm>
            <a:custGeom>
              <a:avLst/>
              <a:gdLst/>
              <a:ahLst/>
              <a:cxnLst/>
              <a:rect r="r" b="b" t="t" l="l"/>
              <a:pathLst>
                <a:path h="18174292" w="33329792">
                  <a:moveTo>
                    <a:pt x="33185010" y="18029512"/>
                  </a:moveTo>
                  <a:lnTo>
                    <a:pt x="33329792" y="18029512"/>
                  </a:lnTo>
                  <a:lnTo>
                    <a:pt x="33329792" y="18174292"/>
                  </a:lnTo>
                  <a:lnTo>
                    <a:pt x="33185010" y="18174292"/>
                  </a:lnTo>
                  <a:lnTo>
                    <a:pt x="33185010" y="18029512"/>
                  </a:lnTo>
                  <a:close/>
                  <a:moveTo>
                    <a:pt x="0" y="144780"/>
                  </a:moveTo>
                  <a:lnTo>
                    <a:pt x="144780" y="144780"/>
                  </a:lnTo>
                  <a:lnTo>
                    <a:pt x="144780" y="18029512"/>
                  </a:lnTo>
                  <a:lnTo>
                    <a:pt x="0" y="18029512"/>
                  </a:lnTo>
                  <a:lnTo>
                    <a:pt x="0" y="144780"/>
                  </a:lnTo>
                  <a:close/>
                  <a:moveTo>
                    <a:pt x="0" y="18029512"/>
                  </a:moveTo>
                  <a:lnTo>
                    <a:pt x="144780" y="18029512"/>
                  </a:lnTo>
                  <a:lnTo>
                    <a:pt x="144780" y="18174292"/>
                  </a:lnTo>
                  <a:lnTo>
                    <a:pt x="0" y="18174292"/>
                  </a:lnTo>
                  <a:lnTo>
                    <a:pt x="0" y="18029512"/>
                  </a:lnTo>
                  <a:close/>
                  <a:moveTo>
                    <a:pt x="33185010" y="144780"/>
                  </a:moveTo>
                  <a:lnTo>
                    <a:pt x="33329792" y="144780"/>
                  </a:lnTo>
                  <a:lnTo>
                    <a:pt x="33329792" y="18029512"/>
                  </a:lnTo>
                  <a:lnTo>
                    <a:pt x="33185010" y="18029512"/>
                  </a:lnTo>
                  <a:lnTo>
                    <a:pt x="33185010" y="144780"/>
                  </a:lnTo>
                  <a:close/>
                  <a:moveTo>
                    <a:pt x="144780" y="18029512"/>
                  </a:moveTo>
                  <a:lnTo>
                    <a:pt x="33185010" y="18029512"/>
                  </a:lnTo>
                  <a:lnTo>
                    <a:pt x="33185010" y="18174292"/>
                  </a:lnTo>
                  <a:lnTo>
                    <a:pt x="144780" y="18174292"/>
                  </a:lnTo>
                  <a:lnTo>
                    <a:pt x="144780" y="18029512"/>
                  </a:lnTo>
                  <a:close/>
                  <a:moveTo>
                    <a:pt x="33185010" y="0"/>
                  </a:moveTo>
                  <a:lnTo>
                    <a:pt x="33329792" y="0"/>
                  </a:lnTo>
                  <a:lnTo>
                    <a:pt x="33329792" y="144780"/>
                  </a:lnTo>
                  <a:lnTo>
                    <a:pt x="33185010" y="144780"/>
                  </a:lnTo>
                  <a:lnTo>
                    <a:pt x="33185010" y="0"/>
                  </a:lnTo>
                  <a:close/>
                  <a:moveTo>
                    <a:pt x="0" y="0"/>
                  </a:moveTo>
                  <a:lnTo>
                    <a:pt x="144780" y="0"/>
                  </a:lnTo>
                  <a:lnTo>
                    <a:pt x="144780" y="144780"/>
                  </a:lnTo>
                  <a:lnTo>
                    <a:pt x="0" y="144780"/>
                  </a:lnTo>
                  <a:lnTo>
                    <a:pt x="0" y="0"/>
                  </a:lnTo>
                  <a:close/>
                  <a:moveTo>
                    <a:pt x="144780" y="0"/>
                  </a:moveTo>
                  <a:lnTo>
                    <a:pt x="33185010" y="0"/>
                  </a:lnTo>
                  <a:lnTo>
                    <a:pt x="33185010" y="144780"/>
                  </a:lnTo>
                  <a:lnTo>
                    <a:pt x="144780" y="144780"/>
                  </a:lnTo>
                  <a:lnTo>
                    <a:pt x="144780" y="0"/>
                  </a:lnTo>
                  <a:close/>
                </a:path>
              </a:pathLst>
            </a:custGeom>
            <a:solidFill>
              <a:srgbClr val="000000"/>
            </a:solidFill>
          </p:spPr>
        </p:sp>
      </p:grpSp>
      <p:sp>
        <p:nvSpPr>
          <p:cNvPr name="Freeform 5" id="5"/>
          <p:cNvSpPr/>
          <p:nvPr/>
        </p:nvSpPr>
        <p:spPr>
          <a:xfrm flipH="false" flipV="false" rot="0">
            <a:off x="1479292" y="3909537"/>
            <a:ext cx="8346633" cy="4705484"/>
          </a:xfrm>
          <a:custGeom>
            <a:avLst/>
            <a:gdLst/>
            <a:ahLst/>
            <a:cxnLst/>
            <a:rect r="r" b="b" t="t" l="l"/>
            <a:pathLst>
              <a:path h="4705484" w="8346633">
                <a:moveTo>
                  <a:pt x="0" y="0"/>
                </a:moveTo>
                <a:lnTo>
                  <a:pt x="8346633" y="0"/>
                </a:lnTo>
                <a:lnTo>
                  <a:pt x="8346633" y="4705484"/>
                </a:lnTo>
                <a:lnTo>
                  <a:pt x="0" y="4705484"/>
                </a:lnTo>
                <a:lnTo>
                  <a:pt x="0" y="0"/>
                </a:lnTo>
                <a:close/>
              </a:path>
            </a:pathLst>
          </a:custGeom>
          <a:blipFill>
            <a:blip r:embed="rId2"/>
            <a:stretch>
              <a:fillRect l="0" t="0" r="0" b="0"/>
            </a:stretch>
          </a:blipFill>
          <a:ln w="38100" cap="sq">
            <a:solidFill>
              <a:srgbClr val="000000"/>
            </a:solidFill>
            <a:prstDash val="solid"/>
            <a:miter/>
          </a:ln>
        </p:spPr>
      </p:sp>
      <p:sp>
        <p:nvSpPr>
          <p:cNvPr name="Freeform 6" id="6"/>
          <p:cNvSpPr/>
          <p:nvPr/>
        </p:nvSpPr>
        <p:spPr>
          <a:xfrm flipH="false" flipV="false" rot="0">
            <a:off x="13618939" y="2983355"/>
            <a:ext cx="3118382" cy="6557847"/>
          </a:xfrm>
          <a:custGeom>
            <a:avLst/>
            <a:gdLst/>
            <a:ahLst/>
            <a:cxnLst/>
            <a:rect r="r" b="b" t="t" l="l"/>
            <a:pathLst>
              <a:path h="6557847" w="3118382">
                <a:moveTo>
                  <a:pt x="0" y="0"/>
                </a:moveTo>
                <a:lnTo>
                  <a:pt x="3118382" y="0"/>
                </a:lnTo>
                <a:lnTo>
                  <a:pt x="3118382" y="6557847"/>
                </a:lnTo>
                <a:lnTo>
                  <a:pt x="0" y="6557847"/>
                </a:lnTo>
                <a:lnTo>
                  <a:pt x="0" y="0"/>
                </a:lnTo>
                <a:close/>
              </a:path>
            </a:pathLst>
          </a:custGeom>
          <a:blipFill>
            <a:blip r:embed="rId3"/>
            <a:stretch>
              <a:fillRect l="-7908" t="0" r="-5045" b="0"/>
            </a:stretch>
          </a:blipFill>
          <a:ln w="38100" cap="sq">
            <a:solidFill>
              <a:srgbClr val="000000"/>
            </a:solidFill>
            <a:prstDash val="solid"/>
            <a:miter/>
          </a:ln>
        </p:spPr>
      </p:sp>
      <p:sp>
        <p:nvSpPr>
          <p:cNvPr name="TextBox 7" id="7"/>
          <p:cNvSpPr txBox="true"/>
          <p:nvPr/>
        </p:nvSpPr>
        <p:spPr>
          <a:xfrm rot="0">
            <a:off x="4060392" y="677723"/>
            <a:ext cx="9338504" cy="1423648"/>
          </a:xfrm>
          <a:prstGeom prst="rect">
            <a:avLst/>
          </a:prstGeom>
        </p:spPr>
        <p:txBody>
          <a:bodyPr anchor="t" rtlCol="false" tIns="0" lIns="0" bIns="0" rIns="0">
            <a:spAutoFit/>
          </a:bodyPr>
          <a:lstStyle/>
          <a:p>
            <a:pPr algn="ctr" marL="0" indent="0" lvl="0">
              <a:lnSpc>
                <a:spcPts val="8799"/>
              </a:lnSpc>
            </a:pPr>
            <a:r>
              <a:rPr lang="en-US" sz="8799">
                <a:solidFill>
                  <a:srgbClr val="F8A67B"/>
                </a:solidFill>
                <a:latin typeface="Agrandir Narrow Heavy"/>
              </a:rPr>
              <a:t>QUESTION 12</a:t>
            </a:r>
          </a:p>
        </p:txBody>
      </p:sp>
      <p:sp>
        <p:nvSpPr>
          <p:cNvPr name="TextBox 8" id="8"/>
          <p:cNvSpPr txBox="true"/>
          <p:nvPr/>
        </p:nvSpPr>
        <p:spPr>
          <a:xfrm rot="0">
            <a:off x="3073747" y="8800065"/>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QUERY</a:t>
            </a:r>
          </a:p>
        </p:txBody>
      </p:sp>
      <p:sp>
        <p:nvSpPr>
          <p:cNvPr name="TextBox 9" id="9"/>
          <p:cNvSpPr txBox="true"/>
          <p:nvPr/>
        </p:nvSpPr>
        <p:spPr>
          <a:xfrm rot="0">
            <a:off x="9364043" y="5804044"/>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RESULT</a:t>
            </a:r>
          </a:p>
        </p:txBody>
      </p:sp>
      <p:sp>
        <p:nvSpPr>
          <p:cNvPr name="TextBox 10" id="10"/>
          <p:cNvSpPr txBox="true"/>
          <p:nvPr/>
        </p:nvSpPr>
        <p:spPr>
          <a:xfrm rot="0">
            <a:off x="4348702" y="2034696"/>
            <a:ext cx="12923731" cy="619167"/>
          </a:xfrm>
          <a:prstGeom prst="rect">
            <a:avLst/>
          </a:prstGeom>
        </p:spPr>
        <p:txBody>
          <a:bodyPr anchor="t" rtlCol="false" tIns="0" lIns="0" bIns="0" rIns="0">
            <a:spAutoFit/>
          </a:bodyPr>
          <a:lstStyle/>
          <a:p>
            <a:pPr>
              <a:lnSpc>
                <a:spcPts val="5096"/>
              </a:lnSpc>
            </a:pPr>
            <a:r>
              <a:rPr lang="en-US" sz="3640">
                <a:solidFill>
                  <a:srgbClr val="000000"/>
                </a:solidFill>
                <a:latin typeface="Helios Bold"/>
              </a:rPr>
              <a:t>Analyze the cumulative revenue generated over time.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6C9EBC"/>
        </a:solidFill>
      </p:bgPr>
    </p:bg>
    <p:spTree>
      <p:nvGrpSpPr>
        <p:cNvPr id="1" name=""/>
        <p:cNvGrpSpPr/>
        <p:nvPr/>
      </p:nvGrpSpPr>
      <p:grpSpPr>
        <a:xfrm>
          <a:off x="0" y="0"/>
          <a:ext cx="0" cy="0"/>
          <a:chOff x="0" y="0"/>
          <a:chExt cx="0" cy="0"/>
        </a:xfrm>
      </p:grpSpPr>
      <p:grpSp>
        <p:nvGrpSpPr>
          <p:cNvPr name="Group 2" id="2"/>
          <p:cNvGrpSpPr/>
          <p:nvPr/>
        </p:nvGrpSpPr>
        <p:grpSpPr>
          <a:xfrm rot="0">
            <a:off x="452927" y="404373"/>
            <a:ext cx="17382147" cy="9478253"/>
            <a:chOff x="0" y="0"/>
            <a:chExt cx="33329791" cy="18174292"/>
          </a:xfrm>
        </p:grpSpPr>
        <p:sp>
          <p:nvSpPr>
            <p:cNvPr name="Freeform 3" id="3"/>
            <p:cNvSpPr/>
            <p:nvPr/>
          </p:nvSpPr>
          <p:spPr>
            <a:xfrm flipH="false" flipV="false" rot="0">
              <a:off x="72390" y="72390"/>
              <a:ext cx="33185009" cy="18029511"/>
            </a:xfrm>
            <a:custGeom>
              <a:avLst/>
              <a:gdLst/>
              <a:ahLst/>
              <a:cxnLst/>
              <a:rect r="r" b="b" t="t" l="l"/>
              <a:pathLst>
                <a:path h="18029511" w="33185009">
                  <a:moveTo>
                    <a:pt x="0" y="0"/>
                  </a:moveTo>
                  <a:lnTo>
                    <a:pt x="33185009" y="0"/>
                  </a:lnTo>
                  <a:lnTo>
                    <a:pt x="33185009" y="18029511"/>
                  </a:lnTo>
                  <a:lnTo>
                    <a:pt x="0" y="18029511"/>
                  </a:lnTo>
                  <a:lnTo>
                    <a:pt x="0" y="0"/>
                  </a:lnTo>
                  <a:close/>
                </a:path>
              </a:pathLst>
            </a:custGeom>
            <a:solidFill>
              <a:srgbClr val="FDF3DC"/>
            </a:solidFill>
          </p:spPr>
        </p:sp>
        <p:sp>
          <p:nvSpPr>
            <p:cNvPr name="Freeform 4" id="4"/>
            <p:cNvSpPr/>
            <p:nvPr/>
          </p:nvSpPr>
          <p:spPr>
            <a:xfrm flipH="false" flipV="false" rot="0">
              <a:off x="0" y="0"/>
              <a:ext cx="33329792" cy="18174292"/>
            </a:xfrm>
            <a:custGeom>
              <a:avLst/>
              <a:gdLst/>
              <a:ahLst/>
              <a:cxnLst/>
              <a:rect r="r" b="b" t="t" l="l"/>
              <a:pathLst>
                <a:path h="18174292" w="33329792">
                  <a:moveTo>
                    <a:pt x="33185010" y="18029512"/>
                  </a:moveTo>
                  <a:lnTo>
                    <a:pt x="33329792" y="18029512"/>
                  </a:lnTo>
                  <a:lnTo>
                    <a:pt x="33329792" y="18174292"/>
                  </a:lnTo>
                  <a:lnTo>
                    <a:pt x="33185010" y="18174292"/>
                  </a:lnTo>
                  <a:lnTo>
                    <a:pt x="33185010" y="18029512"/>
                  </a:lnTo>
                  <a:close/>
                  <a:moveTo>
                    <a:pt x="0" y="144780"/>
                  </a:moveTo>
                  <a:lnTo>
                    <a:pt x="144780" y="144780"/>
                  </a:lnTo>
                  <a:lnTo>
                    <a:pt x="144780" y="18029512"/>
                  </a:lnTo>
                  <a:lnTo>
                    <a:pt x="0" y="18029512"/>
                  </a:lnTo>
                  <a:lnTo>
                    <a:pt x="0" y="144780"/>
                  </a:lnTo>
                  <a:close/>
                  <a:moveTo>
                    <a:pt x="0" y="18029512"/>
                  </a:moveTo>
                  <a:lnTo>
                    <a:pt x="144780" y="18029512"/>
                  </a:lnTo>
                  <a:lnTo>
                    <a:pt x="144780" y="18174292"/>
                  </a:lnTo>
                  <a:lnTo>
                    <a:pt x="0" y="18174292"/>
                  </a:lnTo>
                  <a:lnTo>
                    <a:pt x="0" y="18029512"/>
                  </a:lnTo>
                  <a:close/>
                  <a:moveTo>
                    <a:pt x="33185010" y="144780"/>
                  </a:moveTo>
                  <a:lnTo>
                    <a:pt x="33329792" y="144780"/>
                  </a:lnTo>
                  <a:lnTo>
                    <a:pt x="33329792" y="18029512"/>
                  </a:lnTo>
                  <a:lnTo>
                    <a:pt x="33185010" y="18029512"/>
                  </a:lnTo>
                  <a:lnTo>
                    <a:pt x="33185010" y="144780"/>
                  </a:lnTo>
                  <a:close/>
                  <a:moveTo>
                    <a:pt x="144780" y="18029512"/>
                  </a:moveTo>
                  <a:lnTo>
                    <a:pt x="33185010" y="18029512"/>
                  </a:lnTo>
                  <a:lnTo>
                    <a:pt x="33185010" y="18174292"/>
                  </a:lnTo>
                  <a:lnTo>
                    <a:pt x="144780" y="18174292"/>
                  </a:lnTo>
                  <a:lnTo>
                    <a:pt x="144780" y="18029512"/>
                  </a:lnTo>
                  <a:close/>
                  <a:moveTo>
                    <a:pt x="33185010" y="0"/>
                  </a:moveTo>
                  <a:lnTo>
                    <a:pt x="33329792" y="0"/>
                  </a:lnTo>
                  <a:lnTo>
                    <a:pt x="33329792" y="144780"/>
                  </a:lnTo>
                  <a:lnTo>
                    <a:pt x="33185010" y="144780"/>
                  </a:lnTo>
                  <a:lnTo>
                    <a:pt x="33185010" y="0"/>
                  </a:lnTo>
                  <a:close/>
                  <a:moveTo>
                    <a:pt x="0" y="0"/>
                  </a:moveTo>
                  <a:lnTo>
                    <a:pt x="144780" y="0"/>
                  </a:lnTo>
                  <a:lnTo>
                    <a:pt x="144780" y="144780"/>
                  </a:lnTo>
                  <a:lnTo>
                    <a:pt x="0" y="144780"/>
                  </a:lnTo>
                  <a:lnTo>
                    <a:pt x="0" y="0"/>
                  </a:lnTo>
                  <a:close/>
                  <a:moveTo>
                    <a:pt x="144780" y="0"/>
                  </a:moveTo>
                  <a:lnTo>
                    <a:pt x="33185010" y="0"/>
                  </a:lnTo>
                  <a:lnTo>
                    <a:pt x="33185010" y="144780"/>
                  </a:lnTo>
                  <a:lnTo>
                    <a:pt x="144780" y="144780"/>
                  </a:lnTo>
                  <a:lnTo>
                    <a:pt x="144780" y="0"/>
                  </a:lnTo>
                  <a:close/>
                </a:path>
              </a:pathLst>
            </a:custGeom>
            <a:solidFill>
              <a:srgbClr val="000000"/>
            </a:solidFill>
          </p:spPr>
        </p:sp>
      </p:grpSp>
      <p:sp>
        <p:nvSpPr>
          <p:cNvPr name="Freeform 5" id="5"/>
          <p:cNvSpPr/>
          <p:nvPr/>
        </p:nvSpPr>
        <p:spPr>
          <a:xfrm flipH="false" flipV="false" rot="0">
            <a:off x="1028700" y="3630164"/>
            <a:ext cx="8277172" cy="5518115"/>
          </a:xfrm>
          <a:custGeom>
            <a:avLst/>
            <a:gdLst/>
            <a:ahLst/>
            <a:cxnLst/>
            <a:rect r="r" b="b" t="t" l="l"/>
            <a:pathLst>
              <a:path h="5518115" w="8277172">
                <a:moveTo>
                  <a:pt x="0" y="0"/>
                </a:moveTo>
                <a:lnTo>
                  <a:pt x="8277172" y="0"/>
                </a:lnTo>
                <a:lnTo>
                  <a:pt x="8277172" y="5518115"/>
                </a:lnTo>
                <a:lnTo>
                  <a:pt x="0" y="5518115"/>
                </a:lnTo>
                <a:lnTo>
                  <a:pt x="0" y="0"/>
                </a:lnTo>
                <a:close/>
              </a:path>
            </a:pathLst>
          </a:custGeom>
          <a:blipFill>
            <a:blip r:embed="rId2"/>
            <a:stretch>
              <a:fillRect l="0" t="0" r="0" b="0"/>
            </a:stretch>
          </a:blipFill>
          <a:ln w="38100" cap="sq">
            <a:solidFill>
              <a:srgbClr val="000000"/>
            </a:solidFill>
            <a:prstDash val="solid"/>
            <a:miter/>
          </a:ln>
        </p:spPr>
      </p:sp>
      <p:sp>
        <p:nvSpPr>
          <p:cNvPr name="Freeform 6" id="6"/>
          <p:cNvSpPr/>
          <p:nvPr/>
        </p:nvSpPr>
        <p:spPr>
          <a:xfrm flipH="false" flipV="false" rot="0">
            <a:off x="9824001" y="4098599"/>
            <a:ext cx="7435299" cy="4118437"/>
          </a:xfrm>
          <a:custGeom>
            <a:avLst/>
            <a:gdLst/>
            <a:ahLst/>
            <a:cxnLst/>
            <a:rect r="r" b="b" t="t" l="l"/>
            <a:pathLst>
              <a:path h="4118437" w="7435299">
                <a:moveTo>
                  <a:pt x="0" y="0"/>
                </a:moveTo>
                <a:lnTo>
                  <a:pt x="7435299" y="0"/>
                </a:lnTo>
                <a:lnTo>
                  <a:pt x="7435299" y="4118438"/>
                </a:lnTo>
                <a:lnTo>
                  <a:pt x="0" y="4118438"/>
                </a:lnTo>
                <a:lnTo>
                  <a:pt x="0" y="0"/>
                </a:lnTo>
                <a:close/>
              </a:path>
            </a:pathLst>
          </a:custGeom>
          <a:blipFill>
            <a:blip r:embed="rId3"/>
            <a:stretch>
              <a:fillRect l="0" t="0" r="0" b="0"/>
            </a:stretch>
          </a:blipFill>
          <a:ln w="38100" cap="sq">
            <a:solidFill>
              <a:srgbClr val="000000"/>
            </a:solidFill>
            <a:prstDash val="solid"/>
            <a:miter/>
          </a:ln>
        </p:spPr>
      </p:sp>
      <p:sp>
        <p:nvSpPr>
          <p:cNvPr name="TextBox 7" id="7"/>
          <p:cNvSpPr txBox="true"/>
          <p:nvPr/>
        </p:nvSpPr>
        <p:spPr>
          <a:xfrm rot="0">
            <a:off x="3086933" y="717529"/>
            <a:ext cx="9338504" cy="1423648"/>
          </a:xfrm>
          <a:prstGeom prst="rect">
            <a:avLst/>
          </a:prstGeom>
        </p:spPr>
        <p:txBody>
          <a:bodyPr anchor="t" rtlCol="false" tIns="0" lIns="0" bIns="0" rIns="0">
            <a:spAutoFit/>
          </a:bodyPr>
          <a:lstStyle/>
          <a:p>
            <a:pPr algn="ctr" marL="0" indent="0" lvl="0">
              <a:lnSpc>
                <a:spcPts val="8799"/>
              </a:lnSpc>
            </a:pPr>
            <a:r>
              <a:rPr lang="en-US" sz="8799">
                <a:solidFill>
                  <a:srgbClr val="F8A67B"/>
                </a:solidFill>
                <a:latin typeface="Agrandir Narrow Heavy"/>
              </a:rPr>
              <a:t>QUESTION 13</a:t>
            </a:r>
          </a:p>
        </p:txBody>
      </p:sp>
      <p:sp>
        <p:nvSpPr>
          <p:cNvPr name="TextBox 8" id="8"/>
          <p:cNvSpPr txBox="true"/>
          <p:nvPr/>
        </p:nvSpPr>
        <p:spPr>
          <a:xfrm rot="0">
            <a:off x="4033044" y="2063603"/>
            <a:ext cx="13499470" cy="1371830"/>
          </a:xfrm>
          <a:prstGeom prst="rect">
            <a:avLst/>
          </a:prstGeom>
        </p:spPr>
        <p:txBody>
          <a:bodyPr anchor="t" rtlCol="false" tIns="0" lIns="0" bIns="0" rIns="0">
            <a:spAutoFit/>
          </a:bodyPr>
          <a:lstStyle/>
          <a:p>
            <a:pPr marL="0" indent="0" lvl="0">
              <a:lnSpc>
                <a:spcPts val="5459"/>
              </a:lnSpc>
              <a:spcBef>
                <a:spcPct val="0"/>
              </a:spcBef>
            </a:pPr>
            <a:r>
              <a:rPr lang="en-US" sz="3900">
                <a:solidFill>
                  <a:srgbClr val="000000"/>
                </a:solidFill>
                <a:latin typeface="Helios Bold"/>
              </a:rPr>
              <a:t>Determine the top 3 most ordered pizza types based on revenue for each pizza category</a:t>
            </a:r>
          </a:p>
        </p:txBody>
      </p:sp>
      <p:sp>
        <p:nvSpPr>
          <p:cNvPr name="TextBox 9" id="9"/>
          <p:cNvSpPr txBox="true"/>
          <p:nvPr/>
        </p:nvSpPr>
        <p:spPr>
          <a:xfrm rot="0">
            <a:off x="2358473" y="9220200"/>
            <a:ext cx="5157722" cy="598763"/>
          </a:xfrm>
          <a:prstGeom prst="rect">
            <a:avLst/>
          </a:prstGeom>
        </p:spPr>
        <p:txBody>
          <a:bodyPr anchor="t" rtlCol="false" tIns="0" lIns="0" bIns="0" rIns="0">
            <a:spAutoFit/>
          </a:bodyPr>
          <a:lstStyle/>
          <a:p>
            <a:pPr algn="ctr" marL="0" indent="0" lvl="0">
              <a:lnSpc>
                <a:spcPts val="3700"/>
              </a:lnSpc>
            </a:pPr>
            <a:r>
              <a:rPr lang="en-US" sz="3700">
                <a:solidFill>
                  <a:srgbClr val="F8A67B"/>
                </a:solidFill>
                <a:latin typeface="Agrandir Narrow Heavy"/>
              </a:rPr>
              <a:t>QUERY</a:t>
            </a:r>
          </a:p>
        </p:txBody>
      </p:sp>
      <p:sp>
        <p:nvSpPr>
          <p:cNvPr name="TextBox 10" id="10"/>
          <p:cNvSpPr txBox="true"/>
          <p:nvPr/>
        </p:nvSpPr>
        <p:spPr>
          <a:xfrm rot="0">
            <a:off x="11140408" y="8441728"/>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RESULT</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6C9EBC"/>
        </a:solidFill>
      </p:bgPr>
    </p:bg>
    <p:spTree>
      <p:nvGrpSpPr>
        <p:cNvPr id="1" name=""/>
        <p:cNvGrpSpPr/>
        <p:nvPr/>
      </p:nvGrpSpPr>
      <p:grpSpPr>
        <a:xfrm>
          <a:off x="0" y="0"/>
          <a:ext cx="0" cy="0"/>
          <a:chOff x="0" y="0"/>
          <a:chExt cx="0" cy="0"/>
        </a:xfrm>
      </p:grpSpPr>
      <p:grpSp>
        <p:nvGrpSpPr>
          <p:cNvPr name="Group 2" id="2"/>
          <p:cNvGrpSpPr/>
          <p:nvPr/>
        </p:nvGrpSpPr>
        <p:grpSpPr>
          <a:xfrm rot="0">
            <a:off x="3546567" y="3672712"/>
            <a:ext cx="11821456" cy="2411857"/>
            <a:chOff x="0" y="0"/>
            <a:chExt cx="15761941" cy="3215809"/>
          </a:xfrm>
        </p:grpSpPr>
        <p:grpSp>
          <p:nvGrpSpPr>
            <p:cNvPr name="Group 3" id="3"/>
            <p:cNvGrpSpPr/>
            <p:nvPr/>
          </p:nvGrpSpPr>
          <p:grpSpPr>
            <a:xfrm rot="0">
              <a:off x="0" y="0"/>
              <a:ext cx="15761941" cy="3215809"/>
              <a:chOff x="0" y="0"/>
              <a:chExt cx="1284342" cy="262036"/>
            </a:xfrm>
          </p:grpSpPr>
          <p:sp>
            <p:nvSpPr>
              <p:cNvPr name="Freeform 4" id="4"/>
              <p:cNvSpPr/>
              <p:nvPr/>
            </p:nvSpPr>
            <p:spPr>
              <a:xfrm flipH="false" flipV="false" rot="0">
                <a:off x="0" y="0"/>
                <a:ext cx="1284342" cy="262036"/>
              </a:xfrm>
              <a:custGeom>
                <a:avLst/>
                <a:gdLst/>
                <a:ahLst/>
                <a:cxnLst/>
                <a:rect r="r" b="b" t="t" l="l"/>
                <a:pathLst>
                  <a:path h="262036" w="1284342">
                    <a:moveTo>
                      <a:pt x="80968" y="0"/>
                    </a:moveTo>
                    <a:lnTo>
                      <a:pt x="1203374" y="0"/>
                    </a:lnTo>
                    <a:cubicBezTo>
                      <a:pt x="1224848" y="0"/>
                      <a:pt x="1245442" y="8531"/>
                      <a:pt x="1260627" y="23715"/>
                    </a:cubicBezTo>
                    <a:cubicBezTo>
                      <a:pt x="1275811" y="38899"/>
                      <a:pt x="1284342" y="59494"/>
                      <a:pt x="1284342" y="80968"/>
                    </a:cubicBezTo>
                    <a:lnTo>
                      <a:pt x="1284342" y="181068"/>
                    </a:lnTo>
                    <a:cubicBezTo>
                      <a:pt x="1284342" y="202542"/>
                      <a:pt x="1275811" y="223137"/>
                      <a:pt x="1260627" y="238321"/>
                    </a:cubicBezTo>
                    <a:cubicBezTo>
                      <a:pt x="1245442" y="253506"/>
                      <a:pt x="1224848" y="262036"/>
                      <a:pt x="1203374" y="262036"/>
                    </a:cubicBezTo>
                    <a:lnTo>
                      <a:pt x="80968" y="262036"/>
                    </a:lnTo>
                    <a:cubicBezTo>
                      <a:pt x="59494" y="262036"/>
                      <a:pt x="38899" y="253506"/>
                      <a:pt x="23715" y="238321"/>
                    </a:cubicBezTo>
                    <a:cubicBezTo>
                      <a:pt x="8531" y="223137"/>
                      <a:pt x="0" y="202542"/>
                      <a:pt x="0" y="181068"/>
                    </a:cubicBezTo>
                    <a:lnTo>
                      <a:pt x="0" y="80968"/>
                    </a:lnTo>
                    <a:cubicBezTo>
                      <a:pt x="0" y="59494"/>
                      <a:pt x="8531" y="38899"/>
                      <a:pt x="23715" y="23715"/>
                    </a:cubicBezTo>
                    <a:cubicBezTo>
                      <a:pt x="38899" y="8531"/>
                      <a:pt x="59494" y="0"/>
                      <a:pt x="80968" y="0"/>
                    </a:cubicBezTo>
                    <a:close/>
                  </a:path>
                </a:pathLst>
              </a:custGeom>
              <a:solidFill>
                <a:srgbClr val="DE4A48"/>
              </a:solidFill>
            </p:spPr>
          </p:sp>
          <p:sp>
            <p:nvSpPr>
              <p:cNvPr name="TextBox 5" id="5"/>
              <p:cNvSpPr txBox="true"/>
              <p:nvPr/>
            </p:nvSpPr>
            <p:spPr>
              <a:xfrm>
                <a:off x="0" y="-28575"/>
                <a:ext cx="1284342" cy="290611"/>
              </a:xfrm>
              <a:prstGeom prst="rect">
                <a:avLst/>
              </a:prstGeom>
            </p:spPr>
            <p:txBody>
              <a:bodyPr anchor="ctr" rtlCol="false" tIns="50800" lIns="50800" bIns="50800" rIns="50800"/>
              <a:lstStyle/>
              <a:p>
                <a:pPr algn="ctr">
                  <a:lnSpc>
                    <a:spcPts val="2660"/>
                  </a:lnSpc>
                </a:pPr>
              </a:p>
            </p:txBody>
          </p:sp>
        </p:grpSp>
        <p:sp>
          <p:nvSpPr>
            <p:cNvPr name="TextBox 6" id="6"/>
            <p:cNvSpPr txBox="true"/>
            <p:nvPr/>
          </p:nvSpPr>
          <p:spPr>
            <a:xfrm rot="0">
              <a:off x="917294" y="474097"/>
              <a:ext cx="13927353" cy="2113862"/>
            </a:xfrm>
            <a:prstGeom prst="rect">
              <a:avLst/>
            </a:prstGeom>
          </p:spPr>
          <p:txBody>
            <a:bodyPr anchor="t" rtlCol="false" tIns="0" lIns="0" bIns="0" rIns="0">
              <a:spAutoFit/>
            </a:bodyPr>
            <a:lstStyle/>
            <a:p>
              <a:pPr algn="ctr">
                <a:lnSpc>
                  <a:spcPts val="11878"/>
                </a:lnSpc>
              </a:pPr>
              <a:r>
                <a:rPr lang="en-US" sz="8484">
                  <a:solidFill>
                    <a:srgbClr val="FFFFFF"/>
                  </a:solidFill>
                  <a:latin typeface="Agrandir Heavy"/>
                </a:rPr>
                <a:t>THE END</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FED338"/>
        </a:solidFill>
      </p:bgPr>
    </p:bg>
    <p:spTree>
      <p:nvGrpSpPr>
        <p:cNvPr id="1" name=""/>
        <p:cNvGrpSpPr/>
        <p:nvPr/>
      </p:nvGrpSpPr>
      <p:grpSpPr>
        <a:xfrm>
          <a:off x="0" y="0"/>
          <a:ext cx="0" cy="0"/>
          <a:chOff x="0" y="0"/>
          <a:chExt cx="0" cy="0"/>
        </a:xfrm>
      </p:grpSpPr>
      <p:grpSp>
        <p:nvGrpSpPr>
          <p:cNvPr name="Group 2" id="2"/>
          <p:cNvGrpSpPr/>
          <p:nvPr/>
        </p:nvGrpSpPr>
        <p:grpSpPr>
          <a:xfrm rot="0">
            <a:off x="9709297" y="1839234"/>
            <a:ext cx="7860599" cy="7377183"/>
            <a:chOff x="0" y="0"/>
            <a:chExt cx="15002288" cy="14079669"/>
          </a:xfrm>
        </p:grpSpPr>
        <p:sp>
          <p:nvSpPr>
            <p:cNvPr name="Freeform 3" id="3"/>
            <p:cNvSpPr/>
            <p:nvPr/>
          </p:nvSpPr>
          <p:spPr>
            <a:xfrm flipH="false" flipV="false" rot="0">
              <a:off x="72390" y="72390"/>
              <a:ext cx="14857508" cy="13934888"/>
            </a:xfrm>
            <a:custGeom>
              <a:avLst/>
              <a:gdLst/>
              <a:ahLst/>
              <a:cxnLst/>
              <a:rect r="r" b="b" t="t" l="l"/>
              <a:pathLst>
                <a:path h="13934888" w="14857508">
                  <a:moveTo>
                    <a:pt x="0" y="0"/>
                  </a:moveTo>
                  <a:lnTo>
                    <a:pt x="14857508" y="0"/>
                  </a:lnTo>
                  <a:lnTo>
                    <a:pt x="14857508" y="13934888"/>
                  </a:lnTo>
                  <a:lnTo>
                    <a:pt x="0" y="13934888"/>
                  </a:lnTo>
                  <a:lnTo>
                    <a:pt x="0" y="0"/>
                  </a:lnTo>
                  <a:close/>
                </a:path>
              </a:pathLst>
            </a:custGeom>
            <a:solidFill>
              <a:srgbClr val="FFFFFF"/>
            </a:solidFill>
          </p:spPr>
        </p:sp>
        <p:sp>
          <p:nvSpPr>
            <p:cNvPr name="Freeform 4" id="4"/>
            <p:cNvSpPr/>
            <p:nvPr/>
          </p:nvSpPr>
          <p:spPr>
            <a:xfrm flipH="false" flipV="false" rot="0">
              <a:off x="0" y="0"/>
              <a:ext cx="15002287" cy="14079669"/>
            </a:xfrm>
            <a:custGeom>
              <a:avLst/>
              <a:gdLst/>
              <a:ahLst/>
              <a:cxnLst/>
              <a:rect r="r" b="b" t="t" l="l"/>
              <a:pathLst>
                <a:path h="14079669" w="15002287">
                  <a:moveTo>
                    <a:pt x="14857509" y="13934889"/>
                  </a:moveTo>
                  <a:lnTo>
                    <a:pt x="15002287" y="13934889"/>
                  </a:lnTo>
                  <a:lnTo>
                    <a:pt x="15002287" y="14079669"/>
                  </a:lnTo>
                  <a:lnTo>
                    <a:pt x="14857509" y="14079669"/>
                  </a:lnTo>
                  <a:lnTo>
                    <a:pt x="14857509" y="13934889"/>
                  </a:lnTo>
                  <a:close/>
                  <a:moveTo>
                    <a:pt x="0" y="144780"/>
                  </a:moveTo>
                  <a:lnTo>
                    <a:pt x="144780" y="144780"/>
                  </a:lnTo>
                  <a:lnTo>
                    <a:pt x="144780" y="13934889"/>
                  </a:lnTo>
                  <a:lnTo>
                    <a:pt x="0" y="13934889"/>
                  </a:lnTo>
                  <a:lnTo>
                    <a:pt x="0" y="144780"/>
                  </a:lnTo>
                  <a:close/>
                  <a:moveTo>
                    <a:pt x="0" y="13934889"/>
                  </a:moveTo>
                  <a:lnTo>
                    <a:pt x="144780" y="13934889"/>
                  </a:lnTo>
                  <a:lnTo>
                    <a:pt x="144780" y="14079669"/>
                  </a:lnTo>
                  <a:lnTo>
                    <a:pt x="0" y="14079669"/>
                  </a:lnTo>
                  <a:lnTo>
                    <a:pt x="0" y="13934889"/>
                  </a:lnTo>
                  <a:close/>
                  <a:moveTo>
                    <a:pt x="14857509" y="144780"/>
                  </a:moveTo>
                  <a:lnTo>
                    <a:pt x="15002287" y="144780"/>
                  </a:lnTo>
                  <a:lnTo>
                    <a:pt x="15002287" y="13934889"/>
                  </a:lnTo>
                  <a:lnTo>
                    <a:pt x="14857509" y="13934889"/>
                  </a:lnTo>
                  <a:lnTo>
                    <a:pt x="14857509" y="144780"/>
                  </a:lnTo>
                  <a:close/>
                  <a:moveTo>
                    <a:pt x="144780" y="13934889"/>
                  </a:moveTo>
                  <a:lnTo>
                    <a:pt x="14857509" y="13934889"/>
                  </a:lnTo>
                  <a:lnTo>
                    <a:pt x="14857509" y="14079669"/>
                  </a:lnTo>
                  <a:lnTo>
                    <a:pt x="144780" y="14079669"/>
                  </a:lnTo>
                  <a:lnTo>
                    <a:pt x="144780" y="13934889"/>
                  </a:lnTo>
                  <a:close/>
                  <a:moveTo>
                    <a:pt x="14857509" y="0"/>
                  </a:moveTo>
                  <a:lnTo>
                    <a:pt x="15002287" y="0"/>
                  </a:lnTo>
                  <a:lnTo>
                    <a:pt x="15002287" y="144780"/>
                  </a:lnTo>
                  <a:lnTo>
                    <a:pt x="14857509" y="144780"/>
                  </a:lnTo>
                  <a:lnTo>
                    <a:pt x="14857509" y="0"/>
                  </a:lnTo>
                  <a:close/>
                  <a:moveTo>
                    <a:pt x="0" y="0"/>
                  </a:moveTo>
                  <a:lnTo>
                    <a:pt x="144780" y="0"/>
                  </a:lnTo>
                  <a:lnTo>
                    <a:pt x="144780" y="144780"/>
                  </a:lnTo>
                  <a:lnTo>
                    <a:pt x="0" y="144780"/>
                  </a:lnTo>
                  <a:lnTo>
                    <a:pt x="0" y="0"/>
                  </a:lnTo>
                  <a:close/>
                  <a:moveTo>
                    <a:pt x="144780" y="0"/>
                  </a:moveTo>
                  <a:lnTo>
                    <a:pt x="14857509" y="0"/>
                  </a:lnTo>
                  <a:lnTo>
                    <a:pt x="14857509" y="144780"/>
                  </a:lnTo>
                  <a:lnTo>
                    <a:pt x="144780" y="144780"/>
                  </a:lnTo>
                  <a:lnTo>
                    <a:pt x="144780" y="0"/>
                  </a:lnTo>
                  <a:close/>
                </a:path>
              </a:pathLst>
            </a:custGeom>
            <a:solidFill>
              <a:srgbClr val="000000"/>
            </a:solidFill>
          </p:spPr>
        </p:sp>
      </p:grpSp>
      <p:sp>
        <p:nvSpPr>
          <p:cNvPr name="TextBox 5" id="5"/>
          <p:cNvSpPr txBox="true"/>
          <p:nvPr/>
        </p:nvSpPr>
        <p:spPr>
          <a:xfrm rot="0">
            <a:off x="1028700" y="558207"/>
            <a:ext cx="7732089" cy="1281028"/>
          </a:xfrm>
          <a:prstGeom prst="rect">
            <a:avLst/>
          </a:prstGeom>
        </p:spPr>
        <p:txBody>
          <a:bodyPr anchor="t" rtlCol="false" tIns="0" lIns="0" bIns="0" rIns="0">
            <a:spAutoFit/>
          </a:bodyPr>
          <a:lstStyle/>
          <a:p>
            <a:pPr>
              <a:lnSpc>
                <a:spcPts val="10369"/>
              </a:lnSpc>
            </a:pPr>
            <a:r>
              <a:rPr lang="en-US" sz="7407">
                <a:solidFill>
                  <a:srgbClr val="000000"/>
                </a:solidFill>
                <a:latin typeface="Helios Bold"/>
              </a:rPr>
              <a:t>INTRODUCTION</a:t>
            </a:r>
          </a:p>
        </p:txBody>
      </p:sp>
      <p:sp>
        <p:nvSpPr>
          <p:cNvPr name="TextBox 6" id="6"/>
          <p:cNvSpPr txBox="true"/>
          <p:nvPr/>
        </p:nvSpPr>
        <p:spPr>
          <a:xfrm rot="0">
            <a:off x="455610" y="2295336"/>
            <a:ext cx="9079852" cy="6962964"/>
          </a:xfrm>
          <a:prstGeom prst="rect">
            <a:avLst/>
          </a:prstGeom>
        </p:spPr>
        <p:txBody>
          <a:bodyPr anchor="t" rtlCol="false" tIns="0" lIns="0" bIns="0" rIns="0">
            <a:spAutoFit/>
          </a:bodyPr>
          <a:lstStyle/>
          <a:p>
            <a:pPr>
              <a:lnSpc>
                <a:spcPts val="4976"/>
              </a:lnSpc>
              <a:spcBef>
                <a:spcPct val="0"/>
              </a:spcBef>
            </a:pPr>
            <a:r>
              <a:rPr lang="en-US" sz="3554">
                <a:solidFill>
                  <a:srgbClr val="000000"/>
                </a:solidFill>
                <a:latin typeface="Helios Bold"/>
              </a:rPr>
              <a:t>In this project, we dive into the world of pizza sales by analyzing data from a pizza store. With the power of SQL, we aim to answer various advanced business questions. Our dataset comprises four tables: pizzas, pizza types, orders, and order details. Through this analysis, we seek insights into customer preferences, popular pizza types, sales trends, and more, helping the pizza store optimize its operations and boost profitability.</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ED338"/>
        </a:solidFill>
      </p:bgPr>
    </p:bg>
    <p:spTree>
      <p:nvGrpSpPr>
        <p:cNvPr id="1" name=""/>
        <p:cNvGrpSpPr/>
        <p:nvPr/>
      </p:nvGrpSpPr>
      <p:grpSpPr>
        <a:xfrm>
          <a:off x="0" y="0"/>
          <a:ext cx="0" cy="0"/>
          <a:chOff x="0" y="0"/>
          <a:chExt cx="0" cy="0"/>
        </a:xfrm>
      </p:grpSpPr>
      <p:grpSp>
        <p:nvGrpSpPr>
          <p:cNvPr name="Group 2" id="2"/>
          <p:cNvGrpSpPr/>
          <p:nvPr/>
        </p:nvGrpSpPr>
        <p:grpSpPr>
          <a:xfrm rot="0">
            <a:off x="452927" y="404373"/>
            <a:ext cx="17382147" cy="9478253"/>
            <a:chOff x="0" y="0"/>
            <a:chExt cx="33329791" cy="18174292"/>
          </a:xfrm>
        </p:grpSpPr>
        <p:sp>
          <p:nvSpPr>
            <p:cNvPr name="Freeform 3" id="3"/>
            <p:cNvSpPr/>
            <p:nvPr/>
          </p:nvSpPr>
          <p:spPr>
            <a:xfrm flipH="false" flipV="false" rot="0">
              <a:off x="72390" y="72390"/>
              <a:ext cx="33185009" cy="18029511"/>
            </a:xfrm>
            <a:custGeom>
              <a:avLst/>
              <a:gdLst/>
              <a:ahLst/>
              <a:cxnLst/>
              <a:rect r="r" b="b" t="t" l="l"/>
              <a:pathLst>
                <a:path h="18029511" w="33185009">
                  <a:moveTo>
                    <a:pt x="0" y="0"/>
                  </a:moveTo>
                  <a:lnTo>
                    <a:pt x="33185009" y="0"/>
                  </a:lnTo>
                  <a:lnTo>
                    <a:pt x="33185009" y="18029511"/>
                  </a:lnTo>
                  <a:lnTo>
                    <a:pt x="0" y="18029511"/>
                  </a:lnTo>
                  <a:lnTo>
                    <a:pt x="0" y="0"/>
                  </a:lnTo>
                  <a:close/>
                </a:path>
              </a:pathLst>
            </a:custGeom>
            <a:solidFill>
              <a:srgbClr val="FFFFFF"/>
            </a:solidFill>
          </p:spPr>
        </p:sp>
        <p:sp>
          <p:nvSpPr>
            <p:cNvPr name="Freeform 4" id="4"/>
            <p:cNvSpPr/>
            <p:nvPr/>
          </p:nvSpPr>
          <p:spPr>
            <a:xfrm flipH="false" flipV="false" rot="0">
              <a:off x="0" y="0"/>
              <a:ext cx="33329792" cy="18174292"/>
            </a:xfrm>
            <a:custGeom>
              <a:avLst/>
              <a:gdLst/>
              <a:ahLst/>
              <a:cxnLst/>
              <a:rect r="r" b="b" t="t" l="l"/>
              <a:pathLst>
                <a:path h="18174292" w="33329792">
                  <a:moveTo>
                    <a:pt x="33185010" y="18029512"/>
                  </a:moveTo>
                  <a:lnTo>
                    <a:pt x="33329792" y="18029512"/>
                  </a:lnTo>
                  <a:lnTo>
                    <a:pt x="33329792" y="18174292"/>
                  </a:lnTo>
                  <a:lnTo>
                    <a:pt x="33185010" y="18174292"/>
                  </a:lnTo>
                  <a:lnTo>
                    <a:pt x="33185010" y="18029512"/>
                  </a:lnTo>
                  <a:close/>
                  <a:moveTo>
                    <a:pt x="0" y="144780"/>
                  </a:moveTo>
                  <a:lnTo>
                    <a:pt x="144780" y="144780"/>
                  </a:lnTo>
                  <a:lnTo>
                    <a:pt x="144780" y="18029512"/>
                  </a:lnTo>
                  <a:lnTo>
                    <a:pt x="0" y="18029512"/>
                  </a:lnTo>
                  <a:lnTo>
                    <a:pt x="0" y="144780"/>
                  </a:lnTo>
                  <a:close/>
                  <a:moveTo>
                    <a:pt x="0" y="18029512"/>
                  </a:moveTo>
                  <a:lnTo>
                    <a:pt x="144780" y="18029512"/>
                  </a:lnTo>
                  <a:lnTo>
                    <a:pt x="144780" y="18174292"/>
                  </a:lnTo>
                  <a:lnTo>
                    <a:pt x="0" y="18174292"/>
                  </a:lnTo>
                  <a:lnTo>
                    <a:pt x="0" y="18029512"/>
                  </a:lnTo>
                  <a:close/>
                  <a:moveTo>
                    <a:pt x="33185010" y="144780"/>
                  </a:moveTo>
                  <a:lnTo>
                    <a:pt x="33329792" y="144780"/>
                  </a:lnTo>
                  <a:lnTo>
                    <a:pt x="33329792" y="18029512"/>
                  </a:lnTo>
                  <a:lnTo>
                    <a:pt x="33185010" y="18029512"/>
                  </a:lnTo>
                  <a:lnTo>
                    <a:pt x="33185010" y="144780"/>
                  </a:lnTo>
                  <a:close/>
                  <a:moveTo>
                    <a:pt x="144780" y="18029512"/>
                  </a:moveTo>
                  <a:lnTo>
                    <a:pt x="33185010" y="18029512"/>
                  </a:lnTo>
                  <a:lnTo>
                    <a:pt x="33185010" y="18174292"/>
                  </a:lnTo>
                  <a:lnTo>
                    <a:pt x="144780" y="18174292"/>
                  </a:lnTo>
                  <a:lnTo>
                    <a:pt x="144780" y="18029512"/>
                  </a:lnTo>
                  <a:close/>
                  <a:moveTo>
                    <a:pt x="33185010" y="0"/>
                  </a:moveTo>
                  <a:lnTo>
                    <a:pt x="33329792" y="0"/>
                  </a:lnTo>
                  <a:lnTo>
                    <a:pt x="33329792" y="144780"/>
                  </a:lnTo>
                  <a:lnTo>
                    <a:pt x="33185010" y="144780"/>
                  </a:lnTo>
                  <a:lnTo>
                    <a:pt x="33185010" y="0"/>
                  </a:lnTo>
                  <a:close/>
                  <a:moveTo>
                    <a:pt x="0" y="0"/>
                  </a:moveTo>
                  <a:lnTo>
                    <a:pt x="144780" y="0"/>
                  </a:lnTo>
                  <a:lnTo>
                    <a:pt x="144780" y="144780"/>
                  </a:lnTo>
                  <a:lnTo>
                    <a:pt x="0" y="144780"/>
                  </a:lnTo>
                  <a:lnTo>
                    <a:pt x="0" y="0"/>
                  </a:lnTo>
                  <a:close/>
                  <a:moveTo>
                    <a:pt x="144780" y="0"/>
                  </a:moveTo>
                  <a:lnTo>
                    <a:pt x="33185010" y="0"/>
                  </a:lnTo>
                  <a:lnTo>
                    <a:pt x="33185010" y="144780"/>
                  </a:lnTo>
                  <a:lnTo>
                    <a:pt x="144780" y="144780"/>
                  </a:lnTo>
                  <a:lnTo>
                    <a:pt x="144780" y="0"/>
                  </a:lnTo>
                  <a:close/>
                </a:path>
              </a:pathLst>
            </a:custGeom>
            <a:solidFill>
              <a:srgbClr val="000000"/>
            </a:solidFill>
          </p:spPr>
        </p:sp>
      </p:grpSp>
      <p:sp>
        <p:nvSpPr>
          <p:cNvPr name="TextBox 5" id="5"/>
          <p:cNvSpPr txBox="true"/>
          <p:nvPr/>
        </p:nvSpPr>
        <p:spPr>
          <a:xfrm rot="0">
            <a:off x="6557279" y="711268"/>
            <a:ext cx="4706499" cy="1281028"/>
          </a:xfrm>
          <a:prstGeom prst="rect">
            <a:avLst/>
          </a:prstGeom>
        </p:spPr>
        <p:txBody>
          <a:bodyPr anchor="t" rtlCol="false" tIns="0" lIns="0" bIns="0" rIns="0">
            <a:spAutoFit/>
          </a:bodyPr>
          <a:lstStyle/>
          <a:p>
            <a:pPr>
              <a:lnSpc>
                <a:spcPts val="10369"/>
              </a:lnSpc>
            </a:pPr>
            <a:r>
              <a:rPr lang="en-US" sz="7407">
                <a:solidFill>
                  <a:srgbClr val="000000"/>
                </a:solidFill>
                <a:latin typeface="Helios Bold"/>
              </a:rPr>
              <a:t>DATASET</a:t>
            </a:r>
          </a:p>
        </p:txBody>
      </p:sp>
      <p:sp>
        <p:nvSpPr>
          <p:cNvPr name="TextBox 6" id="6"/>
          <p:cNvSpPr txBox="true"/>
          <p:nvPr/>
        </p:nvSpPr>
        <p:spPr>
          <a:xfrm rot="0">
            <a:off x="1246541" y="2156220"/>
            <a:ext cx="15794917" cy="6759948"/>
          </a:xfrm>
          <a:prstGeom prst="rect">
            <a:avLst/>
          </a:prstGeom>
        </p:spPr>
        <p:txBody>
          <a:bodyPr anchor="t" rtlCol="false" tIns="0" lIns="0" bIns="0" rIns="0">
            <a:spAutoFit/>
          </a:bodyPr>
          <a:lstStyle/>
          <a:p>
            <a:pPr marL="844364" indent="-422182" lvl="1">
              <a:lnSpc>
                <a:spcPts val="6726"/>
              </a:lnSpc>
              <a:buFont typeface="Arial"/>
              <a:buChar char="•"/>
            </a:pPr>
            <a:r>
              <a:rPr lang="en-US" sz="3910">
                <a:solidFill>
                  <a:srgbClr val="000000"/>
                </a:solidFill>
                <a:latin typeface="Helios Bold"/>
              </a:rPr>
              <a:t>Orders Table: </a:t>
            </a:r>
            <a:r>
              <a:rPr lang="en-US" sz="3910">
                <a:solidFill>
                  <a:srgbClr val="000000"/>
                </a:solidFill>
                <a:latin typeface="Helios"/>
              </a:rPr>
              <a:t>Contains unique order identifiers, along with the date and time of each order.</a:t>
            </a:r>
          </a:p>
          <a:p>
            <a:pPr marL="844364" indent="-422182" lvl="1">
              <a:lnSpc>
                <a:spcPts val="6726"/>
              </a:lnSpc>
              <a:buFont typeface="Arial"/>
              <a:buChar char="•"/>
            </a:pPr>
            <a:r>
              <a:rPr lang="en-US" sz="3910">
                <a:solidFill>
                  <a:srgbClr val="000000"/>
                </a:solidFill>
                <a:latin typeface="Helios Bold"/>
              </a:rPr>
              <a:t>Order Details Table: </a:t>
            </a:r>
            <a:r>
              <a:rPr lang="en-US" sz="3910">
                <a:solidFill>
                  <a:srgbClr val="000000"/>
                </a:solidFill>
                <a:latin typeface="Helios"/>
              </a:rPr>
              <a:t>Includes details of each order, such as the specific pizza ordered (referenced by pizza_id) and the quantity.</a:t>
            </a:r>
          </a:p>
          <a:p>
            <a:pPr marL="844364" indent="-422182" lvl="1">
              <a:lnSpc>
                <a:spcPts val="6726"/>
              </a:lnSpc>
              <a:buFont typeface="Arial"/>
              <a:buChar char="•"/>
            </a:pPr>
            <a:r>
              <a:rPr lang="en-US" sz="3910">
                <a:solidFill>
                  <a:srgbClr val="000000"/>
                </a:solidFill>
                <a:latin typeface="Helios Bold"/>
              </a:rPr>
              <a:t>Pizza Table: </a:t>
            </a:r>
            <a:r>
              <a:rPr lang="en-US" sz="3910">
                <a:solidFill>
                  <a:srgbClr val="000000"/>
                </a:solidFill>
                <a:latin typeface="Helios"/>
              </a:rPr>
              <a:t>Provides information on each pizza, including its unique identifier, type, size, and price.</a:t>
            </a:r>
          </a:p>
          <a:p>
            <a:pPr marL="844364" indent="-422182" lvl="1">
              <a:lnSpc>
                <a:spcPts val="6726"/>
              </a:lnSpc>
              <a:buFont typeface="Arial"/>
              <a:buChar char="•"/>
            </a:pPr>
            <a:r>
              <a:rPr lang="en-US" sz="3910">
                <a:solidFill>
                  <a:srgbClr val="000000"/>
                </a:solidFill>
                <a:latin typeface="Helios Bold"/>
              </a:rPr>
              <a:t>Pizza Types Table: </a:t>
            </a:r>
            <a:r>
              <a:rPr lang="en-US" sz="3910">
                <a:solidFill>
                  <a:srgbClr val="000000"/>
                </a:solidFill>
                <a:latin typeface="Helios"/>
              </a:rPr>
              <a:t>Stores details about pizza types, including their unique identifiers, names, categories, and ingredients.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8AB9B"/>
        </a:solidFill>
      </p:bgPr>
    </p:bg>
    <p:spTree>
      <p:nvGrpSpPr>
        <p:cNvPr id="1" name=""/>
        <p:cNvGrpSpPr/>
        <p:nvPr/>
      </p:nvGrpSpPr>
      <p:grpSpPr>
        <a:xfrm>
          <a:off x="0" y="0"/>
          <a:ext cx="0" cy="0"/>
          <a:chOff x="0" y="0"/>
          <a:chExt cx="0" cy="0"/>
        </a:xfrm>
      </p:grpSpPr>
      <p:grpSp>
        <p:nvGrpSpPr>
          <p:cNvPr name="Group 2" id="2"/>
          <p:cNvGrpSpPr/>
          <p:nvPr/>
        </p:nvGrpSpPr>
        <p:grpSpPr>
          <a:xfrm rot="0">
            <a:off x="481653" y="327153"/>
            <a:ext cx="17426317" cy="9507271"/>
            <a:chOff x="0" y="0"/>
            <a:chExt cx="32558935" cy="17763168"/>
          </a:xfrm>
        </p:grpSpPr>
        <p:sp>
          <p:nvSpPr>
            <p:cNvPr name="Freeform 3" id="3"/>
            <p:cNvSpPr/>
            <p:nvPr/>
          </p:nvSpPr>
          <p:spPr>
            <a:xfrm flipH="false" flipV="false" rot="0">
              <a:off x="72390" y="72390"/>
              <a:ext cx="32414154" cy="17618389"/>
            </a:xfrm>
            <a:custGeom>
              <a:avLst/>
              <a:gdLst/>
              <a:ahLst/>
              <a:cxnLst/>
              <a:rect r="r" b="b" t="t" l="l"/>
              <a:pathLst>
                <a:path h="17618389" w="32414154">
                  <a:moveTo>
                    <a:pt x="0" y="0"/>
                  </a:moveTo>
                  <a:lnTo>
                    <a:pt x="32414154" y="0"/>
                  </a:lnTo>
                  <a:lnTo>
                    <a:pt x="32414154" y="17618389"/>
                  </a:lnTo>
                  <a:lnTo>
                    <a:pt x="0" y="17618389"/>
                  </a:lnTo>
                  <a:lnTo>
                    <a:pt x="0" y="0"/>
                  </a:lnTo>
                  <a:close/>
                </a:path>
              </a:pathLst>
            </a:custGeom>
            <a:solidFill>
              <a:srgbClr val="FDF3DC"/>
            </a:solidFill>
          </p:spPr>
        </p:sp>
        <p:sp>
          <p:nvSpPr>
            <p:cNvPr name="Freeform 4" id="4"/>
            <p:cNvSpPr/>
            <p:nvPr/>
          </p:nvSpPr>
          <p:spPr>
            <a:xfrm flipH="false" flipV="false" rot="0">
              <a:off x="0" y="0"/>
              <a:ext cx="32558934" cy="17763168"/>
            </a:xfrm>
            <a:custGeom>
              <a:avLst/>
              <a:gdLst/>
              <a:ahLst/>
              <a:cxnLst/>
              <a:rect r="r" b="b" t="t" l="l"/>
              <a:pathLst>
                <a:path h="17763168" w="32558934">
                  <a:moveTo>
                    <a:pt x="32414155" y="17618388"/>
                  </a:moveTo>
                  <a:lnTo>
                    <a:pt x="32558934" y="17618388"/>
                  </a:lnTo>
                  <a:lnTo>
                    <a:pt x="32558934" y="17763168"/>
                  </a:lnTo>
                  <a:lnTo>
                    <a:pt x="32414155" y="17763168"/>
                  </a:lnTo>
                  <a:lnTo>
                    <a:pt x="32414155" y="17618388"/>
                  </a:lnTo>
                  <a:close/>
                  <a:moveTo>
                    <a:pt x="0" y="144780"/>
                  </a:moveTo>
                  <a:lnTo>
                    <a:pt x="144780" y="144780"/>
                  </a:lnTo>
                  <a:lnTo>
                    <a:pt x="144780" y="17618388"/>
                  </a:lnTo>
                  <a:lnTo>
                    <a:pt x="0" y="17618388"/>
                  </a:lnTo>
                  <a:lnTo>
                    <a:pt x="0" y="144780"/>
                  </a:lnTo>
                  <a:close/>
                  <a:moveTo>
                    <a:pt x="0" y="17618388"/>
                  </a:moveTo>
                  <a:lnTo>
                    <a:pt x="144780" y="17618388"/>
                  </a:lnTo>
                  <a:lnTo>
                    <a:pt x="144780" y="17763168"/>
                  </a:lnTo>
                  <a:lnTo>
                    <a:pt x="0" y="17763168"/>
                  </a:lnTo>
                  <a:lnTo>
                    <a:pt x="0" y="17618388"/>
                  </a:lnTo>
                  <a:close/>
                  <a:moveTo>
                    <a:pt x="32414155" y="144780"/>
                  </a:moveTo>
                  <a:lnTo>
                    <a:pt x="32558934" y="144780"/>
                  </a:lnTo>
                  <a:lnTo>
                    <a:pt x="32558934" y="17618388"/>
                  </a:lnTo>
                  <a:lnTo>
                    <a:pt x="32414155" y="17618388"/>
                  </a:lnTo>
                  <a:lnTo>
                    <a:pt x="32414155" y="144780"/>
                  </a:lnTo>
                  <a:close/>
                  <a:moveTo>
                    <a:pt x="144780" y="17618388"/>
                  </a:moveTo>
                  <a:lnTo>
                    <a:pt x="32414155" y="17618388"/>
                  </a:lnTo>
                  <a:lnTo>
                    <a:pt x="32414155" y="17763168"/>
                  </a:lnTo>
                  <a:lnTo>
                    <a:pt x="144780" y="17763168"/>
                  </a:lnTo>
                  <a:lnTo>
                    <a:pt x="144780" y="17618388"/>
                  </a:lnTo>
                  <a:close/>
                  <a:moveTo>
                    <a:pt x="32414155" y="0"/>
                  </a:moveTo>
                  <a:lnTo>
                    <a:pt x="32558934" y="0"/>
                  </a:lnTo>
                  <a:lnTo>
                    <a:pt x="32558934" y="144780"/>
                  </a:lnTo>
                  <a:lnTo>
                    <a:pt x="32414155" y="144780"/>
                  </a:lnTo>
                  <a:lnTo>
                    <a:pt x="32414155" y="0"/>
                  </a:lnTo>
                  <a:close/>
                  <a:moveTo>
                    <a:pt x="0" y="0"/>
                  </a:moveTo>
                  <a:lnTo>
                    <a:pt x="144780" y="0"/>
                  </a:lnTo>
                  <a:lnTo>
                    <a:pt x="144780" y="144780"/>
                  </a:lnTo>
                  <a:lnTo>
                    <a:pt x="0" y="144780"/>
                  </a:lnTo>
                  <a:lnTo>
                    <a:pt x="0" y="0"/>
                  </a:lnTo>
                  <a:close/>
                  <a:moveTo>
                    <a:pt x="144780" y="0"/>
                  </a:moveTo>
                  <a:lnTo>
                    <a:pt x="32414155" y="0"/>
                  </a:lnTo>
                  <a:lnTo>
                    <a:pt x="32414155" y="144780"/>
                  </a:lnTo>
                  <a:lnTo>
                    <a:pt x="144780" y="144780"/>
                  </a:lnTo>
                  <a:lnTo>
                    <a:pt x="144780" y="0"/>
                  </a:lnTo>
                  <a:close/>
                </a:path>
              </a:pathLst>
            </a:custGeom>
            <a:solidFill>
              <a:srgbClr val="000000"/>
            </a:solidFill>
          </p:spPr>
        </p:sp>
      </p:grpSp>
      <p:sp>
        <p:nvSpPr>
          <p:cNvPr name="Freeform 5" id="5"/>
          <p:cNvSpPr/>
          <p:nvPr/>
        </p:nvSpPr>
        <p:spPr>
          <a:xfrm flipH="false" flipV="false" rot="0">
            <a:off x="3201037" y="1731128"/>
            <a:ext cx="12015055" cy="7774720"/>
          </a:xfrm>
          <a:custGeom>
            <a:avLst/>
            <a:gdLst/>
            <a:ahLst/>
            <a:cxnLst/>
            <a:rect r="r" b="b" t="t" l="l"/>
            <a:pathLst>
              <a:path h="7774720" w="12015055">
                <a:moveTo>
                  <a:pt x="0" y="0"/>
                </a:moveTo>
                <a:lnTo>
                  <a:pt x="12015055" y="0"/>
                </a:lnTo>
                <a:lnTo>
                  <a:pt x="12015055" y="7774720"/>
                </a:lnTo>
                <a:lnTo>
                  <a:pt x="0" y="7774720"/>
                </a:lnTo>
                <a:lnTo>
                  <a:pt x="0" y="0"/>
                </a:lnTo>
                <a:close/>
              </a:path>
            </a:pathLst>
          </a:custGeom>
          <a:blipFill>
            <a:blip r:embed="rId2"/>
            <a:stretch>
              <a:fillRect l="0" t="-2427" r="0" b="-2427"/>
            </a:stretch>
          </a:blipFill>
        </p:spPr>
      </p:sp>
      <p:sp>
        <p:nvSpPr>
          <p:cNvPr name="TextBox 6" id="6"/>
          <p:cNvSpPr txBox="true"/>
          <p:nvPr/>
        </p:nvSpPr>
        <p:spPr>
          <a:xfrm rot="0">
            <a:off x="2156114" y="333147"/>
            <a:ext cx="13975772" cy="1397981"/>
          </a:xfrm>
          <a:prstGeom prst="rect">
            <a:avLst/>
          </a:prstGeom>
        </p:spPr>
        <p:txBody>
          <a:bodyPr anchor="t" rtlCol="false" tIns="0" lIns="0" bIns="0" rIns="0">
            <a:spAutoFit/>
          </a:bodyPr>
          <a:lstStyle/>
          <a:p>
            <a:pPr algn="ctr">
              <a:lnSpc>
                <a:spcPts val="11531"/>
              </a:lnSpc>
              <a:spcBef>
                <a:spcPct val="0"/>
              </a:spcBef>
            </a:pPr>
            <a:r>
              <a:rPr lang="en-US" sz="8237" spc="-41">
                <a:solidFill>
                  <a:srgbClr val="000000"/>
                </a:solidFill>
                <a:latin typeface="Quicksand Bold"/>
              </a:rPr>
              <a:t>E</a:t>
            </a:r>
            <a:r>
              <a:rPr lang="en-US" sz="8237" spc="-41">
                <a:solidFill>
                  <a:srgbClr val="000000"/>
                </a:solidFill>
                <a:latin typeface="Quicksand Bold"/>
              </a:rPr>
              <a:t>ntity Relationship Diagram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8AB9B"/>
        </a:solidFill>
      </p:bgPr>
    </p:bg>
    <p:spTree>
      <p:nvGrpSpPr>
        <p:cNvPr id="1" name=""/>
        <p:cNvGrpSpPr/>
        <p:nvPr/>
      </p:nvGrpSpPr>
      <p:grpSpPr>
        <a:xfrm>
          <a:off x="0" y="0"/>
          <a:ext cx="0" cy="0"/>
          <a:chOff x="0" y="0"/>
          <a:chExt cx="0" cy="0"/>
        </a:xfrm>
      </p:grpSpPr>
      <p:grpSp>
        <p:nvGrpSpPr>
          <p:cNvPr name="Group 2" id="2"/>
          <p:cNvGrpSpPr/>
          <p:nvPr/>
        </p:nvGrpSpPr>
        <p:grpSpPr>
          <a:xfrm rot="0">
            <a:off x="452927" y="404373"/>
            <a:ext cx="17382147" cy="9478253"/>
            <a:chOff x="0" y="0"/>
            <a:chExt cx="33329791" cy="18174292"/>
          </a:xfrm>
        </p:grpSpPr>
        <p:sp>
          <p:nvSpPr>
            <p:cNvPr name="Freeform 3" id="3"/>
            <p:cNvSpPr/>
            <p:nvPr/>
          </p:nvSpPr>
          <p:spPr>
            <a:xfrm flipH="false" flipV="false" rot="0">
              <a:off x="72390" y="72390"/>
              <a:ext cx="33185009" cy="18029511"/>
            </a:xfrm>
            <a:custGeom>
              <a:avLst/>
              <a:gdLst/>
              <a:ahLst/>
              <a:cxnLst/>
              <a:rect r="r" b="b" t="t" l="l"/>
              <a:pathLst>
                <a:path h="18029511" w="33185009">
                  <a:moveTo>
                    <a:pt x="0" y="0"/>
                  </a:moveTo>
                  <a:lnTo>
                    <a:pt x="33185009" y="0"/>
                  </a:lnTo>
                  <a:lnTo>
                    <a:pt x="33185009" y="18029511"/>
                  </a:lnTo>
                  <a:lnTo>
                    <a:pt x="0" y="18029511"/>
                  </a:lnTo>
                  <a:lnTo>
                    <a:pt x="0" y="0"/>
                  </a:lnTo>
                  <a:close/>
                </a:path>
              </a:pathLst>
            </a:custGeom>
            <a:solidFill>
              <a:srgbClr val="FDF3DC"/>
            </a:solidFill>
          </p:spPr>
        </p:sp>
        <p:sp>
          <p:nvSpPr>
            <p:cNvPr name="Freeform 4" id="4"/>
            <p:cNvSpPr/>
            <p:nvPr/>
          </p:nvSpPr>
          <p:spPr>
            <a:xfrm flipH="false" flipV="false" rot="0">
              <a:off x="0" y="0"/>
              <a:ext cx="33329792" cy="18174292"/>
            </a:xfrm>
            <a:custGeom>
              <a:avLst/>
              <a:gdLst/>
              <a:ahLst/>
              <a:cxnLst/>
              <a:rect r="r" b="b" t="t" l="l"/>
              <a:pathLst>
                <a:path h="18174292" w="33329792">
                  <a:moveTo>
                    <a:pt x="33185010" y="18029512"/>
                  </a:moveTo>
                  <a:lnTo>
                    <a:pt x="33329792" y="18029512"/>
                  </a:lnTo>
                  <a:lnTo>
                    <a:pt x="33329792" y="18174292"/>
                  </a:lnTo>
                  <a:lnTo>
                    <a:pt x="33185010" y="18174292"/>
                  </a:lnTo>
                  <a:lnTo>
                    <a:pt x="33185010" y="18029512"/>
                  </a:lnTo>
                  <a:close/>
                  <a:moveTo>
                    <a:pt x="0" y="144780"/>
                  </a:moveTo>
                  <a:lnTo>
                    <a:pt x="144780" y="144780"/>
                  </a:lnTo>
                  <a:lnTo>
                    <a:pt x="144780" y="18029512"/>
                  </a:lnTo>
                  <a:lnTo>
                    <a:pt x="0" y="18029512"/>
                  </a:lnTo>
                  <a:lnTo>
                    <a:pt x="0" y="144780"/>
                  </a:lnTo>
                  <a:close/>
                  <a:moveTo>
                    <a:pt x="0" y="18029512"/>
                  </a:moveTo>
                  <a:lnTo>
                    <a:pt x="144780" y="18029512"/>
                  </a:lnTo>
                  <a:lnTo>
                    <a:pt x="144780" y="18174292"/>
                  </a:lnTo>
                  <a:lnTo>
                    <a:pt x="0" y="18174292"/>
                  </a:lnTo>
                  <a:lnTo>
                    <a:pt x="0" y="18029512"/>
                  </a:lnTo>
                  <a:close/>
                  <a:moveTo>
                    <a:pt x="33185010" y="144780"/>
                  </a:moveTo>
                  <a:lnTo>
                    <a:pt x="33329792" y="144780"/>
                  </a:lnTo>
                  <a:lnTo>
                    <a:pt x="33329792" y="18029512"/>
                  </a:lnTo>
                  <a:lnTo>
                    <a:pt x="33185010" y="18029512"/>
                  </a:lnTo>
                  <a:lnTo>
                    <a:pt x="33185010" y="144780"/>
                  </a:lnTo>
                  <a:close/>
                  <a:moveTo>
                    <a:pt x="144780" y="18029512"/>
                  </a:moveTo>
                  <a:lnTo>
                    <a:pt x="33185010" y="18029512"/>
                  </a:lnTo>
                  <a:lnTo>
                    <a:pt x="33185010" y="18174292"/>
                  </a:lnTo>
                  <a:lnTo>
                    <a:pt x="144780" y="18174292"/>
                  </a:lnTo>
                  <a:lnTo>
                    <a:pt x="144780" y="18029512"/>
                  </a:lnTo>
                  <a:close/>
                  <a:moveTo>
                    <a:pt x="33185010" y="0"/>
                  </a:moveTo>
                  <a:lnTo>
                    <a:pt x="33329792" y="0"/>
                  </a:lnTo>
                  <a:lnTo>
                    <a:pt x="33329792" y="144780"/>
                  </a:lnTo>
                  <a:lnTo>
                    <a:pt x="33185010" y="144780"/>
                  </a:lnTo>
                  <a:lnTo>
                    <a:pt x="33185010" y="0"/>
                  </a:lnTo>
                  <a:close/>
                  <a:moveTo>
                    <a:pt x="0" y="0"/>
                  </a:moveTo>
                  <a:lnTo>
                    <a:pt x="144780" y="0"/>
                  </a:lnTo>
                  <a:lnTo>
                    <a:pt x="144780" y="144780"/>
                  </a:lnTo>
                  <a:lnTo>
                    <a:pt x="0" y="144780"/>
                  </a:lnTo>
                  <a:lnTo>
                    <a:pt x="0" y="0"/>
                  </a:lnTo>
                  <a:close/>
                  <a:moveTo>
                    <a:pt x="144780" y="0"/>
                  </a:moveTo>
                  <a:lnTo>
                    <a:pt x="33185010" y="0"/>
                  </a:lnTo>
                  <a:lnTo>
                    <a:pt x="33185010" y="144780"/>
                  </a:lnTo>
                  <a:lnTo>
                    <a:pt x="144780" y="144780"/>
                  </a:lnTo>
                  <a:lnTo>
                    <a:pt x="144780" y="0"/>
                  </a:lnTo>
                  <a:close/>
                </a:path>
              </a:pathLst>
            </a:custGeom>
            <a:solidFill>
              <a:srgbClr val="000000"/>
            </a:solidFill>
          </p:spPr>
        </p:sp>
      </p:grpSp>
      <p:sp>
        <p:nvSpPr>
          <p:cNvPr name="Freeform 5" id="5"/>
          <p:cNvSpPr/>
          <p:nvPr/>
        </p:nvSpPr>
        <p:spPr>
          <a:xfrm flipH="false" flipV="false" rot="0">
            <a:off x="1073088" y="4840407"/>
            <a:ext cx="8292795" cy="3026659"/>
          </a:xfrm>
          <a:custGeom>
            <a:avLst/>
            <a:gdLst/>
            <a:ahLst/>
            <a:cxnLst/>
            <a:rect r="r" b="b" t="t" l="l"/>
            <a:pathLst>
              <a:path h="3026659" w="8292795">
                <a:moveTo>
                  <a:pt x="0" y="0"/>
                </a:moveTo>
                <a:lnTo>
                  <a:pt x="8292794" y="0"/>
                </a:lnTo>
                <a:lnTo>
                  <a:pt x="8292794" y="3026659"/>
                </a:lnTo>
                <a:lnTo>
                  <a:pt x="0" y="3026659"/>
                </a:lnTo>
                <a:lnTo>
                  <a:pt x="0" y="0"/>
                </a:lnTo>
                <a:close/>
              </a:path>
            </a:pathLst>
          </a:custGeom>
          <a:blipFill>
            <a:blip r:embed="rId2"/>
            <a:stretch>
              <a:fillRect l="0" t="0" r="-16915" b="0"/>
            </a:stretch>
          </a:blipFill>
          <a:ln w="38100" cap="sq">
            <a:solidFill>
              <a:srgbClr val="000000"/>
            </a:solidFill>
            <a:prstDash val="solid"/>
            <a:miter/>
          </a:ln>
        </p:spPr>
      </p:sp>
      <p:sp>
        <p:nvSpPr>
          <p:cNvPr name="Freeform 6" id="6"/>
          <p:cNvSpPr/>
          <p:nvPr/>
        </p:nvSpPr>
        <p:spPr>
          <a:xfrm flipH="false" flipV="false" rot="0">
            <a:off x="10930459" y="5143500"/>
            <a:ext cx="4936876" cy="2278558"/>
          </a:xfrm>
          <a:custGeom>
            <a:avLst/>
            <a:gdLst/>
            <a:ahLst/>
            <a:cxnLst/>
            <a:rect r="r" b="b" t="t" l="l"/>
            <a:pathLst>
              <a:path h="2278558" w="4936876">
                <a:moveTo>
                  <a:pt x="0" y="0"/>
                </a:moveTo>
                <a:lnTo>
                  <a:pt x="4936875" y="0"/>
                </a:lnTo>
                <a:lnTo>
                  <a:pt x="4936875" y="2278558"/>
                </a:lnTo>
                <a:lnTo>
                  <a:pt x="0" y="2278558"/>
                </a:lnTo>
                <a:lnTo>
                  <a:pt x="0" y="0"/>
                </a:lnTo>
                <a:close/>
              </a:path>
            </a:pathLst>
          </a:custGeom>
          <a:blipFill>
            <a:blip r:embed="rId3"/>
            <a:stretch>
              <a:fillRect l="0" t="0" r="0" b="0"/>
            </a:stretch>
          </a:blipFill>
          <a:ln w="38100" cap="sq">
            <a:solidFill>
              <a:srgbClr val="000000"/>
            </a:solidFill>
            <a:prstDash val="solid"/>
            <a:miter/>
          </a:ln>
        </p:spPr>
      </p:sp>
      <p:sp>
        <p:nvSpPr>
          <p:cNvPr name="TextBox 7" id="7"/>
          <p:cNvSpPr txBox="true"/>
          <p:nvPr/>
        </p:nvSpPr>
        <p:spPr>
          <a:xfrm rot="0">
            <a:off x="4060392" y="738159"/>
            <a:ext cx="9338504" cy="1423648"/>
          </a:xfrm>
          <a:prstGeom prst="rect">
            <a:avLst/>
          </a:prstGeom>
        </p:spPr>
        <p:txBody>
          <a:bodyPr anchor="t" rtlCol="false" tIns="0" lIns="0" bIns="0" rIns="0">
            <a:spAutoFit/>
          </a:bodyPr>
          <a:lstStyle/>
          <a:p>
            <a:pPr algn="ctr" marL="0" indent="0" lvl="0">
              <a:lnSpc>
                <a:spcPts val="8799"/>
              </a:lnSpc>
            </a:pPr>
            <a:r>
              <a:rPr lang="en-US" sz="8799">
                <a:solidFill>
                  <a:srgbClr val="F8A67B"/>
                </a:solidFill>
                <a:latin typeface="Agrandir Narrow Heavy"/>
              </a:rPr>
              <a:t>QUESTION 1</a:t>
            </a:r>
          </a:p>
        </p:txBody>
      </p:sp>
      <p:sp>
        <p:nvSpPr>
          <p:cNvPr name="TextBox 8" id="8"/>
          <p:cNvSpPr txBox="true"/>
          <p:nvPr/>
        </p:nvSpPr>
        <p:spPr>
          <a:xfrm rot="0">
            <a:off x="452927" y="2410880"/>
            <a:ext cx="20631459" cy="86351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Helios Bold"/>
              </a:rPr>
              <a:t>Retrieve the total no. of orders placed.</a:t>
            </a:r>
          </a:p>
        </p:txBody>
      </p:sp>
      <p:sp>
        <p:nvSpPr>
          <p:cNvPr name="TextBox 9" id="9"/>
          <p:cNvSpPr txBox="true"/>
          <p:nvPr/>
        </p:nvSpPr>
        <p:spPr>
          <a:xfrm rot="0">
            <a:off x="2640624" y="8038617"/>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QUERY</a:t>
            </a:r>
          </a:p>
        </p:txBody>
      </p:sp>
      <p:sp>
        <p:nvSpPr>
          <p:cNvPr name="TextBox 10" id="10"/>
          <p:cNvSpPr txBox="true"/>
          <p:nvPr/>
        </p:nvSpPr>
        <p:spPr>
          <a:xfrm rot="0">
            <a:off x="10930459" y="7819441"/>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RESULT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C9EBC"/>
        </a:solidFill>
      </p:bgPr>
    </p:bg>
    <p:spTree>
      <p:nvGrpSpPr>
        <p:cNvPr id="1" name=""/>
        <p:cNvGrpSpPr/>
        <p:nvPr/>
      </p:nvGrpSpPr>
      <p:grpSpPr>
        <a:xfrm>
          <a:off x="0" y="0"/>
          <a:ext cx="0" cy="0"/>
          <a:chOff x="0" y="0"/>
          <a:chExt cx="0" cy="0"/>
        </a:xfrm>
      </p:grpSpPr>
      <p:grpSp>
        <p:nvGrpSpPr>
          <p:cNvPr name="Group 2" id="2"/>
          <p:cNvGrpSpPr/>
          <p:nvPr/>
        </p:nvGrpSpPr>
        <p:grpSpPr>
          <a:xfrm rot="0">
            <a:off x="452927" y="404373"/>
            <a:ext cx="17382147" cy="9478253"/>
            <a:chOff x="0" y="0"/>
            <a:chExt cx="33329791" cy="18174292"/>
          </a:xfrm>
        </p:grpSpPr>
        <p:sp>
          <p:nvSpPr>
            <p:cNvPr name="Freeform 3" id="3"/>
            <p:cNvSpPr/>
            <p:nvPr/>
          </p:nvSpPr>
          <p:spPr>
            <a:xfrm flipH="false" flipV="false" rot="0">
              <a:off x="72390" y="72390"/>
              <a:ext cx="33185009" cy="18029511"/>
            </a:xfrm>
            <a:custGeom>
              <a:avLst/>
              <a:gdLst/>
              <a:ahLst/>
              <a:cxnLst/>
              <a:rect r="r" b="b" t="t" l="l"/>
              <a:pathLst>
                <a:path h="18029511" w="33185009">
                  <a:moveTo>
                    <a:pt x="0" y="0"/>
                  </a:moveTo>
                  <a:lnTo>
                    <a:pt x="33185009" y="0"/>
                  </a:lnTo>
                  <a:lnTo>
                    <a:pt x="33185009" y="18029511"/>
                  </a:lnTo>
                  <a:lnTo>
                    <a:pt x="0" y="18029511"/>
                  </a:lnTo>
                  <a:lnTo>
                    <a:pt x="0" y="0"/>
                  </a:lnTo>
                  <a:close/>
                </a:path>
              </a:pathLst>
            </a:custGeom>
            <a:solidFill>
              <a:srgbClr val="FDF3DC"/>
            </a:solidFill>
          </p:spPr>
        </p:sp>
        <p:sp>
          <p:nvSpPr>
            <p:cNvPr name="Freeform 4" id="4"/>
            <p:cNvSpPr/>
            <p:nvPr/>
          </p:nvSpPr>
          <p:spPr>
            <a:xfrm flipH="false" flipV="false" rot="0">
              <a:off x="0" y="0"/>
              <a:ext cx="33329792" cy="18174292"/>
            </a:xfrm>
            <a:custGeom>
              <a:avLst/>
              <a:gdLst/>
              <a:ahLst/>
              <a:cxnLst/>
              <a:rect r="r" b="b" t="t" l="l"/>
              <a:pathLst>
                <a:path h="18174292" w="33329792">
                  <a:moveTo>
                    <a:pt x="33185010" y="18029512"/>
                  </a:moveTo>
                  <a:lnTo>
                    <a:pt x="33329792" y="18029512"/>
                  </a:lnTo>
                  <a:lnTo>
                    <a:pt x="33329792" y="18174292"/>
                  </a:lnTo>
                  <a:lnTo>
                    <a:pt x="33185010" y="18174292"/>
                  </a:lnTo>
                  <a:lnTo>
                    <a:pt x="33185010" y="18029512"/>
                  </a:lnTo>
                  <a:close/>
                  <a:moveTo>
                    <a:pt x="0" y="144780"/>
                  </a:moveTo>
                  <a:lnTo>
                    <a:pt x="144780" y="144780"/>
                  </a:lnTo>
                  <a:lnTo>
                    <a:pt x="144780" y="18029512"/>
                  </a:lnTo>
                  <a:lnTo>
                    <a:pt x="0" y="18029512"/>
                  </a:lnTo>
                  <a:lnTo>
                    <a:pt x="0" y="144780"/>
                  </a:lnTo>
                  <a:close/>
                  <a:moveTo>
                    <a:pt x="0" y="18029512"/>
                  </a:moveTo>
                  <a:lnTo>
                    <a:pt x="144780" y="18029512"/>
                  </a:lnTo>
                  <a:lnTo>
                    <a:pt x="144780" y="18174292"/>
                  </a:lnTo>
                  <a:lnTo>
                    <a:pt x="0" y="18174292"/>
                  </a:lnTo>
                  <a:lnTo>
                    <a:pt x="0" y="18029512"/>
                  </a:lnTo>
                  <a:close/>
                  <a:moveTo>
                    <a:pt x="33185010" y="144780"/>
                  </a:moveTo>
                  <a:lnTo>
                    <a:pt x="33329792" y="144780"/>
                  </a:lnTo>
                  <a:lnTo>
                    <a:pt x="33329792" y="18029512"/>
                  </a:lnTo>
                  <a:lnTo>
                    <a:pt x="33185010" y="18029512"/>
                  </a:lnTo>
                  <a:lnTo>
                    <a:pt x="33185010" y="144780"/>
                  </a:lnTo>
                  <a:close/>
                  <a:moveTo>
                    <a:pt x="144780" y="18029512"/>
                  </a:moveTo>
                  <a:lnTo>
                    <a:pt x="33185010" y="18029512"/>
                  </a:lnTo>
                  <a:lnTo>
                    <a:pt x="33185010" y="18174292"/>
                  </a:lnTo>
                  <a:lnTo>
                    <a:pt x="144780" y="18174292"/>
                  </a:lnTo>
                  <a:lnTo>
                    <a:pt x="144780" y="18029512"/>
                  </a:lnTo>
                  <a:close/>
                  <a:moveTo>
                    <a:pt x="33185010" y="0"/>
                  </a:moveTo>
                  <a:lnTo>
                    <a:pt x="33329792" y="0"/>
                  </a:lnTo>
                  <a:lnTo>
                    <a:pt x="33329792" y="144780"/>
                  </a:lnTo>
                  <a:lnTo>
                    <a:pt x="33185010" y="144780"/>
                  </a:lnTo>
                  <a:lnTo>
                    <a:pt x="33185010" y="0"/>
                  </a:lnTo>
                  <a:close/>
                  <a:moveTo>
                    <a:pt x="0" y="0"/>
                  </a:moveTo>
                  <a:lnTo>
                    <a:pt x="144780" y="0"/>
                  </a:lnTo>
                  <a:lnTo>
                    <a:pt x="144780" y="144780"/>
                  </a:lnTo>
                  <a:lnTo>
                    <a:pt x="0" y="144780"/>
                  </a:lnTo>
                  <a:lnTo>
                    <a:pt x="0" y="0"/>
                  </a:lnTo>
                  <a:close/>
                  <a:moveTo>
                    <a:pt x="144780" y="0"/>
                  </a:moveTo>
                  <a:lnTo>
                    <a:pt x="33185010" y="0"/>
                  </a:lnTo>
                  <a:lnTo>
                    <a:pt x="33185010" y="144780"/>
                  </a:lnTo>
                  <a:lnTo>
                    <a:pt x="144780" y="144780"/>
                  </a:lnTo>
                  <a:lnTo>
                    <a:pt x="144780" y="0"/>
                  </a:lnTo>
                  <a:close/>
                </a:path>
              </a:pathLst>
            </a:custGeom>
            <a:solidFill>
              <a:srgbClr val="000000"/>
            </a:solidFill>
          </p:spPr>
        </p:sp>
      </p:grpSp>
      <p:sp>
        <p:nvSpPr>
          <p:cNvPr name="Freeform 5" id="5"/>
          <p:cNvSpPr/>
          <p:nvPr/>
        </p:nvSpPr>
        <p:spPr>
          <a:xfrm flipH="false" flipV="false" rot="0">
            <a:off x="1212614" y="4541376"/>
            <a:ext cx="9875683" cy="3349667"/>
          </a:xfrm>
          <a:custGeom>
            <a:avLst/>
            <a:gdLst/>
            <a:ahLst/>
            <a:cxnLst/>
            <a:rect r="r" b="b" t="t" l="l"/>
            <a:pathLst>
              <a:path h="3349667" w="9875683">
                <a:moveTo>
                  <a:pt x="0" y="0"/>
                </a:moveTo>
                <a:lnTo>
                  <a:pt x="9875684" y="0"/>
                </a:lnTo>
                <a:lnTo>
                  <a:pt x="9875684" y="3349667"/>
                </a:lnTo>
                <a:lnTo>
                  <a:pt x="0" y="3349667"/>
                </a:lnTo>
                <a:lnTo>
                  <a:pt x="0" y="0"/>
                </a:lnTo>
                <a:close/>
              </a:path>
            </a:pathLst>
          </a:custGeom>
          <a:blipFill>
            <a:blip r:embed="rId2"/>
            <a:stretch>
              <a:fillRect l="0" t="0" r="-4177" b="0"/>
            </a:stretch>
          </a:blipFill>
          <a:ln w="38100" cap="sq">
            <a:solidFill>
              <a:srgbClr val="000000"/>
            </a:solidFill>
            <a:prstDash val="solid"/>
            <a:miter/>
          </a:ln>
        </p:spPr>
      </p:sp>
      <p:sp>
        <p:nvSpPr>
          <p:cNvPr name="Freeform 6" id="6"/>
          <p:cNvSpPr/>
          <p:nvPr/>
        </p:nvSpPr>
        <p:spPr>
          <a:xfrm flipH="false" flipV="false" rot="0">
            <a:off x="12167488" y="5005804"/>
            <a:ext cx="4841621" cy="2420811"/>
          </a:xfrm>
          <a:custGeom>
            <a:avLst/>
            <a:gdLst/>
            <a:ahLst/>
            <a:cxnLst/>
            <a:rect r="r" b="b" t="t" l="l"/>
            <a:pathLst>
              <a:path h="2420811" w="4841621">
                <a:moveTo>
                  <a:pt x="0" y="0"/>
                </a:moveTo>
                <a:lnTo>
                  <a:pt x="4841621" y="0"/>
                </a:lnTo>
                <a:lnTo>
                  <a:pt x="4841621" y="2420811"/>
                </a:lnTo>
                <a:lnTo>
                  <a:pt x="0" y="2420811"/>
                </a:lnTo>
                <a:lnTo>
                  <a:pt x="0" y="0"/>
                </a:lnTo>
                <a:close/>
              </a:path>
            </a:pathLst>
          </a:custGeom>
          <a:blipFill>
            <a:blip r:embed="rId3"/>
            <a:stretch>
              <a:fillRect l="0" t="0" r="0" b="0"/>
            </a:stretch>
          </a:blipFill>
          <a:ln w="38100" cap="sq">
            <a:solidFill>
              <a:srgbClr val="000000"/>
            </a:solidFill>
            <a:prstDash val="solid"/>
            <a:miter/>
          </a:ln>
        </p:spPr>
      </p:sp>
      <p:sp>
        <p:nvSpPr>
          <p:cNvPr name="TextBox 7" id="7"/>
          <p:cNvSpPr txBox="true"/>
          <p:nvPr/>
        </p:nvSpPr>
        <p:spPr>
          <a:xfrm rot="0">
            <a:off x="4060065" y="942975"/>
            <a:ext cx="9338504" cy="1423648"/>
          </a:xfrm>
          <a:prstGeom prst="rect">
            <a:avLst/>
          </a:prstGeom>
        </p:spPr>
        <p:txBody>
          <a:bodyPr anchor="t" rtlCol="false" tIns="0" lIns="0" bIns="0" rIns="0">
            <a:spAutoFit/>
          </a:bodyPr>
          <a:lstStyle/>
          <a:p>
            <a:pPr algn="ctr" marL="0" indent="0" lvl="0">
              <a:lnSpc>
                <a:spcPts val="8799"/>
              </a:lnSpc>
            </a:pPr>
            <a:r>
              <a:rPr lang="en-US" sz="8799">
                <a:solidFill>
                  <a:srgbClr val="F8A67B"/>
                </a:solidFill>
                <a:latin typeface="Agrandir Narrow Heavy"/>
              </a:rPr>
              <a:t>QUESTION 2</a:t>
            </a:r>
          </a:p>
        </p:txBody>
      </p:sp>
      <p:sp>
        <p:nvSpPr>
          <p:cNvPr name="TextBox 8" id="8"/>
          <p:cNvSpPr txBox="true"/>
          <p:nvPr/>
        </p:nvSpPr>
        <p:spPr>
          <a:xfrm rot="0">
            <a:off x="5029200" y="2390364"/>
            <a:ext cx="12467332" cy="695736"/>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Helios Bold"/>
              </a:rPr>
              <a:t>Calculate total revenue generated from pizza sales.</a:t>
            </a:r>
          </a:p>
        </p:txBody>
      </p:sp>
      <p:sp>
        <p:nvSpPr>
          <p:cNvPr name="TextBox 9" id="9"/>
          <p:cNvSpPr txBox="true"/>
          <p:nvPr/>
        </p:nvSpPr>
        <p:spPr>
          <a:xfrm rot="0">
            <a:off x="3571595" y="8281568"/>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QUERY</a:t>
            </a:r>
          </a:p>
        </p:txBody>
      </p:sp>
      <p:sp>
        <p:nvSpPr>
          <p:cNvPr name="TextBox 10" id="10"/>
          <p:cNvSpPr txBox="true"/>
          <p:nvPr/>
        </p:nvSpPr>
        <p:spPr>
          <a:xfrm rot="0">
            <a:off x="12167488" y="7843418"/>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RESULT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C9EBC"/>
        </a:solidFill>
      </p:bgPr>
    </p:bg>
    <p:spTree>
      <p:nvGrpSpPr>
        <p:cNvPr id="1" name=""/>
        <p:cNvGrpSpPr/>
        <p:nvPr/>
      </p:nvGrpSpPr>
      <p:grpSpPr>
        <a:xfrm>
          <a:off x="0" y="0"/>
          <a:ext cx="0" cy="0"/>
          <a:chOff x="0" y="0"/>
          <a:chExt cx="0" cy="0"/>
        </a:xfrm>
      </p:grpSpPr>
      <p:grpSp>
        <p:nvGrpSpPr>
          <p:cNvPr name="Group 2" id="2"/>
          <p:cNvGrpSpPr/>
          <p:nvPr/>
        </p:nvGrpSpPr>
        <p:grpSpPr>
          <a:xfrm rot="0">
            <a:off x="452927" y="404373"/>
            <a:ext cx="17382147" cy="9478253"/>
            <a:chOff x="0" y="0"/>
            <a:chExt cx="33329791" cy="18174292"/>
          </a:xfrm>
        </p:grpSpPr>
        <p:sp>
          <p:nvSpPr>
            <p:cNvPr name="Freeform 3" id="3"/>
            <p:cNvSpPr/>
            <p:nvPr/>
          </p:nvSpPr>
          <p:spPr>
            <a:xfrm flipH="false" flipV="false" rot="0">
              <a:off x="72390" y="72390"/>
              <a:ext cx="33185009" cy="18029511"/>
            </a:xfrm>
            <a:custGeom>
              <a:avLst/>
              <a:gdLst/>
              <a:ahLst/>
              <a:cxnLst/>
              <a:rect r="r" b="b" t="t" l="l"/>
              <a:pathLst>
                <a:path h="18029511" w="33185009">
                  <a:moveTo>
                    <a:pt x="0" y="0"/>
                  </a:moveTo>
                  <a:lnTo>
                    <a:pt x="33185009" y="0"/>
                  </a:lnTo>
                  <a:lnTo>
                    <a:pt x="33185009" y="18029511"/>
                  </a:lnTo>
                  <a:lnTo>
                    <a:pt x="0" y="18029511"/>
                  </a:lnTo>
                  <a:lnTo>
                    <a:pt x="0" y="0"/>
                  </a:lnTo>
                  <a:close/>
                </a:path>
              </a:pathLst>
            </a:custGeom>
            <a:solidFill>
              <a:srgbClr val="FDF3DC"/>
            </a:solidFill>
          </p:spPr>
        </p:sp>
        <p:sp>
          <p:nvSpPr>
            <p:cNvPr name="Freeform 4" id="4"/>
            <p:cNvSpPr/>
            <p:nvPr/>
          </p:nvSpPr>
          <p:spPr>
            <a:xfrm flipH="false" flipV="false" rot="0">
              <a:off x="0" y="0"/>
              <a:ext cx="33329792" cy="18174292"/>
            </a:xfrm>
            <a:custGeom>
              <a:avLst/>
              <a:gdLst/>
              <a:ahLst/>
              <a:cxnLst/>
              <a:rect r="r" b="b" t="t" l="l"/>
              <a:pathLst>
                <a:path h="18174292" w="33329792">
                  <a:moveTo>
                    <a:pt x="33185010" y="18029512"/>
                  </a:moveTo>
                  <a:lnTo>
                    <a:pt x="33329792" y="18029512"/>
                  </a:lnTo>
                  <a:lnTo>
                    <a:pt x="33329792" y="18174292"/>
                  </a:lnTo>
                  <a:lnTo>
                    <a:pt x="33185010" y="18174292"/>
                  </a:lnTo>
                  <a:lnTo>
                    <a:pt x="33185010" y="18029512"/>
                  </a:lnTo>
                  <a:close/>
                  <a:moveTo>
                    <a:pt x="0" y="144780"/>
                  </a:moveTo>
                  <a:lnTo>
                    <a:pt x="144780" y="144780"/>
                  </a:lnTo>
                  <a:lnTo>
                    <a:pt x="144780" y="18029512"/>
                  </a:lnTo>
                  <a:lnTo>
                    <a:pt x="0" y="18029512"/>
                  </a:lnTo>
                  <a:lnTo>
                    <a:pt x="0" y="144780"/>
                  </a:lnTo>
                  <a:close/>
                  <a:moveTo>
                    <a:pt x="0" y="18029512"/>
                  </a:moveTo>
                  <a:lnTo>
                    <a:pt x="144780" y="18029512"/>
                  </a:lnTo>
                  <a:lnTo>
                    <a:pt x="144780" y="18174292"/>
                  </a:lnTo>
                  <a:lnTo>
                    <a:pt x="0" y="18174292"/>
                  </a:lnTo>
                  <a:lnTo>
                    <a:pt x="0" y="18029512"/>
                  </a:lnTo>
                  <a:close/>
                  <a:moveTo>
                    <a:pt x="33185010" y="144780"/>
                  </a:moveTo>
                  <a:lnTo>
                    <a:pt x="33329792" y="144780"/>
                  </a:lnTo>
                  <a:lnTo>
                    <a:pt x="33329792" y="18029512"/>
                  </a:lnTo>
                  <a:lnTo>
                    <a:pt x="33185010" y="18029512"/>
                  </a:lnTo>
                  <a:lnTo>
                    <a:pt x="33185010" y="144780"/>
                  </a:lnTo>
                  <a:close/>
                  <a:moveTo>
                    <a:pt x="144780" y="18029512"/>
                  </a:moveTo>
                  <a:lnTo>
                    <a:pt x="33185010" y="18029512"/>
                  </a:lnTo>
                  <a:lnTo>
                    <a:pt x="33185010" y="18174292"/>
                  </a:lnTo>
                  <a:lnTo>
                    <a:pt x="144780" y="18174292"/>
                  </a:lnTo>
                  <a:lnTo>
                    <a:pt x="144780" y="18029512"/>
                  </a:lnTo>
                  <a:close/>
                  <a:moveTo>
                    <a:pt x="33185010" y="0"/>
                  </a:moveTo>
                  <a:lnTo>
                    <a:pt x="33329792" y="0"/>
                  </a:lnTo>
                  <a:lnTo>
                    <a:pt x="33329792" y="144780"/>
                  </a:lnTo>
                  <a:lnTo>
                    <a:pt x="33185010" y="144780"/>
                  </a:lnTo>
                  <a:lnTo>
                    <a:pt x="33185010" y="0"/>
                  </a:lnTo>
                  <a:close/>
                  <a:moveTo>
                    <a:pt x="0" y="0"/>
                  </a:moveTo>
                  <a:lnTo>
                    <a:pt x="144780" y="0"/>
                  </a:lnTo>
                  <a:lnTo>
                    <a:pt x="144780" y="144780"/>
                  </a:lnTo>
                  <a:lnTo>
                    <a:pt x="0" y="144780"/>
                  </a:lnTo>
                  <a:lnTo>
                    <a:pt x="0" y="0"/>
                  </a:lnTo>
                  <a:close/>
                  <a:moveTo>
                    <a:pt x="144780" y="0"/>
                  </a:moveTo>
                  <a:lnTo>
                    <a:pt x="33185010" y="0"/>
                  </a:lnTo>
                  <a:lnTo>
                    <a:pt x="33185010" y="144780"/>
                  </a:lnTo>
                  <a:lnTo>
                    <a:pt x="144780" y="144780"/>
                  </a:lnTo>
                  <a:lnTo>
                    <a:pt x="144780" y="0"/>
                  </a:lnTo>
                  <a:close/>
                </a:path>
              </a:pathLst>
            </a:custGeom>
            <a:solidFill>
              <a:srgbClr val="000000"/>
            </a:solidFill>
          </p:spPr>
        </p:sp>
      </p:grpSp>
      <p:sp>
        <p:nvSpPr>
          <p:cNvPr name="Freeform 5" id="5"/>
          <p:cNvSpPr/>
          <p:nvPr/>
        </p:nvSpPr>
        <p:spPr>
          <a:xfrm flipH="false" flipV="false" rot="0">
            <a:off x="1028700" y="4180503"/>
            <a:ext cx="9543840" cy="4402387"/>
          </a:xfrm>
          <a:custGeom>
            <a:avLst/>
            <a:gdLst/>
            <a:ahLst/>
            <a:cxnLst/>
            <a:rect r="r" b="b" t="t" l="l"/>
            <a:pathLst>
              <a:path h="4402387" w="9543840">
                <a:moveTo>
                  <a:pt x="0" y="0"/>
                </a:moveTo>
                <a:lnTo>
                  <a:pt x="9543840" y="0"/>
                </a:lnTo>
                <a:lnTo>
                  <a:pt x="9543840" y="4402388"/>
                </a:lnTo>
                <a:lnTo>
                  <a:pt x="0" y="4402388"/>
                </a:lnTo>
                <a:lnTo>
                  <a:pt x="0" y="0"/>
                </a:lnTo>
                <a:close/>
              </a:path>
            </a:pathLst>
          </a:custGeom>
          <a:blipFill>
            <a:blip r:embed="rId2"/>
            <a:stretch>
              <a:fillRect l="0" t="0" r="-7205" b="0"/>
            </a:stretch>
          </a:blipFill>
          <a:ln w="38100" cap="sq">
            <a:solidFill>
              <a:srgbClr val="000000"/>
            </a:solidFill>
            <a:prstDash val="solid"/>
            <a:miter/>
          </a:ln>
        </p:spPr>
      </p:sp>
      <p:sp>
        <p:nvSpPr>
          <p:cNvPr name="Freeform 6" id="6"/>
          <p:cNvSpPr/>
          <p:nvPr/>
        </p:nvSpPr>
        <p:spPr>
          <a:xfrm flipH="false" flipV="false" rot="0">
            <a:off x="11137674" y="5143500"/>
            <a:ext cx="6121626" cy="1749036"/>
          </a:xfrm>
          <a:custGeom>
            <a:avLst/>
            <a:gdLst/>
            <a:ahLst/>
            <a:cxnLst/>
            <a:rect r="r" b="b" t="t" l="l"/>
            <a:pathLst>
              <a:path h="1749036" w="6121626">
                <a:moveTo>
                  <a:pt x="0" y="0"/>
                </a:moveTo>
                <a:lnTo>
                  <a:pt x="6121626" y="0"/>
                </a:lnTo>
                <a:lnTo>
                  <a:pt x="6121626" y="1749036"/>
                </a:lnTo>
                <a:lnTo>
                  <a:pt x="0" y="1749036"/>
                </a:lnTo>
                <a:lnTo>
                  <a:pt x="0" y="0"/>
                </a:lnTo>
                <a:close/>
              </a:path>
            </a:pathLst>
          </a:custGeom>
          <a:blipFill>
            <a:blip r:embed="rId3"/>
            <a:stretch>
              <a:fillRect l="0" t="0" r="0" b="0"/>
            </a:stretch>
          </a:blipFill>
          <a:ln w="38100" cap="sq">
            <a:solidFill>
              <a:srgbClr val="000000"/>
            </a:solidFill>
            <a:prstDash val="solid"/>
            <a:miter/>
          </a:ln>
        </p:spPr>
      </p:sp>
      <p:sp>
        <p:nvSpPr>
          <p:cNvPr name="TextBox 7" id="7"/>
          <p:cNvSpPr txBox="true"/>
          <p:nvPr/>
        </p:nvSpPr>
        <p:spPr>
          <a:xfrm rot="0">
            <a:off x="3677092" y="725680"/>
            <a:ext cx="9338504" cy="1423648"/>
          </a:xfrm>
          <a:prstGeom prst="rect">
            <a:avLst/>
          </a:prstGeom>
        </p:spPr>
        <p:txBody>
          <a:bodyPr anchor="t" rtlCol="false" tIns="0" lIns="0" bIns="0" rIns="0">
            <a:spAutoFit/>
          </a:bodyPr>
          <a:lstStyle/>
          <a:p>
            <a:pPr algn="ctr" marL="0" indent="0" lvl="0">
              <a:lnSpc>
                <a:spcPts val="8799"/>
              </a:lnSpc>
            </a:pPr>
            <a:r>
              <a:rPr lang="en-US" sz="8799">
                <a:solidFill>
                  <a:srgbClr val="F8A67B"/>
                </a:solidFill>
                <a:latin typeface="Agrandir Narrow Heavy"/>
              </a:rPr>
              <a:t>QUESTION 3</a:t>
            </a:r>
          </a:p>
        </p:txBody>
      </p:sp>
      <p:sp>
        <p:nvSpPr>
          <p:cNvPr name="TextBox 8" id="8"/>
          <p:cNvSpPr txBox="true"/>
          <p:nvPr/>
        </p:nvSpPr>
        <p:spPr>
          <a:xfrm rot="0">
            <a:off x="4785426" y="2349870"/>
            <a:ext cx="8230170" cy="695736"/>
          </a:xfrm>
          <a:prstGeom prst="rect">
            <a:avLst/>
          </a:prstGeom>
        </p:spPr>
        <p:txBody>
          <a:bodyPr anchor="t" rtlCol="false" tIns="0" lIns="0" bIns="0" rIns="0">
            <a:spAutoFit/>
          </a:bodyPr>
          <a:lstStyle/>
          <a:p>
            <a:pPr algn="ctr" marL="0" indent="0" lvl="0">
              <a:lnSpc>
                <a:spcPts val="5599"/>
              </a:lnSpc>
              <a:spcBef>
                <a:spcPct val="0"/>
              </a:spcBef>
            </a:pPr>
            <a:r>
              <a:rPr lang="en-US" sz="3999" strike="noStrike" u="none">
                <a:solidFill>
                  <a:srgbClr val="000000"/>
                </a:solidFill>
                <a:latin typeface="Helios Bold"/>
              </a:rPr>
              <a:t>Identify the highest-priced pizza.</a:t>
            </a:r>
          </a:p>
        </p:txBody>
      </p:sp>
      <p:sp>
        <p:nvSpPr>
          <p:cNvPr name="TextBox 9" id="9"/>
          <p:cNvSpPr txBox="true"/>
          <p:nvPr/>
        </p:nvSpPr>
        <p:spPr>
          <a:xfrm rot="0">
            <a:off x="3221759" y="8800065"/>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QUERY</a:t>
            </a:r>
          </a:p>
        </p:txBody>
      </p:sp>
      <p:sp>
        <p:nvSpPr>
          <p:cNvPr name="TextBox 10" id="10"/>
          <p:cNvSpPr txBox="true"/>
          <p:nvPr/>
        </p:nvSpPr>
        <p:spPr>
          <a:xfrm rot="0">
            <a:off x="11619626" y="7130661"/>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RESULT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58AB9B"/>
        </a:solidFill>
      </p:bgPr>
    </p:bg>
    <p:spTree>
      <p:nvGrpSpPr>
        <p:cNvPr id="1" name=""/>
        <p:cNvGrpSpPr/>
        <p:nvPr/>
      </p:nvGrpSpPr>
      <p:grpSpPr>
        <a:xfrm>
          <a:off x="0" y="0"/>
          <a:ext cx="0" cy="0"/>
          <a:chOff x="0" y="0"/>
          <a:chExt cx="0" cy="0"/>
        </a:xfrm>
      </p:grpSpPr>
      <p:grpSp>
        <p:nvGrpSpPr>
          <p:cNvPr name="Group 2" id="2"/>
          <p:cNvGrpSpPr/>
          <p:nvPr/>
        </p:nvGrpSpPr>
        <p:grpSpPr>
          <a:xfrm rot="0">
            <a:off x="452927" y="404373"/>
            <a:ext cx="17382147" cy="9478253"/>
            <a:chOff x="0" y="0"/>
            <a:chExt cx="33329791" cy="18174292"/>
          </a:xfrm>
        </p:grpSpPr>
        <p:sp>
          <p:nvSpPr>
            <p:cNvPr name="Freeform 3" id="3"/>
            <p:cNvSpPr/>
            <p:nvPr/>
          </p:nvSpPr>
          <p:spPr>
            <a:xfrm flipH="false" flipV="false" rot="0">
              <a:off x="72390" y="72390"/>
              <a:ext cx="33185009" cy="18029511"/>
            </a:xfrm>
            <a:custGeom>
              <a:avLst/>
              <a:gdLst/>
              <a:ahLst/>
              <a:cxnLst/>
              <a:rect r="r" b="b" t="t" l="l"/>
              <a:pathLst>
                <a:path h="18029511" w="33185009">
                  <a:moveTo>
                    <a:pt x="0" y="0"/>
                  </a:moveTo>
                  <a:lnTo>
                    <a:pt x="33185009" y="0"/>
                  </a:lnTo>
                  <a:lnTo>
                    <a:pt x="33185009" y="18029511"/>
                  </a:lnTo>
                  <a:lnTo>
                    <a:pt x="0" y="18029511"/>
                  </a:lnTo>
                  <a:lnTo>
                    <a:pt x="0" y="0"/>
                  </a:lnTo>
                  <a:close/>
                </a:path>
              </a:pathLst>
            </a:custGeom>
            <a:solidFill>
              <a:srgbClr val="FDF3DC"/>
            </a:solidFill>
          </p:spPr>
        </p:sp>
        <p:sp>
          <p:nvSpPr>
            <p:cNvPr name="Freeform 4" id="4"/>
            <p:cNvSpPr/>
            <p:nvPr/>
          </p:nvSpPr>
          <p:spPr>
            <a:xfrm flipH="false" flipV="false" rot="0">
              <a:off x="0" y="0"/>
              <a:ext cx="33329792" cy="18174292"/>
            </a:xfrm>
            <a:custGeom>
              <a:avLst/>
              <a:gdLst/>
              <a:ahLst/>
              <a:cxnLst/>
              <a:rect r="r" b="b" t="t" l="l"/>
              <a:pathLst>
                <a:path h="18174292" w="33329792">
                  <a:moveTo>
                    <a:pt x="33185010" y="18029512"/>
                  </a:moveTo>
                  <a:lnTo>
                    <a:pt x="33329792" y="18029512"/>
                  </a:lnTo>
                  <a:lnTo>
                    <a:pt x="33329792" y="18174292"/>
                  </a:lnTo>
                  <a:lnTo>
                    <a:pt x="33185010" y="18174292"/>
                  </a:lnTo>
                  <a:lnTo>
                    <a:pt x="33185010" y="18029512"/>
                  </a:lnTo>
                  <a:close/>
                  <a:moveTo>
                    <a:pt x="0" y="144780"/>
                  </a:moveTo>
                  <a:lnTo>
                    <a:pt x="144780" y="144780"/>
                  </a:lnTo>
                  <a:lnTo>
                    <a:pt x="144780" y="18029512"/>
                  </a:lnTo>
                  <a:lnTo>
                    <a:pt x="0" y="18029512"/>
                  </a:lnTo>
                  <a:lnTo>
                    <a:pt x="0" y="144780"/>
                  </a:lnTo>
                  <a:close/>
                  <a:moveTo>
                    <a:pt x="0" y="18029512"/>
                  </a:moveTo>
                  <a:lnTo>
                    <a:pt x="144780" y="18029512"/>
                  </a:lnTo>
                  <a:lnTo>
                    <a:pt x="144780" y="18174292"/>
                  </a:lnTo>
                  <a:lnTo>
                    <a:pt x="0" y="18174292"/>
                  </a:lnTo>
                  <a:lnTo>
                    <a:pt x="0" y="18029512"/>
                  </a:lnTo>
                  <a:close/>
                  <a:moveTo>
                    <a:pt x="33185010" y="144780"/>
                  </a:moveTo>
                  <a:lnTo>
                    <a:pt x="33329792" y="144780"/>
                  </a:lnTo>
                  <a:lnTo>
                    <a:pt x="33329792" y="18029512"/>
                  </a:lnTo>
                  <a:lnTo>
                    <a:pt x="33185010" y="18029512"/>
                  </a:lnTo>
                  <a:lnTo>
                    <a:pt x="33185010" y="144780"/>
                  </a:lnTo>
                  <a:close/>
                  <a:moveTo>
                    <a:pt x="144780" y="18029512"/>
                  </a:moveTo>
                  <a:lnTo>
                    <a:pt x="33185010" y="18029512"/>
                  </a:lnTo>
                  <a:lnTo>
                    <a:pt x="33185010" y="18174292"/>
                  </a:lnTo>
                  <a:lnTo>
                    <a:pt x="144780" y="18174292"/>
                  </a:lnTo>
                  <a:lnTo>
                    <a:pt x="144780" y="18029512"/>
                  </a:lnTo>
                  <a:close/>
                  <a:moveTo>
                    <a:pt x="33185010" y="0"/>
                  </a:moveTo>
                  <a:lnTo>
                    <a:pt x="33329792" y="0"/>
                  </a:lnTo>
                  <a:lnTo>
                    <a:pt x="33329792" y="144780"/>
                  </a:lnTo>
                  <a:lnTo>
                    <a:pt x="33185010" y="144780"/>
                  </a:lnTo>
                  <a:lnTo>
                    <a:pt x="33185010" y="0"/>
                  </a:lnTo>
                  <a:close/>
                  <a:moveTo>
                    <a:pt x="0" y="0"/>
                  </a:moveTo>
                  <a:lnTo>
                    <a:pt x="144780" y="0"/>
                  </a:lnTo>
                  <a:lnTo>
                    <a:pt x="144780" y="144780"/>
                  </a:lnTo>
                  <a:lnTo>
                    <a:pt x="0" y="144780"/>
                  </a:lnTo>
                  <a:lnTo>
                    <a:pt x="0" y="0"/>
                  </a:lnTo>
                  <a:close/>
                  <a:moveTo>
                    <a:pt x="144780" y="0"/>
                  </a:moveTo>
                  <a:lnTo>
                    <a:pt x="33185010" y="0"/>
                  </a:lnTo>
                  <a:lnTo>
                    <a:pt x="33185010" y="144780"/>
                  </a:lnTo>
                  <a:lnTo>
                    <a:pt x="144780" y="144780"/>
                  </a:lnTo>
                  <a:lnTo>
                    <a:pt x="144780" y="0"/>
                  </a:lnTo>
                  <a:close/>
                </a:path>
              </a:pathLst>
            </a:custGeom>
            <a:solidFill>
              <a:srgbClr val="000000"/>
            </a:solidFill>
          </p:spPr>
        </p:sp>
      </p:grpSp>
      <p:sp>
        <p:nvSpPr>
          <p:cNvPr name="Freeform 5" id="5"/>
          <p:cNvSpPr/>
          <p:nvPr/>
        </p:nvSpPr>
        <p:spPr>
          <a:xfrm flipH="false" flipV="false" rot="0">
            <a:off x="1318580" y="3717374"/>
            <a:ext cx="8761864" cy="4667502"/>
          </a:xfrm>
          <a:custGeom>
            <a:avLst/>
            <a:gdLst/>
            <a:ahLst/>
            <a:cxnLst/>
            <a:rect r="r" b="b" t="t" l="l"/>
            <a:pathLst>
              <a:path h="4667502" w="8761864">
                <a:moveTo>
                  <a:pt x="0" y="0"/>
                </a:moveTo>
                <a:lnTo>
                  <a:pt x="8761864" y="0"/>
                </a:lnTo>
                <a:lnTo>
                  <a:pt x="8761864" y="4667502"/>
                </a:lnTo>
                <a:lnTo>
                  <a:pt x="0" y="4667502"/>
                </a:lnTo>
                <a:lnTo>
                  <a:pt x="0" y="0"/>
                </a:lnTo>
                <a:close/>
              </a:path>
            </a:pathLst>
          </a:custGeom>
          <a:blipFill>
            <a:blip r:embed="rId2"/>
            <a:stretch>
              <a:fillRect l="-2352" t="0" r="-2352" b="0"/>
            </a:stretch>
          </a:blipFill>
          <a:ln w="38100" cap="sq">
            <a:solidFill>
              <a:srgbClr val="000000"/>
            </a:solidFill>
            <a:prstDash val="solid"/>
            <a:miter/>
          </a:ln>
        </p:spPr>
      </p:sp>
      <p:sp>
        <p:nvSpPr>
          <p:cNvPr name="Freeform 6" id="6"/>
          <p:cNvSpPr/>
          <p:nvPr/>
        </p:nvSpPr>
        <p:spPr>
          <a:xfrm flipH="false" flipV="false" rot="0">
            <a:off x="10930459" y="3924060"/>
            <a:ext cx="5914509" cy="3943006"/>
          </a:xfrm>
          <a:custGeom>
            <a:avLst/>
            <a:gdLst/>
            <a:ahLst/>
            <a:cxnLst/>
            <a:rect r="r" b="b" t="t" l="l"/>
            <a:pathLst>
              <a:path h="3943006" w="5914509">
                <a:moveTo>
                  <a:pt x="0" y="0"/>
                </a:moveTo>
                <a:lnTo>
                  <a:pt x="5914509" y="0"/>
                </a:lnTo>
                <a:lnTo>
                  <a:pt x="5914509" y="3943006"/>
                </a:lnTo>
                <a:lnTo>
                  <a:pt x="0" y="3943006"/>
                </a:lnTo>
                <a:lnTo>
                  <a:pt x="0" y="0"/>
                </a:lnTo>
                <a:close/>
              </a:path>
            </a:pathLst>
          </a:custGeom>
          <a:blipFill>
            <a:blip r:embed="rId3"/>
            <a:stretch>
              <a:fillRect l="0" t="0" r="0" b="0"/>
            </a:stretch>
          </a:blipFill>
          <a:ln w="38100" cap="sq">
            <a:solidFill>
              <a:srgbClr val="000000"/>
            </a:solidFill>
            <a:prstDash val="solid"/>
            <a:miter/>
          </a:ln>
        </p:spPr>
      </p:sp>
      <p:sp>
        <p:nvSpPr>
          <p:cNvPr name="TextBox 7" id="7"/>
          <p:cNvSpPr txBox="true"/>
          <p:nvPr/>
        </p:nvSpPr>
        <p:spPr>
          <a:xfrm rot="0">
            <a:off x="4060392" y="738159"/>
            <a:ext cx="9338504" cy="1423648"/>
          </a:xfrm>
          <a:prstGeom prst="rect">
            <a:avLst/>
          </a:prstGeom>
        </p:spPr>
        <p:txBody>
          <a:bodyPr anchor="t" rtlCol="false" tIns="0" lIns="0" bIns="0" rIns="0">
            <a:spAutoFit/>
          </a:bodyPr>
          <a:lstStyle/>
          <a:p>
            <a:pPr algn="ctr" marL="0" indent="0" lvl="0">
              <a:lnSpc>
                <a:spcPts val="8799"/>
              </a:lnSpc>
            </a:pPr>
            <a:r>
              <a:rPr lang="en-US" sz="8799">
                <a:solidFill>
                  <a:srgbClr val="F8A67B"/>
                </a:solidFill>
                <a:latin typeface="Agrandir Narrow Heavy"/>
              </a:rPr>
              <a:t>QUESTION 4</a:t>
            </a:r>
          </a:p>
        </p:txBody>
      </p:sp>
      <p:sp>
        <p:nvSpPr>
          <p:cNvPr name="TextBox 8" id="8"/>
          <p:cNvSpPr txBox="true"/>
          <p:nvPr/>
        </p:nvSpPr>
        <p:spPr>
          <a:xfrm rot="0">
            <a:off x="2833641" y="8582476"/>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QUERY</a:t>
            </a:r>
          </a:p>
        </p:txBody>
      </p:sp>
      <p:sp>
        <p:nvSpPr>
          <p:cNvPr name="TextBox 9" id="9"/>
          <p:cNvSpPr txBox="true"/>
          <p:nvPr/>
        </p:nvSpPr>
        <p:spPr>
          <a:xfrm rot="0">
            <a:off x="11308852" y="8171866"/>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RESULT</a:t>
            </a:r>
          </a:p>
        </p:txBody>
      </p:sp>
      <p:sp>
        <p:nvSpPr>
          <p:cNvPr name="TextBox 10" id="10"/>
          <p:cNvSpPr txBox="true"/>
          <p:nvPr/>
        </p:nvSpPr>
        <p:spPr>
          <a:xfrm rot="0">
            <a:off x="5147825" y="2429930"/>
            <a:ext cx="10940355" cy="695736"/>
          </a:xfrm>
          <a:prstGeom prst="rect">
            <a:avLst/>
          </a:prstGeom>
        </p:spPr>
        <p:txBody>
          <a:bodyPr anchor="t" rtlCol="false" tIns="0" lIns="0" bIns="0" rIns="0">
            <a:spAutoFit/>
          </a:bodyPr>
          <a:lstStyle/>
          <a:p>
            <a:pPr algn="ctr" marL="0" indent="0" lvl="0">
              <a:lnSpc>
                <a:spcPts val="5599"/>
              </a:lnSpc>
              <a:spcBef>
                <a:spcPct val="0"/>
              </a:spcBef>
            </a:pPr>
            <a:r>
              <a:rPr lang="en-US" sz="3999" strike="noStrike" u="none">
                <a:solidFill>
                  <a:srgbClr val="000000"/>
                </a:solidFill>
                <a:latin typeface="Helios Bold"/>
              </a:rPr>
              <a:t>Identify the most common pizza size ordered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C9EBC"/>
        </a:solidFill>
      </p:bgPr>
    </p:bg>
    <p:spTree>
      <p:nvGrpSpPr>
        <p:cNvPr id="1" name=""/>
        <p:cNvGrpSpPr/>
        <p:nvPr/>
      </p:nvGrpSpPr>
      <p:grpSpPr>
        <a:xfrm>
          <a:off x="0" y="0"/>
          <a:ext cx="0" cy="0"/>
          <a:chOff x="0" y="0"/>
          <a:chExt cx="0" cy="0"/>
        </a:xfrm>
      </p:grpSpPr>
      <p:grpSp>
        <p:nvGrpSpPr>
          <p:cNvPr name="Group 2" id="2"/>
          <p:cNvGrpSpPr/>
          <p:nvPr/>
        </p:nvGrpSpPr>
        <p:grpSpPr>
          <a:xfrm rot="0">
            <a:off x="452927" y="404373"/>
            <a:ext cx="17382147" cy="9478253"/>
            <a:chOff x="0" y="0"/>
            <a:chExt cx="33329791" cy="18174292"/>
          </a:xfrm>
        </p:grpSpPr>
        <p:sp>
          <p:nvSpPr>
            <p:cNvPr name="Freeform 3" id="3"/>
            <p:cNvSpPr/>
            <p:nvPr/>
          </p:nvSpPr>
          <p:spPr>
            <a:xfrm flipH="false" flipV="false" rot="0">
              <a:off x="72390" y="72390"/>
              <a:ext cx="33185009" cy="18029511"/>
            </a:xfrm>
            <a:custGeom>
              <a:avLst/>
              <a:gdLst/>
              <a:ahLst/>
              <a:cxnLst/>
              <a:rect r="r" b="b" t="t" l="l"/>
              <a:pathLst>
                <a:path h="18029511" w="33185009">
                  <a:moveTo>
                    <a:pt x="0" y="0"/>
                  </a:moveTo>
                  <a:lnTo>
                    <a:pt x="33185009" y="0"/>
                  </a:lnTo>
                  <a:lnTo>
                    <a:pt x="33185009" y="18029511"/>
                  </a:lnTo>
                  <a:lnTo>
                    <a:pt x="0" y="18029511"/>
                  </a:lnTo>
                  <a:lnTo>
                    <a:pt x="0" y="0"/>
                  </a:lnTo>
                  <a:close/>
                </a:path>
              </a:pathLst>
            </a:custGeom>
            <a:solidFill>
              <a:srgbClr val="FDF3DC"/>
            </a:solidFill>
          </p:spPr>
        </p:sp>
        <p:sp>
          <p:nvSpPr>
            <p:cNvPr name="Freeform 4" id="4"/>
            <p:cNvSpPr/>
            <p:nvPr/>
          </p:nvSpPr>
          <p:spPr>
            <a:xfrm flipH="false" flipV="false" rot="0">
              <a:off x="0" y="0"/>
              <a:ext cx="33329792" cy="18174292"/>
            </a:xfrm>
            <a:custGeom>
              <a:avLst/>
              <a:gdLst/>
              <a:ahLst/>
              <a:cxnLst/>
              <a:rect r="r" b="b" t="t" l="l"/>
              <a:pathLst>
                <a:path h="18174292" w="33329792">
                  <a:moveTo>
                    <a:pt x="33185010" y="18029512"/>
                  </a:moveTo>
                  <a:lnTo>
                    <a:pt x="33329792" y="18029512"/>
                  </a:lnTo>
                  <a:lnTo>
                    <a:pt x="33329792" y="18174292"/>
                  </a:lnTo>
                  <a:lnTo>
                    <a:pt x="33185010" y="18174292"/>
                  </a:lnTo>
                  <a:lnTo>
                    <a:pt x="33185010" y="18029512"/>
                  </a:lnTo>
                  <a:close/>
                  <a:moveTo>
                    <a:pt x="0" y="144780"/>
                  </a:moveTo>
                  <a:lnTo>
                    <a:pt x="144780" y="144780"/>
                  </a:lnTo>
                  <a:lnTo>
                    <a:pt x="144780" y="18029512"/>
                  </a:lnTo>
                  <a:lnTo>
                    <a:pt x="0" y="18029512"/>
                  </a:lnTo>
                  <a:lnTo>
                    <a:pt x="0" y="144780"/>
                  </a:lnTo>
                  <a:close/>
                  <a:moveTo>
                    <a:pt x="0" y="18029512"/>
                  </a:moveTo>
                  <a:lnTo>
                    <a:pt x="144780" y="18029512"/>
                  </a:lnTo>
                  <a:lnTo>
                    <a:pt x="144780" y="18174292"/>
                  </a:lnTo>
                  <a:lnTo>
                    <a:pt x="0" y="18174292"/>
                  </a:lnTo>
                  <a:lnTo>
                    <a:pt x="0" y="18029512"/>
                  </a:lnTo>
                  <a:close/>
                  <a:moveTo>
                    <a:pt x="33185010" y="144780"/>
                  </a:moveTo>
                  <a:lnTo>
                    <a:pt x="33329792" y="144780"/>
                  </a:lnTo>
                  <a:lnTo>
                    <a:pt x="33329792" y="18029512"/>
                  </a:lnTo>
                  <a:lnTo>
                    <a:pt x="33185010" y="18029512"/>
                  </a:lnTo>
                  <a:lnTo>
                    <a:pt x="33185010" y="144780"/>
                  </a:lnTo>
                  <a:close/>
                  <a:moveTo>
                    <a:pt x="144780" y="18029512"/>
                  </a:moveTo>
                  <a:lnTo>
                    <a:pt x="33185010" y="18029512"/>
                  </a:lnTo>
                  <a:lnTo>
                    <a:pt x="33185010" y="18174292"/>
                  </a:lnTo>
                  <a:lnTo>
                    <a:pt x="144780" y="18174292"/>
                  </a:lnTo>
                  <a:lnTo>
                    <a:pt x="144780" y="18029512"/>
                  </a:lnTo>
                  <a:close/>
                  <a:moveTo>
                    <a:pt x="33185010" y="0"/>
                  </a:moveTo>
                  <a:lnTo>
                    <a:pt x="33329792" y="0"/>
                  </a:lnTo>
                  <a:lnTo>
                    <a:pt x="33329792" y="144780"/>
                  </a:lnTo>
                  <a:lnTo>
                    <a:pt x="33185010" y="144780"/>
                  </a:lnTo>
                  <a:lnTo>
                    <a:pt x="33185010" y="0"/>
                  </a:lnTo>
                  <a:close/>
                  <a:moveTo>
                    <a:pt x="0" y="0"/>
                  </a:moveTo>
                  <a:lnTo>
                    <a:pt x="144780" y="0"/>
                  </a:lnTo>
                  <a:lnTo>
                    <a:pt x="144780" y="144780"/>
                  </a:lnTo>
                  <a:lnTo>
                    <a:pt x="0" y="144780"/>
                  </a:lnTo>
                  <a:lnTo>
                    <a:pt x="0" y="0"/>
                  </a:lnTo>
                  <a:close/>
                  <a:moveTo>
                    <a:pt x="144780" y="0"/>
                  </a:moveTo>
                  <a:lnTo>
                    <a:pt x="33185010" y="0"/>
                  </a:lnTo>
                  <a:lnTo>
                    <a:pt x="33185010" y="144780"/>
                  </a:lnTo>
                  <a:lnTo>
                    <a:pt x="144780" y="144780"/>
                  </a:lnTo>
                  <a:lnTo>
                    <a:pt x="144780" y="0"/>
                  </a:lnTo>
                  <a:close/>
                </a:path>
              </a:pathLst>
            </a:custGeom>
            <a:solidFill>
              <a:srgbClr val="000000"/>
            </a:solidFill>
          </p:spPr>
        </p:sp>
      </p:grpSp>
      <p:sp>
        <p:nvSpPr>
          <p:cNvPr name="Freeform 5" id="5"/>
          <p:cNvSpPr/>
          <p:nvPr/>
        </p:nvSpPr>
        <p:spPr>
          <a:xfrm flipH="false" flipV="false" rot="0">
            <a:off x="1568217" y="3815599"/>
            <a:ext cx="7218213" cy="4687441"/>
          </a:xfrm>
          <a:custGeom>
            <a:avLst/>
            <a:gdLst/>
            <a:ahLst/>
            <a:cxnLst/>
            <a:rect r="r" b="b" t="t" l="l"/>
            <a:pathLst>
              <a:path h="4687441" w="7218213">
                <a:moveTo>
                  <a:pt x="0" y="0"/>
                </a:moveTo>
                <a:lnTo>
                  <a:pt x="7218213" y="0"/>
                </a:lnTo>
                <a:lnTo>
                  <a:pt x="7218213" y="4687441"/>
                </a:lnTo>
                <a:lnTo>
                  <a:pt x="0" y="4687441"/>
                </a:lnTo>
                <a:lnTo>
                  <a:pt x="0" y="0"/>
                </a:lnTo>
                <a:close/>
              </a:path>
            </a:pathLst>
          </a:custGeom>
          <a:blipFill>
            <a:blip r:embed="rId2"/>
            <a:stretch>
              <a:fillRect l="0" t="0" r="-7807" b="0"/>
            </a:stretch>
          </a:blipFill>
          <a:ln w="38100" cap="sq">
            <a:solidFill>
              <a:srgbClr val="000000"/>
            </a:solidFill>
            <a:prstDash val="solid"/>
            <a:miter/>
          </a:ln>
        </p:spPr>
      </p:sp>
      <p:sp>
        <p:nvSpPr>
          <p:cNvPr name="Freeform 6" id="6"/>
          <p:cNvSpPr/>
          <p:nvPr/>
        </p:nvSpPr>
        <p:spPr>
          <a:xfrm flipH="false" flipV="false" rot="0">
            <a:off x="9791582" y="4256865"/>
            <a:ext cx="7241615" cy="3332031"/>
          </a:xfrm>
          <a:custGeom>
            <a:avLst/>
            <a:gdLst/>
            <a:ahLst/>
            <a:cxnLst/>
            <a:rect r="r" b="b" t="t" l="l"/>
            <a:pathLst>
              <a:path h="3332031" w="7241615">
                <a:moveTo>
                  <a:pt x="0" y="0"/>
                </a:moveTo>
                <a:lnTo>
                  <a:pt x="7241614" y="0"/>
                </a:lnTo>
                <a:lnTo>
                  <a:pt x="7241614" y="3332031"/>
                </a:lnTo>
                <a:lnTo>
                  <a:pt x="0" y="3332031"/>
                </a:lnTo>
                <a:lnTo>
                  <a:pt x="0" y="0"/>
                </a:lnTo>
                <a:close/>
              </a:path>
            </a:pathLst>
          </a:custGeom>
          <a:blipFill>
            <a:blip r:embed="rId3"/>
            <a:stretch>
              <a:fillRect l="0" t="0" r="0" b="0"/>
            </a:stretch>
          </a:blipFill>
          <a:ln w="38100" cap="sq">
            <a:solidFill>
              <a:srgbClr val="000000"/>
            </a:solidFill>
            <a:prstDash val="solid"/>
            <a:miter/>
          </a:ln>
        </p:spPr>
      </p:sp>
      <p:sp>
        <p:nvSpPr>
          <p:cNvPr name="TextBox 7" id="7"/>
          <p:cNvSpPr txBox="true"/>
          <p:nvPr/>
        </p:nvSpPr>
        <p:spPr>
          <a:xfrm rot="0">
            <a:off x="3677092" y="725680"/>
            <a:ext cx="9338504" cy="1423648"/>
          </a:xfrm>
          <a:prstGeom prst="rect">
            <a:avLst/>
          </a:prstGeom>
        </p:spPr>
        <p:txBody>
          <a:bodyPr anchor="t" rtlCol="false" tIns="0" lIns="0" bIns="0" rIns="0">
            <a:spAutoFit/>
          </a:bodyPr>
          <a:lstStyle/>
          <a:p>
            <a:pPr algn="ctr" marL="0" indent="0" lvl="0">
              <a:lnSpc>
                <a:spcPts val="8799"/>
              </a:lnSpc>
            </a:pPr>
            <a:r>
              <a:rPr lang="en-US" sz="8799">
                <a:solidFill>
                  <a:srgbClr val="F8A67B"/>
                </a:solidFill>
                <a:latin typeface="Agrandir Narrow Heavy"/>
              </a:rPr>
              <a:t>QUESTION 5</a:t>
            </a:r>
          </a:p>
        </p:txBody>
      </p:sp>
      <p:sp>
        <p:nvSpPr>
          <p:cNvPr name="TextBox 8" id="8"/>
          <p:cNvSpPr txBox="true"/>
          <p:nvPr/>
        </p:nvSpPr>
        <p:spPr>
          <a:xfrm rot="0">
            <a:off x="4335603" y="2063603"/>
            <a:ext cx="12473874" cy="1407347"/>
          </a:xfrm>
          <a:prstGeom prst="rect">
            <a:avLst/>
          </a:prstGeom>
        </p:spPr>
        <p:txBody>
          <a:bodyPr anchor="t" rtlCol="false" tIns="0" lIns="0" bIns="0" rIns="0">
            <a:spAutoFit/>
          </a:bodyPr>
          <a:lstStyle/>
          <a:p>
            <a:pPr>
              <a:lnSpc>
                <a:spcPts val="5599"/>
              </a:lnSpc>
            </a:pPr>
            <a:r>
              <a:rPr lang="en-US" sz="3999">
                <a:solidFill>
                  <a:srgbClr val="000000"/>
                </a:solidFill>
                <a:latin typeface="Helios Bold"/>
              </a:rPr>
              <a:t> List the top 5 most ordered pizza types along with</a:t>
            </a:r>
          </a:p>
          <a:p>
            <a:pPr marL="0" indent="0" lvl="0">
              <a:lnSpc>
                <a:spcPts val="5599"/>
              </a:lnSpc>
              <a:spcBef>
                <a:spcPct val="0"/>
              </a:spcBef>
            </a:pPr>
            <a:r>
              <a:rPr lang="en-US" sz="3999">
                <a:solidFill>
                  <a:srgbClr val="000000"/>
                </a:solidFill>
                <a:latin typeface="Helios Bold"/>
              </a:rPr>
              <a:t>their quantities.</a:t>
            </a:r>
          </a:p>
        </p:txBody>
      </p:sp>
      <p:sp>
        <p:nvSpPr>
          <p:cNvPr name="TextBox 9" id="9"/>
          <p:cNvSpPr txBox="true"/>
          <p:nvPr/>
        </p:nvSpPr>
        <p:spPr>
          <a:xfrm rot="0">
            <a:off x="2598463" y="8798315"/>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QUERY</a:t>
            </a:r>
          </a:p>
        </p:txBody>
      </p:sp>
      <p:sp>
        <p:nvSpPr>
          <p:cNvPr name="TextBox 10" id="10"/>
          <p:cNvSpPr txBox="true"/>
          <p:nvPr/>
        </p:nvSpPr>
        <p:spPr>
          <a:xfrm rot="0">
            <a:off x="11124530" y="7977095"/>
            <a:ext cx="5157722" cy="868845"/>
          </a:xfrm>
          <a:prstGeom prst="rect">
            <a:avLst/>
          </a:prstGeom>
        </p:spPr>
        <p:txBody>
          <a:bodyPr anchor="t" rtlCol="false" tIns="0" lIns="0" bIns="0" rIns="0">
            <a:spAutoFit/>
          </a:bodyPr>
          <a:lstStyle/>
          <a:p>
            <a:pPr algn="ctr" marL="0" indent="0" lvl="0">
              <a:lnSpc>
                <a:spcPts val="5391"/>
              </a:lnSpc>
            </a:pPr>
            <a:r>
              <a:rPr lang="en-US" sz="5391">
                <a:solidFill>
                  <a:srgbClr val="F8A67B"/>
                </a:solidFill>
                <a:latin typeface="Agrandir Narrow Heavy"/>
              </a:rPr>
              <a:t>RESULT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DAGEFdobDZo</dc:identifier>
  <dcterms:modified xsi:type="dcterms:W3CDTF">2011-08-01T06:04:30Z</dcterms:modified>
  <cp:revision>1</cp:revision>
  <dc:title>PIZZA STORE SALES ANALYSIS</dc:title>
</cp:coreProperties>
</file>