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EAB518-E0D1-4277-B17E-874927B003A5}" type="datetimeFigureOut">
              <a:rPr lang="en-US" smtClean="0"/>
              <a:t>20-Jul-23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1847A-70FD-4EEC-AD26-A9A8888357D6}" type="slidenum">
              <a:rPr lang="en-US" smtClean="0"/>
              <a:t>‹#›</a:t>
            </a:fld>
            <a:endParaRPr lang="en-US"/>
          </a:p>
        </p:txBody>
      </p:sp>
    </p:spTree>
    <p:extLst>
      <p:ext uri="{BB962C8B-B14F-4D97-AF65-F5344CB8AC3E}">
        <p14:creationId xmlns:p14="http://schemas.microsoft.com/office/powerpoint/2010/main" val="2823996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EAB518-E0D1-4277-B17E-874927B003A5}" type="datetimeFigureOut">
              <a:rPr lang="en-US" smtClean="0"/>
              <a:t>20-Jul-23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1847A-70FD-4EEC-AD26-A9A8888357D6}" type="slidenum">
              <a:rPr lang="en-US" smtClean="0"/>
              <a:t>‹#›</a:t>
            </a:fld>
            <a:endParaRPr lang="en-US"/>
          </a:p>
        </p:txBody>
      </p:sp>
    </p:spTree>
    <p:extLst>
      <p:ext uri="{BB962C8B-B14F-4D97-AF65-F5344CB8AC3E}">
        <p14:creationId xmlns:p14="http://schemas.microsoft.com/office/powerpoint/2010/main" val="249464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EAB518-E0D1-4277-B17E-874927B003A5}" type="datetimeFigureOut">
              <a:rPr lang="en-US" smtClean="0"/>
              <a:t>20-Jul-23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1847A-70FD-4EEC-AD26-A9A8888357D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9085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EAB518-E0D1-4277-B17E-874927B003A5}" type="datetimeFigureOut">
              <a:rPr lang="en-US" smtClean="0"/>
              <a:t>20-Jul-23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1847A-70FD-4EEC-AD26-A9A8888357D6}" type="slidenum">
              <a:rPr lang="en-US" smtClean="0"/>
              <a:t>‹#›</a:t>
            </a:fld>
            <a:endParaRPr lang="en-US"/>
          </a:p>
        </p:txBody>
      </p:sp>
    </p:spTree>
    <p:extLst>
      <p:ext uri="{BB962C8B-B14F-4D97-AF65-F5344CB8AC3E}">
        <p14:creationId xmlns:p14="http://schemas.microsoft.com/office/powerpoint/2010/main" val="2937911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EAB518-E0D1-4277-B17E-874927B003A5}" type="datetimeFigureOut">
              <a:rPr lang="en-US" smtClean="0"/>
              <a:t>20-Jul-23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1847A-70FD-4EEC-AD26-A9A8888357D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2329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EAB518-E0D1-4277-B17E-874927B003A5}" type="datetimeFigureOut">
              <a:rPr lang="en-US" smtClean="0"/>
              <a:t>20-Jul-23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1847A-70FD-4EEC-AD26-A9A8888357D6}" type="slidenum">
              <a:rPr lang="en-US" smtClean="0"/>
              <a:t>‹#›</a:t>
            </a:fld>
            <a:endParaRPr lang="en-US"/>
          </a:p>
        </p:txBody>
      </p:sp>
    </p:spTree>
    <p:extLst>
      <p:ext uri="{BB962C8B-B14F-4D97-AF65-F5344CB8AC3E}">
        <p14:creationId xmlns:p14="http://schemas.microsoft.com/office/powerpoint/2010/main" val="3440615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EAB518-E0D1-4277-B17E-874927B003A5}" type="datetimeFigureOut">
              <a:rPr lang="en-US" smtClean="0"/>
              <a:t>20-Jul-23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1847A-70FD-4EEC-AD26-A9A8888357D6}" type="slidenum">
              <a:rPr lang="en-US" smtClean="0"/>
              <a:t>‹#›</a:t>
            </a:fld>
            <a:endParaRPr lang="en-US"/>
          </a:p>
        </p:txBody>
      </p:sp>
    </p:spTree>
    <p:extLst>
      <p:ext uri="{BB962C8B-B14F-4D97-AF65-F5344CB8AC3E}">
        <p14:creationId xmlns:p14="http://schemas.microsoft.com/office/powerpoint/2010/main" val="2253375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EAB518-E0D1-4277-B17E-874927B003A5}" type="datetimeFigureOut">
              <a:rPr lang="en-US" smtClean="0"/>
              <a:t>20-Jul-23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1847A-70FD-4EEC-AD26-A9A8888357D6}" type="slidenum">
              <a:rPr lang="en-US" smtClean="0"/>
              <a:t>‹#›</a:t>
            </a:fld>
            <a:endParaRPr lang="en-US"/>
          </a:p>
        </p:txBody>
      </p:sp>
    </p:spTree>
    <p:extLst>
      <p:ext uri="{BB962C8B-B14F-4D97-AF65-F5344CB8AC3E}">
        <p14:creationId xmlns:p14="http://schemas.microsoft.com/office/powerpoint/2010/main" val="831554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EAB518-E0D1-4277-B17E-874927B003A5}" type="datetimeFigureOut">
              <a:rPr lang="en-US" smtClean="0"/>
              <a:t>20-Jul-23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1847A-70FD-4EEC-AD26-A9A8888357D6}" type="slidenum">
              <a:rPr lang="en-US" smtClean="0"/>
              <a:t>‹#›</a:t>
            </a:fld>
            <a:endParaRPr lang="en-US"/>
          </a:p>
        </p:txBody>
      </p:sp>
    </p:spTree>
    <p:extLst>
      <p:ext uri="{BB962C8B-B14F-4D97-AF65-F5344CB8AC3E}">
        <p14:creationId xmlns:p14="http://schemas.microsoft.com/office/powerpoint/2010/main" val="321008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EAB518-E0D1-4277-B17E-874927B003A5}" type="datetimeFigureOut">
              <a:rPr lang="en-US" smtClean="0"/>
              <a:t>20-Jul-23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1847A-70FD-4EEC-AD26-A9A8888357D6}" type="slidenum">
              <a:rPr lang="en-US" smtClean="0"/>
              <a:t>‹#›</a:t>
            </a:fld>
            <a:endParaRPr lang="en-US"/>
          </a:p>
        </p:txBody>
      </p:sp>
    </p:spTree>
    <p:extLst>
      <p:ext uri="{BB962C8B-B14F-4D97-AF65-F5344CB8AC3E}">
        <p14:creationId xmlns:p14="http://schemas.microsoft.com/office/powerpoint/2010/main" val="9323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EAB518-E0D1-4277-B17E-874927B003A5}" type="datetimeFigureOut">
              <a:rPr lang="en-US" smtClean="0"/>
              <a:t>20-Jul-23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1847A-70FD-4EEC-AD26-A9A8888357D6}" type="slidenum">
              <a:rPr lang="en-US" smtClean="0"/>
              <a:t>‹#›</a:t>
            </a:fld>
            <a:endParaRPr lang="en-US"/>
          </a:p>
        </p:txBody>
      </p:sp>
    </p:spTree>
    <p:extLst>
      <p:ext uri="{BB962C8B-B14F-4D97-AF65-F5344CB8AC3E}">
        <p14:creationId xmlns:p14="http://schemas.microsoft.com/office/powerpoint/2010/main" val="317745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EAB518-E0D1-4277-B17E-874927B003A5}" type="datetimeFigureOut">
              <a:rPr lang="en-US" smtClean="0"/>
              <a:t>20-Jul-23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91847A-70FD-4EEC-AD26-A9A8888357D6}" type="slidenum">
              <a:rPr lang="en-US" smtClean="0"/>
              <a:t>‹#›</a:t>
            </a:fld>
            <a:endParaRPr lang="en-US"/>
          </a:p>
        </p:txBody>
      </p:sp>
    </p:spTree>
    <p:extLst>
      <p:ext uri="{BB962C8B-B14F-4D97-AF65-F5344CB8AC3E}">
        <p14:creationId xmlns:p14="http://schemas.microsoft.com/office/powerpoint/2010/main" val="548956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EAB518-E0D1-4277-B17E-874927B003A5}" type="datetimeFigureOut">
              <a:rPr lang="en-US" smtClean="0"/>
              <a:t>20-Jul-23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1847A-70FD-4EEC-AD26-A9A8888357D6}" type="slidenum">
              <a:rPr lang="en-US" smtClean="0"/>
              <a:t>‹#›</a:t>
            </a:fld>
            <a:endParaRPr lang="en-US"/>
          </a:p>
        </p:txBody>
      </p:sp>
    </p:spTree>
    <p:extLst>
      <p:ext uri="{BB962C8B-B14F-4D97-AF65-F5344CB8AC3E}">
        <p14:creationId xmlns:p14="http://schemas.microsoft.com/office/powerpoint/2010/main" val="386440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AB518-E0D1-4277-B17E-874927B003A5}" type="datetimeFigureOut">
              <a:rPr lang="en-US" smtClean="0"/>
              <a:t>20-Jul-23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91847A-70FD-4EEC-AD26-A9A8888357D6}" type="slidenum">
              <a:rPr lang="en-US" smtClean="0"/>
              <a:t>‹#›</a:t>
            </a:fld>
            <a:endParaRPr lang="en-US"/>
          </a:p>
        </p:txBody>
      </p:sp>
    </p:spTree>
    <p:extLst>
      <p:ext uri="{BB962C8B-B14F-4D97-AF65-F5344CB8AC3E}">
        <p14:creationId xmlns:p14="http://schemas.microsoft.com/office/powerpoint/2010/main" val="3541978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EAB518-E0D1-4277-B17E-874927B003A5}" type="datetimeFigureOut">
              <a:rPr lang="en-US" smtClean="0"/>
              <a:t>20-Jul-23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1847A-70FD-4EEC-AD26-A9A8888357D6}" type="slidenum">
              <a:rPr lang="en-US" smtClean="0"/>
              <a:t>‹#›</a:t>
            </a:fld>
            <a:endParaRPr lang="en-US"/>
          </a:p>
        </p:txBody>
      </p:sp>
    </p:spTree>
    <p:extLst>
      <p:ext uri="{BB962C8B-B14F-4D97-AF65-F5344CB8AC3E}">
        <p14:creationId xmlns:p14="http://schemas.microsoft.com/office/powerpoint/2010/main" val="43142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1847A-70FD-4EEC-AD26-A9A8888357D6}" type="slidenum">
              <a:rPr lang="en-US" smtClean="0"/>
              <a:t>‹#›</a:t>
            </a:fld>
            <a:endParaRPr lang="en-US"/>
          </a:p>
        </p:txBody>
      </p:sp>
      <p:sp>
        <p:nvSpPr>
          <p:cNvPr id="5" name="Date Placeholder 4"/>
          <p:cNvSpPr>
            <a:spLocks noGrp="1"/>
          </p:cNvSpPr>
          <p:nvPr>
            <p:ph type="dt" sz="half" idx="10"/>
          </p:nvPr>
        </p:nvSpPr>
        <p:spPr/>
        <p:txBody>
          <a:bodyPr/>
          <a:lstStyle/>
          <a:p>
            <a:fld id="{6DEAB518-E0D1-4277-B17E-874927B003A5}" type="datetimeFigureOut">
              <a:rPr lang="en-US" smtClean="0"/>
              <a:t>20-Jul-23</a:t>
            </a:fld>
            <a:endParaRPr lang="en-US"/>
          </a:p>
        </p:txBody>
      </p:sp>
    </p:spTree>
    <p:extLst>
      <p:ext uri="{BB962C8B-B14F-4D97-AF65-F5344CB8AC3E}">
        <p14:creationId xmlns:p14="http://schemas.microsoft.com/office/powerpoint/2010/main" val="353947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EAB518-E0D1-4277-B17E-874927B003A5}" type="datetimeFigureOut">
              <a:rPr lang="en-US" smtClean="0"/>
              <a:t>20-Jul-23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C91847A-70FD-4EEC-AD26-A9A8888357D6}" type="slidenum">
              <a:rPr lang="en-US" smtClean="0"/>
              <a:t>‹#›</a:t>
            </a:fld>
            <a:endParaRPr lang="en-US"/>
          </a:p>
        </p:txBody>
      </p:sp>
    </p:spTree>
    <p:extLst>
      <p:ext uri="{BB962C8B-B14F-4D97-AF65-F5344CB8AC3E}">
        <p14:creationId xmlns:p14="http://schemas.microsoft.com/office/powerpoint/2010/main" val="406913540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4763-A9D9-A1BF-B8F0-036FE3A6F404}"/>
              </a:ext>
            </a:extLst>
          </p:cNvPr>
          <p:cNvSpPr>
            <a:spLocks noGrp="1"/>
          </p:cNvSpPr>
          <p:nvPr>
            <p:ph type="ctrTitle"/>
          </p:nvPr>
        </p:nvSpPr>
        <p:spPr>
          <a:xfrm>
            <a:off x="716955" y="2371653"/>
            <a:ext cx="7766936" cy="4311424"/>
          </a:xfrm>
        </p:spPr>
        <p:txBody>
          <a:bodyPr/>
          <a:lstStyle/>
          <a:p>
            <a:pPr algn="l">
              <a:lnSpc>
                <a:spcPct val="200000"/>
              </a:lnSpc>
            </a:pPr>
            <a:r>
              <a:rPr lang="en-US" sz="2100" b="1" dirty="0">
                <a:ln w="12700">
                  <a:solidFill>
                    <a:schemeClr val="bg1"/>
                  </a:solidFill>
                  <a:prstDash val="solid"/>
                </a:ln>
                <a:solidFill>
                  <a:schemeClr val="tx1"/>
                </a:solidFill>
                <a:effectLst>
                  <a:outerShdw blurRad="12700" dist="38100" dir="2700000" algn="tl" rotWithShape="0">
                    <a:schemeClr val="bg1">
                      <a:lumMod val="50000"/>
                    </a:schemeClr>
                  </a:outerShdw>
                </a:effectLst>
                <a:sym typeface="Lato"/>
              </a:rPr>
              <a:t>Name      :  Prerna Mewara</a:t>
            </a:r>
            <a:br>
              <a:rPr lang="en-US" sz="5400" b="1" dirty="0">
                <a:ln w="12700">
                  <a:solidFill>
                    <a:schemeClr val="bg1"/>
                  </a:solidFill>
                  <a:prstDash val="solid"/>
                </a:ln>
                <a:solidFill>
                  <a:schemeClr val="tx1"/>
                </a:solidFill>
                <a:effectLst>
                  <a:outerShdw blurRad="12700" dist="38100" dir="2700000" algn="tl" rotWithShape="0">
                    <a:schemeClr val="bg1">
                      <a:lumMod val="50000"/>
                    </a:schemeClr>
                  </a:outerShdw>
                </a:effectLst>
                <a:sym typeface="Lato"/>
              </a:rPr>
            </a:br>
            <a:r>
              <a:rPr lang="en-US" sz="2100" b="1" dirty="0">
                <a:ln w="12700">
                  <a:solidFill>
                    <a:schemeClr val="bg1"/>
                  </a:solidFill>
                  <a:prstDash val="solid"/>
                </a:ln>
                <a:solidFill>
                  <a:schemeClr val="tx1"/>
                </a:solidFill>
                <a:effectLst>
                  <a:outerShdw blurRad="12700" dist="38100" dir="2700000" algn="tl" rotWithShape="0">
                    <a:schemeClr val="bg1">
                      <a:lumMod val="50000"/>
                    </a:schemeClr>
                  </a:outerShdw>
                </a:effectLst>
                <a:sym typeface="Lato"/>
              </a:rPr>
              <a:t>Class       :  M . Com II Semester</a:t>
            </a:r>
            <a:br>
              <a:rPr lang="en-US" sz="2100" b="1" dirty="0">
                <a:ln w="12700">
                  <a:solidFill>
                    <a:schemeClr val="bg1"/>
                  </a:solidFill>
                  <a:prstDash val="solid"/>
                </a:ln>
                <a:solidFill>
                  <a:schemeClr val="tx1"/>
                </a:solidFill>
                <a:effectLst>
                  <a:outerShdw blurRad="12700" dist="38100" dir="2700000" algn="tl" rotWithShape="0">
                    <a:schemeClr val="bg1">
                      <a:lumMod val="50000"/>
                    </a:schemeClr>
                  </a:outerShdw>
                </a:effectLst>
                <a:sym typeface="Lato"/>
              </a:rPr>
            </a:br>
            <a:r>
              <a:rPr lang="en-US" sz="2100" b="1" dirty="0">
                <a:ln w="12700">
                  <a:solidFill>
                    <a:schemeClr val="bg1"/>
                  </a:solidFill>
                  <a:prstDash val="solid"/>
                </a:ln>
                <a:solidFill>
                  <a:schemeClr val="tx1"/>
                </a:solidFill>
                <a:effectLst>
                  <a:outerShdw blurRad="12700" dist="38100" dir="2700000" algn="tl" rotWithShape="0">
                    <a:schemeClr val="bg1">
                      <a:lumMod val="50000"/>
                    </a:schemeClr>
                  </a:outerShdw>
                </a:effectLst>
                <a:sym typeface="Lato"/>
              </a:rPr>
              <a:t>Date        :  21-07-2023 </a:t>
            </a:r>
            <a:br>
              <a:rPr lang="en-US" sz="2100" b="1" dirty="0">
                <a:ln w="12700">
                  <a:solidFill>
                    <a:schemeClr val="bg1"/>
                  </a:solidFill>
                  <a:prstDash val="solid"/>
                </a:ln>
                <a:solidFill>
                  <a:schemeClr val="tx1"/>
                </a:solidFill>
                <a:effectLst>
                  <a:outerShdw blurRad="12700" dist="38100" dir="2700000" algn="tl" rotWithShape="0">
                    <a:schemeClr val="bg1">
                      <a:lumMod val="50000"/>
                    </a:schemeClr>
                  </a:outerShdw>
                </a:effectLst>
                <a:sym typeface="Lato"/>
              </a:rPr>
            </a:br>
            <a:r>
              <a:rPr lang="en-US" sz="2100" b="1" dirty="0">
                <a:ln w="12700">
                  <a:solidFill>
                    <a:schemeClr val="bg1"/>
                  </a:solidFill>
                  <a:prstDash val="solid"/>
                </a:ln>
                <a:solidFill>
                  <a:schemeClr val="tx1"/>
                </a:solidFill>
                <a:effectLst>
                  <a:outerShdw blurRad="12700" dist="38100" dir="2700000" algn="tl" rotWithShape="0">
                    <a:schemeClr val="bg1">
                      <a:lumMod val="50000"/>
                    </a:schemeClr>
                  </a:outerShdw>
                </a:effectLst>
                <a:sym typeface="Lato"/>
              </a:rPr>
              <a:t>Subject   :   Micro  Economics II</a:t>
            </a:r>
            <a:br>
              <a:rPr lang="en-US" sz="2100" b="1" dirty="0">
                <a:ln w="12700">
                  <a:solidFill>
                    <a:schemeClr val="bg1"/>
                  </a:solidFill>
                  <a:prstDash val="solid"/>
                </a:ln>
                <a:solidFill>
                  <a:schemeClr val="tx1"/>
                </a:solidFill>
                <a:effectLst>
                  <a:outerShdw blurRad="12700" dist="38100" dir="2700000" algn="tl" rotWithShape="0">
                    <a:schemeClr val="bg1">
                      <a:lumMod val="50000"/>
                    </a:schemeClr>
                  </a:outerShdw>
                </a:effectLst>
                <a:sym typeface="Lato"/>
              </a:rPr>
            </a:br>
            <a:r>
              <a:rPr lang="en-US" sz="2100" b="1" dirty="0">
                <a:ln w="12700">
                  <a:solidFill>
                    <a:schemeClr val="bg1"/>
                  </a:solidFill>
                  <a:prstDash val="solid"/>
                </a:ln>
                <a:solidFill>
                  <a:schemeClr val="tx1"/>
                </a:solidFill>
                <a:effectLst>
                  <a:outerShdw blurRad="12700" dist="38100" dir="2700000" algn="tl" rotWithShape="0">
                    <a:schemeClr val="bg1">
                      <a:lumMod val="50000"/>
                    </a:schemeClr>
                  </a:outerShdw>
                </a:effectLst>
                <a:sym typeface="Lato"/>
              </a:rPr>
              <a:t>Topic       :  Monopoly : Meaning , Characteristic , Price And    .                 Output Determination </a:t>
            </a:r>
            <a:br>
              <a:rPr lang="en-US" sz="2100" b="1" dirty="0">
                <a:ln w="12700">
                  <a:solidFill>
                    <a:schemeClr val="bg1"/>
                  </a:solidFill>
                  <a:prstDash val="solid"/>
                </a:ln>
                <a:solidFill>
                  <a:schemeClr val="tx1"/>
                </a:solidFill>
                <a:effectLst>
                  <a:outerShdw blurRad="12700" dist="38100" dir="2700000" algn="tl" rotWithShape="0">
                    <a:schemeClr val="bg1">
                      <a:lumMod val="50000"/>
                    </a:schemeClr>
                  </a:outerShdw>
                </a:effectLst>
                <a:sym typeface="Lato"/>
              </a:rPr>
            </a:br>
            <a:r>
              <a:rPr lang="en-US" sz="2100" b="1" dirty="0">
                <a:ln w="12700">
                  <a:solidFill>
                    <a:schemeClr val="bg1"/>
                  </a:solidFill>
                  <a:prstDash val="solid"/>
                </a:ln>
                <a:solidFill>
                  <a:schemeClr val="tx1"/>
                </a:solidFill>
                <a:effectLst>
                  <a:outerShdw blurRad="12700" dist="38100" dir="2700000" algn="tl" rotWithShape="0">
                    <a:schemeClr val="bg1">
                      <a:lumMod val="50000"/>
                    </a:schemeClr>
                  </a:outerShdw>
                </a:effectLst>
                <a:sym typeface="Lato"/>
              </a:rPr>
              <a:t>Professor : Dr Navneeta Singh</a:t>
            </a:r>
            <a:endParaRPr lang="en-US" dirty="0">
              <a:solidFill>
                <a:schemeClr val="tx1"/>
              </a:solidFill>
            </a:endParaRPr>
          </a:p>
        </p:txBody>
      </p:sp>
      <p:sp>
        <p:nvSpPr>
          <p:cNvPr id="4" name="Title 1">
            <a:extLst>
              <a:ext uri="{FF2B5EF4-FFF2-40B4-BE49-F238E27FC236}">
                <a16:creationId xmlns:a16="http://schemas.microsoft.com/office/drawing/2014/main" id="{D339B907-903E-BBF3-F9A8-CAE3E8FEFFEF}"/>
              </a:ext>
            </a:extLst>
          </p:cNvPr>
          <p:cNvSpPr txBox="1">
            <a:spLocks/>
          </p:cNvSpPr>
          <p:nvPr/>
        </p:nvSpPr>
        <p:spPr>
          <a:xfrm>
            <a:off x="1490792" y="949911"/>
            <a:ext cx="7766936" cy="104756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ln w="12700">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sym typeface="Lato"/>
              </a:rPr>
              <a:t>Faculty of Commerce And Management Studies</a:t>
            </a:r>
            <a:br>
              <a:rPr lang="en-US" b="1" dirty="0">
                <a:ln w="12700">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sym typeface="Lato"/>
              </a:rPr>
            </a:br>
            <a:r>
              <a:rPr lang="en-US" sz="2400" b="1" dirty="0">
                <a:ln w="12700">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sym typeface="Lato"/>
              </a:rPr>
              <a:t>Business Finance And Economics</a:t>
            </a:r>
            <a:endParaRPr lang="en-US" sz="2400" dirty="0">
              <a:solidFill>
                <a:schemeClr val="tx1">
                  <a:lumMod val="95000"/>
                  <a:lumOff val="5000"/>
                </a:schemeClr>
              </a:solidFill>
            </a:endParaRPr>
          </a:p>
        </p:txBody>
      </p:sp>
      <p:sp>
        <p:nvSpPr>
          <p:cNvPr id="5" name="Title 1">
            <a:extLst>
              <a:ext uri="{FF2B5EF4-FFF2-40B4-BE49-F238E27FC236}">
                <a16:creationId xmlns:a16="http://schemas.microsoft.com/office/drawing/2014/main" id="{E2834D4E-3A16-DC4C-4CF0-7DFC9F1B6A79}"/>
              </a:ext>
            </a:extLst>
          </p:cNvPr>
          <p:cNvSpPr txBox="1">
            <a:spLocks/>
          </p:cNvSpPr>
          <p:nvPr/>
        </p:nvSpPr>
        <p:spPr>
          <a:xfrm>
            <a:off x="1517425" y="319761"/>
            <a:ext cx="7766936" cy="142174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ln w="12700">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sym typeface="Lato"/>
              </a:rPr>
              <a:t>Jai Narayan Vyas University Jodhpur</a:t>
            </a:r>
            <a:br>
              <a:rPr lang="en-US" b="1" dirty="0">
                <a:ln w="12700">
                  <a:solidFill>
                    <a:schemeClr val="bg1"/>
                  </a:solidFill>
                  <a:prstDash val="solid"/>
                </a:ln>
                <a:effectLst>
                  <a:outerShdw blurRad="12700" dist="38100" dir="2700000" algn="tl" rotWithShape="0">
                    <a:schemeClr val="bg1">
                      <a:lumMod val="50000"/>
                    </a:schemeClr>
                  </a:outerShdw>
                </a:effectLst>
                <a:sym typeface="Lato"/>
              </a:rPr>
            </a:br>
            <a:endParaRPr lang="en-US" dirty="0"/>
          </a:p>
        </p:txBody>
      </p:sp>
    </p:spTree>
    <p:extLst>
      <p:ext uri="{BB962C8B-B14F-4D97-AF65-F5344CB8AC3E}">
        <p14:creationId xmlns:p14="http://schemas.microsoft.com/office/powerpoint/2010/main" val="4078542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BA0501-26E6-DCD4-475C-3A08BC39E70A}"/>
              </a:ext>
            </a:extLst>
          </p:cNvPr>
          <p:cNvSpPr txBox="1"/>
          <p:nvPr/>
        </p:nvSpPr>
        <p:spPr>
          <a:xfrm>
            <a:off x="1091953" y="1089123"/>
            <a:ext cx="7386221" cy="4847481"/>
          </a:xfrm>
          <a:prstGeom prst="rect">
            <a:avLst/>
          </a:prstGeom>
          <a:noFill/>
        </p:spPr>
        <p:txBody>
          <a:bodyPr wrap="square">
            <a:spAutoFit/>
          </a:bodyPr>
          <a:lstStyle/>
          <a:p>
            <a:pPr algn="ctr"/>
            <a:r>
              <a:rPr lang="en-US" sz="2800" b="1" dirty="0">
                <a:ln w="12700">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mj-lt"/>
                <a:ea typeface="+mj-ea"/>
                <a:cs typeface="+mj-cs"/>
              </a:rPr>
              <a:t>Short-Run and Long-Run View under Monopoly:</a:t>
            </a:r>
          </a:p>
          <a:p>
            <a:pPr algn="l"/>
            <a:endParaRPr lang="en-US" sz="2500" b="0" i="0" dirty="0">
              <a:solidFill>
                <a:srgbClr val="424142"/>
              </a:solidFill>
              <a:effectLst/>
              <a:latin typeface="Georgia" panose="02040502050405020303" pitchFamily="18" charset="0"/>
            </a:endParaRPr>
          </a:p>
          <a:p>
            <a:pPr marL="285750" indent="-285750" algn="just">
              <a:buFont typeface="Wingdings" panose="05000000000000000000" pitchFamily="2" charset="2"/>
              <a:buChar char="q"/>
            </a:pPr>
            <a:r>
              <a:rPr lang="en-US" sz="2000" b="0" i="0" dirty="0">
                <a:solidFill>
                  <a:srgbClr val="424142"/>
                </a:solidFill>
                <a:effectLst/>
                <a:latin typeface="Georgia" panose="02040502050405020303" pitchFamily="18" charset="0"/>
              </a:rPr>
              <a:t>Till now, we have discussed monopoly equilibrium without taking into consideration the short-run and long- run period. This is because there is not so much difference under short run and long run analysis in monopoly.</a:t>
            </a:r>
          </a:p>
          <a:p>
            <a:pPr marL="285750" indent="-285750" algn="just">
              <a:buFont typeface="Wingdings" panose="05000000000000000000" pitchFamily="2" charset="2"/>
              <a:buChar char="q"/>
            </a:pPr>
            <a:endParaRPr lang="en-US" sz="2000" b="0" i="0" dirty="0">
              <a:solidFill>
                <a:srgbClr val="424142"/>
              </a:solidFill>
              <a:effectLst/>
              <a:latin typeface="Georgia" panose="02040502050405020303" pitchFamily="18" charset="0"/>
            </a:endParaRPr>
          </a:p>
          <a:p>
            <a:pPr marL="285750" indent="-285750" algn="just">
              <a:buFont typeface="Wingdings" panose="05000000000000000000" pitchFamily="2" charset="2"/>
              <a:buChar char="q"/>
            </a:pPr>
            <a:r>
              <a:rPr lang="en-US" sz="2000" b="0" i="0" dirty="0">
                <a:solidFill>
                  <a:srgbClr val="424142"/>
                </a:solidFill>
                <a:effectLst/>
                <a:latin typeface="Georgia" panose="02040502050405020303" pitchFamily="18" charset="0"/>
              </a:rPr>
              <a:t>In the short run, the monopolist should make sure that the price should not go below Average Variable Cost (AVC). The equilibrium under monopoly in long-run is same as in short-run. However, in long-run, the monopolist can expand the size of its plants according to demand. The adjustment is done to make MR equal to the long run MC.</a:t>
            </a:r>
          </a:p>
        </p:txBody>
      </p:sp>
    </p:spTree>
    <p:extLst>
      <p:ext uri="{BB962C8B-B14F-4D97-AF65-F5344CB8AC3E}">
        <p14:creationId xmlns:p14="http://schemas.microsoft.com/office/powerpoint/2010/main" val="1737890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30C094-766F-0391-36D2-0970D814D725}"/>
              </a:ext>
            </a:extLst>
          </p:cNvPr>
          <p:cNvSpPr txBox="1"/>
          <p:nvPr/>
        </p:nvSpPr>
        <p:spPr>
          <a:xfrm>
            <a:off x="1194047" y="940072"/>
            <a:ext cx="7435048" cy="3477875"/>
          </a:xfrm>
          <a:prstGeom prst="rect">
            <a:avLst/>
          </a:prstGeom>
          <a:noFill/>
        </p:spPr>
        <p:txBody>
          <a:bodyPr wrap="square">
            <a:spAutoFit/>
          </a:bodyPr>
          <a:lstStyle/>
          <a:p>
            <a:pPr marL="285750" indent="-285750" algn="just">
              <a:buFont typeface="Wingdings" panose="05000000000000000000" pitchFamily="2" charset="2"/>
              <a:buChar char="q"/>
            </a:pPr>
            <a:r>
              <a:rPr lang="en-US" sz="2200" b="0" i="0" dirty="0">
                <a:solidFill>
                  <a:srgbClr val="424142"/>
                </a:solidFill>
                <a:effectLst/>
                <a:latin typeface="Georgia" panose="02040502050405020303" pitchFamily="18" charset="0"/>
              </a:rPr>
              <a:t>In the long-run, under perfect competition, the equilibrium position is attained by entry or exit of the organizations. In monopoly, the entry of new organizations is restricted.</a:t>
            </a:r>
          </a:p>
          <a:p>
            <a:pPr marL="285750" indent="-285750" algn="just">
              <a:buFont typeface="Wingdings" panose="05000000000000000000" pitchFamily="2" charset="2"/>
              <a:buChar char="q"/>
            </a:pPr>
            <a:endParaRPr lang="en-US" sz="2200" b="0" i="0" dirty="0">
              <a:solidFill>
                <a:srgbClr val="424142"/>
              </a:solidFill>
              <a:effectLst/>
              <a:latin typeface="Georgia" panose="02040502050405020303" pitchFamily="18" charset="0"/>
            </a:endParaRPr>
          </a:p>
          <a:p>
            <a:pPr marL="285750" indent="-285750" algn="just">
              <a:buFont typeface="Wingdings" panose="05000000000000000000" pitchFamily="2" charset="2"/>
              <a:buChar char="q"/>
            </a:pPr>
            <a:r>
              <a:rPr lang="en-US" sz="2200" b="0" i="0" dirty="0">
                <a:solidFill>
                  <a:srgbClr val="424142"/>
                </a:solidFill>
                <a:effectLst/>
                <a:latin typeface="Georgia" panose="02040502050405020303" pitchFamily="18" charset="0"/>
              </a:rPr>
              <a:t>The monopolist may hold some patents or copyright that limits the entry of other players in the market. When a monopolist incurs losses, he/she may exit the business. On the other hand, if profits are earned, then he/she may increase the plant size to gain more profit.</a:t>
            </a:r>
          </a:p>
        </p:txBody>
      </p:sp>
    </p:spTree>
    <p:extLst>
      <p:ext uri="{BB962C8B-B14F-4D97-AF65-F5344CB8AC3E}">
        <p14:creationId xmlns:p14="http://schemas.microsoft.com/office/powerpoint/2010/main" val="124538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581CAD-2EBB-B681-A754-173A9A5824EE}"/>
              </a:ext>
            </a:extLst>
          </p:cNvPr>
          <p:cNvSpPr>
            <a:spLocks noGrp="1"/>
          </p:cNvSpPr>
          <p:nvPr>
            <p:ph type="subTitle" idx="1"/>
          </p:nvPr>
        </p:nvSpPr>
        <p:spPr>
          <a:xfrm>
            <a:off x="1711254" y="2658608"/>
            <a:ext cx="7766936" cy="1096899"/>
          </a:xfrm>
        </p:spPr>
        <p:txBody>
          <a:bodyPr>
            <a:noAutofit/>
          </a:bodyPr>
          <a:lstStyle/>
          <a:p>
            <a:pPr algn="l"/>
            <a:r>
              <a:rPr lang="en-US" sz="8800" b="1" dirty="0">
                <a:ln w="12700">
                  <a:solidFill>
                    <a:schemeClr val="bg1"/>
                  </a:solidFill>
                  <a:prstDash val="solid"/>
                </a:ln>
                <a:solidFill>
                  <a:srgbClr val="00B0F0"/>
                </a:solidFill>
                <a:effectLst>
                  <a:outerShdw blurRad="12700" dist="38100" dir="2700000" algn="tl" rotWithShape="0">
                    <a:schemeClr val="bg1">
                      <a:lumMod val="50000"/>
                    </a:schemeClr>
                  </a:outerShdw>
                </a:effectLst>
                <a:latin typeface="+mj-lt"/>
                <a:ea typeface="+mj-ea"/>
                <a:cs typeface="+mj-cs"/>
              </a:rPr>
              <a:t>THANK YOU</a:t>
            </a:r>
          </a:p>
        </p:txBody>
      </p:sp>
    </p:spTree>
    <p:extLst>
      <p:ext uri="{BB962C8B-B14F-4D97-AF65-F5344CB8AC3E}">
        <p14:creationId xmlns:p14="http://schemas.microsoft.com/office/powerpoint/2010/main" val="80154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4763-A9D9-A1BF-B8F0-036FE3A6F404}"/>
              </a:ext>
            </a:extLst>
          </p:cNvPr>
          <p:cNvSpPr>
            <a:spLocks noGrp="1"/>
          </p:cNvSpPr>
          <p:nvPr>
            <p:ph type="ctrTitle"/>
          </p:nvPr>
        </p:nvSpPr>
        <p:spPr>
          <a:xfrm>
            <a:off x="1116451" y="384616"/>
            <a:ext cx="7766936" cy="662949"/>
          </a:xfrm>
        </p:spPr>
        <p:txBody>
          <a:bodyPr/>
          <a:lstStyle/>
          <a:p>
            <a:pPr algn="ctr">
              <a:lnSpc>
                <a:spcPct val="200000"/>
              </a:lnSpc>
            </a:pPr>
            <a:r>
              <a:rPr lang="en-US" sz="3800" b="1" dirty="0">
                <a:ln w="12700">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rPr>
              <a:t>Monopoly</a:t>
            </a:r>
          </a:p>
        </p:txBody>
      </p:sp>
      <p:sp>
        <p:nvSpPr>
          <p:cNvPr id="3" name="Title 1">
            <a:extLst>
              <a:ext uri="{FF2B5EF4-FFF2-40B4-BE49-F238E27FC236}">
                <a16:creationId xmlns:a16="http://schemas.microsoft.com/office/drawing/2014/main" id="{34553C98-BE8B-D94C-1A21-AFA5F249370B}"/>
              </a:ext>
            </a:extLst>
          </p:cNvPr>
          <p:cNvSpPr txBox="1">
            <a:spLocks/>
          </p:cNvSpPr>
          <p:nvPr/>
        </p:nvSpPr>
        <p:spPr>
          <a:xfrm>
            <a:off x="1011398" y="1389271"/>
            <a:ext cx="7766936" cy="478071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200000"/>
              </a:lnSpc>
            </a:pPr>
            <a:endParaRPr lang="en-US" sz="1600" b="1" dirty="0">
              <a:ln w="12700">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endParaRPr>
          </a:p>
        </p:txBody>
      </p:sp>
      <p:sp>
        <p:nvSpPr>
          <p:cNvPr id="6" name="Title 1">
            <a:extLst>
              <a:ext uri="{FF2B5EF4-FFF2-40B4-BE49-F238E27FC236}">
                <a16:creationId xmlns:a16="http://schemas.microsoft.com/office/drawing/2014/main" id="{06D1B49D-AB8F-6885-A199-400DC7FBA63E}"/>
              </a:ext>
            </a:extLst>
          </p:cNvPr>
          <p:cNvSpPr txBox="1">
            <a:spLocks/>
          </p:cNvSpPr>
          <p:nvPr/>
        </p:nvSpPr>
        <p:spPr>
          <a:xfrm>
            <a:off x="753946" y="2046219"/>
            <a:ext cx="7766936" cy="367100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200000"/>
              </a:lnSpc>
            </a:pPr>
            <a:endParaRPr lang="en-US" sz="3800" b="1" dirty="0">
              <a:ln w="12700">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endParaRPr>
          </a:p>
        </p:txBody>
      </p:sp>
      <p:sp>
        <p:nvSpPr>
          <p:cNvPr id="8" name="TextBox 7">
            <a:extLst>
              <a:ext uri="{FF2B5EF4-FFF2-40B4-BE49-F238E27FC236}">
                <a16:creationId xmlns:a16="http://schemas.microsoft.com/office/drawing/2014/main" id="{5A524534-0007-7030-F1BB-1CA0884C312E}"/>
              </a:ext>
            </a:extLst>
          </p:cNvPr>
          <p:cNvSpPr txBox="1"/>
          <p:nvPr/>
        </p:nvSpPr>
        <p:spPr>
          <a:xfrm>
            <a:off x="1116451" y="1702134"/>
            <a:ext cx="8038730" cy="4154984"/>
          </a:xfrm>
          <a:prstGeom prst="rect">
            <a:avLst/>
          </a:prstGeom>
          <a:noFill/>
        </p:spPr>
        <p:txBody>
          <a:bodyPr wrap="square">
            <a:spAutoFit/>
          </a:bodyPr>
          <a:lstStyle/>
          <a:p>
            <a:pPr marL="342900" indent="-342900" algn="just">
              <a:buFont typeface="Wingdings" panose="05000000000000000000" pitchFamily="2" charset="2"/>
              <a:buChar char="§"/>
            </a:pPr>
            <a:r>
              <a:rPr lang="en-US" sz="2400" b="0" i="0" dirty="0">
                <a:solidFill>
                  <a:srgbClr val="424142"/>
                </a:solidFill>
                <a:effectLst/>
                <a:latin typeface="Georgia" panose="02040502050405020303" pitchFamily="18" charset="0"/>
              </a:rPr>
              <a:t>The word monopoly has been derived from the combination of two words i.e., ‘Mono’ and ‘Poly’. Mono refers to a single and poly to control.</a:t>
            </a:r>
          </a:p>
          <a:p>
            <a:pPr marL="342900" indent="-342900" algn="just">
              <a:buFont typeface="Wingdings" panose="05000000000000000000" pitchFamily="2" charset="2"/>
              <a:buChar char="§"/>
            </a:pPr>
            <a:r>
              <a:rPr lang="en-US" sz="2400" b="0" i="0" dirty="0">
                <a:solidFill>
                  <a:srgbClr val="424142"/>
                </a:solidFill>
                <a:effectLst/>
                <a:latin typeface="Georgia" panose="02040502050405020303" pitchFamily="18" charset="0"/>
              </a:rPr>
              <a:t>In this way, monopoly refers to a market situation in which there is only one seller of a commodity.</a:t>
            </a:r>
          </a:p>
          <a:p>
            <a:pPr marL="342900" indent="-342900" algn="just">
              <a:buFont typeface="Wingdings" panose="05000000000000000000" pitchFamily="2" charset="2"/>
              <a:buChar char="§"/>
            </a:pPr>
            <a:r>
              <a:rPr lang="en-US" sz="2400" b="0" i="0" dirty="0">
                <a:solidFill>
                  <a:srgbClr val="424142"/>
                </a:solidFill>
                <a:effectLst/>
                <a:latin typeface="Georgia" panose="02040502050405020303" pitchFamily="18" charset="0"/>
              </a:rPr>
              <a:t>There are no close substitutes for the commodity it produces and there are barriers to entry. </a:t>
            </a:r>
          </a:p>
          <a:p>
            <a:pPr marL="342900" indent="-342900" algn="just">
              <a:buFont typeface="Wingdings" panose="05000000000000000000" pitchFamily="2" charset="2"/>
              <a:buChar char="§"/>
            </a:pPr>
            <a:r>
              <a:rPr lang="en-US" sz="2400" b="0" i="0" dirty="0">
                <a:solidFill>
                  <a:srgbClr val="424142"/>
                </a:solidFill>
                <a:effectLst/>
                <a:latin typeface="Georgia" panose="02040502050405020303" pitchFamily="18" charset="0"/>
              </a:rPr>
              <a:t>The single producer may be in the form of individual owner or a single partnership or a joint stock company. In other words, under monopoly there is no difference between firm and industry.</a:t>
            </a:r>
          </a:p>
        </p:txBody>
      </p:sp>
    </p:spTree>
    <p:extLst>
      <p:ext uri="{BB962C8B-B14F-4D97-AF65-F5344CB8AC3E}">
        <p14:creationId xmlns:p14="http://schemas.microsoft.com/office/powerpoint/2010/main" val="80141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2834D4E-3A16-DC4C-4CF0-7DFC9F1B6A79}"/>
              </a:ext>
            </a:extLst>
          </p:cNvPr>
          <p:cNvSpPr txBox="1">
            <a:spLocks/>
          </p:cNvSpPr>
          <p:nvPr/>
        </p:nvSpPr>
        <p:spPr>
          <a:xfrm>
            <a:off x="1507067" y="364149"/>
            <a:ext cx="7766936" cy="142174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en-US" b="1" dirty="0">
                <a:ln w="12700">
                  <a:solidFill>
                    <a:schemeClr val="bg1"/>
                  </a:solidFill>
                  <a:prstDash val="solid"/>
                </a:ln>
                <a:effectLst>
                  <a:outerShdw blurRad="12700" dist="38100" dir="2700000" algn="tl" rotWithShape="0">
                    <a:schemeClr val="bg1">
                      <a:lumMod val="50000"/>
                    </a:schemeClr>
                  </a:outerShdw>
                </a:effectLst>
                <a:sym typeface="Lato"/>
              </a:rPr>
            </a:br>
            <a:endParaRPr lang="en-US" dirty="0"/>
          </a:p>
        </p:txBody>
      </p:sp>
      <p:sp>
        <p:nvSpPr>
          <p:cNvPr id="7" name="Title 5">
            <a:extLst>
              <a:ext uri="{FF2B5EF4-FFF2-40B4-BE49-F238E27FC236}">
                <a16:creationId xmlns:a16="http://schemas.microsoft.com/office/drawing/2014/main" id="{A19D0916-A964-3D3E-62BB-A6144C019DAA}"/>
              </a:ext>
            </a:extLst>
          </p:cNvPr>
          <p:cNvSpPr>
            <a:spLocks noGrp="1"/>
          </p:cNvSpPr>
          <p:nvPr>
            <p:ph type="ctrTitle"/>
          </p:nvPr>
        </p:nvSpPr>
        <p:spPr>
          <a:xfrm>
            <a:off x="690321" y="364149"/>
            <a:ext cx="7766936" cy="693773"/>
          </a:xfrm>
        </p:spPr>
        <p:txBody>
          <a:bodyPr/>
          <a:lstStyle/>
          <a:p>
            <a:r>
              <a:rPr lang="en-US" sz="3800" b="1" dirty="0">
                <a:ln w="12700">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rPr>
              <a:t>Characteristics</a:t>
            </a:r>
            <a:r>
              <a:rPr lang="en-US" dirty="0"/>
              <a:t> </a:t>
            </a:r>
            <a:r>
              <a:rPr lang="en-US" sz="3800" b="1" dirty="0">
                <a:ln w="12700">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rPr>
              <a:t>of</a:t>
            </a:r>
            <a:r>
              <a:rPr lang="en-US" dirty="0"/>
              <a:t> </a:t>
            </a:r>
            <a:r>
              <a:rPr lang="en-US" sz="3800" b="1" dirty="0">
                <a:ln w="12700">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rPr>
              <a:t>Monopoly</a:t>
            </a:r>
          </a:p>
        </p:txBody>
      </p:sp>
      <p:sp>
        <p:nvSpPr>
          <p:cNvPr id="9" name="TextBox 8">
            <a:extLst>
              <a:ext uri="{FF2B5EF4-FFF2-40B4-BE49-F238E27FC236}">
                <a16:creationId xmlns:a16="http://schemas.microsoft.com/office/drawing/2014/main" id="{4221CEA3-9CBB-6BAD-8189-3B8B007B1D9F}"/>
              </a:ext>
            </a:extLst>
          </p:cNvPr>
          <p:cNvSpPr txBox="1"/>
          <p:nvPr/>
        </p:nvSpPr>
        <p:spPr>
          <a:xfrm>
            <a:off x="1007616" y="1785891"/>
            <a:ext cx="7976585" cy="4678204"/>
          </a:xfrm>
          <a:prstGeom prst="rect">
            <a:avLst/>
          </a:prstGeom>
          <a:noFill/>
        </p:spPr>
        <p:txBody>
          <a:bodyPr wrap="square">
            <a:spAutoFit/>
          </a:bodyPr>
          <a:lstStyle/>
          <a:p>
            <a:pPr algn="just"/>
            <a:r>
              <a:rPr lang="en-US" sz="2800" b="1" i="0" dirty="0">
                <a:effectLst/>
                <a:latin typeface="Georgia" panose="02040502050405020303" pitchFamily="18" charset="0"/>
              </a:rPr>
              <a:t>1. One Seller and Large Number of Buyers:</a:t>
            </a:r>
          </a:p>
          <a:p>
            <a:pPr algn="just"/>
            <a:r>
              <a:rPr lang="en-US" sz="2800" b="0" i="0" dirty="0">
                <a:solidFill>
                  <a:srgbClr val="424142"/>
                </a:solidFill>
                <a:effectLst/>
                <a:latin typeface="Georgia" panose="02040502050405020303" pitchFamily="18" charset="0"/>
              </a:rPr>
              <a:t>The monopolist’s firm is the only firm; it is an industry. But the number of buyers is assumed to be large. </a:t>
            </a:r>
          </a:p>
          <a:p>
            <a:pPr algn="just"/>
            <a:endParaRPr lang="en-US" sz="2800" b="1" i="0" dirty="0">
              <a:effectLst/>
              <a:latin typeface="Georgia" panose="02040502050405020303" pitchFamily="18" charset="0"/>
            </a:endParaRPr>
          </a:p>
          <a:p>
            <a:pPr algn="just"/>
            <a:r>
              <a:rPr lang="en-US" sz="2800" b="1" i="0" dirty="0">
                <a:effectLst/>
                <a:latin typeface="Georgia" panose="02040502050405020303" pitchFamily="18" charset="0"/>
              </a:rPr>
              <a:t>2. No Close Substitutes:</a:t>
            </a:r>
          </a:p>
          <a:p>
            <a:pPr algn="just"/>
            <a:r>
              <a:rPr lang="en-US" sz="2800" b="0" i="0" dirty="0">
                <a:solidFill>
                  <a:srgbClr val="424142"/>
                </a:solidFill>
                <a:effectLst/>
                <a:latin typeface="Georgia" panose="02040502050405020303" pitchFamily="18" charset="0"/>
              </a:rPr>
              <a:t>There shall not be any close substitutes for the product sold by the monopolist. The cross elasticity of demand between the product of the monopolist and others must be negligible or zero.</a:t>
            </a:r>
          </a:p>
          <a:p>
            <a:pPr algn="l"/>
            <a:endParaRPr lang="en-US" b="0" i="0" dirty="0">
              <a:solidFill>
                <a:srgbClr val="424142"/>
              </a:solidFill>
              <a:effectLst/>
              <a:latin typeface="Georgia" panose="02040502050405020303" pitchFamily="18" charset="0"/>
            </a:endParaRPr>
          </a:p>
        </p:txBody>
      </p:sp>
    </p:spTree>
    <p:extLst>
      <p:ext uri="{BB962C8B-B14F-4D97-AF65-F5344CB8AC3E}">
        <p14:creationId xmlns:p14="http://schemas.microsoft.com/office/powerpoint/2010/main" val="1534376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B55397E-C723-F020-4AAB-428BF311BBD9}"/>
              </a:ext>
            </a:extLst>
          </p:cNvPr>
          <p:cNvSpPr txBox="1"/>
          <p:nvPr/>
        </p:nvSpPr>
        <p:spPr>
          <a:xfrm>
            <a:off x="1012055" y="247574"/>
            <a:ext cx="7932197" cy="6247864"/>
          </a:xfrm>
          <a:prstGeom prst="rect">
            <a:avLst/>
          </a:prstGeom>
          <a:noFill/>
        </p:spPr>
        <p:txBody>
          <a:bodyPr wrap="square">
            <a:spAutoFit/>
          </a:bodyPr>
          <a:lstStyle/>
          <a:p>
            <a:pPr algn="just"/>
            <a:r>
              <a:rPr lang="en-US" sz="2500" b="1" i="0" dirty="0">
                <a:effectLst/>
                <a:latin typeface="Georgia" panose="02040502050405020303" pitchFamily="18" charset="0"/>
              </a:rPr>
              <a:t>3. Difficulty of Entry of New Firms:</a:t>
            </a:r>
          </a:p>
          <a:p>
            <a:pPr algn="just"/>
            <a:r>
              <a:rPr lang="en-US" sz="2500" b="0" i="0" dirty="0">
                <a:solidFill>
                  <a:srgbClr val="424142"/>
                </a:solidFill>
                <a:effectLst/>
                <a:latin typeface="Georgia" panose="02040502050405020303" pitchFamily="18" charset="0"/>
              </a:rPr>
              <a:t>There are either natural or artificial restrictions on the entry of firms into the industry, even when the firm is making abnormal profits.</a:t>
            </a:r>
          </a:p>
          <a:p>
            <a:pPr algn="just"/>
            <a:endParaRPr lang="en-US" sz="2500" b="1" i="0" dirty="0">
              <a:effectLst/>
              <a:latin typeface="Georgia" panose="02040502050405020303" pitchFamily="18" charset="0"/>
            </a:endParaRPr>
          </a:p>
          <a:p>
            <a:pPr algn="just"/>
            <a:r>
              <a:rPr lang="en-US" sz="2500" b="1" i="0" dirty="0">
                <a:effectLst/>
                <a:latin typeface="Georgia" panose="02040502050405020303" pitchFamily="18" charset="0"/>
              </a:rPr>
              <a:t>4. Monopoly is also an Industry:</a:t>
            </a:r>
          </a:p>
          <a:p>
            <a:pPr algn="just"/>
            <a:r>
              <a:rPr lang="en-US" sz="2500" b="0" i="0" dirty="0">
                <a:solidFill>
                  <a:srgbClr val="424142"/>
                </a:solidFill>
                <a:effectLst/>
                <a:latin typeface="Georgia" panose="02040502050405020303" pitchFamily="18" charset="0"/>
              </a:rPr>
              <a:t>Under monopoly there is only one firm which constitutes the industry. Difference between firm and industry comes to an end.</a:t>
            </a:r>
          </a:p>
          <a:p>
            <a:pPr algn="just"/>
            <a:endParaRPr lang="en-US" sz="2500" b="1" i="0" dirty="0">
              <a:effectLst/>
              <a:latin typeface="Georgia" panose="02040502050405020303" pitchFamily="18" charset="0"/>
            </a:endParaRPr>
          </a:p>
          <a:p>
            <a:pPr algn="just"/>
            <a:r>
              <a:rPr lang="en-US" sz="2500" b="1" i="0" dirty="0">
                <a:effectLst/>
                <a:latin typeface="Georgia" panose="02040502050405020303" pitchFamily="18" charset="0"/>
              </a:rPr>
              <a:t>5. Price Maker:</a:t>
            </a:r>
          </a:p>
          <a:p>
            <a:pPr algn="just"/>
            <a:r>
              <a:rPr lang="en-US" sz="2500" b="0" i="0" dirty="0">
                <a:solidFill>
                  <a:srgbClr val="424142"/>
                </a:solidFill>
                <a:effectLst/>
                <a:latin typeface="Georgia" panose="02040502050405020303" pitchFamily="18" charset="0"/>
              </a:rPr>
              <a:t>Under monopoly, monopolist has full control over the supply of the commodity. But due to large number of buyers, demand of any one buyer constitutes an infinitely small part of the total demand. Therefore, buyers have to pay the price fixed by the monopolist.</a:t>
            </a:r>
          </a:p>
        </p:txBody>
      </p:sp>
    </p:spTree>
    <p:extLst>
      <p:ext uri="{BB962C8B-B14F-4D97-AF65-F5344CB8AC3E}">
        <p14:creationId xmlns:p14="http://schemas.microsoft.com/office/powerpoint/2010/main" val="2717406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
            <a:extLst>
              <a:ext uri="{FF2B5EF4-FFF2-40B4-BE49-F238E27FC236}">
                <a16:creationId xmlns:a16="http://schemas.microsoft.com/office/drawing/2014/main" id="{E2DC9B2C-AE25-CB9D-90CD-EEB8A05A50F0}"/>
              </a:ext>
            </a:extLst>
          </p:cNvPr>
          <p:cNvSpPr txBox="1">
            <a:spLocks/>
          </p:cNvSpPr>
          <p:nvPr/>
        </p:nvSpPr>
        <p:spPr>
          <a:xfrm>
            <a:off x="441746" y="497315"/>
            <a:ext cx="7766936" cy="69377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800" b="1" dirty="0">
                <a:ln w="12700">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rPr>
              <a:t>Characteristics</a:t>
            </a:r>
            <a:r>
              <a:rPr lang="en-US" dirty="0"/>
              <a:t> </a:t>
            </a:r>
            <a:r>
              <a:rPr lang="en-US" sz="3800" b="1" dirty="0">
                <a:ln w="12700">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rPr>
              <a:t>of</a:t>
            </a:r>
            <a:r>
              <a:rPr lang="en-US" dirty="0"/>
              <a:t> </a:t>
            </a:r>
            <a:r>
              <a:rPr lang="en-US" sz="3800" b="1" dirty="0">
                <a:ln w="12700">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rPr>
              <a:t>Monopoly</a:t>
            </a:r>
          </a:p>
        </p:txBody>
      </p:sp>
      <p:sp>
        <p:nvSpPr>
          <p:cNvPr id="10" name="TextBox 9">
            <a:extLst>
              <a:ext uri="{FF2B5EF4-FFF2-40B4-BE49-F238E27FC236}">
                <a16:creationId xmlns:a16="http://schemas.microsoft.com/office/drawing/2014/main" id="{A504A5C7-88FC-D7FA-71B5-D22F969A244C}"/>
              </a:ext>
            </a:extLst>
          </p:cNvPr>
          <p:cNvSpPr txBox="1"/>
          <p:nvPr/>
        </p:nvSpPr>
        <p:spPr>
          <a:xfrm>
            <a:off x="1154098" y="1850930"/>
            <a:ext cx="7303159" cy="4401205"/>
          </a:xfrm>
          <a:prstGeom prst="rect">
            <a:avLst/>
          </a:prstGeom>
          <a:noFill/>
        </p:spPr>
        <p:txBody>
          <a:bodyPr wrap="square">
            <a:spAutoFit/>
          </a:bodyPr>
          <a:lstStyle/>
          <a:p>
            <a:pPr marL="457200" indent="-457200" algn="just">
              <a:buFont typeface="Wingdings" panose="05000000000000000000" pitchFamily="2" charset="2"/>
              <a:buChar char="§"/>
            </a:pPr>
            <a:r>
              <a:rPr lang="en-US" sz="2800" b="0" i="0" dirty="0">
                <a:solidFill>
                  <a:srgbClr val="424142"/>
                </a:solidFill>
                <a:effectLst/>
                <a:latin typeface="Georgia" panose="02040502050405020303" pitchFamily="18" charset="0"/>
              </a:rPr>
              <a:t>Monopoly refers to a market structure in which there is a single producer or seller that has a control on the entire market.</a:t>
            </a:r>
          </a:p>
          <a:p>
            <a:pPr marL="457200" indent="-457200" algn="just">
              <a:buFont typeface="Wingdings" panose="05000000000000000000" pitchFamily="2" charset="2"/>
              <a:buChar char="§"/>
            </a:pPr>
            <a:r>
              <a:rPr lang="en-US" sz="2800" b="0" i="0" dirty="0">
                <a:solidFill>
                  <a:srgbClr val="424142"/>
                </a:solidFill>
                <a:effectLst/>
                <a:latin typeface="Georgia" panose="02040502050405020303" pitchFamily="18" charset="0"/>
              </a:rPr>
              <a:t>This single seller deals in the products that have no close substitutes and has a direct demand, supply, and prices of a product.</a:t>
            </a:r>
          </a:p>
          <a:p>
            <a:pPr marL="457200" indent="-457200" algn="just">
              <a:buFont typeface="Wingdings" panose="05000000000000000000" pitchFamily="2" charset="2"/>
              <a:buChar char="§"/>
            </a:pPr>
            <a:r>
              <a:rPr lang="en-US" sz="2800" b="0" i="0" dirty="0">
                <a:solidFill>
                  <a:srgbClr val="424142"/>
                </a:solidFill>
                <a:effectLst/>
                <a:latin typeface="Georgia" panose="02040502050405020303" pitchFamily="18" charset="0"/>
              </a:rPr>
              <a:t>Therefore, in monopoly, there is no distinction between an one organization constitutes the whole industry.</a:t>
            </a:r>
          </a:p>
        </p:txBody>
      </p:sp>
    </p:spTree>
    <p:extLst>
      <p:ext uri="{BB962C8B-B14F-4D97-AF65-F5344CB8AC3E}">
        <p14:creationId xmlns:p14="http://schemas.microsoft.com/office/powerpoint/2010/main" val="305285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370A4B-90F5-80DD-F7FA-8F7CE24B1B98}"/>
              </a:ext>
            </a:extLst>
          </p:cNvPr>
          <p:cNvSpPr txBox="1"/>
          <p:nvPr/>
        </p:nvSpPr>
        <p:spPr>
          <a:xfrm>
            <a:off x="1451499" y="861965"/>
            <a:ext cx="7390660" cy="4770537"/>
          </a:xfrm>
          <a:prstGeom prst="rect">
            <a:avLst/>
          </a:prstGeom>
          <a:noFill/>
        </p:spPr>
        <p:txBody>
          <a:bodyPr wrap="square">
            <a:spAutoFit/>
          </a:bodyPr>
          <a:lstStyle/>
          <a:p>
            <a:pPr algn="ctr"/>
            <a:r>
              <a:rPr lang="en-US" sz="2800" b="1" dirty="0">
                <a:ln w="12700">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mj-lt"/>
                <a:ea typeface="+mj-ea"/>
                <a:cs typeface="+mj-cs"/>
              </a:rPr>
              <a:t>Demand</a:t>
            </a:r>
            <a:r>
              <a:rPr lang="en-US" sz="2800" b="1" i="0" dirty="0">
                <a:effectLst/>
                <a:latin typeface="Georgia" panose="02040502050405020303" pitchFamily="18" charset="0"/>
              </a:rPr>
              <a:t> </a:t>
            </a:r>
            <a:r>
              <a:rPr lang="en-US" sz="2800" b="1" dirty="0">
                <a:ln w="12700">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mj-lt"/>
                <a:ea typeface="+mj-ea"/>
                <a:cs typeface="+mj-cs"/>
              </a:rPr>
              <a:t>and Revenue under Monopoly</a:t>
            </a:r>
            <a:r>
              <a:rPr lang="en-US" sz="2800" b="1" i="0" dirty="0">
                <a:effectLst/>
                <a:latin typeface="Georgia" panose="02040502050405020303" pitchFamily="18" charset="0"/>
              </a:rPr>
              <a:t>:</a:t>
            </a:r>
          </a:p>
          <a:p>
            <a:pPr algn="just"/>
            <a:endParaRPr lang="en-US" b="0" i="0" dirty="0">
              <a:solidFill>
                <a:srgbClr val="424142"/>
              </a:solidFill>
              <a:effectLst/>
              <a:latin typeface="Georgia" panose="02040502050405020303" pitchFamily="18" charset="0"/>
            </a:endParaRPr>
          </a:p>
          <a:p>
            <a:pPr algn="just"/>
            <a:endParaRPr lang="en-US" dirty="0">
              <a:solidFill>
                <a:srgbClr val="424142"/>
              </a:solidFill>
              <a:latin typeface="Georgia" panose="02040502050405020303" pitchFamily="18" charset="0"/>
            </a:endParaRPr>
          </a:p>
          <a:p>
            <a:pPr marL="342900" indent="-342900" algn="just">
              <a:buFont typeface="Wingdings" panose="05000000000000000000" pitchFamily="2" charset="2"/>
              <a:buChar char="q"/>
            </a:pPr>
            <a:r>
              <a:rPr lang="en-US" sz="2000" b="0" i="0" dirty="0">
                <a:solidFill>
                  <a:srgbClr val="424142"/>
                </a:solidFill>
                <a:effectLst/>
                <a:latin typeface="Georgia" panose="02040502050405020303" pitchFamily="18" charset="0"/>
              </a:rPr>
              <a:t>In monopoly, there is only one producer of a product, who influences the price of the product by making Change m supply. The producer under monopoly is called monopolist. If the monopolist wants to sell more, he/she can reduce the price of a product. On the other hand, if he/she is willing to sell less, he/she can increase the price.</a:t>
            </a:r>
          </a:p>
          <a:p>
            <a:pPr marL="342900" indent="-342900" algn="just">
              <a:buFont typeface="Wingdings" panose="05000000000000000000" pitchFamily="2" charset="2"/>
              <a:buChar char="q"/>
            </a:pPr>
            <a:endParaRPr lang="en-US" sz="2000" b="0" i="0" dirty="0">
              <a:solidFill>
                <a:srgbClr val="424142"/>
              </a:solidFill>
              <a:effectLst/>
              <a:latin typeface="Georgia" panose="02040502050405020303" pitchFamily="18" charset="0"/>
            </a:endParaRPr>
          </a:p>
          <a:p>
            <a:pPr marL="342900" indent="-342900" algn="just">
              <a:buFont typeface="Wingdings" panose="05000000000000000000" pitchFamily="2" charset="2"/>
              <a:buChar char="q"/>
            </a:pPr>
            <a:r>
              <a:rPr lang="en-US" sz="2000" b="0" i="0" dirty="0">
                <a:solidFill>
                  <a:srgbClr val="424142"/>
                </a:solidFill>
                <a:effectLst/>
                <a:latin typeface="Georgia" panose="02040502050405020303" pitchFamily="18" charset="0"/>
              </a:rPr>
              <a:t>As we know, there is no difference between organization and industry under monopoly. Accordingly, the demand curve of the organization constitutes the demand curve of the entire industry. The demand curve of the monopolist is Average Revenue (AR), which slopes downward.</a:t>
            </a:r>
          </a:p>
        </p:txBody>
      </p:sp>
    </p:spTree>
    <p:extLst>
      <p:ext uri="{BB962C8B-B14F-4D97-AF65-F5344CB8AC3E}">
        <p14:creationId xmlns:p14="http://schemas.microsoft.com/office/powerpoint/2010/main" val="3285054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482B78-9276-530E-EE98-85D0F7F6AE02}"/>
              </a:ext>
            </a:extLst>
          </p:cNvPr>
          <p:cNvSpPr txBox="1"/>
          <p:nvPr/>
        </p:nvSpPr>
        <p:spPr>
          <a:xfrm>
            <a:off x="927717" y="885668"/>
            <a:ext cx="8784453" cy="523220"/>
          </a:xfrm>
          <a:prstGeom prst="rect">
            <a:avLst/>
          </a:prstGeom>
          <a:noFill/>
        </p:spPr>
        <p:txBody>
          <a:bodyPr wrap="square">
            <a:spAutoFit/>
          </a:bodyPr>
          <a:lstStyle/>
          <a:p>
            <a:pPr algn="ctr"/>
            <a:r>
              <a:rPr lang="en-US" sz="2800" b="1" dirty="0">
                <a:ln w="12700">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mj-lt"/>
                <a:ea typeface="+mj-ea"/>
                <a:cs typeface="+mj-cs"/>
              </a:rPr>
              <a:t>Figure : shows the AR curve of the monopolist:</a:t>
            </a:r>
          </a:p>
        </p:txBody>
      </p:sp>
      <p:pic>
        <p:nvPicPr>
          <p:cNvPr id="1028" name="Picture 4">
            <a:extLst>
              <a:ext uri="{FF2B5EF4-FFF2-40B4-BE49-F238E27FC236}">
                <a16:creationId xmlns:a16="http://schemas.microsoft.com/office/drawing/2014/main" id="{941CBAA9-5668-91FA-E6E0-5E54C4667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652" y="2290440"/>
            <a:ext cx="3812959" cy="32048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06567B2-92E6-66A2-C9F7-515E6AD93070}"/>
              </a:ext>
            </a:extLst>
          </p:cNvPr>
          <p:cNvSpPr txBox="1"/>
          <p:nvPr/>
        </p:nvSpPr>
        <p:spPr>
          <a:xfrm>
            <a:off x="4729579" y="2153921"/>
            <a:ext cx="4540927" cy="3477875"/>
          </a:xfrm>
          <a:prstGeom prst="rect">
            <a:avLst/>
          </a:prstGeom>
          <a:noFill/>
        </p:spPr>
        <p:txBody>
          <a:bodyPr wrap="square">
            <a:spAutoFit/>
          </a:bodyPr>
          <a:lstStyle/>
          <a:p>
            <a:pPr algn="just"/>
            <a:r>
              <a:rPr lang="en-US" sz="2000" b="0" i="0" dirty="0">
                <a:solidFill>
                  <a:srgbClr val="424142"/>
                </a:solidFill>
                <a:effectLst/>
                <a:latin typeface="Georgia" panose="02040502050405020303" pitchFamily="18" charset="0"/>
              </a:rPr>
              <a:t>In Figure, it can  be seen that more quantity (OQ</a:t>
            </a:r>
            <a:r>
              <a:rPr lang="en-US" sz="2000" b="0" i="0" baseline="-25000" dirty="0">
                <a:solidFill>
                  <a:srgbClr val="424142"/>
                </a:solidFill>
                <a:effectLst/>
                <a:latin typeface="Georgia" panose="02040502050405020303" pitchFamily="18" charset="0"/>
              </a:rPr>
              <a:t>2</a:t>
            </a:r>
            <a:r>
              <a:rPr lang="en-US" sz="2000" b="0" i="0" dirty="0">
                <a:solidFill>
                  <a:srgbClr val="424142"/>
                </a:solidFill>
                <a:effectLst/>
                <a:latin typeface="Georgia" panose="02040502050405020303" pitchFamily="18" charset="0"/>
              </a:rPr>
              <a:t>) can only be sold at lower price (OP</a:t>
            </a:r>
            <a:r>
              <a:rPr lang="en-US" sz="2000" b="0" i="0" baseline="-25000" dirty="0">
                <a:solidFill>
                  <a:srgbClr val="424142"/>
                </a:solidFill>
                <a:effectLst/>
                <a:latin typeface="Georgia" panose="02040502050405020303" pitchFamily="18" charset="0"/>
              </a:rPr>
              <a:t>2</a:t>
            </a:r>
            <a:r>
              <a:rPr lang="en-US" sz="2000" b="0" i="0" dirty="0">
                <a:solidFill>
                  <a:srgbClr val="424142"/>
                </a:solidFill>
                <a:effectLst/>
                <a:latin typeface="Georgia" panose="02040502050405020303" pitchFamily="18" charset="0"/>
              </a:rPr>
              <a:t>). Under monopoly, the slope of AR curve is downward, which implies that if the high prices are set by the monopolist, the demand will fall. In addition, in monopoly, AR curve and Marginal Revenue (MR) curve are different from each other. However, both of them slope downward.</a:t>
            </a:r>
            <a:endParaRPr lang="en-US" sz="2000" dirty="0"/>
          </a:p>
        </p:txBody>
      </p:sp>
    </p:spTree>
    <p:extLst>
      <p:ext uri="{BB962C8B-B14F-4D97-AF65-F5344CB8AC3E}">
        <p14:creationId xmlns:p14="http://schemas.microsoft.com/office/powerpoint/2010/main" val="3400896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303DC1-BDF6-612A-B757-D659BF46C81C}"/>
              </a:ext>
            </a:extLst>
          </p:cNvPr>
          <p:cNvSpPr txBox="1"/>
          <p:nvPr/>
        </p:nvSpPr>
        <p:spPr>
          <a:xfrm>
            <a:off x="1176291" y="1165596"/>
            <a:ext cx="7506069" cy="5318828"/>
          </a:xfrm>
          <a:prstGeom prst="rect">
            <a:avLst/>
          </a:prstGeom>
          <a:noFill/>
        </p:spPr>
        <p:txBody>
          <a:bodyPr wrap="square">
            <a:spAutoFit/>
          </a:bodyPr>
          <a:lstStyle/>
          <a:p>
            <a:pPr algn="ctr"/>
            <a:r>
              <a:rPr lang="en-US" sz="2800" b="1" dirty="0">
                <a:ln w="12700">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mj-lt"/>
                <a:ea typeface="+mj-ea"/>
                <a:cs typeface="+mj-cs"/>
              </a:rPr>
              <a:t>The negative AR and MR curve depicts the following facts:</a:t>
            </a:r>
          </a:p>
          <a:p>
            <a:pPr algn="l">
              <a:lnSpc>
                <a:spcPct val="250000"/>
              </a:lnSpc>
            </a:pPr>
            <a:r>
              <a:rPr lang="en-US" sz="2400" b="0" i="0" dirty="0" err="1">
                <a:solidFill>
                  <a:srgbClr val="424142"/>
                </a:solidFill>
                <a:effectLst/>
                <a:latin typeface="Georgia" panose="02040502050405020303" pitchFamily="18" charset="0"/>
              </a:rPr>
              <a:t>i</a:t>
            </a:r>
            <a:r>
              <a:rPr lang="en-US" sz="2400" b="0" i="0" dirty="0">
                <a:solidFill>
                  <a:srgbClr val="424142"/>
                </a:solidFill>
                <a:effectLst/>
                <a:latin typeface="Georgia" panose="02040502050405020303" pitchFamily="18" charset="0"/>
              </a:rPr>
              <a:t>. When MR is greater than AR, the AR rises</a:t>
            </a:r>
          </a:p>
          <a:p>
            <a:pPr algn="l">
              <a:lnSpc>
                <a:spcPct val="250000"/>
              </a:lnSpc>
            </a:pPr>
            <a:r>
              <a:rPr lang="en-US" sz="2400" b="0" i="0" dirty="0">
                <a:solidFill>
                  <a:srgbClr val="424142"/>
                </a:solidFill>
                <a:effectLst/>
                <a:latin typeface="Georgia" panose="02040502050405020303" pitchFamily="18" charset="0"/>
              </a:rPr>
              <a:t>ii. When MR is equal to AR, then AR remains constant</a:t>
            </a:r>
          </a:p>
          <a:p>
            <a:pPr algn="l">
              <a:lnSpc>
                <a:spcPct val="250000"/>
              </a:lnSpc>
            </a:pPr>
            <a:r>
              <a:rPr lang="en-US" sz="2400" b="0" i="0" dirty="0">
                <a:solidFill>
                  <a:srgbClr val="424142"/>
                </a:solidFill>
                <a:effectLst/>
                <a:latin typeface="Georgia" panose="02040502050405020303" pitchFamily="18" charset="0"/>
              </a:rPr>
              <a:t>iii. When MR is lesser than AR, then AR falls</a:t>
            </a:r>
          </a:p>
          <a:p>
            <a:pPr algn="l">
              <a:lnSpc>
                <a:spcPct val="150000"/>
              </a:lnSpc>
            </a:pPr>
            <a:endParaRPr lang="en-US" sz="2400" b="0" i="0" dirty="0">
              <a:solidFill>
                <a:srgbClr val="424142"/>
              </a:solidFill>
              <a:effectLst/>
              <a:latin typeface="Georgia" panose="02040502050405020303" pitchFamily="18" charset="0"/>
            </a:endParaRPr>
          </a:p>
          <a:p>
            <a:pPr algn="l">
              <a:lnSpc>
                <a:spcPct val="150000"/>
              </a:lnSpc>
            </a:pPr>
            <a:r>
              <a:rPr lang="en-US" sz="2400" b="0" i="0" dirty="0">
                <a:solidFill>
                  <a:srgbClr val="424142"/>
                </a:solidFill>
                <a:effectLst/>
                <a:latin typeface="Georgia" panose="02040502050405020303" pitchFamily="18" charset="0"/>
              </a:rPr>
              <a:t>Here, AR is the price of a product, As we know, AR falls under monopoly; thus, MR is less than AR.</a:t>
            </a:r>
          </a:p>
        </p:txBody>
      </p:sp>
    </p:spTree>
    <p:extLst>
      <p:ext uri="{BB962C8B-B14F-4D97-AF65-F5344CB8AC3E}">
        <p14:creationId xmlns:p14="http://schemas.microsoft.com/office/powerpoint/2010/main" val="4247797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35798C-679C-E792-A0E2-84F8103CC286}"/>
              </a:ext>
            </a:extLst>
          </p:cNvPr>
          <p:cNvSpPr txBox="1"/>
          <p:nvPr/>
        </p:nvSpPr>
        <p:spPr>
          <a:xfrm>
            <a:off x="963226" y="515775"/>
            <a:ext cx="9361503" cy="523220"/>
          </a:xfrm>
          <a:prstGeom prst="rect">
            <a:avLst/>
          </a:prstGeom>
          <a:noFill/>
        </p:spPr>
        <p:txBody>
          <a:bodyPr wrap="square">
            <a:spAutoFit/>
          </a:bodyPr>
          <a:lstStyle/>
          <a:p>
            <a:r>
              <a:rPr lang="en-US" sz="2800" b="1" dirty="0">
                <a:ln w="12700">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mj-lt"/>
                <a:ea typeface="+mj-ea"/>
                <a:cs typeface="+mj-cs"/>
              </a:rPr>
              <a:t>Figure : shows AR and MR curves under monopoly:</a:t>
            </a:r>
          </a:p>
        </p:txBody>
      </p:sp>
      <p:pic>
        <p:nvPicPr>
          <p:cNvPr id="2050" name="Picture 2">
            <a:extLst>
              <a:ext uri="{FF2B5EF4-FFF2-40B4-BE49-F238E27FC236}">
                <a16:creationId xmlns:a16="http://schemas.microsoft.com/office/drawing/2014/main" id="{CB5DC7B0-9456-FF35-C9F2-5DF0AC5E1F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961" y="1491449"/>
            <a:ext cx="5133312" cy="37505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5292F23-C99D-F2D9-FA59-8EEC04B9280F}"/>
              </a:ext>
            </a:extLst>
          </p:cNvPr>
          <p:cNvSpPr txBox="1"/>
          <p:nvPr/>
        </p:nvSpPr>
        <p:spPr>
          <a:xfrm>
            <a:off x="581485" y="5755996"/>
            <a:ext cx="7825668" cy="461665"/>
          </a:xfrm>
          <a:prstGeom prst="rect">
            <a:avLst/>
          </a:prstGeom>
          <a:noFill/>
        </p:spPr>
        <p:txBody>
          <a:bodyPr wrap="square">
            <a:spAutoFit/>
          </a:bodyPr>
          <a:lstStyle/>
          <a:p>
            <a:r>
              <a:rPr lang="en-US" sz="2400" b="0" i="0" dirty="0">
                <a:solidFill>
                  <a:srgbClr val="424142"/>
                </a:solidFill>
                <a:effectLst/>
                <a:latin typeface="Georgia" panose="02040502050405020303" pitchFamily="18" charset="0"/>
              </a:rPr>
              <a:t>MR curve is shown below the AR curve because AR falls.</a:t>
            </a:r>
            <a:endParaRPr lang="en-US" sz="2400" dirty="0"/>
          </a:p>
        </p:txBody>
      </p:sp>
    </p:spTree>
    <p:extLst>
      <p:ext uri="{BB962C8B-B14F-4D97-AF65-F5344CB8AC3E}">
        <p14:creationId xmlns:p14="http://schemas.microsoft.com/office/powerpoint/2010/main" val="2418390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0</TotalTime>
  <Words>955</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Georgia</vt:lpstr>
      <vt:lpstr>Trebuchet MS</vt:lpstr>
      <vt:lpstr>Wingdings</vt:lpstr>
      <vt:lpstr>Wingdings 3</vt:lpstr>
      <vt:lpstr>Facet</vt:lpstr>
      <vt:lpstr>Name      :  Prerna Mewara Class       :  M . Com II Semester Date        :  21-07-2023  Subject   :   Micro  Economics II Topic       :  Monopoly : Meaning , Characteristic , Price And    .                 Output Determination  Professor : Dr Navneeta Singh</vt:lpstr>
      <vt:lpstr>Monopoly</vt:lpstr>
      <vt:lpstr>Characteristics of Monopoly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Prerna Mewara Class       :  M . Com II Semester Date        :  21-07-2023  Subject   :   Micro  Economics II Topic       :  Monopoly : Meaning , Characteristic , Price And    .                 Output Determination  Professor : Dr Navneeta Singh</dc:title>
  <dc:creator>bhavesh mewara</dc:creator>
  <cp:lastModifiedBy>bhavesh mewara</cp:lastModifiedBy>
  <cp:revision>1</cp:revision>
  <dcterms:created xsi:type="dcterms:W3CDTF">2023-07-20T16:19:27Z</dcterms:created>
  <dcterms:modified xsi:type="dcterms:W3CDTF">2023-07-20T17:27:42Z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2023-07-20T17:27:26Z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2abb8763-d030-4573-b95a-6d1826832bed</vt:lpwstr>
  </property>
  <property fmtid="{D5CDD505-2E9C-101B-9397-08002B2CF9AE}" pid="7" name="MSIP_Label_defa4170-0d19-0005-0004-bc88714345d2_ActionId">
    <vt:lpwstr>170b4a00-8d47-46f9-bb4a-4b0b9c40e9cd</vt:lpwstr>
  </property>
  <property fmtid="{D5CDD505-2E9C-101B-9397-08002B2CF9AE}" pid="8" name="MSIP_Label_defa4170-0d19-0005-0004-bc88714345d2_ContentBits">
    <vt:lpwstr>0</vt:lpwstr>
  </property>
</Properties>
</file>