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7" r:id="rId5"/>
    <p:sldId id="266" r:id="rId6"/>
    <p:sldId id="264" r:id="rId7"/>
    <p:sldId id="265"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940" autoAdjust="0"/>
  </p:normalViewPr>
  <p:slideViewPr>
    <p:cSldViewPr snapToGrid="0" showGuides="1">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A758-0935-8A58-982B-A0CD90A460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C77EFC-13F4-A2A4-6C95-680DA98D4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2102DD-9571-CB1E-B1F1-61D86451CABD}"/>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5" name="Footer Placeholder 4">
            <a:extLst>
              <a:ext uri="{FF2B5EF4-FFF2-40B4-BE49-F238E27FC236}">
                <a16:creationId xmlns:a16="http://schemas.microsoft.com/office/drawing/2014/main" id="{40AB72B2-1826-FB98-7CAD-CE9462AEF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E29A9-0BEF-C3B3-393A-E30CCE60256C}"/>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16045817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449E-2D44-D21E-27F9-4C0667E58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4A7E56-4FFD-1300-4040-B9FDB97B6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6D877-74FE-7A06-D3FE-A33C46059D84}"/>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5" name="Footer Placeholder 4">
            <a:extLst>
              <a:ext uri="{FF2B5EF4-FFF2-40B4-BE49-F238E27FC236}">
                <a16:creationId xmlns:a16="http://schemas.microsoft.com/office/drawing/2014/main" id="{E1E0F65F-AE3A-0C9D-E8A0-907198064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926BA-A637-0124-29BB-B2848727AE78}"/>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826013534"/>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45A2C-D110-86A0-954A-6F58823061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20B262-77EE-3C0D-5F7D-48A1E29D2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3D5B-1ACB-A010-904C-B06DB20A640E}"/>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5" name="Footer Placeholder 4">
            <a:extLst>
              <a:ext uri="{FF2B5EF4-FFF2-40B4-BE49-F238E27FC236}">
                <a16:creationId xmlns:a16="http://schemas.microsoft.com/office/drawing/2014/main" id="{78FE5A07-C5FC-681B-A3C9-3C3C5506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743D-CA23-31EF-B875-23B584F4326F}"/>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77242582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24A5-4758-F1D4-12D5-774BF7004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926C-49E4-856B-F4AE-41F9BC741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11975-90B8-C2EE-F1BD-B9C605E3D441}"/>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5" name="Footer Placeholder 4">
            <a:extLst>
              <a:ext uri="{FF2B5EF4-FFF2-40B4-BE49-F238E27FC236}">
                <a16:creationId xmlns:a16="http://schemas.microsoft.com/office/drawing/2014/main" id="{9071FC6C-26B8-3582-8E7D-3309CE378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AE545-674F-EC13-831D-723AE6F1BCED}"/>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186201569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00AC-DA22-B408-E78A-D36EDA3D0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41B93-52DE-D0AA-179B-D3B4C2C62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619FC-B0D5-D529-A5FB-376F28DAEA61}"/>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5" name="Footer Placeholder 4">
            <a:extLst>
              <a:ext uri="{FF2B5EF4-FFF2-40B4-BE49-F238E27FC236}">
                <a16:creationId xmlns:a16="http://schemas.microsoft.com/office/drawing/2014/main" id="{FC5DC1DB-85D7-E4C7-959E-7A58BDBE5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6220C-8F66-6103-D41A-10E5A4CA878F}"/>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52976329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295A-86A2-5020-FE0A-73A44B294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62A91-30E4-714D-425D-1224595A9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18F887-2F02-0438-9265-29201AF11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86CCB5-0191-E79B-9174-C2B10B157E06}"/>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6" name="Footer Placeholder 5">
            <a:extLst>
              <a:ext uri="{FF2B5EF4-FFF2-40B4-BE49-F238E27FC236}">
                <a16:creationId xmlns:a16="http://schemas.microsoft.com/office/drawing/2014/main" id="{8BD37AF5-00CF-C09D-DE5B-8D623713A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68B81-1F01-0F98-9F42-4D0A466DADA0}"/>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836725197"/>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6C5C-CCD8-AEB4-55BA-F2783049EF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065049-3AE3-EF44-045D-4D1C1A01C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3B1A3-1426-0910-6094-F90D6112D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019841-6401-9842-0DEB-9079484D3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CD8BF-E89F-06A4-C283-AABBEA44A3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A8B4B-0318-DD3A-AA38-F439E7BA60D1}"/>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8" name="Footer Placeholder 7">
            <a:extLst>
              <a:ext uri="{FF2B5EF4-FFF2-40B4-BE49-F238E27FC236}">
                <a16:creationId xmlns:a16="http://schemas.microsoft.com/office/drawing/2014/main" id="{A31B8468-78D3-707C-9EAB-30CE622D19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D58C91-46A9-DED9-C88B-0E0AA38AC7F5}"/>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26052535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5D3E-8380-A926-8C04-50E3B5E15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A5BCD-37F3-CC6A-781A-1D9D94EEAA44}"/>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4" name="Footer Placeholder 3">
            <a:extLst>
              <a:ext uri="{FF2B5EF4-FFF2-40B4-BE49-F238E27FC236}">
                <a16:creationId xmlns:a16="http://schemas.microsoft.com/office/drawing/2014/main" id="{A40765EB-0119-FBAB-72B6-1501C4B53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E0B5C5-63F8-1678-B7AF-0D329FD0947E}"/>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189249469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E9BD-B68A-589A-0B56-F78C30B8977C}"/>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3" name="Footer Placeholder 2">
            <a:extLst>
              <a:ext uri="{FF2B5EF4-FFF2-40B4-BE49-F238E27FC236}">
                <a16:creationId xmlns:a16="http://schemas.microsoft.com/office/drawing/2014/main" id="{A60177D6-3821-CE9A-128A-7CBF68D39F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EEF0D2-DF7E-09DB-3352-E3EDD08D0924}"/>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72279977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8C93-6D1D-6A8D-E81F-8C042ECB2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980660-CF09-D964-48D6-F5867F0F1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82195-8815-C55F-E9D6-1E39681B1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AF6D9-1DCA-5290-8CC9-C2D303F1DC10}"/>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6" name="Footer Placeholder 5">
            <a:extLst>
              <a:ext uri="{FF2B5EF4-FFF2-40B4-BE49-F238E27FC236}">
                <a16:creationId xmlns:a16="http://schemas.microsoft.com/office/drawing/2014/main" id="{2F3CE8E8-51BF-4D19-C908-CE81E626C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73ACB-5BF0-8470-E7D1-4EA4A9F157C4}"/>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74550790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8E6B-4E86-D49F-8D1F-3937E9FE9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BBF08-CF9E-8133-16D4-E509692AD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2747D1-F1E7-EFA1-5BE5-64C767C8E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D3A9A-2A09-E1FF-B1FD-123ADBAB7DF0}"/>
              </a:ext>
            </a:extLst>
          </p:cNvPr>
          <p:cNvSpPr>
            <a:spLocks noGrp="1"/>
          </p:cNvSpPr>
          <p:nvPr>
            <p:ph type="dt" sz="half" idx="10"/>
          </p:nvPr>
        </p:nvSpPr>
        <p:spPr/>
        <p:txBody>
          <a:bodyPr/>
          <a:lstStyle/>
          <a:p>
            <a:fld id="{FC9EECE6-CEDD-45BC-B196-1E4EAF151052}" type="datetimeFigureOut">
              <a:rPr lang="en-US" smtClean="0"/>
              <a:t>05-Jul-23</a:t>
            </a:fld>
            <a:endParaRPr lang="en-US"/>
          </a:p>
        </p:txBody>
      </p:sp>
      <p:sp>
        <p:nvSpPr>
          <p:cNvPr id="6" name="Footer Placeholder 5">
            <a:extLst>
              <a:ext uri="{FF2B5EF4-FFF2-40B4-BE49-F238E27FC236}">
                <a16:creationId xmlns:a16="http://schemas.microsoft.com/office/drawing/2014/main" id="{B9D9AA74-E0A0-5CC7-8C2D-4B5B59886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C1B31-3015-6B42-1B30-A936203B3B2A}"/>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67846961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F8DD74-98A3-3C58-D35B-0A3E17CB7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663C7E-FC50-59C5-B37E-992497C74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11406-D718-FABF-2AAD-0FEC9D7A44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EECE6-CEDD-45BC-B196-1E4EAF151052}" type="datetimeFigureOut">
              <a:rPr lang="en-US" smtClean="0"/>
              <a:t>05-Jul-23</a:t>
            </a:fld>
            <a:endParaRPr lang="en-US"/>
          </a:p>
        </p:txBody>
      </p:sp>
      <p:sp>
        <p:nvSpPr>
          <p:cNvPr id="5" name="Footer Placeholder 4">
            <a:extLst>
              <a:ext uri="{FF2B5EF4-FFF2-40B4-BE49-F238E27FC236}">
                <a16:creationId xmlns:a16="http://schemas.microsoft.com/office/drawing/2014/main" id="{9B3798C9-AD37-236E-939A-6E61BCA0F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22CA9-3573-67E4-0003-5683A8837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23B38-DFA8-429C-ADB3-CB5AC757165B}" type="slidenum">
              <a:rPr lang="en-US" smtClean="0"/>
              <a:t>‹#›</a:t>
            </a:fld>
            <a:endParaRPr lang="en-US"/>
          </a:p>
        </p:txBody>
      </p:sp>
    </p:spTree>
    <p:extLst>
      <p:ext uri="{BB962C8B-B14F-4D97-AF65-F5344CB8AC3E}">
        <p14:creationId xmlns:p14="http://schemas.microsoft.com/office/powerpoint/2010/main" val="695249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hyperlink" Target="https://www.ncbi.nlm.nih.gov/pmc/articles/PMC4576445/figure/f8/"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ncbi.nlm.nih.gov/pmc/articles/PMC4576445/figure/f2/" TargetMode="External"/><Relationship Id="rId4" Type="http://schemas.openxmlformats.org/officeDocument/2006/relationships/hyperlink" Target="https://www.ncbi.nlm.nih.gov/pmc/articles/PMC4576445/#r15"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7.png"/><Relationship Id="rId4" Type="http://schemas.openxmlformats.org/officeDocument/2006/relationships/hyperlink" Target="https://www.ncbi.nlm.nih.gov/pmc/articles/PMC4576445/figure/f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magnifying glass over different pills&#10;&#10;Description automatically generated with low confidence">
            <a:extLst>
              <a:ext uri="{FF2B5EF4-FFF2-40B4-BE49-F238E27FC236}">
                <a16:creationId xmlns:a16="http://schemas.microsoft.com/office/drawing/2014/main" id="{3E67CF88-7B0A-EEEA-A0EC-3952BC4ACE7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674" b="13056"/>
          <a:stretch/>
        </p:blipFill>
        <p:spPr>
          <a:xfrm>
            <a:off x="-405353" y="1"/>
            <a:ext cx="12597353" cy="6857999"/>
          </a:xfrm>
          <a:prstGeom prst="rect">
            <a:avLst/>
          </a:prstGeom>
        </p:spPr>
      </p:pic>
      <p:sp>
        <p:nvSpPr>
          <p:cNvPr id="3" name="Subtitle 2">
            <a:extLst>
              <a:ext uri="{FF2B5EF4-FFF2-40B4-BE49-F238E27FC236}">
                <a16:creationId xmlns:a16="http://schemas.microsoft.com/office/drawing/2014/main" id="{6FCC0B66-CEB2-F39C-78A7-E30694FD4E5C}"/>
              </a:ext>
            </a:extLst>
          </p:cNvPr>
          <p:cNvSpPr>
            <a:spLocks noGrp="1"/>
          </p:cNvSpPr>
          <p:nvPr>
            <p:ph type="subTitle" idx="1"/>
          </p:nvPr>
        </p:nvSpPr>
        <p:spPr>
          <a:xfrm flipH="1">
            <a:off x="2761606" y="2601762"/>
            <a:ext cx="6803017" cy="1188475"/>
          </a:xfrm>
        </p:spPr>
        <p:txBody>
          <a:bodyPr>
            <a:noAutofit/>
            <a:scene3d>
              <a:camera prst="orthographicFront"/>
              <a:lightRig rig="soft" dir="t">
                <a:rot lat="0" lon="0" rev="15600000"/>
              </a:lightRig>
            </a:scene3d>
            <a:sp3d extrusionH="57150" prstMaterial="softEdge">
              <a:bevelT w="25400" h="38100"/>
            </a:sp3d>
          </a:bodyPr>
          <a:lstStyle/>
          <a:p>
            <a:r>
              <a:rPr lang="en-US" sz="3600" b="1" dirty="0">
                <a:ln/>
                <a:solidFill>
                  <a:srgbClr val="92D050"/>
                </a:solidFill>
                <a:latin typeface="Verdana" panose="020B0604030504040204" pitchFamily="34" charset="0"/>
                <a:ea typeface="Times New Roman" panose="02020603050405020304" pitchFamily="18" charset="0"/>
              </a:rPr>
              <a:t> </a:t>
            </a:r>
            <a:r>
              <a:rPr lang="en-US" sz="4800" b="1" i="1" dirty="0">
                <a:ln/>
                <a:solidFill>
                  <a:srgbClr val="92D050"/>
                </a:solidFill>
                <a:latin typeface="Verdana" panose="020B0604030504040204" pitchFamily="34" charset="0"/>
                <a:ea typeface="Times New Roman" panose="02020603050405020304" pitchFamily="18" charset="0"/>
              </a:rPr>
              <a:t>Scope of Pharmacovigilance in India</a:t>
            </a:r>
            <a:endParaRPr lang="en-US" sz="4800" b="1" i="1" dirty="0">
              <a:ln/>
              <a:solidFill>
                <a:srgbClr val="92D050"/>
              </a:solidFill>
            </a:endParaRPr>
          </a:p>
        </p:txBody>
      </p:sp>
      <p:sp>
        <p:nvSpPr>
          <p:cNvPr id="8" name="Google Shape;108;p14">
            <a:extLst>
              <a:ext uri="{FF2B5EF4-FFF2-40B4-BE49-F238E27FC236}">
                <a16:creationId xmlns:a16="http://schemas.microsoft.com/office/drawing/2014/main" id="{112E8D31-F9B5-F7D8-D651-CAA5A2CBED8D}"/>
              </a:ext>
            </a:extLst>
          </p:cNvPr>
          <p:cNvSpPr txBox="1"/>
          <p:nvPr/>
        </p:nvSpPr>
        <p:spPr>
          <a:xfrm>
            <a:off x="958254" y="280915"/>
            <a:ext cx="11069291" cy="59310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n w="12700">
                  <a:solidFill>
                    <a:schemeClr val="bg1"/>
                  </a:solidFill>
                  <a:prstDash val="solid"/>
                </a:ln>
                <a:effectLst>
                  <a:outerShdw blurRad="12700" dist="38100" dir="2700000" algn="tl" rotWithShape="0">
                    <a:schemeClr val="bg1">
                      <a:lumMod val="50000"/>
                    </a:schemeClr>
                  </a:outerShdw>
                </a:effectLst>
                <a:sym typeface="Lato"/>
              </a:rPr>
              <a:t>Lachoo Memorial College of Science and Technology, Jodhpur</a:t>
            </a:r>
            <a:endParaRPr sz="3000" b="1" dirty="0">
              <a:ln w="12700">
                <a:solidFill>
                  <a:schemeClr val="bg1"/>
                </a:solidFill>
                <a:prstDash val="solid"/>
              </a:ln>
              <a:effectLst>
                <a:outerShdw blurRad="12700" dist="38100" dir="2700000" algn="tl" rotWithShape="0">
                  <a:schemeClr val="bg1">
                    <a:lumMod val="50000"/>
                  </a:schemeClr>
                </a:outerShdw>
              </a:effectLst>
              <a:sym typeface="Lato"/>
            </a:endParaRPr>
          </a:p>
        </p:txBody>
      </p:sp>
      <p:pic>
        <p:nvPicPr>
          <p:cNvPr id="9" name="Google Shape;111;p14">
            <a:extLst>
              <a:ext uri="{FF2B5EF4-FFF2-40B4-BE49-F238E27FC236}">
                <a16:creationId xmlns:a16="http://schemas.microsoft.com/office/drawing/2014/main" id="{21A82BE8-7207-996A-4BED-226165ACCF45}"/>
              </a:ext>
            </a:extLst>
          </p:cNvPr>
          <p:cNvPicPr preferRelativeResize="0"/>
          <p:nvPr/>
        </p:nvPicPr>
        <p:blipFill>
          <a:blip r:embed="rId3">
            <a:alphaModFix/>
          </a:blip>
          <a:stretch>
            <a:fillRect/>
          </a:stretch>
        </p:blipFill>
        <p:spPr>
          <a:xfrm>
            <a:off x="709587" y="280915"/>
            <a:ext cx="835656" cy="813302"/>
          </a:xfrm>
          <a:prstGeom prst="ellipse">
            <a:avLst/>
          </a:prstGeom>
          <a:noFill/>
          <a:ln>
            <a:noFill/>
          </a:ln>
        </p:spPr>
      </p:pic>
      <p:sp>
        <p:nvSpPr>
          <p:cNvPr id="11" name="Google Shape;109;p14">
            <a:extLst>
              <a:ext uri="{FF2B5EF4-FFF2-40B4-BE49-F238E27FC236}">
                <a16:creationId xmlns:a16="http://schemas.microsoft.com/office/drawing/2014/main" id="{C2678D62-E70F-5B52-174D-A146BD47B318}"/>
              </a:ext>
            </a:extLst>
          </p:cNvPr>
          <p:cNvSpPr txBox="1"/>
          <p:nvPr/>
        </p:nvSpPr>
        <p:spPr>
          <a:xfrm>
            <a:off x="3623321" y="899476"/>
            <a:ext cx="4736820" cy="953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n w="12700">
                  <a:solidFill>
                    <a:schemeClr val="bg1"/>
                  </a:solidFill>
                  <a:prstDash val="solid"/>
                </a:ln>
                <a:effectLst>
                  <a:outerShdw blurRad="12700" dist="38100" dir="2700000" algn="tl" rotWithShape="0">
                    <a:schemeClr val="bg1">
                      <a:lumMod val="50000"/>
                    </a:schemeClr>
                  </a:outerShdw>
                </a:effectLst>
              </a:rPr>
              <a:t>Affiliated to</a:t>
            </a:r>
            <a:r>
              <a:rPr lang="en" sz="2000" b="1" dirty="0">
                <a:solidFill>
                  <a:schemeClr val="bg1"/>
                </a:solidFill>
                <a:highlight>
                  <a:srgbClr val="C0C0C0"/>
                </a:highlight>
              </a:rPr>
              <a:t>  </a:t>
            </a:r>
            <a:endParaRPr sz="2000" b="1" dirty="0">
              <a:solidFill>
                <a:schemeClr val="bg1"/>
              </a:solidFill>
              <a:highlight>
                <a:srgbClr val="C0C0C0"/>
              </a:highlight>
            </a:endParaRPr>
          </a:p>
        </p:txBody>
      </p:sp>
      <p:sp>
        <p:nvSpPr>
          <p:cNvPr id="13" name="TextBox 12">
            <a:extLst>
              <a:ext uri="{FF2B5EF4-FFF2-40B4-BE49-F238E27FC236}">
                <a16:creationId xmlns:a16="http://schemas.microsoft.com/office/drawing/2014/main" id="{E8CEF309-3544-6657-8C64-85DFC7679909}"/>
              </a:ext>
            </a:extLst>
          </p:cNvPr>
          <p:cNvSpPr txBox="1"/>
          <p:nvPr/>
        </p:nvSpPr>
        <p:spPr>
          <a:xfrm>
            <a:off x="2636281" y="1660050"/>
            <a:ext cx="6710901" cy="553998"/>
          </a:xfrm>
          <a:prstGeom prst="rect">
            <a:avLst/>
          </a:prstGeom>
          <a:noFill/>
        </p:spPr>
        <p:txBody>
          <a:bodyPr wrap="square">
            <a:spAutoFit/>
          </a:bodyPr>
          <a:lstStyle/>
          <a:p>
            <a:pPr marL="0" lvl="0" indent="0" algn="ctr" rtl="0">
              <a:spcBef>
                <a:spcPts val="0"/>
              </a:spcBef>
              <a:spcAft>
                <a:spcPts val="0"/>
              </a:spcAft>
              <a:buNone/>
            </a:pP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Jai</a:t>
            </a:r>
            <a:r>
              <a:rPr lang="en-US" sz="2400" b="1" dirty="0">
                <a:solidFill>
                  <a:schemeClr val="bg1"/>
                </a:solidFill>
                <a:latin typeface="Lato"/>
                <a:ea typeface="Lato"/>
                <a:cs typeface="Lato"/>
                <a:sym typeface="Lato"/>
              </a:rPr>
              <a:t> </a:t>
            </a: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Narayan</a:t>
            </a:r>
            <a:r>
              <a:rPr lang="en-US" sz="2400" b="1" dirty="0">
                <a:solidFill>
                  <a:schemeClr val="bg1"/>
                </a:solidFill>
                <a:latin typeface="Lato"/>
                <a:ea typeface="Lato"/>
                <a:cs typeface="Lato"/>
                <a:sym typeface="Lato"/>
              </a:rPr>
              <a:t> </a:t>
            </a: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Vyas</a:t>
            </a:r>
            <a:r>
              <a:rPr lang="en-US" sz="2400" b="1" dirty="0">
                <a:solidFill>
                  <a:schemeClr val="bg1"/>
                </a:solidFill>
                <a:latin typeface="Lato"/>
                <a:ea typeface="Lato"/>
                <a:cs typeface="Lato"/>
                <a:sym typeface="Lato"/>
              </a:rPr>
              <a:t> </a:t>
            </a: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University</a:t>
            </a:r>
            <a:r>
              <a:rPr lang="en-US" sz="2400" b="1" dirty="0">
                <a:solidFill>
                  <a:schemeClr val="bg1"/>
                </a:solidFill>
                <a:latin typeface="Lato"/>
                <a:ea typeface="Lato"/>
                <a:cs typeface="Lato"/>
                <a:sym typeface="Lato"/>
              </a:rPr>
              <a:t> </a:t>
            </a:r>
          </a:p>
        </p:txBody>
      </p:sp>
      <p:sp>
        <p:nvSpPr>
          <p:cNvPr id="14" name="Google Shape;115;p14">
            <a:extLst>
              <a:ext uri="{FF2B5EF4-FFF2-40B4-BE49-F238E27FC236}">
                <a16:creationId xmlns:a16="http://schemas.microsoft.com/office/drawing/2014/main" id="{27246937-4A4C-C513-4C9C-F3E77C7D38D8}"/>
              </a:ext>
            </a:extLst>
          </p:cNvPr>
          <p:cNvSpPr txBox="1"/>
          <p:nvPr/>
        </p:nvSpPr>
        <p:spPr>
          <a:xfrm>
            <a:off x="788844" y="5061868"/>
            <a:ext cx="5023559"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Supervised by:</a:t>
            </a:r>
            <a:endParaRP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endParaRPr>
          </a:p>
          <a:p>
            <a:pPr marL="0" lvl="0" indent="0" algn="l" rtl="0">
              <a:spcBef>
                <a:spcPts val="0"/>
              </a:spcBef>
              <a:spcAft>
                <a:spcPts val="0"/>
              </a:spcAft>
              <a:buNone/>
            </a:pP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Mrs. Ruchi Agarwal</a:t>
            </a:r>
            <a:endParaRP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endParaRPr>
          </a:p>
          <a:p>
            <a:pPr marL="0" lvl="0" indent="0" algn="l" rtl="0">
              <a:spcBef>
                <a:spcPts val="0"/>
              </a:spcBef>
              <a:spcAft>
                <a:spcPts val="0"/>
              </a:spcAft>
              <a:buNone/>
            </a:pP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(Assistant Professor)</a:t>
            </a:r>
            <a:endParaRP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endParaRPr>
          </a:p>
          <a:p>
            <a:pPr marL="0" lvl="0" indent="0" algn="l" rtl="0">
              <a:spcBef>
                <a:spcPts val="0"/>
              </a:spcBef>
              <a:spcAft>
                <a:spcPts val="0"/>
              </a:spcAft>
              <a:buNone/>
            </a:pP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(Department of Pharmaceutical Chemistry)</a:t>
            </a:r>
            <a:endParaRP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endParaRPr>
          </a:p>
        </p:txBody>
      </p:sp>
      <p:sp>
        <p:nvSpPr>
          <p:cNvPr id="17" name="Google Shape;115;p14">
            <a:extLst>
              <a:ext uri="{FF2B5EF4-FFF2-40B4-BE49-F238E27FC236}">
                <a16:creationId xmlns:a16="http://schemas.microsoft.com/office/drawing/2014/main" id="{C4C72AD2-08E3-2E5B-F437-A587170B8D3C}"/>
              </a:ext>
            </a:extLst>
          </p:cNvPr>
          <p:cNvSpPr txBox="1"/>
          <p:nvPr/>
        </p:nvSpPr>
        <p:spPr>
          <a:xfrm>
            <a:off x="6695495" y="5308090"/>
            <a:ext cx="5023559" cy="92329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Presentation by:</a:t>
            </a:r>
          </a:p>
          <a:p>
            <a:pPr marL="0" lvl="0" indent="0" algn="r" rtl="0">
              <a:spcBef>
                <a:spcPts val="0"/>
              </a:spcBef>
              <a:spcAft>
                <a:spcPts val="0"/>
              </a:spcAft>
              <a:buNone/>
            </a:pP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Bharat Solanki </a:t>
            </a:r>
            <a:r>
              <a:rPr lang="en" sz="1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 Bhavesh </a:t>
            </a: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Mewara  And</a:t>
            </a:r>
          </a:p>
          <a:p>
            <a:pPr marL="0" lvl="0" indent="0" algn="r" rtl="0">
              <a:spcBef>
                <a:spcPts val="0"/>
              </a:spcBef>
              <a:spcAft>
                <a:spcPts val="0"/>
              </a:spcAft>
              <a:buNone/>
            </a:pPr>
            <a:r>
              <a:rPr lang="en"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erriweather"/>
                <a:ea typeface="Merriweather"/>
                <a:cs typeface="Merriweather"/>
                <a:sym typeface="Merriweather"/>
              </a:rPr>
              <a:t>Yuvraj Singh</a:t>
            </a:r>
          </a:p>
        </p:txBody>
      </p:sp>
    </p:spTree>
    <p:extLst>
      <p:ext uri="{BB962C8B-B14F-4D97-AF65-F5344CB8AC3E}">
        <p14:creationId xmlns:p14="http://schemas.microsoft.com/office/powerpoint/2010/main" val="2084078356"/>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4" name="Title 3">
            <a:extLst>
              <a:ext uri="{FF2B5EF4-FFF2-40B4-BE49-F238E27FC236}">
                <a16:creationId xmlns:a16="http://schemas.microsoft.com/office/drawing/2014/main" id="{FD231C86-D7AA-963F-AC29-A6ED5681252D}"/>
              </a:ext>
            </a:extLst>
          </p:cNvPr>
          <p:cNvSpPr>
            <a:spLocks noGrp="1"/>
          </p:cNvSpPr>
          <p:nvPr>
            <p:ph type="ctrTitle"/>
          </p:nvPr>
        </p:nvSpPr>
        <p:spPr>
          <a:xfrm>
            <a:off x="179109" y="975032"/>
            <a:ext cx="11833782" cy="5990733"/>
          </a:xfrm>
        </p:spPr>
        <p:txBody>
          <a:bodyPr>
            <a:normAutofit/>
          </a:bodyPr>
          <a:lstStyle/>
          <a:p>
            <a:pPr marL="0" marR="0" algn="just">
              <a:lnSpc>
                <a:spcPct val="150000"/>
              </a:lnSpc>
              <a:spcBef>
                <a:spcPts val="0"/>
              </a:spcBef>
              <a:spcAft>
                <a:spcPts val="10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F10651EA-CE8F-A2CC-B1EE-B6F1C0225647}"/>
              </a:ext>
            </a:extLst>
          </p:cNvPr>
          <p:cNvSpPr txBox="1"/>
          <p:nvPr/>
        </p:nvSpPr>
        <p:spPr>
          <a:xfrm>
            <a:off x="1701538" y="382854"/>
            <a:ext cx="9975350" cy="646331"/>
          </a:xfrm>
          <a:prstGeom prst="rect">
            <a:avLst/>
          </a:prstGeom>
          <a:noFill/>
        </p:spPr>
        <p:txBody>
          <a:bodyPr wrap="square" rtlCol="0">
            <a:spAutoFit/>
          </a:bodyPr>
          <a:lstStyle/>
          <a:p>
            <a:r>
              <a:rPr lang="en-US" sz="1800" spc="-10" dirty="0">
                <a:effectLst/>
                <a:latin typeface="Verdana" panose="020B0604030504040204" pitchFamily="34" charset="0"/>
                <a:ea typeface="Calibri" panose="020F0502020204030204" pitchFamily="34" charset="0"/>
                <a:cs typeface="Times New Roman" panose="02020603050405020304" pitchFamily="18" charset="0"/>
              </a:rPr>
              <a:t> </a:t>
            </a:r>
            <a:r>
              <a:rPr lang="en-US" sz="3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cs typeface="Times New Roman" panose="02020603050405020304" pitchFamily="18" charset="0"/>
              </a:rPr>
              <a:t>Haemovigilance</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cs typeface="Times New Roman" panose="02020603050405020304" pitchFamily="18" charset="0"/>
              </a:rPr>
              <a:t> </a:t>
            </a:r>
            <a:r>
              <a:rPr lang="en-US" sz="3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cs typeface="Times New Roman" panose="02020603050405020304" pitchFamily="18" charset="0"/>
              </a:rPr>
              <a:t>Programme</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cs typeface="Times New Roman" panose="02020603050405020304" pitchFamily="18" charset="0"/>
              </a:rPr>
              <a:t> in </a:t>
            </a:r>
            <a:r>
              <a:rPr lang="en-US" sz="3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cs typeface="Times New Roman" panose="02020603050405020304" pitchFamily="18" charset="0"/>
              </a:rPr>
              <a:t>india</a:t>
            </a:r>
            <a:endParaRPr lang="en-US" sz="3600" dirty="0">
              <a:ln w="0"/>
              <a:solidFill>
                <a:srgbClr val="00B0F0"/>
              </a:solidFill>
              <a:effectLst>
                <a:reflection blurRad="6350" stA="53000" endA="300" endPos="35500" dir="5400000" sy="-90000" algn="bl" rotWithShape="0"/>
              </a:effectLst>
              <a:latin typeface="Verdan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CE7C79C-58B1-C003-8229-FD5D7C0AA79F}"/>
              </a:ext>
            </a:extLst>
          </p:cNvPr>
          <p:cNvSpPr txBox="1"/>
          <p:nvPr/>
        </p:nvSpPr>
        <p:spPr>
          <a:xfrm>
            <a:off x="263951" y="1498862"/>
            <a:ext cx="11510127" cy="5570756"/>
          </a:xfrm>
          <a:prstGeom prst="rect">
            <a:avLst/>
          </a:prstGeom>
          <a:noFill/>
        </p:spPr>
        <p:txBody>
          <a:bodyPr wrap="square" rtlCol="0">
            <a:spAutoFit/>
          </a:bodyPr>
          <a:lstStyle/>
          <a:p>
            <a:pPr algn="just"/>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is a set of surveillance procedures covering the whole transfusion chain from the collection of blood and its components to the follow-up of its recipients intended to collect and assess information on unexpected or undesirable effects resulting from the therapeutic use of labile blood products and to prevent their occurrence and recurrence. It is an important tool for improving safe blood transfusion practices in a country.</a:t>
            </a:r>
          </a:p>
          <a:p>
            <a:pPr algn="just"/>
            <a:endParaRPr lang="en-US" sz="2000" b="0" i="0" dirty="0">
              <a:effectLst/>
              <a:latin typeface="Georgia" panose="02040502050405020303" pitchFamily="18" charset="0"/>
            </a:endParaRPr>
          </a:p>
          <a:p>
            <a:pPr algn="just"/>
            <a:r>
              <a:rPr lang="en-US" sz="2000" b="0" i="0" dirty="0">
                <a:effectLst/>
                <a:latin typeface="Georgia" panose="02040502050405020303" pitchFamily="18" charset="0"/>
              </a:rPr>
              <a:t>The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of India (</a:t>
            </a:r>
            <a:r>
              <a:rPr lang="en-US" sz="2000" b="0" i="0" dirty="0" err="1">
                <a:effectLst/>
                <a:latin typeface="Georgia" panose="02040502050405020303" pitchFamily="18" charset="0"/>
              </a:rPr>
              <a:t>HvPI</a:t>
            </a:r>
            <a:r>
              <a:rPr lang="en-US" sz="2000" b="0" i="0" dirty="0">
                <a:effectLst/>
                <a:latin typeface="Georgia" panose="02040502050405020303" pitchFamily="18" charset="0"/>
              </a:rPr>
              <a:t>) was launched on 10th December, 2012 in the country. The National Coordinating Centre of this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is at National Institute of Biologicals, Noida and it is being implemented in collaboration with Indian Pharmacopoeia Commission with the budgetary support from Pharmacovigilance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of India.</a:t>
            </a:r>
          </a:p>
          <a:p>
            <a:pPr algn="just"/>
            <a:endParaRPr lang="en-US" sz="2000" b="0" i="0" dirty="0">
              <a:effectLst/>
              <a:latin typeface="Georgia" panose="02040502050405020303" pitchFamily="18" charset="0"/>
            </a:endParaRPr>
          </a:p>
          <a:p>
            <a:pPr algn="just"/>
            <a:r>
              <a:rPr lang="en-US" sz="2000" b="0" i="0" dirty="0">
                <a:effectLst/>
                <a:latin typeface="Georgia" panose="02040502050405020303" pitchFamily="18" charset="0"/>
              </a:rPr>
              <a:t>India has become a member of International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Network (IHN) in December 2014. IHN was established in the Year 2009. Presently 33 Countries are members of International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Network including India. NCC- NIB has participated in General Assembly IHN via webinar on 27th March 2015, wherein an update about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was apprised to the General Assembly IHN.</a:t>
            </a:r>
          </a:p>
          <a:p>
            <a:br>
              <a:rPr lang="en-US" dirty="0"/>
            </a:br>
            <a:endParaRPr lang="en-US" dirty="0"/>
          </a:p>
        </p:txBody>
      </p:sp>
    </p:spTree>
    <p:extLst>
      <p:ext uri="{BB962C8B-B14F-4D97-AF65-F5344CB8AC3E}">
        <p14:creationId xmlns:p14="http://schemas.microsoft.com/office/powerpoint/2010/main" val="1738967829"/>
      </p:ext>
    </p:extLst>
  </p:cSld>
  <p:clrMapOvr>
    <a:overrideClrMapping bg1="dk1" tx1="lt1" bg2="dk2" tx2="lt2" accent1="accent1" accent2="accent2" accent3="accent3" accent4="accent4" accent5="accent5" accent6="accent6" hlink="hlink" folHlink="folHlink"/>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4" name="Title 3">
            <a:extLst>
              <a:ext uri="{FF2B5EF4-FFF2-40B4-BE49-F238E27FC236}">
                <a16:creationId xmlns:a16="http://schemas.microsoft.com/office/drawing/2014/main" id="{FD231C86-D7AA-963F-AC29-A6ED5681252D}"/>
              </a:ext>
            </a:extLst>
          </p:cNvPr>
          <p:cNvSpPr>
            <a:spLocks noGrp="1"/>
          </p:cNvSpPr>
          <p:nvPr>
            <p:ph type="ctrTitle"/>
          </p:nvPr>
        </p:nvSpPr>
        <p:spPr>
          <a:xfrm>
            <a:off x="179109" y="1139382"/>
            <a:ext cx="11833782" cy="5990733"/>
          </a:xfrm>
        </p:spPr>
        <p:txBody>
          <a:bodyPr>
            <a:normAutofit/>
          </a:bodyPr>
          <a:lstStyle/>
          <a:p>
            <a:pPr marL="0" marR="0" algn="just">
              <a:lnSpc>
                <a:spcPct val="150000"/>
              </a:lnSpc>
              <a:spcBef>
                <a:spcPts val="0"/>
              </a:spcBef>
              <a:spcAft>
                <a:spcPts val="10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9" name="TextBox 8">
            <a:extLst>
              <a:ext uri="{FF2B5EF4-FFF2-40B4-BE49-F238E27FC236}">
                <a16:creationId xmlns:a16="http://schemas.microsoft.com/office/drawing/2014/main" id="{2318ED1B-CDC7-88C2-FFD0-3BD29B6E6136}"/>
              </a:ext>
            </a:extLst>
          </p:cNvPr>
          <p:cNvSpPr txBox="1"/>
          <p:nvPr/>
        </p:nvSpPr>
        <p:spPr>
          <a:xfrm>
            <a:off x="2482391" y="472445"/>
            <a:ext cx="8578391" cy="646331"/>
          </a:xfrm>
          <a:prstGeom prst="rect">
            <a:avLst/>
          </a:prstGeom>
          <a:noFill/>
        </p:spPr>
        <p:txBody>
          <a:bodyPr wrap="square">
            <a:spAutoFit/>
          </a:bodyPr>
          <a:lstStyle/>
          <a:p>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Calibri" panose="020F0502020204030204" pitchFamily="34" charset="0"/>
                <a:cs typeface="Times New Roman" panose="02020603050405020304" pitchFamily="18" charset="0"/>
              </a:rPr>
              <a:t>The </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cs typeface="Times New Roman" panose="02020603050405020304" pitchFamily="18" charset="0"/>
              </a:rPr>
              <a:t>challenges</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Calibri" panose="020F0502020204030204" pitchFamily="34" charset="0"/>
                <a:cs typeface="Times New Roman" panose="02020603050405020304" pitchFamily="18" charset="0"/>
              </a:rPr>
              <a:t> of PV in India</a:t>
            </a:r>
            <a:endPar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TextBox 9">
            <a:extLst>
              <a:ext uri="{FF2B5EF4-FFF2-40B4-BE49-F238E27FC236}">
                <a16:creationId xmlns:a16="http://schemas.microsoft.com/office/drawing/2014/main" id="{5C4029C2-8C3D-98E7-124A-D96B0476EE94}"/>
              </a:ext>
            </a:extLst>
          </p:cNvPr>
          <p:cNvSpPr txBox="1"/>
          <p:nvPr/>
        </p:nvSpPr>
        <p:spPr>
          <a:xfrm>
            <a:off x="317369" y="1480008"/>
            <a:ext cx="11557262"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effectLst/>
                <a:latin typeface="Verdana" panose="020B0604030504040204" pitchFamily="34" charset="0"/>
                <a:ea typeface="Calibri" panose="020F0502020204030204" pitchFamily="34" charset="0"/>
                <a:cs typeface="Times New Roman" panose="02020603050405020304" pitchFamily="18" charset="0"/>
              </a:rPr>
              <a:t>The biggest challenge facing the PVPI is the gross underreporting of adverse effects. There are many reasons for this, including lack of medical expertise in drug administration and adequate skilled resources in PV, and inadequate nationwide awareness of PV. </a:t>
            </a:r>
          </a:p>
          <a:p>
            <a:pPr marL="285750" indent="-285750" algn="just">
              <a:buFont typeface="Wingdings" panose="05000000000000000000" pitchFamily="2" charset="2"/>
              <a:buChar char="q"/>
            </a:pPr>
            <a:endParaRPr lang="en-US" dirty="0">
              <a:effectLst/>
              <a:latin typeface="Verdana" panose="020B060403050404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dirty="0">
                <a:effectLst/>
                <a:latin typeface="Verdana" panose="020B0604030504040204" pitchFamily="34" charset="0"/>
                <a:ea typeface="Calibri" panose="020F0502020204030204" pitchFamily="34" charset="0"/>
                <a:cs typeface="Times New Roman" panose="02020603050405020304" pitchFamily="18" charset="0"/>
              </a:rPr>
              <a:t>The other challenges are infrastructure which are still conservative, wide time interval between guidelines and laws, orthodox attitude to new drug research, and PV and regulatory inspections that are almost non-existent. The system needs to be refined with the help of PV experts in collaboration with information technology (IT) because India boasts of a highly developed IT sector. </a:t>
            </a:r>
          </a:p>
          <a:p>
            <a:pPr marL="285750" indent="-285750" algn="just">
              <a:buFont typeface="Wingdings" panose="05000000000000000000" pitchFamily="2" charset="2"/>
              <a:buChar char="q"/>
            </a:pPr>
            <a:endParaRPr lang="en-US" dirty="0">
              <a:effectLst/>
              <a:latin typeface="Verdana" panose="020B060403050404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dirty="0">
                <a:effectLst/>
                <a:latin typeface="Verdana" panose="020B0604030504040204" pitchFamily="34" charset="0"/>
                <a:ea typeface="Calibri" panose="020F0502020204030204" pitchFamily="34" charset="0"/>
                <a:cs typeface="Times New Roman" panose="02020603050405020304" pitchFamily="18" charset="0"/>
              </a:rPr>
              <a:t>Since PV deals with large numbers of ADRs, it would be wise for PV experts to collaborate with software professionals to develop and build a robust system. Software programs developed can be used for collection and analyses of data sets, determining trends of drug usage in various disease areas, compliance, medication errors and drug interactions leading to ADRs. Moreover, with more clinical research and PV outsourcing work now being conducted in India, it has been worthwhile for the DCGI to invest in a robust PV system to enable assessors and decision makers to analyze safety data and take regulatory decisions without the need to depend on other countries.</a:t>
            </a:r>
            <a:endParaRPr lang="en-US" dirty="0"/>
          </a:p>
        </p:txBody>
      </p:sp>
    </p:spTree>
    <p:extLst>
      <p:ext uri="{BB962C8B-B14F-4D97-AF65-F5344CB8AC3E}">
        <p14:creationId xmlns:p14="http://schemas.microsoft.com/office/powerpoint/2010/main" val="935359678"/>
      </p:ext>
    </p:extLst>
  </p:cSld>
  <p:clrMapOvr>
    <a:overrideClrMapping bg1="dk1" tx1="lt1" bg2="dk2" tx2="lt2" accent1="accent1" accent2="accent2" accent3="accent3" accent4="accent4" accent5="accent5" accent6="accent6" hlink="hlink" folHlink="folHlink"/>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3" name="TextBox 2">
            <a:extLst>
              <a:ext uri="{FF2B5EF4-FFF2-40B4-BE49-F238E27FC236}">
                <a16:creationId xmlns:a16="http://schemas.microsoft.com/office/drawing/2014/main" id="{5C66EC19-6674-0F7D-D60E-092668BCA426}"/>
              </a:ext>
            </a:extLst>
          </p:cNvPr>
          <p:cNvSpPr txBox="1"/>
          <p:nvPr/>
        </p:nvSpPr>
        <p:spPr>
          <a:xfrm>
            <a:off x="6313131" y="270967"/>
            <a:ext cx="6625629" cy="523220"/>
          </a:xfrm>
          <a:prstGeom prst="rect">
            <a:avLst/>
          </a:prstGeom>
          <a:noFill/>
        </p:spPr>
        <p:txBody>
          <a:bodyPr wrap="square" rtlCol="0">
            <a:spAutoFit/>
          </a:bodyPr>
          <a:lstStyle/>
          <a:p>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Times New Roman" panose="02020603050405020304" pitchFamily="18" charset="0"/>
              </a:rPr>
              <a:t>Future Prospective in India</a:t>
            </a:r>
            <a:endPar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TextBox 7">
            <a:extLst>
              <a:ext uri="{FF2B5EF4-FFF2-40B4-BE49-F238E27FC236}">
                <a16:creationId xmlns:a16="http://schemas.microsoft.com/office/drawing/2014/main" id="{D075BB67-7FC4-F2A9-3E5C-B87A34801B6A}"/>
              </a:ext>
            </a:extLst>
          </p:cNvPr>
          <p:cNvSpPr txBox="1"/>
          <p:nvPr/>
        </p:nvSpPr>
        <p:spPr>
          <a:xfrm>
            <a:off x="6966408" y="1055802"/>
            <a:ext cx="4986780" cy="6463308"/>
          </a:xfrm>
          <a:prstGeom prst="rect">
            <a:avLst/>
          </a:prstGeom>
          <a:noFill/>
        </p:spPr>
        <p:txBody>
          <a:bodyPr wrap="square" rtlCol="0">
            <a:spAutoFit/>
          </a:bodyPr>
          <a:lstStyle/>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As future prospective increase, PV systems are capable to detect new ADRs, and taking regulatory actions are needed to protect public health.</a:t>
            </a:r>
          </a:p>
          <a:p>
            <a:pPr marL="285750" indent="-285750">
              <a:buFont typeface="Wingdings" panose="05000000000000000000" pitchFamily="2" charset="2"/>
              <a:buChar char="q"/>
            </a:pPr>
            <a:endParaRPr lang="en-US" dirty="0">
              <a:latin typeface="Verdana" panose="020B060403050404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PV methods must also be able to describe which patients are at risk of developing an ADR.</a:t>
            </a:r>
          </a:p>
          <a:p>
            <a:pPr marL="285750" indent="-285750">
              <a:buFont typeface="Wingdings" panose="05000000000000000000" pitchFamily="2" charset="2"/>
              <a:buChar char="q"/>
            </a:pPr>
            <a:endParaRPr lang="en-US"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In the future, Pharmacovigilance has  to concentrate on the patients as a source of information in addition to the more traditional groups, such as the health professionals.</a:t>
            </a:r>
          </a:p>
          <a:p>
            <a:pPr marL="285750" indent="-285750">
              <a:buFont typeface="Wingdings" panose="05000000000000000000" pitchFamily="2" charset="2"/>
              <a:buChar char="q"/>
            </a:pPr>
            <a:endParaRPr lang="en-US"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aim of the PV is to receive the information, documentation of the work and knowledge online while giving priority to the new and important safety issues.</a:t>
            </a:r>
            <a:endParaRPr lang="en-US" dirty="0">
              <a:latin typeface="Verdana" panose="020B0604030504040204" pitchFamily="34" charset="0"/>
              <a:ea typeface="Calibri" panose="020F0502020204030204" pitchFamily="34" charset="0"/>
              <a:cs typeface="Times New Roman" panose="02020603050405020304" pitchFamily="18" charset="0"/>
            </a:endParaRPr>
          </a:p>
          <a:p>
            <a:endParaRPr lang="en-US" sz="1800" dirty="0">
              <a:solidFill>
                <a:srgbClr val="212121"/>
              </a:solidFill>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solidFill>
                <a:srgbClr val="212121"/>
              </a:solidFill>
              <a:latin typeface="Verdana" panose="020B060403050404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1044874"/>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wipe(down)">
                                      <p:cBhvr>
                                        <p:cTn id="10" dur="500"/>
                                        <p:tgtEl>
                                          <p:spTgt spid="8">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wipe(down)">
                                      <p:cBhvr>
                                        <p:cTn id="13" dur="500"/>
                                        <p:tgtEl>
                                          <p:spTgt spid="8">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wipe(down)">
                                      <p:cBhvr>
                                        <p:cTn id="1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3" name="TextBox 2">
            <a:extLst>
              <a:ext uri="{FF2B5EF4-FFF2-40B4-BE49-F238E27FC236}">
                <a16:creationId xmlns:a16="http://schemas.microsoft.com/office/drawing/2014/main" id="{5C66EC19-6674-0F7D-D60E-092668BCA426}"/>
              </a:ext>
            </a:extLst>
          </p:cNvPr>
          <p:cNvSpPr txBox="1"/>
          <p:nvPr/>
        </p:nvSpPr>
        <p:spPr>
          <a:xfrm>
            <a:off x="6460503" y="181948"/>
            <a:ext cx="5731497" cy="584775"/>
          </a:xfrm>
          <a:prstGeom prst="rect">
            <a:avLst/>
          </a:prstGeom>
          <a:noFill/>
        </p:spPr>
        <p:txBody>
          <a:bodyPr wrap="square" rtlCol="0">
            <a:spAutoFit/>
          </a:bodyPr>
          <a:lstStyle/>
          <a:p>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ea typeface="Times New Roman" panose="02020603050405020304" pitchFamily="18" charset="0"/>
              </a:rPr>
              <a:t>         </a:t>
            </a: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rPr>
              <a:t>CONCLUSTION</a:t>
            </a:r>
            <a:r>
              <a:rPr lang="en-US" sz="1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Calibri" panose="020F0502020204030204" pitchFamily="34" charset="0"/>
                <a:cs typeface="Times New Roman" panose="02020603050405020304" pitchFamily="18" charset="0"/>
              </a:rPr>
              <a:t> </a:t>
            </a: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TextBox 1">
            <a:extLst>
              <a:ext uri="{FF2B5EF4-FFF2-40B4-BE49-F238E27FC236}">
                <a16:creationId xmlns:a16="http://schemas.microsoft.com/office/drawing/2014/main" id="{E60DF81E-F106-1CB4-42F2-D8E323271A19}"/>
              </a:ext>
            </a:extLst>
          </p:cNvPr>
          <p:cNvSpPr txBox="1"/>
          <p:nvPr/>
        </p:nvSpPr>
        <p:spPr>
          <a:xfrm>
            <a:off x="6551629" y="948670"/>
            <a:ext cx="5564957" cy="5909310"/>
          </a:xfrm>
          <a:prstGeom prst="rect">
            <a:avLst/>
          </a:prstGeom>
          <a:noFill/>
        </p:spPr>
        <p:txBody>
          <a:bodyPr wrap="square" rtlCol="0">
            <a:spAutoFit/>
          </a:bodyPr>
          <a:lstStyle/>
          <a:p>
            <a:pPr marL="285750" indent="-285750">
              <a:buFont typeface="Wingdings" panose="05000000000000000000" pitchFamily="2" charset="2"/>
              <a:buChar char="q"/>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The PV in India has become an important public health issue as regulators, drug manufacturers, consumers, and healthcare professionals are faced with  number of challenges. The PV in India continues to grow, evolve, and improve.</a:t>
            </a:r>
          </a:p>
          <a:p>
            <a:pPr marL="285750" indent="-285750">
              <a:buFont typeface="Wingdings" panose="05000000000000000000" pitchFamily="2" charset="2"/>
              <a:buChar char="q"/>
            </a:pPr>
            <a:endParaRPr lang="en-US" kern="100"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dirty="0">
                <a:latin typeface="Verdana" panose="020B0604030504040204" pitchFamily="34" charset="0"/>
                <a:ea typeface="Calibri" panose="020F0502020204030204" pitchFamily="34" charset="0"/>
                <a:cs typeface="Times New Roman" panose="02020603050405020304" pitchFamily="18" charset="0"/>
              </a:rPr>
              <a:t>It</a:t>
            </a:r>
            <a:r>
              <a:rPr lang="en-US" sz="1800" dirty="0">
                <a:effectLst/>
                <a:latin typeface="Verdana" panose="020B0604030504040204" pitchFamily="34" charset="0"/>
                <a:ea typeface="Calibri" panose="020F0502020204030204" pitchFamily="34" charset="0"/>
                <a:cs typeface="Times New Roman" panose="02020603050405020304" pitchFamily="18" charset="0"/>
              </a:rPr>
              <a:t> helps to identify factors that increase the risk of unwanted outcomes from drug therapy and prior to commencing drug treatment and in tailoring drug treatment for individual patients.</a:t>
            </a:r>
          </a:p>
          <a:p>
            <a:pPr marL="285750" indent="-285750">
              <a:buFont typeface="Wingdings" panose="05000000000000000000" pitchFamily="2" charset="2"/>
              <a:buChar char="q"/>
            </a:pPr>
            <a:endParaRPr lang="en-US" kern="100"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PV has also involved in Data Mining Technology in spontaneous reports submit to the national surveillance systems.</a:t>
            </a:r>
          </a:p>
          <a:p>
            <a:pPr marL="285750" indent="-285750">
              <a:buFont typeface="Wingdings" panose="05000000000000000000" pitchFamily="2" charset="2"/>
              <a:buChar char="q"/>
            </a:pPr>
            <a:endParaRPr lang="en-US" kern="100"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financial support and future projects should help to achieve a more comprehensive PV activity in India.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14587138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wipe(down)">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6" name="TextBox 5">
            <a:extLst>
              <a:ext uri="{FF2B5EF4-FFF2-40B4-BE49-F238E27FC236}">
                <a16:creationId xmlns:a16="http://schemas.microsoft.com/office/drawing/2014/main" id="{CEE473C4-18FD-1EDD-256D-10C6F87C9286}"/>
              </a:ext>
            </a:extLst>
          </p:cNvPr>
          <p:cNvSpPr txBox="1"/>
          <p:nvPr/>
        </p:nvSpPr>
        <p:spPr>
          <a:xfrm>
            <a:off x="7753547" y="1642323"/>
            <a:ext cx="3713029" cy="3046988"/>
          </a:xfrm>
          <a:prstGeom prst="rect">
            <a:avLst/>
          </a:prstGeom>
          <a:noFill/>
        </p:spPr>
        <p:txBody>
          <a:bodyPr wrap="square">
            <a:spAutoFit/>
          </a:bodyPr>
          <a:lstStyle/>
          <a:p>
            <a:pPr marL="0" lvl="0" indent="0" algn="ctr" rtl="0">
              <a:spcBef>
                <a:spcPts val="0"/>
              </a:spcBef>
              <a:spcAft>
                <a:spcPts val="0"/>
              </a:spcAft>
              <a:buNone/>
            </a:pP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a:t>
            </a:r>
          </a:p>
          <a:p>
            <a:pPr marL="0" lvl="0" indent="0" algn="ctr" rtl="0">
              <a:spcBef>
                <a:spcPts val="0"/>
              </a:spcBef>
              <a:spcAft>
                <a:spcPts val="0"/>
              </a:spcAft>
              <a:buNone/>
            </a:pP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 !</a:t>
            </a:r>
          </a:p>
        </p:txBody>
      </p:sp>
    </p:spTree>
    <p:extLst>
      <p:ext uri="{BB962C8B-B14F-4D97-AF65-F5344CB8AC3E}">
        <p14:creationId xmlns:p14="http://schemas.microsoft.com/office/powerpoint/2010/main" val="3938519406"/>
      </p:ext>
    </p:extLst>
  </p:cSld>
  <p:clrMapOvr>
    <a:overrideClrMapping bg1="dk1" tx1="lt1" bg2="dk2" tx2="lt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2" name="Title 1">
            <a:extLst>
              <a:ext uri="{FF2B5EF4-FFF2-40B4-BE49-F238E27FC236}">
                <a16:creationId xmlns:a16="http://schemas.microsoft.com/office/drawing/2014/main" id="{CE357E99-AB70-46E8-248C-F7E0D4B6286D}"/>
              </a:ext>
            </a:extLst>
          </p:cNvPr>
          <p:cNvSpPr>
            <a:spLocks noGrp="1"/>
          </p:cNvSpPr>
          <p:nvPr>
            <p:ph type="title"/>
          </p:nvPr>
        </p:nvSpPr>
        <p:spPr>
          <a:xfrm>
            <a:off x="6617616" y="365125"/>
            <a:ext cx="5109328" cy="898067"/>
          </a:xfrm>
        </p:spPr>
        <p:txBody>
          <a:bodyPr>
            <a:normAutofit/>
          </a:bodyPr>
          <a:lstStyle/>
          <a:p>
            <a:pPr algn="ctr"/>
            <a:r>
              <a:rPr lang="en-US" sz="3600" b="1" dirty="0">
                <a:solidFill>
                  <a:srgbClr val="0070C0"/>
                </a:solidFill>
              </a:rPr>
              <a:t>   </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INTRODUCTION</a:t>
            </a:r>
          </a:p>
        </p:txBody>
      </p:sp>
      <p:sp>
        <p:nvSpPr>
          <p:cNvPr id="6" name="TextBox 5">
            <a:extLst>
              <a:ext uri="{FF2B5EF4-FFF2-40B4-BE49-F238E27FC236}">
                <a16:creationId xmlns:a16="http://schemas.microsoft.com/office/drawing/2014/main" id="{315B4D3B-DC78-0439-F30B-E8A85B18A09B}"/>
              </a:ext>
            </a:extLst>
          </p:cNvPr>
          <p:cNvSpPr txBox="1"/>
          <p:nvPr/>
        </p:nvSpPr>
        <p:spPr>
          <a:xfrm>
            <a:off x="7085607" y="1121790"/>
            <a:ext cx="4781608" cy="6047809"/>
          </a:xfrm>
          <a:prstGeom prst="rect">
            <a:avLst/>
          </a:prstGeom>
          <a:noFill/>
        </p:spPr>
        <p:txBody>
          <a:bodyPr wrap="square" rtlCol="0">
            <a:spAutoFit/>
          </a:bodyPr>
          <a:lstStyle/>
          <a:p>
            <a:pPr marL="342900" indent="-342900" algn="ctr">
              <a:buFont typeface="Wingdings" panose="05000000000000000000" pitchFamily="2" charset="2"/>
              <a:buChar char="q"/>
            </a:pPr>
            <a:endParaRPr lang="en-US" sz="2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ctr">
              <a:buFont typeface="Wingdings" panose="05000000000000000000" pitchFamily="2" charset="2"/>
              <a:buChar char="q"/>
            </a:pPr>
            <a:r>
              <a:rPr lang="en-US" sz="2200" kern="100" dirty="0">
                <a:solidFill>
                  <a:schemeClr val="tx1">
                    <a:lumMod val="65000"/>
                    <a:lumOff val="35000"/>
                  </a:schemeClr>
                </a:solidFill>
                <a:effectLst/>
                <a:latin typeface="Verdana" panose="020B0604030504040204" pitchFamily="34" charset="0"/>
                <a:ea typeface="Calibri" panose="020F0502020204030204" pitchFamily="34" charset="0"/>
                <a:cs typeface="Times New Roman" panose="02020603050405020304" pitchFamily="18" charset="0"/>
              </a:rPr>
              <a:t>Pharmacovigilance (PV) was officially introduced in December1961  </a:t>
            </a:r>
          </a:p>
          <a:p>
            <a:pPr marL="342900" indent="-342900">
              <a:buFont typeface="Wingdings" panose="05000000000000000000" pitchFamily="2" charset="2"/>
              <a:buChar char="q"/>
            </a:pPr>
            <a:endParaRPr lang="en-US" sz="2200" b="0" i="0" dirty="0">
              <a:solidFill>
                <a:schemeClr val="tx1">
                  <a:lumMod val="65000"/>
                  <a:lumOff val="35000"/>
                </a:schemeClr>
              </a:solidFill>
              <a:effectLst/>
              <a:latin typeface="verdana" panose="020B0604030504040204" pitchFamily="34" charset="0"/>
            </a:endParaRPr>
          </a:p>
          <a:p>
            <a:pPr marL="342900" indent="-342900">
              <a:buFont typeface="Wingdings" panose="05000000000000000000" pitchFamily="2" charset="2"/>
              <a:buChar char="q"/>
            </a:pPr>
            <a:r>
              <a:rPr lang="en-US" sz="2200" b="0" i="0" dirty="0">
                <a:solidFill>
                  <a:schemeClr val="tx1">
                    <a:lumMod val="65000"/>
                    <a:lumOff val="35000"/>
                  </a:schemeClr>
                </a:solidFill>
                <a:effectLst/>
                <a:latin typeface="verdana" panose="020B0604030504040204" pitchFamily="34" charset="0"/>
              </a:rPr>
              <a:t>Pharmacovigilance is an important and integral part of clinical research</a:t>
            </a:r>
            <a:endParaRPr lang="en-US" sz="2200" kern="100" dirty="0">
              <a:solidFill>
                <a:schemeClr val="tx1">
                  <a:lumMod val="65000"/>
                  <a:lumOff val="35000"/>
                </a:schemeClr>
              </a:solidFill>
              <a:latin typeface="Verdana" panose="020B0604030504040204" pitchFamily="34" charset="0"/>
              <a:ea typeface="Calibri" panose="020F0502020204030204" pitchFamily="34" charset="0"/>
              <a:cs typeface="Times New Roman" panose="02020603050405020304" pitchFamily="18" charset="0"/>
            </a:endParaRPr>
          </a:p>
          <a:p>
            <a:pPr marL="342900" indent="-342900" algn="ctr">
              <a:buFont typeface="Wingdings" panose="05000000000000000000" pitchFamily="2" charset="2"/>
              <a:buChar char="q"/>
            </a:pPr>
            <a:endParaRPr lang="en-US" sz="2200" kern="1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q"/>
            </a:pPr>
            <a:r>
              <a:rPr lang="en-US" sz="2200" kern="100" dirty="0">
                <a:solidFill>
                  <a:schemeClr val="tx1">
                    <a:lumMod val="65000"/>
                    <a:lumOff val="35000"/>
                  </a:schemeClr>
                </a:solidFill>
                <a:effectLst/>
                <a:latin typeface="Verdana" panose="020B0604030504040204" pitchFamily="34" charset="0"/>
                <a:ea typeface="Calibri" panose="020F0502020204030204" pitchFamily="34" charset="0"/>
                <a:cs typeface="Times New Roman" panose="02020603050405020304" pitchFamily="18" charset="0"/>
              </a:rPr>
              <a:t> </a:t>
            </a:r>
            <a:r>
              <a:rPr lang="en-US" sz="2100" kern="100" dirty="0">
                <a:solidFill>
                  <a:schemeClr val="tx1">
                    <a:lumMod val="65000"/>
                    <a:lumOff val="35000"/>
                  </a:schemeClr>
                </a:solidFill>
                <a:effectLst/>
                <a:latin typeface="Verdana" panose="020B0604030504040204" pitchFamily="34" charset="0"/>
                <a:ea typeface="Calibri" panose="020F0502020204030204" pitchFamily="34" charset="0"/>
                <a:cs typeface="Times New Roman" panose="02020603050405020304" pitchFamily="18" charset="0"/>
              </a:rPr>
              <a:t>Pharmacovigilance (PV) also known as drug safety, is the  pharmaceutical science relating to the "collection, detection, assessment, monitoring, and prevention" of adverse effects with pharmaceutical products.</a:t>
            </a:r>
            <a:endParaRPr lang="en-US" sz="21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1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2901440147"/>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wipe(down)">
                                      <p:cBhvr>
                                        <p:cTn id="10" dur="500"/>
                                        <p:tgtEl>
                                          <p:spTgt spid="6">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wipe(down)">
                                      <p:cBhvr>
                                        <p:cTn id="13" dur="500"/>
                                        <p:tgtEl>
                                          <p:spTgt spid="6">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wipe(down)">
                                      <p:cBhvr>
                                        <p:cTn id="1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674" b="13056"/>
          <a:stretch/>
        </p:blipFill>
        <p:spPr>
          <a:xfrm>
            <a:off x="-424206" y="1"/>
            <a:ext cx="12616206" cy="6857999"/>
          </a:xfrm>
          <a:prstGeom prst="rect">
            <a:avLst/>
          </a:prstGeom>
        </p:spPr>
      </p:pic>
      <p:sp>
        <p:nvSpPr>
          <p:cNvPr id="2" name="Title 1">
            <a:extLst>
              <a:ext uri="{FF2B5EF4-FFF2-40B4-BE49-F238E27FC236}">
                <a16:creationId xmlns:a16="http://schemas.microsoft.com/office/drawing/2014/main" id="{1BF7CE26-2F99-48C0-6DEB-F1F9AF4F629C}"/>
              </a:ext>
            </a:extLst>
          </p:cNvPr>
          <p:cNvSpPr>
            <a:spLocks noGrp="1"/>
          </p:cNvSpPr>
          <p:nvPr>
            <p:ph type="ctrTitle"/>
          </p:nvPr>
        </p:nvSpPr>
        <p:spPr>
          <a:xfrm>
            <a:off x="629239" y="272238"/>
            <a:ext cx="10933522" cy="791279"/>
          </a:xfrm>
        </p:spPr>
        <p:txBody>
          <a:bodyPr>
            <a:noAutofit/>
          </a:bodyPr>
          <a:lstStyle/>
          <a:p>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ld"/>
              </a:rPr>
              <a:t>SCOPE OF PHARMACOVIGILANCE</a:t>
            </a:r>
          </a:p>
        </p:txBody>
      </p:sp>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8" name="TextBox 7">
            <a:extLst>
              <a:ext uri="{FF2B5EF4-FFF2-40B4-BE49-F238E27FC236}">
                <a16:creationId xmlns:a16="http://schemas.microsoft.com/office/drawing/2014/main" id="{EE367024-C2CB-6085-FA69-AA9CD33E9174}"/>
              </a:ext>
            </a:extLst>
          </p:cNvPr>
          <p:cNvSpPr txBox="1"/>
          <p:nvPr/>
        </p:nvSpPr>
        <p:spPr>
          <a:xfrm>
            <a:off x="386499" y="1335754"/>
            <a:ext cx="11208470" cy="5053756"/>
          </a:xfrm>
          <a:prstGeom prst="rect">
            <a:avLst/>
          </a:prstGeom>
          <a:noFill/>
        </p:spPr>
        <p:txBody>
          <a:bodyPr wrap="square" rtlCol="0">
            <a:spAutoFit/>
          </a:bodyPr>
          <a:lstStyle/>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create a nationwide system for patient safety reporting.</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identify and analyze new signals from the reported cases.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analyze the benefit-risk ratio of marketed medications.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generate evidence-based information on the safety of medicines.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support regulatory agencies in the decision-making process on the use of medications.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communicate the safety information on the use of medicines to various stakeholders to minimize the risk.</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emerge as a national center of excellence for pharmacovigilance activities.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collaborate with other national centers for the exchange of information and data management.</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provide training and consultancy support to other national pharmacovigilance centers across the globe.</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identify and analyze new ADR signals from the reported cases.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promote rational use of medicines.</a:t>
            </a:r>
          </a:p>
        </p:txBody>
      </p:sp>
    </p:spTree>
    <p:extLst>
      <p:ext uri="{BB962C8B-B14F-4D97-AF65-F5344CB8AC3E}">
        <p14:creationId xmlns:p14="http://schemas.microsoft.com/office/powerpoint/2010/main" val="243418768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250" fill="hold"/>
                                        <p:tgtEl>
                                          <p:spTgt spid="8">
                                            <p:txEl>
                                              <p:pRg st="0" end="0"/>
                                            </p:txEl>
                                          </p:spTgt>
                                        </p:tgtEl>
                                        <p:attrNameLst>
                                          <p:attrName>ppt_x</p:attrName>
                                        </p:attrNameLst>
                                      </p:cBhvr>
                                      <p:tavLst>
                                        <p:tav tm="0">
                                          <p:val>
                                            <p:strVal val="#ppt_x-#ppt_w/2"/>
                                          </p:val>
                                        </p:tav>
                                        <p:tav tm="100000">
                                          <p:val>
                                            <p:strVal val="#ppt_x"/>
                                          </p:val>
                                        </p:tav>
                                      </p:tavLst>
                                    </p:anim>
                                    <p:anim calcmode="lin" valueType="num">
                                      <p:cBhvr>
                                        <p:cTn id="8" dur="2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9" dur="250" fill="hold"/>
                                        <p:tgtEl>
                                          <p:spTgt spid="8">
                                            <p:txEl>
                                              <p:pRg st="0" end="0"/>
                                            </p:txEl>
                                          </p:spTgt>
                                        </p:tgtEl>
                                        <p:attrNameLst>
                                          <p:attrName>ppt_w</p:attrName>
                                        </p:attrNameLst>
                                      </p:cBhvr>
                                      <p:tavLst>
                                        <p:tav tm="0">
                                          <p:val>
                                            <p:fltVal val="0"/>
                                          </p:val>
                                        </p:tav>
                                        <p:tav tm="100000">
                                          <p:val>
                                            <p:strVal val="#ppt_w"/>
                                          </p:val>
                                        </p:tav>
                                      </p:tavLst>
                                    </p:anim>
                                    <p:anim calcmode="lin" valueType="num">
                                      <p:cBhvr>
                                        <p:cTn id="10" dur="25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par>
                          <p:cTn id="11" fill="hold">
                            <p:stCondLst>
                              <p:cond delay="250"/>
                            </p:stCondLst>
                            <p:childTnLst>
                              <p:par>
                                <p:cTn id="12" presetID="17" presetClass="entr" presetSubtype="8" fill="hold" nodeType="after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250" fill="hold"/>
                                        <p:tgtEl>
                                          <p:spTgt spid="8">
                                            <p:txEl>
                                              <p:pRg st="1" end="1"/>
                                            </p:txEl>
                                          </p:spTgt>
                                        </p:tgtEl>
                                        <p:attrNameLst>
                                          <p:attrName>ppt_x</p:attrName>
                                        </p:attrNameLst>
                                      </p:cBhvr>
                                      <p:tavLst>
                                        <p:tav tm="0">
                                          <p:val>
                                            <p:strVal val="#ppt_x-#ppt_w/2"/>
                                          </p:val>
                                        </p:tav>
                                        <p:tav tm="100000">
                                          <p:val>
                                            <p:strVal val="#ppt_x"/>
                                          </p:val>
                                        </p:tav>
                                      </p:tavLst>
                                    </p:anim>
                                    <p:anim calcmode="lin" valueType="num">
                                      <p:cBhvr>
                                        <p:cTn id="15" dur="25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16" dur="250" fill="hold"/>
                                        <p:tgtEl>
                                          <p:spTgt spid="8">
                                            <p:txEl>
                                              <p:pRg st="1" end="1"/>
                                            </p:txEl>
                                          </p:spTgt>
                                        </p:tgtEl>
                                        <p:attrNameLst>
                                          <p:attrName>ppt_w</p:attrName>
                                        </p:attrNameLst>
                                      </p:cBhvr>
                                      <p:tavLst>
                                        <p:tav tm="0">
                                          <p:val>
                                            <p:fltVal val="0"/>
                                          </p:val>
                                        </p:tav>
                                        <p:tav tm="100000">
                                          <p:val>
                                            <p:strVal val="#ppt_w"/>
                                          </p:val>
                                        </p:tav>
                                      </p:tavLst>
                                    </p:anim>
                                    <p:anim calcmode="lin" valueType="num">
                                      <p:cBhvr>
                                        <p:cTn id="17" dur="25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8" fill="hold" nodeType="after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250" fill="hold"/>
                                        <p:tgtEl>
                                          <p:spTgt spid="8">
                                            <p:txEl>
                                              <p:pRg st="2" end="2"/>
                                            </p:txEl>
                                          </p:spTgt>
                                        </p:tgtEl>
                                        <p:attrNameLst>
                                          <p:attrName>ppt_x</p:attrName>
                                        </p:attrNameLst>
                                      </p:cBhvr>
                                      <p:tavLst>
                                        <p:tav tm="0">
                                          <p:val>
                                            <p:strVal val="#ppt_x-#ppt_w/2"/>
                                          </p:val>
                                        </p:tav>
                                        <p:tav tm="100000">
                                          <p:val>
                                            <p:strVal val="#ppt_x"/>
                                          </p:val>
                                        </p:tav>
                                      </p:tavLst>
                                    </p:anim>
                                    <p:anim calcmode="lin" valueType="num">
                                      <p:cBhvr>
                                        <p:cTn id="22" dur="25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23" dur="250" fill="hold"/>
                                        <p:tgtEl>
                                          <p:spTgt spid="8">
                                            <p:txEl>
                                              <p:pRg st="2" end="2"/>
                                            </p:txEl>
                                          </p:spTgt>
                                        </p:tgtEl>
                                        <p:attrNameLst>
                                          <p:attrName>ppt_w</p:attrName>
                                        </p:attrNameLst>
                                      </p:cBhvr>
                                      <p:tavLst>
                                        <p:tav tm="0">
                                          <p:val>
                                            <p:fltVal val="0"/>
                                          </p:val>
                                        </p:tav>
                                        <p:tav tm="100000">
                                          <p:val>
                                            <p:strVal val="#ppt_w"/>
                                          </p:val>
                                        </p:tav>
                                      </p:tavLst>
                                    </p:anim>
                                    <p:anim calcmode="lin" valueType="num">
                                      <p:cBhvr>
                                        <p:cTn id="24" dur="250" fill="hold"/>
                                        <p:tgtEl>
                                          <p:spTgt spid="8">
                                            <p:txEl>
                                              <p:pRg st="2" end="2"/>
                                            </p:txEl>
                                          </p:spTgt>
                                        </p:tgtEl>
                                        <p:attrNameLst>
                                          <p:attrName>ppt_h</p:attrName>
                                        </p:attrNameLst>
                                      </p:cBhvr>
                                      <p:tavLst>
                                        <p:tav tm="0">
                                          <p:val>
                                            <p:strVal val="#ppt_h"/>
                                          </p:val>
                                        </p:tav>
                                        <p:tav tm="100000">
                                          <p:val>
                                            <p:strVal val="#ppt_h"/>
                                          </p:val>
                                        </p:tav>
                                      </p:tavLst>
                                    </p:anim>
                                  </p:childTnLst>
                                </p:cTn>
                              </p:par>
                            </p:childTnLst>
                          </p:cTn>
                        </p:par>
                        <p:par>
                          <p:cTn id="25" fill="hold">
                            <p:stCondLst>
                              <p:cond delay="750"/>
                            </p:stCondLst>
                            <p:childTnLst>
                              <p:par>
                                <p:cTn id="26" presetID="17" presetClass="entr" presetSubtype="8" fill="hold" nodeType="after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250" fill="hold"/>
                                        <p:tgtEl>
                                          <p:spTgt spid="8">
                                            <p:txEl>
                                              <p:pRg st="3" end="3"/>
                                            </p:txEl>
                                          </p:spTgt>
                                        </p:tgtEl>
                                        <p:attrNameLst>
                                          <p:attrName>ppt_x</p:attrName>
                                        </p:attrNameLst>
                                      </p:cBhvr>
                                      <p:tavLst>
                                        <p:tav tm="0">
                                          <p:val>
                                            <p:strVal val="#ppt_x-#ppt_w/2"/>
                                          </p:val>
                                        </p:tav>
                                        <p:tav tm="100000">
                                          <p:val>
                                            <p:strVal val="#ppt_x"/>
                                          </p:val>
                                        </p:tav>
                                      </p:tavLst>
                                    </p:anim>
                                    <p:anim calcmode="lin" valueType="num">
                                      <p:cBhvr>
                                        <p:cTn id="29" dur="25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30" dur="250" fill="hold"/>
                                        <p:tgtEl>
                                          <p:spTgt spid="8">
                                            <p:txEl>
                                              <p:pRg st="3" end="3"/>
                                            </p:txEl>
                                          </p:spTgt>
                                        </p:tgtEl>
                                        <p:attrNameLst>
                                          <p:attrName>ppt_w</p:attrName>
                                        </p:attrNameLst>
                                      </p:cBhvr>
                                      <p:tavLst>
                                        <p:tav tm="0">
                                          <p:val>
                                            <p:fltVal val="0"/>
                                          </p:val>
                                        </p:tav>
                                        <p:tav tm="100000">
                                          <p:val>
                                            <p:strVal val="#ppt_w"/>
                                          </p:val>
                                        </p:tav>
                                      </p:tavLst>
                                    </p:anim>
                                    <p:anim calcmode="lin" valueType="num">
                                      <p:cBhvr>
                                        <p:cTn id="31" dur="250" fill="hold"/>
                                        <p:tgtEl>
                                          <p:spTgt spid="8">
                                            <p:txEl>
                                              <p:pRg st="3" end="3"/>
                                            </p:txEl>
                                          </p:spTgt>
                                        </p:tgtEl>
                                        <p:attrNameLst>
                                          <p:attrName>ppt_h</p:attrName>
                                        </p:attrNameLst>
                                      </p:cBhvr>
                                      <p:tavLst>
                                        <p:tav tm="0">
                                          <p:val>
                                            <p:strVal val="#ppt_h"/>
                                          </p:val>
                                        </p:tav>
                                        <p:tav tm="100000">
                                          <p:val>
                                            <p:strVal val="#ppt_h"/>
                                          </p:val>
                                        </p:tav>
                                      </p:tavLst>
                                    </p:anim>
                                  </p:childTnLst>
                                </p:cTn>
                              </p:par>
                            </p:childTnLst>
                          </p:cTn>
                        </p:par>
                        <p:par>
                          <p:cTn id="32" fill="hold">
                            <p:stCondLst>
                              <p:cond delay="1000"/>
                            </p:stCondLst>
                            <p:childTnLst>
                              <p:par>
                                <p:cTn id="33" presetID="17" presetClass="entr" presetSubtype="8" fill="hold" nodeType="after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250" fill="hold"/>
                                        <p:tgtEl>
                                          <p:spTgt spid="8">
                                            <p:txEl>
                                              <p:pRg st="4" end="4"/>
                                            </p:txEl>
                                          </p:spTgt>
                                        </p:tgtEl>
                                        <p:attrNameLst>
                                          <p:attrName>ppt_x</p:attrName>
                                        </p:attrNameLst>
                                      </p:cBhvr>
                                      <p:tavLst>
                                        <p:tav tm="0">
                                          <p:val>
                                            <p:strVal val="#ppt_x-#ppt_w/2"/>
                                          </p:val>
                                        </p:tav>
                                        <p:tav tm="100000">
                                          <p:val>
                                            <p:strVal val="#ppt_x"/>
                                          </p:val>
                                        </p:tav>
                                      </p:tavLst>
                                    </p:anim>
                                    <p:anim calcmode="lin" valueType="num">
                                      <p:cBhvr>
                                        <p:cTn id="36" dur="25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37" dur="250" fill="hold"/>
                                        <p:tgtEl>
                                          <p:spTgt spid="8">
                                            <p:txEl>
                                              <p:pRg st="4" end="4"/>
                                            </p:txEl>
                                          </p:spTgt>
                                        </p:tgtEl>
                                        <p:attrNameLst>
                                          <p:attrName>ppt_w</p:attrName>
                                        </p:attrNameLst>
                                      </p:cBhvr>
                                      <p:tavLst>
                                        <p:tav tm="0">
                                          <p:val>
                                            <p:fltVal val="0"/>
                                          </p:val>
                                        </p:tav>
                                        <p:tav tm="100000">
                                          <p:val>
                                            <p:strVal val="#ppt_w"/>
                                          </p:val>
                                        </p:tav>
                                      </p:tavLst>
                                    </p:anim>
                                    <p:anim calcmode="lin" valueType="num">
                                      <p:cBhvr>
                                        <p:cTn id="38" dur="250" fill="hold"/>
                                        <p:tgtEl>
                                          <p:spTgt spid="8">
                                            <p:txEl>
                                              <p:pRg st="4" end="4"/>
                                            </p:txEl>
                                          </p:spTgt>
                                        </p:tgtEl>
                                        <p:attrNameLst>
                                          <p:attrName>ppt_h</p:attrName>
                                        </p:attrNameLst>
                                      </p:cBhvr>
                                      <p:tavLst>
                                        <p:tav tm="0">
                                          <p:val>
                                            <p:strVal val="#ppt_h"/>
                                          </p:val>
                                        </p:tav>
                                        <p:tav tm="100000">
                                          <p:val>
                                            <p:strVal val="#ppt_h"/>
                                          </p:val>
                                        </p:tav>
                                      </p:tavLst>
                                    </p:anim>
                                  </p:childTnLst>
                                </p:cTn>
                              </p:par>
                            </p:childTnLst>
                          </p:cTn>
                        </p:par>
                        <p:par>
                          <p:cTn id="39" fill="hold">
                            <p:stCondLst>
                              <p:cond delay="1250"/>
                            </p:stCondLst>
                            <p:childTnLst>
                              <p:par>
                                <p:cTn id="40" presetID="17" presetClass="entr" presetSubtype="8" fill="hold"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250" fill="hold"/>
                                        <p:tgtEl>
                                          <p:spTgt spid="8">
                                            <p:txEl>
                                              <p:pRg st="5" end="5"/>
                                            </p:txEl>
                                          </p:spTgt>
                                        </p:tgtEl>
                                        <p:attrNameLst>
                                          <p:attrName>ppt_x</p:attrName>
                                        </p:attrNameLst>
                                      </p:cBhvr>
                                      <p:tavLst>
                                        <p:tav tm="0">
                                          <p:val>
                                            <p:strVal val="#ppt_x-#ppt_w/2"/>
                                          </p:val>
                                        </p:tav>
                                        <p:tav tm="100000">
                                          <p:val>
                                            <p:strVal val="#ppt_x"/>
                                          </p:val>
                                        </p:tav>
                                      </p:tavLst>
                                    </p:anim>
                                    <p:anim calcmode="lin" valueType="num">
                                      <p:cBhvr>
                                        <p:cTn id="43" dur="250" fill="hold"/>
                                        <p:tgtEl>
                                          <p:spTgt spid="8">
                                            <p:txEl>
                                              <p:pRg st="5" end="5"/>
                                            </p:txEl>
                                          </p:spTgt>
                                        </p:tgtEl>
                                        <p:attrNameLst>
                                          <p:attrName>ppt_y</p:attrName>
                                        </p:attrNameLst>
                                      </p:cBhvr>
                                      <p:tavLst>
                                        <p:tav tm="0">
                                          <p:val>
                                            <p:strVal val="#ppt_y"/>
                                          </p:val>
                                        </p:tav>
                                        <p:tav tm="100000">
                                          <p:val>
                                            <p:strVal val="#ppt_y"/>
                                          </p:val>
                                        </p:tav>
                                      </p:tavLst>
                                    </p:anim>
                                    <p:anim calcmode="lin" valueType="num">
                                      <p:cBhvr>
                                        <p:cTn id="44" dur="250" fill="hold"/>
                                        <p:tgtEl>
                                          <p:spTgt spid="8">
                                            <p:txEl>
                                              <p:pRg st="5" end="5"/>
                                            </p:txEl>
                                          </p:spTgt>
                                        </p:tgtEl>
                                        <p:attrNameLst>
                                          <p:attrName>ppt_w</p:attrName>
                                        </p:attrNameLst>
                                      </p:cBhvr>
                                      <p:tavLst>
                                        <p:tav tm="0">
                                          <p:val>
                                            <p:fltVal val="0"/>
                                          </p:val>
                                        </p:tav>
                                        <p:tav tm="100000">
                                          <p:val>
                                            <p:strVal val="#ppt_w"/>
                                          </p:val>
                                        </p:tav>
                                      </p:tavLst>
                                    </p:anim>
                                    <p:anim calcmode="lin" valueType="num">
                                      <p:cBhvr>
                                        <p:cTn id="45" dur="250" fill="hold"/>
                                        <p:tgtEl>
                                          <p:spTgt spid="8">
                                            <p:txEl>
                                              <p:pRg st="5" end="5"/>
                                            </p:txEl>
                                          </p:spTgt>
                                        </p:tgtEl>
                                        <p:attrNameLst>
                                          <p:attrName>ppt_h</p:attrName>
                                        </p:attrNameLst>
                                      </p:cBhvr>
                                      <p:tavLst>
                                        <p:tav tm="0">
                                          <p:val>
                                            <p:strVal val="#ppt_h"/>
                                          </p:val>
                                        </p:tav>
                                        <p:tav tm="100000">
                                          <p:val>
                                            <p:strVal val="#ppt_h"/>
                                          </p:val>
                                        </p:tav>
                                      </p:tavLst>
                                    </p:anim>
                                  </p:childTnLst>
                                </p:cTn>
                              </p:par>
                            </p:childTnLst>
                          </p:cTn>
                        </p:par>
                        <p:par>
                          <p:cTn id="46" fill="hold">
                            <p:stCondLst>
                              <p:cond delay="1500"/>
                            </p:stCondLst>
                            <p:childTnLst>
                              <p:par>
                                <p:cTn id="47" presetID="17" presetClass="entr" presetSubtype="8" fill="hold" nodeType="after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p:cTn id="49" dur="250" fill="hold"/>
                                        <p:tgtEl>
                                          <p:spTgt spid="8">
                                            <p:txEl>
                                              <p:pRg st="6" end="6"/>
                                            </p:txEl>
                                          </p:spTgt>
                                        </p:tgtEl>
                                        <p:attrNameLst>
                                          <p:attrName>ppt_x</p:attrName>
                                        </p:attrNameLst>
                                      </p:cBhvr>
                                      <p:tavLst>
                                        <p:tav tm="0">
                                          <p:val>
                                            <p:strVal val="#ppt_x-#ppt_w/2"/>
                                          </p:val>
                                        </p:tav>
                                        <p:tav tm="100000">
                                          <p:val>
                                            <p:strVal val="#ppt_x"/>
                                          </p:val>
                                        </p:tav>
                                      </p:tavLst>
                                    </p:anim>
                                    <p:anim calcmode="lin" valueType="num">
                                      <p:cBhvr>
                                        <p:cTn id="50" dur="250" fill="hold"/>
                                        <p:tgtEl>
                                          <p:spTgt spid="8">
                                            <p:txEl>
                                              <p:pRg st="6" end="6"/>
                                            </p:txEl>
                                          </p:spTgt>
                                        </p:tgtEl>
                                        <p:attrNameLst>
                                          <p:attrName>ppt_y</p:attrName>
                                        </p:attrNameLst>
                                      </p:cBhvr>
                                      <p:tavLst>
                                        <p:tav tm="0">
                                          <p:val>
                                            <p:strVal val="#ppt_y"/>
                                          </p:val>
                                        </p:tav>
                                        <p:tav tm="100000">
                                          <p:val>
                                            <p:strVal val="#ppt_y"/>
                                          </p:val>
                                        </p:tav>
                                      </p:tavLst>
                                    </p:anim>
                                    <p:anim calcmode="lin" valueType="num">
                                      <p:cBhvr>
                                        <p:cTn id="51" dur="250" fill="hold"/>
                                        <p:tgtEl>
                                          <p:spTgt spid="8">
                                            <p:txEl>
                                              <p:pRg st="6" end="6"/>
                                            </p:txEl>
                                          </p:spTgt>
                                        </p:tgtEl>
                                        <p:attrNameLst>
                                          <p:attrName>ppt_w</p:attrName>
                                        </p:attrNameLst>
                                      </p:cBhvr>
                                      <p:tavLst>
                                        <p:tav tm="0">
                                          <p:val>
                                            <p:fltVal val="0"/>
                                          </p:val>
                                        </p:tav>
                                        <p:tav tm="100000">
                                          <p:val>
                                            <p:strVal val="#ppt_w"/>
                                          </p:val>
                                        </p:tav>
                                      </p:tavLst>
                                    </p:anim>
                                    <p:anim calcmode="lin" valueType="num">
                                      <p:cBhvr>
                                        <p:cTn id="52" dur="250" fill="hold"/>
                                        <p:tgtEl>
                                          <p:spTgt spid="8">
                                            <p:txEl>
                                              <p:pRg st="6" end="6"/>
                                            </p:txEl>
                                          </p:spTgt>
                                        </p:tgtEl>
                                        <p:attrNameLst>
                                          <p:attrName>ppt_h</p:attrName>
                                        </p:attrNameLst>
                                      </p:cBhvr>
                                      <p:tavLst>
                                        <p:tav tm="0">
                                          <p:val>
                                            <p:strVal val="#ppt_h"/>
                                          </p:val>
                                        </p:tav>
                                        <p:tav tm="100000">
                                          <p:val>
                                            <p:strVal val="#ppt_h"/>
                                          </p:val>
                                        </p:tav>
                                      </p:tavLst>
                                    </p:anim>
                                  </p:childTnLst>
                                </p:cTn>
                              </p:par>
                            </p:childTnLst>
                          </p:cTn>
                        </p:par>
                        <p:par>
                          <p:cTn id="53" fill="hold">
                            <p:stCondLst>
                              <p:cond delay="1750"/>
                            </p:stCondLst>
                            <p:childTnLst>
                              <p:par>
                                <p:cTn id="54" presetID="17" presetClass="entr" presetSubtype="8" fill="hold" nodeType="after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 calcmode="lin" valueType="num">
                                      <p:cBhvr>
                                        <p:cTn id="56" dur="250" fill="hold"/>
                                        <p:tgtEl>
                                          <p:spTgt spid="8">
                                            <p:txEl>
                                              <p:pRg st="7" end="7"/>
                                            </p:txEl>
                                          </p:spTgt>
                                        </p:tgtEl>
                                        <p:attrNameLst>
                                          <p:attrName>ppt_x</p:attrName>
                                        </p:attrNameLst>
                                      </p:cBhvr>
                                      <p:tavLst>
                                        <p:tav tm="0">
                                          <p:val>
                                            <p:strVal val="#ppt_x-#ppt_w/2"/>
                                          </p:val>
                                        </p:tav>
                                        <p:tav tm="100000">
                                          <p:val>
                                            <p:strVal val="#ppt_x"/>
                                          </p:val>
                                        </p:tav>
                                      </p:tavLst>
                                    </p:anim>
                                    <p:anim calcmode="lin" valueType="num">
                                      <p:cBhvr>
                                        <p:cTn id="57" dur="250" fill="hold"/>
                                        <p:tgtEl>
                                          <p:spTgt spid="8">
                                            <p:txEl>
                                              <p:pRg st="7" end="7"/>
                                            </p:txEl>
                                          </p:spTgt>
                                        </p:tgtEl>
                                        <p:attrNameLst>
                                          <p:attrName>ppt_y</p:attrName>
                                        </p:attrNameLst>
                                      </p:cBhvr>
                                      <p:tavLst>
                                        <p:tav tm="0">
                                          <p:val>
                                            <p:strVal val="#ppt_y"/>
                                          </p:val>
                                        </p:tav>
                                        <p:tav tm="100000">
                                          <p:val>
                                            <p:strVal val="#ppt_y"/>
                                          </p:val>
                                        </p:tav>
                                      </p:tavLst>
                                    </p:anim>
                                    <p:anim calcmode="lin" valueType="num">
                                      <p:cBhvr>
                                        <p:cTn id="58" dur="250" fill="hold"/>
                                        <p:tgtEl>
                                          <p:spTgt spid="8">
                                            <p:txEl>
                                              <p:pRg st="7" end="7"/>
                                            </p:txEl>
                                          </p:spTgt>
                                        </p:tgtEl>
                                        <p:attrNameLst>
                                          <p:attrName>ppt_w</p:attrName>
                                        </p:attrNameLst>
                                      </p:cBhvr>
                                      <p:tavLst>
                                        <p:tav tm="0">
                                          <p:val>
                                            <p:fltVal val="0"/>
                                          </p:val>
                                        </p:tav>
                                        <p:tav tm="100000">
                                          <p:val>
                                            <p:strVal val="#ppt_w"/>
                                          </p:val>
                                        </p:tav>
                                      </p:tavLst>
                                    </p:anim>
                                    <p:anim calcmode="lin" valueType="num">
                                      <p:cBhvr>
                                        <p:cTn id="59" dur="250" fill="hold"/>
                                        <p:tgtEl>
                                          <p:spTgt spid="8">
                                            <p:txEl>
                                              <p:pRg st="7" end="7"/>
                                            </p:txEl>
                                          </p:spTgt>
                                        </p:tgtEl>
                                        <p:attrNameLst>
                                          <p:attrName>ppt_h</p:attrName>
                                        </p:attrNameLst>
                                      </p:cBhvr>
                                      <p:tavLst>
                                        <p:tav tm="0">
                                          <p:val>
                                            <p:strVal val="#ppt_h"/>
                                          </p:val>
                                        </p:tav>
                                        <p:tav tm="100000">
                                          <p:val>
                                            <p:strVal val="#ppt_h"/>
                                          </p:val>
                                        </p:tav>
                                      </p:tavLst>
                                    </p:anim>
                                  </p:childTnLst>
                                </p:cTn>
                              </p:par>
                            </p:childTnLst>
                          </p:cTn>
                        </p:par>
                        <p:par>
                          <p:cTn id="60" fill="hold">
                            <p:stCondLst>
                              <p:cond delay="2000"/>
                            </p:stCondLst>
                            <p:childTnLst>
                              <p:par>
                                <p:cTn id="61" presetID="17" presetClass="entr" presetSubtype="8" fill="hold" nodeType="afterEffect">
                                  <p:stCondLst>
                                    <p:cond delay="0"/>
                                  </p:stCondLst>
                                  <p:childTnLst>
                                    <p:set>
                                      <p:cBhvr>
                                        <p:cTn id="62" dur="1" fill="hold">
                                          <p:stCondLst>
                                            <p:cond delay="0"/>
                                          </p:stCondLst>
                                        </p:cTn>
                                        <p:tgtEl>
                                          <p:spTgt spid="8">
                                            <p:txEl>
                                              <p:pRg st="8" end="8"/>
                                            </p:txEl>
                                          </p:spTgt>
                                        </p:tgtEl>
                                        <p:attrNameLst>
                                          <p:attrName>style.visibility</p:attrName>
                                        </p:attrNameLst>
                                      </p:cBhvr>
                                      <p:to>
                                        <p:strVal val="visible"/>
                                      </p:to>
                                    </p:set>
                                    <p:anim calcmode="lin" valueType="num">
                                      <p:cBhvr>
                                        <p:cTn id="63" dur="250" fill="hold"/>
                                        <p:tgtEl>
                                          <p:spTgt spid="8">
                                            <p:txEl>
                                              <p:pRg st="8" end="8"/>
                                            </p:txEl>
                                          </p:spTgt>
                                        </p:tgtEl>
                                        <p:attrNameLst>
                                          <p:attrName>ppt_x</p:attrName>
                                        </p:attrNameLst>
                                      </p:cBhvr>
                                      <p:tavLst>
                                        <p:tav tm="0">
                                          <p:val>
                                            <p:strVal val="#ppt_x-#ppt_w/2"/>
                                          </p:val>
                                        </p:tav>
                                        <p:tav tm="100000">
                                          <p:val>
                                            <p:strVal val="#ppt_x"/>
                                          </p:val>
                                        </p:tav>
                                      </p:tavLst>
                                    </p:anim>
                                    <p:anim calcmode="lin" valueType="num">
                                      <p:cBhvr>
                                        <p:cTn id="64" dur="250" fill="hold"/>
                                        <p:tgtEl>
                                          <p:spTgt spid="8">
                                            <p:txEl>
                                              <p:pRg st="8" end="8"/>
                                            </p:txEl>
                                          </p:spTgt>
                                        </p:tgtEl>
                                        <p:attrNameLst>
                                          <p:attrName>ppt_y</p:attrName>
                                        </p:attrNameLst>
                                      </p:cBhvr>
                                      <p:tavLst>
                                        <p:tav tm="0">
                                          <p:val>
                                            <p:strVal val="#ppt_y"/>
                                          </p:val>
                                        </p:tav>
                                        <p:tav tm="100000">
                                          <p:val>
                                            <p:strVal val="#ppt_y"/>
                                          </p:val>
                                        </p:tav>
                                      </p:tavLst>
                                    </p:anim>
                                    <p:anim calcmode="lin" valueType="num">
                                      <p:cBhvr>
                                        <p:cTn id="65" dur="250" fill="hold"/>
                                        <p:tgtEl>
                                          <p:spTgt spid="8">
                                            <p:txEl>
                                              <p:pRg st="8" end="8"/>
                                            </p:txEl>
                                          </p:spTgt>
                                        </p:tgtEl>
                                        <p:attrNameLst>
                                          <p:attrName>ppt_w</p:attrName>
                                        </p:attrNameLst>
                                      </p:cBhvr>
                                      <p:tavLst>
                                        <p:tav tm="0">
                                          <p:val>
                                            <p:fltVal val="0"/>
                                          </p:val>
                                        </p:tav>
                                        <p:tav tm="100000">
                                          <p:val>
                                            <p:strVal val="#ppt_w"/>
                                          </p:val>
                                        </p:tav>
                                      </p:tavLst>
                                    </p:anim>
                                    <p:anim calcmode="lin" valueType="num">
                                      <p:cBhvr>
                                        <p:cTn id="66" dur="250" fill="hold"/>
                                        <p:tgtEl>
                                          <p:spTgt spid="8">
                                            <p:txEl>
                                              <p:pRg st="8" end="8"/>
                                            </p:txEl>
                                          </p:spTgt>
                                        </p:tgtEl>
                                        <p:attrNameLst>
                                          <p:attrName>ppt_h</p:attrName>
                                        </p:attrNameLst>
                                      </p:cBhvr>
                                      <p:tavLst>
                                        <p:tav tm="0">
                                          <p:val>
                                            <p:strVal val="#ppt_h"/>
                                          </p:val>
                                        </p:tav>
                                        <p:tav tm="100000">
                                          <p:val>
                                            <p:strVal val="#ppt_h"/>
                                          </p:val>
                                        </p:tav>
                                      </p:tavLst>
                                    </p:anim>
                                  </p:childTnLst>
                                </p:cTn>
                              </p:par>
                            </p:childTnLst>
                          </p:cTn>
                        </p:par>
                        <p:par>
                          <p:cTn id="67" fill="hold">
                            <p:stCondLst>
                              <p:cond delay="2250"/>
                            </p:stCondLst>
                            <p:childTnLst>
                              <p:par>
                                <p:cTn id="68" presetID="17" presetClass="entr" presetSubtype="8" fill="hold" nodeType="afterEffect">
                                  <p:stCondLst>
                                    <p:cond delay="0"/>
                                  </p:stCondLst>
                                  <p:childTnLst>
                                    <p:set>
                                      <p:cBhvr>
                                        <p:cTn id="69" dur="1" fill="hold">
                                          <p:stCondLst>
                                            <p:cond delay="0"/>
                                          </p:stCondLst>
                                        </p:cTn>
                                        <p:tgtEl>
                                          <p:spTgt spid="8">
                                            <p:txEl>
                                              <p:pRg st="9" end="9"/>
                                            </p:txEl>
                                          </p:spTgt>
                                        </p:tgtEl>
                                        <p:attrNameLst>
                                          <p:attrName>style.visibility</p:attrName>
                                        </p:attrNameLst>
                                      </p:cBhvr>
                                      <p:to>
                                        <p:strVal val="visible"/>
                                      </p:to>
                                    </p:set>
                                    <p:anim calcmode="lin" valueType="num">
                                      <p:cBhvr>
                                        <p:cTn id="70" dur="250" fill="hold"/>
                                        <p:tgtEl>
                                          <p:spTgt spid="8">
                                            <p:txEl>
                                              <p:pRg st="9" end="9"/>
                                            </p:txEl>
                                          </p:spTgt>
                                        </p:tgtEl>
                                        <p:attrNameLst>
                                          <p:attrName>ppt_x</p:attrName>
                                        </p:attrNameLst>
                                      </p:cBhvr>
                                      <p:tavLst>
                                        <p:tav tm="0">
                                          <p:val>
                                            <p:strVal val="#ppt_x-#ppt_w/2"/>
                                          </p:val>
                                        </p:tav>
                                        <p:tav tm="100000">
                                          <p:val>
                                            <p:strVal val="#ppt_x"/>
                                          </p:val>
                                        </p:tav>
                                      </p:tavLst>
                                    </p:anim>
                                    <p:anim calcmode="lin" valueType="num">
                                      <p:cBhvr>
                                        <p:cTn id="71" dur="250" fill="hold"/>
                                        <p:tgtEl>
                                          <p:spTgt spid="8">
                                            <p:txEl>
                                              <p:pRg st="9" end="9"/>
                                            </p:txEl>
                                          </p:spTgt>
                                        </p:tgtEl>
                                        <p:attrNameLst>
                                          <p:attrName>ppt_y</p:attrName>
                                        </p:attrNameLst>
                                      </p:cBhvr>
                                      <p:tavLst>
                                        <p:tav tm="0">
                                          <p:val>
                                            <p:strVal val="#ppt_y"/>
                                          </p:val>
                                        </p:tav>
                                        <p:tav tm="100000">
                                          <p:val>
                                            <p:strVal val="#ppt_y"/>
                                          </p:val>
                                        </p:tav>
                                      </p:tavLst>
                                    </p:anim>
                                    <p:anim calcmode="lin" valueType="num">
                                      <p:cBhvr>
                                        <p:cTn id="72" dur="250" fill="hold"/>
                                        <p:tgtEl>
                                          <p:spTgt spid="8">
                                            <p:txEl>
                                              <p:pRg st="9" end="9"/>
                                            </p:txEl>
                                          </p:spTgt>
                                        </p:tgtEl>
                                        <p:attrNameLst>
                                          <p:attrName>ppt_w</p:attrName>
                                        </p:attrNameLst>
                                      </p:cBhvr>
                                      <p:tavLst>
                                        <p:tav tm="0">
                                          <p:val>
                                            <p:fltVal val="0"/>
                                          </p:val>
                                        </p:tav>
                                        <p:tav tm="100000">
                                          <p:val>
                                            <p:strVal val="#ppt_w"/>
                                          </p:val>
                                        </p:tav>
                                      </p:tavLst>
                                    </p:anim>
                                    <p:anim calcmode="lin" valueType="num">
                                      <p:cBhvr>
                                        <p:cTn id="73" dur="250" fill="hold"/>
                                        <p:tgtEl>
                                          <p:spTgt spid="8">
                                            <p:txEl>
                                              <p:pRg st="9" end="9"/>
                                            </p:txEl>
                                          </p:spTgt>
                                        </p:tgtEl>
                                        <p:attrNameLst>
                                          <p:attrName>ppt_h</p:attrName>
                                        </p:attrNameLst>
                                      </p:cBhvr>
                                      <p:tavLst>
                                        <p:tav tm="0">
                                          <p:val>
                                            <p:strVal val="#ppt_h"/>
                                          </p:val>
                                        </p:tav>
                                        <p:tav tm="100000">
                                          <p:val>
                                            <p:strVal val="#ppt_h"/>
                                          </p:val>
                                        </p:tav>
                                      </p:tavLst>
                                    </p:anim>
                                  </p:childTnLst>
                                </p:cTn>
                              </p:par>
                            </p:childTnLst>
                          </p:cTn>
                        </p:par>
                        <p:par>
                          <p:cTn id="74" fill="hold">
                            <p:stCondLst>
                              <p:cond delay="2500"/>
                            </p:stCondLst>
                            <p:childTnLst>
                              <p:par>
                                <p:cTn id="75" presetID="17" presetClass="entr" presetSubtype="8" fill="hold" nodeType="afterEffect">
                                  <p:stCondLst>
                                    <p:cond delay="0"/>
                                  </p:stCondLst>
                                  <p:childTnLst>
                                    <p:set>
                                      <p:cBhvr>
                                        <p:cTn id="76" dur="1" fill="hold">
                                          <p:stCondLst>
                                            <p:cond delay="0"/>
                                          </p:stCondLst>
                                        </p:cTn>
                                        <p:tgtEl>
                                          <p:spTgt spid="8">
                                            <p:txEl>
                                              <p:pRg st="10" end="10"/>
                                            </p:txEl>
                                          </p:spTgt>
                                        </p:tgtEl>
                                        <p:attrNameLst>
                                          <p:attrName>style.visibility</p:attrName>
                                        </p:attrNameLst>
                                      </p:cBhvr>
                                      <p:to>
                                        <p:strVal val="visible"/>
                                      </p:to>
                                    </p:set>
                                    <p:anim calcmode="lin" valueType="num">
                                      <p:cBhvr>
                                        <p:cTn id="77" dur="250" fill="hold"/>
                                        <p:tgtEl>
                                          <p:spTgt spid="8">
                                            <p:txEl>
                                              <p:pRg st="10" end="10"/>
                                            </p:txEl>
                                          </p:spTgt>
                                        </p:tgtEl>
                                        <p:attrNameLst>
                                          <p:attrName>ppt_x</p:attrName>
                                        </p:attrNameLst>
                                      </p:cBhvr>
                                      <p:tavLst>
                                        <p:tav tm="0">
                                          <p:val>
                                            <p:strVal val="#ppt_x-#ppt_w/2"/>
                                          </p:val>
                                        </p:tav>
                                        <p:tav tm="100000">
                                          <p:val>
                                            <p:strVal val="#ppt_x"/>
                                          </p:val>
                                        </p:tav>
                                      </p:tavLst>
                                    </p:anim>
                                    <p:anim calcmode="lin" valueType="num">
                                      <p:cBhvr>
                                        <p:cTn id="78" dur="250" fill="hold"/>
                                        <p:tgtEl>
                                          <p:spTgt spid="8">
                                            <p:txEl>
                                              <p:pRg st="10" end="10"/>
                                            </p:txEl>
                                          </p:spTgt>
                                        </p:tgtEl>
                                        <p:attrNameLst>
                                          <p:attrName>ppt_y</p:attrName>
                                        </p:attrNameLst>
                                      </p:cBhvr>
                                      <p:tavLst>
                                        <p:tav tm="0">
                                          <p:val>
                                            <p:strVal val="#ppt_y"/>
                                          </p:val>
                                        </p:tav>
                                        <p:tav tm="100000">
                                          <p:val>
                                            <p:strVal val="#ppt_y"/>
                                          </p:val>
                                        </p:tav>
                                      </p:tavLst>
                                    </p:anim>
                                    <p:anim calcmode="lin" valueType="num">
                                      <p:cBhvr>
                                        <p:cTn id="79" dur="250" fill="hold"/>
                                        <p:tgtEl>
                                          <p:spTgt spid="8">
                                            <p:txEl>
                                              <p:pRg st="10" end="10"/>
                                            </p:txEl>
                                          </p:spTgt>
                                        </p:tgtEl>
                                        <p:attrNameLst>
                                          <p:attrName>ppt_w</p:attrName>
                                        </p:attrNameLst>
                                      </p:cBhvr>
                                      <p:tavLst>
                                        <p:tav tm="0">
                                          <p:val>
                                            <p:fltVal val="0"/>
                                          </p:val>
                                        </p:tav>
                                        <p:tav tm="100000">
                                          <p:val>
                                            <p:strVal val="#ppt_w"/>
                                          </p:val>
                                        </p:tav>
                                      </p:tavLst>
                                    </p:anim>
                                    <p:anim calcmode="lin" valueType="num">
                                      <p:cBhvr>
                                        <p:cTn id="80" dur="250" fill="hold"/>
                                        <p:tgtEl>
                                          <p:spTgt spid="8">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2" name="Title 1">
            <a:extLst>
              <a:ext uri="{FF2B5EF4-FFF2-40B4-BE49-F238E27FC236}">
                <a16:creationId xmlns:a16="http://schemas.microsoft.com/office/drawing/2014/main" id="{CE357E99-AB70-46E8-248C-F7E0D4B6286D}"/>
              </a:ext>
            </a:extLst>
          </p:cNvPr>
          <p:cNvSpPr>
            <a:spLocks noGrp="1"/>
          </p:cNvSpPr>
          <p:nvPr>
            <p:ph type="title"/>
          </p:nvPr>
        </p:nvSpPr>
        <p:spPr>
          <a:xfrm>
            <a:off x="5306109" y="626161"/>
            <a:ext cx="7286919" cy="898067"/>
          </a:xfrm>
        </p:spPr>
        <p:txBody>
          <a:bodyPr>
            <a:normAutofit fontScale="90000"/>
          </a:bodyPr>
          <a:lstStyle/>
          <a:p>
            <a:pPr algn="ctr"/>
            <a:r>
              <a:rPr lang="en-US" sz="3600" dirty="0">
                <a:ln w="0"/>
                <a:solidFill>
                  <a:schemeClr val="accent1"/>
                </a:solidFill>
                <a:effectLst>
                  <a:outerShdw blurRad="38100" dist="25400" dir="5400000" algn="ctr" rotWithShape="0">
                    <a:srgbClr val="6E747A">
                      <a:alpha val="43000"/>
                    </a:srgbClr>
                  </a:outerShdw>
                </a:effectLst>
              </a:rPr>
              <a:t>   </a:t>
            </a: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ld"/>
              </a:rPr>
              <a:t>PHARMACOVIGILANCE METHODS</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Box 3">
            <a:extLst>
              <a:ext uri="{FF2B5EF4-FFF2-40B4-BE49-F238E27FC236}">
                <a16:creationId xmlns:a16="http://schemas.microsoft.com/office/drawing/2014/main" id="{451615B4-D117-4588-D335-70B6A60A2F7F}"/>
              </a:ext>
            </a:extLst>
          </p:cNvPr>
          <p:cNvSpPr txBox="1"/>
          <p:nvPr/>
        </p:nvSpPr>
        <p:spPr>
          <a:xfrm>
            <a:off x="6956982" y="1973266"/>
            <a:ext cx="4964762" cy="1200329"/>
          </a:xfrm>
          <a:prstGeom prst="rect">
            <a:avLst/>
          </a:prstGeom>
          <a:noFill/>
        </p:spPr>
        <p:txBody>
          <a:bodyPr wrap="square">
            <a:spAutoFit/>
          </a:bodyPr>
          <a:lstStyle/>
          <a:p>
            <a:r>
              <a:rPr lang="en-US" b="0" i="0" dirty="0">
                <a:effectLst/>
                <a:latin typeface="Poppins" panose="00000500000000000000" pitchFamily="2" charset="0"/>
              </a:rPr>
              <a:t>There are several pharmacovigilance methods followed in recording adverse events related to drugs. The methods are as follows:</a:t>
            </a:r>
            <a:endParaRPr lang="en-US" dirty="0"/>
          </a:p>
        </p:txBody>
      </p:sp>
      <p:sp>
        <p:nvSpPr>
          <p:cNvPr id="11" name="TextBox 10">
            <a:extLst>
              <a:ext uri="{FF2B5EF4-FFF2-40B4-BE49-F238E27FC236}">
                <a16:creationId xmlns:a16="http://schemas.microsoft.com/office/drawing/2014/main" id="{21DFE401-57BD-E9EB-FE9C-E4889B654492}"/>
              </a:ext>
            </a:extLst>
          </p:cNvPr>
          <p:cNvSpPr txBox="1"/>
          <p:nvPr/>
        </p:nvSpPr>
        <p:spPr>
          <a:xfrm>
            <a:off x="6956982" y="3308901"/>
            <a:ext cx="6598762" cy="3072957"/>
          </a:xfrm>
          <a:prstGeom prst="rect">
            <a:avLst/>
          </a:prstGeom>
          <a:noFill/>
        </p:spPr>
        <p:txBody>
          <a:bodyPr wrap="square">
            <a:spAutoFit/>
          </a:bodyPr>
          <a:lstStyle/>
          <a:p>
            <a:pPr marL="285750" marR="0" indent="-285750">
              <a:lnSpc>
                <a:spcPct val="115000"/>
              </a:lnSpc>
              <a:spcBef>
                <a:spcPts val="0"/>
              </a:spcBef>
              <a:spcAft>
                <a:spcPts val="1000"/>
              </a:spcAft>
              <a:buFont typeface="Wingdings" panose="05000000000000000000" pitchFamily="2" charset="2"/>
              <a:buChar char="q"/>
            </a:pPr>
            <a:r>
              <a:rPr lang="en-US" sz="1800" b="1" kern="100" dirty="0">
                <a:solidFill>
                  <a:srgbClr val="FFFF00"/>
                </a:solidFill>
                <a:effectLst/>
                <a:latin typeface="Poppins" panose="00000500000000000000" pitchFamily="2" charset="0"/>
                <a:ea typeface="Calibri" panose="020F0502020204030204" pitchFamily="34" charset="0"/>
                <a:cs typeface="Poppins" panose="00000500000000000000" pitchFamily="2" charset="0"/>
              </a:rPr>
              <a:t>(</a:t>
            </a:r>
            <a:r>
              <a:rPr lang="en-US" sz="1800" b="1" kern="100" dirty="0" err="1">
                <a:solidFill>
                  <a:srgbClr val="FFFF00"/>
                </a:solidFill>
                <a:effectLst/>
                <a:latin typeface="Poppins" panose="00000500000000000000" pitchFamily="2" charset="0"/>
                <a:ea typeface="Calibri" panose="020F0502020204030204" pitchFamily="34" charset="0"/>
                <a:cs typeface="Poppins" panose="00000500000000000000" pitchFamily="2" charset="0"/>
              </a:rPr>
              <a:t>i</a:t>
            </a:r>
            <a:r>
              <a:rPr lang="en-US" sz="1800" b="1" kern="100" dirty="0">
                <a:solidFill>
                  <a:srgbClr val="FFFF00"/>
                </a:solidFill>
                <a:effectLst/>
                <a:latin typeface="Poppins" panose="00000500000000000000" pitchFamily="2" charset="0"/>
                <a:ea typeface="Calibri" panose="020F0502020204030204" pitchFamily="34" charset="0"/>
                <a:cs typeface="Poppins" panose="00000500000000000000" pitchFamily="2" charset="0"/>
              </a:rPr>
              <a:t>)  Passive surveillance</a:t>
            </a: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(ii) Stimulated reporting</a:t>
            </a:r>
            <a:endPar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(iii) Active surveillance</a:t>
            </a: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(iv) Comparative observational studies</a:t>
            </a:r>
            <a:endPar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(v) Targeted clinical investigations</a:t>
            </a:r>
            <a:r>
              <a:rPr lang="en-US" sz="1800" b="1" kern="100" dirty="0">
                <a:solidFill>
                  <a:srgbClr val="FFFF00"/>
                </a:solidFill>
                <a:latin typeface="Calibri" panose="020F0502020204030204" pitchFamily="34" charset="0"/>
                <a:ea typeface="Times New Roman" panose="02020603050405020304" pitchFamily="18" charset="0"/>
                <a:cs typeface="Times New Roman" panose="02020603050405020304" pitchFamily="18" charset="0"/>
              </a:rPr>
              <a:t> </a:t>
            </a:r>
          </a:p>
          <a:p>
            <a:pPr marL="342900" marR="0" indent="-342900">
              <a:lnSpc>
                <a:spcPct val="115000"/>
              </a:lnSpc>
              <a:spcBef>
                <a:spcPts val="0"/>
              </a:spcBef>
              <a:spcAft>
                <a:spcPts val="1800"/>
              </a:spcAft>
              <a:buFont typeface="Wingdings" panose="05000000000000000000" pitchFamily="2" charset="2"/>
              <a:buChar char="q"/>
            </a:pPr>
            <a:r>
              <a:rPr lang="en-US" sz="2000" b="1" i="0" dirty="0">
                <a:solidFill>
                  <a:srgbClr val="FFFF00"/>
                </a:solidFill>
                <a:effectLst/>
                <a:latin typeface="Poppins" panose="00000500000000000000" pitchFamily="2" charset="0"/>
              </a:rPr>
              <a:t>(vi) Descriptive studies</a:t>
            </a:r>
            <a:endParaRPr lang="en-US" sz="2000" b="1" kern="100" dirty="0">
              <a:solidFill>
                <a:srgbClr val="FFFF00"/>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821701"/>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down)">
                                      <p:cBhvr>
                                        <p:cTn id="10" dur="500"/>
                                        <p:tgtEl>
                                          <p:spTgt spid="1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wipe(down)">
                                      <p:cBhvr>
                                        <p:cTn id="13" dur="500"/>
                                        <p:tgtEl>
                                          <p:spTgt spid="11">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wipe(down)">
                                      <p:cBhvr>
                                        <p:cTn id="16" dur="500"/>
                                        <p:tgtEl>
                                          <p:spTgt spid="11">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wipe(down)">
                                      <p:cBhvr>
                                        <p:cTn id="19" dur="500"/>
                                        <p:tgtEl>
                                          <p:spTgt spid="11">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wipe(down)">
                                      <p:cBhvr>
                                        <p:cTn id="2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2" name="Title 1">
            <a:extLst>
              <a:ext uri="{FF2B5EF4-FFF2-40B4-BE49-F238E27FC236}">
                <a16:creationId xmlns:a16="http://schemas.microsoft.com/office/drawing/2014/main" id="{1BF7CE26-2F99-48C0-6DEB-F1F9AF4F629C}"/>
              </a:ext>
            </a:extLst>
          </p:cNvPr>
          <p:cNvSpPr>
            <a:spLocks noGrp="1"/>
          </p:cNvSpPr>
          <p:nvPr>
            <p:ph type="ctrTitle"/>
          </p:nvPr>
        </p:nvSpPr>
        <p:spPr>
          <a:xfrm>
            <a:off x="1556677" y="155779"/>
            <a:ext cx="9472996" cy="791279"/>
          </a:xfrm>
        </p:spPr>
        <p:txBody>
          <a:bodyPr>
            <a:noAutofit/>
          </a:bodyPr>
          <a:lstStyle/>
          <a:p>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ld"/>
              </a:rPr>
              <a:t>PHARMACOVIGILANCE IN INDIA</a:t>
            </a:r>
          </a:p>
        </p:txBody>
      </p:sp>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6177698" y="1202761"/>
            <a:ext cx="5524107" cy="5130892"/>
          </a:xfrm>
          <a:prstGeom prst="rect">
            <a:avLst/>
          </a:prstGeom>
          <a:noFill/>
        </p:spPr>
        <p:txBody>
          <a:bodyPr wrap="square" rtlCol="0">
            <a:spAutoFit/>
          </a:bodyPr>
          <a:lstStyle/>
          <a:p>
            <a:pPr marL="0" marR="0" algn="just">
              <a:lnSpc>
                <a:spcPct val="115000"/>
              </a:lnSpc>
              <a:spcBef>
                <a:spcPts val="0"/>
              </a:spcBef>
              <a:spcAft>
                <a:spcPts val="10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The Central Drug Standard Control Organization (CDSCO), New Delhi, under the control of the Ministry of Health and Family Welfare, the Government of India initiated a nationwide pharmacovigilance program in July 2010. All Institute of Medical Sciences (AIIMS), New Delhi was the National Co-ordinating Centre (NCC) for monitoring ADRs. Since April 2011, the Indian Pharmacopoeia Commission (IPC),Ghaziabad looks after administrative matters related to NCC. 22 ADR monitoring centers (AMCs) have been established throughout India.</a:t>
            </a:r>
          </a:p>
        </p:txBody>
      </p:sp>
      <p:pic>
        <p:nvPicPr>
          <p:cNvPr id="6" name="Picture 5">
            <a:hlinkClick r:id="rId4" tgtFrame="&quot;figure&quot;"/>
            <a:extLst>
              <a:ext uri="{FF2B5EF4-FFF2-40B4-BE49-F238E27FC236}">
                <a16:creationId xmlns:a16="http://schemas.microsoft.com/office/drawing/2014/main" id="{89040424-3128-D038-C6DF-7F0038974ADB}"/>
              </a:ext>
            </a:extLst>
          </p:cNvPr>
          <p:cNvPicPr>
            <a:picLocks noChangeAspect="1"/>
          </p:cNvPicPr>
          <p:nvPr/>
        </p:nvPicPr>
        <p:blipFill rotWithShape="1">
          <a:blip r:embed="rId5">
            <a:alphaModFix amt="87000"/>
            <a:extLst>
              <a:ext uri="{BEBA8EAE-BF5A-486C-A8C5-ECC9F3942E4B}">
                <a14:imgProps xmlns:a14="http://schemas.microsoft.com/office/drawing/2010/main">
                  <a14:imgLayer r:embed="rId6">
                    <a14:imgEffect>
                      <a14:sharpenSoften amount="50000"/>
                    </a14:imgEffect>
                    <a14:imgEffect>
                      <a14:colorTemperature colorTemp="8800"/>
                    </a14:imgEffect>
                    <a14:imgEffect>
                      <a14:saturation sat="400000"/>
                    </a14:imgEffect>
                    <a14:imgEffect>
                      <a14:brightnessContrast bright="20000" contrast="-40000"/>
                    </a14:imgEffect>
                  </a14:imgLayer>
                </a14:imgProps>
              </a:ext>
            </a:extLst>
          </a:blip>
          <a:srcRect l="4422" t="5007" r="16592" b="13927"/>
          <a:stretch/>
        </p:blipFill>
        <p:spPr bwMode="auto">
          <a:xfrm>
            <a:off x="763576" y="1430515"/>
            <a:ext cx="5250727" cy="3996965"/>
          </a:xfrm>
          <a:prstGeom prst="triangle">
            <a:avLst/>
          </a:prstGeom>
          <a:gradFill>
            <a:gsLst>
              <a:gs pos="0">
                <a:schemeClr val="accent1">
                  <a:lumMod val="5000"/>
                  <a:lumOff val="95000"/>
                </a:schemeClr>
              </a:gs>
              <a:gs pos="74000">
                <a:schemeClr val="accent1">
                  <a:lumMod val="45000"/>
                  <a:lumOff val="55000"/>
                </a:schemeClr>
              </a:gs>
              <a:gs pos="28800">
                <a:srgbClr val="C6D4ED"/>
              </a:gs>
              <a:gs pos="45000">
                <a:schemeClr val="accent1">
                  <a:lumMod val="45000"/>
                  <a:lumOff val="55000"/>
                </a:schemeClr>
              </a:gs>
              <a:gs pos="100000">
                <a:schemeClr val="accent1">
                  <a:lumMod val="30000"/>
                  <a:lumOff val="70000"/>
                </a:schemeClr>
              </a:gs>
            </a:gsLst>
            <a:lin ang="5400000" scaled="1"/>
          </a:gradFill>
          <a:ln w="9525">
            <a:noFill/>
            <a:miter lim="800000"/>
            <a:headEnd/>
            <a:tailEnd/>
          </a:ln>
        </p:spPr>
      </p:pic>
      <p:sp>
        <p:nvSpPr>
          <p:cNvPr id="8" name="TextBox 7">
            <a:extLst>
              <a:ext uri="{FF2B5EF4-FFF2-40B4-BE49-F238E27FC236}">
                <a16:creationId xmlns:a16="http://schemas.microsoft.com/office/drawing/2014/main" id="{65D3D614-6F41-B8BB-0DBD-883009C6490B}"/>
              </a:ext>
            </a:extLst>
          </p:cNvPr>
          <p:cNvSpPr txBox="1"/>
          <p:nvPr/>
        </p:nvSpPr>
        <p:spPr>
          <a:xfrm>
            <a:off x="445419" y="5512959"/>
            <a:ext cx="5847756" cy="338554"/>
          </a:xfrm>
          <a:prstGeom prst="rect">
            <a:avLst/>
          </a:prstGeom>
          <a:noFill/>
        </p:spPr>
        <p:txBody>
          <a:bodyPr wrap="square" rtlCol="0">
            <a:spAutoFit/>
          </a:bodyPr>
          <a:lstStyle/>
          <a:p>
            <a:r>
              <a:rPr lang="en-US" sz="1600" b="1" dirty="0">
                <a:solidFill>
                  <a:schemeClr val="bg1"/>
                </a:solidFill>
                <a:highlight>
                  <a:srgbClr val="C0C0C0"/>
                </a:highlight>
              </a:rPr>
              <a:t>NATIONAL PHARMACOVIGILANCE PROGRAMME ZONES IN INDIA           </a:t>
            </a:r>
          </a:p>
        </p:txBody>
      </p:sp>
      <p:sp>
        <p:nvSpPr>
          <p:cNvPr id="9" name="TextBox 8">
            <a:extLst>
              <a:ext uri="{FF2B5EF4-FFF2-40B4-BE49-F238E27FC236}">
                <a16:creationId xmlns:a16="http://schemas.microsoft.com/office/drawing/2014/main" id="{1706AB2C-A438-AF24-64FF-AB45D7C3014D}"/>
              </a:ext>
            </a:extLst>
          </p:cNvPr>
          <p:cNvSpPr txBox="1"/>
          <p:nvPr/>
        </p:nvSpPr>
        <p:spPr>
          <a:xfrm>
            <a:off x="1199565" y="2070846"/>
            <a:ext cx="1640264" cy="307777"/>
          </a:xfrm>
          <a:prstGeom prst="rect">
            <a:avLst/>
          </a:prstGeom>
          <a:noFill/>
        </p:spPr>
        <p:txBody>
          <a:bodyPr wrap="square" rtlCol="0">
            <a:spAutoFit/>
          </a:bodyPr>
          <a:lstStyle/>
          <a:p>
            <a:r>
              <a:rPr lang="en-US" sz="1400" b="1" dirty="0">
                <a:highlight>
                  <a:srgbClr val="000000"/>
                </a:highlight>
              </a:rPr>
              <a:t>National PV Center</a:t>
            </a:r>
          </a:p>
        </p:txBody>
      </p:sp>
      <p:sp>
        <p:nvSpPr>
          <p:cNvPr id="10" name="TextBox 9">
            <a:extLst>
              <a:ext uri="{FF2B5EF4-FFF2-40B4-BE49-F238E27FC236}">
                <a16:creationId xmlns:a16="http://schemas.microsoft.com/office/drawing/2014/main" id="{DBA3D9DC-C139-B65E-47D0-2278CA73E096}"/>
              </a:ext>
            </a:extLst>
          </p:cNvPr>
          <p:cNvSpPr txBox="1"/>
          <p:nvPr/>
        </p:nvSpPr>
        <p:spPr>
          <a:xfrm>
            <a:off x="763576" y="3070068"/>
            <a:ext cx="1512998" cy="307777"/>
          </a:xfrm>
          <a:prstGeom prst="rect">
            <a:avLst/>
          </a:prstGeom>
          <a:noFill/>
        </p:spPr>
        <p:txBody>
          <a:bodyPr wrap="square" rtlCol="0">
            <a:spAutoFit/>
          </a:bodyPr>
          <a:lstStyle/>
          <a:p>
            <a:r>
              <a:rPr lang="en-US" sz="1400" dirty="0">
                <a:highlight>
                  <a:srgbClr val="000000"/>
                </a:highlight>
              </a:rPr>
              <a:t>Zonal PV Center</a:t>
            </a:r>
          </a:p>
        </p:txBody>
      </p:sp>
      <p:sp>
        <p:nvSpPr>
          <p:cNvPr id="11" name="TextBox 10">
            <a:extLst>
              <a:ext uri="{FF2B5EF4-FFF2-40B4-BE49-F238E27FC236}">
                <a16:creationId xmlns:a16="http://schemas.microsoft.com/office/drawing/2014/main" id="{DCDB921D-79DF-BDCE-5030-D802B651DC10}"/>
              </a:ext>
            </a:extLst>
          </p:cNvPr>
          <p:cNvSpPr txBox="1"/>
          <p:nvPr/>
        </p:nvSpPr>
        <p:spPr>
          <a:xfrm>
            <a:off x="544405" y="3940997"/>
            <a:ext cx="1277331" cy="307777"/>
          </a:xfrm>
          <a:prstGeom prst="rect">
            <a:avLst/>
          </a:prstGeom>
          <a:noFill/>
        </p:spPr>
        <p:txBody>
          <a:bodyPr wrap="square" rtlCol="0">
            <a:spAutoFit/>
          </a:bodyPr>
          <a:lstStyle/>
          <a:p>
            <a:r>
              <a:rPr lang="en-US" sz="1400" dirty="0">
                <a:highlight>
                  <a:srgbClr val="000000"/>
                </a:highlight>
              </a:rPr>
              <a:t>Regional PV</a:t>
            </a:r>
          </a:p>
        </p:txBody>
      </p:sp>
      <p:sp>
        <p:nvSpPr>
          <p:cNvPr id="14" name="TextBox 13">
            <a:extLst>
              <a:ext uri="{FF2B5EF4-FFF2-40B4-BE49-F238E27FC236}">
                <a16:creationId xmlns:a16="http://schemas.microsoft.com/office/drawing/2014/main" id="{E16327EE-9333-2A7E-E687-8E895220EF5B}"/>
              </a:ext>
            </a:extLst>
          </p:cNvPr>
          <p:cNvSpPr txBox="1"/>
          <p:nvPr/>
        </p:nvSpPr>
        <p:spPr>
          <a:xfrm>
            <a:off x="-77766" y="4803747"/>
            <a:ext cx="1277331" cy="307777"/>
          </a:xfrm>
          <a:prstGeom prst="rect">
            <a:avLst/>
          </a:prstGeom>
          <a:noFill/>
        </p:spPr>
        <p:txBody>
          <a:bodyPr wrap="square" rtlCol="0">
            <a:spAutoFit/>
          </a:bodyPr>
          <a:lstStyle/>
          <a:p>
            <a:r>
              <a:rPr lang="en-US" sz="1400" dirty="0">
                <a:highlight>
                  <a:srgbClr val="000000"/>
                </a:highlight>
              </a:rPr>
              <a:t>Peripheral PV</a:t>
            </a:r>
          </a:p>
        </p:txBody>
      </p:sp>
    </p:spTree>
    <p:extLst>
      <p:ext uri="{BB962C8B-B14F-4D97-AF65-F5344CB8AC3E}">
        <p14:creationId xmlns:p14="http://schemas.microsoft.com/office/powerpoint/2010/main" val="543133101"/>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8" name="Title 7">
            <a:extLst>
              <a:ext uri="{FF2B5EF4-FFF2-40B4-BE49-F238E27FC236}">
                <a16:creationId xmlns:a16="http://schemas.microsoft.com/office/drawing/2014/main" id="{12BDFA33-09FD-1764-ED2E-89DA45890FC4}"/>
              </a:ext>
            </a:extLst>
          </p:cNvPr>
          <p:cNvSpPr>
            <a:spLocks noGrp="1"/>
          </p:cNvSpPr>
          <p:nvPr>
            <p:ph type="ctrTitle"/>
          </p:nvPr>
        </p:nvSpPr>
        <p:spPr>
          <a:xfrm>
            <a:off x="3098286" y="226243"/>
            <a:ext cx="5552388" cy="593890"/>
          </a:xfrm>
        </p:spPr>
        <p:txBody>
          <a:bodyPr>
            <a:normAutofit fontScale="90000"/>
          </a:bodyPr>
          <a:lstStyle/>
          <a:p>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ld"/>
              </a:rPr>
              <a:t>Clinical</a:t>
            </a:r>
            <a:r>
              <a:rPr lang="en-US" sz="18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Calibri" panose="020F0502020204030204" pitchFamily="34" charset="0"/>
                <a:cs typeface="Times New Roman" panose="02020603050405020304" pitchFamily="18" charset="0"/>
              </a:rPr>
              <a:t> </a:t>
            </a:r>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ld"/>
              </a:rPr>
              <a:t>Trials</a:t>
            </a:r>
            <a:r>
              <a:rPr lang="en-US" sz="18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Calibri" panose="020F0502020204030204" pitchFamily="34" charset="0"/>
                <a:cs typeface="Times New Roman" panose="02020603050405020304" pitchFamily="18" charset="0"/>
              </a:rPr>
              <a:t>  </a:t>
            </a:r>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ld"/>
              </a:rPr>
              <a:t>In India</a:t>
            </a:r>
            <a:r>
              <a:rPr lang="en-US" sz="18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Calibri" panose="020F0502020204030204" pitchFamily="34" charset="0"/>
                <a:cs typeface="Times New Roman" panose="02020603050405020304" pitchFamily="18" charset="0"/>
              </a:rPr>
              <a:t> </a:t>
            </a:r>
            <a:endPar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TextBox 8">
            <a:extLst>
              <a:ext uri="{FF2B5EF4-FFF2-40B4-BE49-F238E27FC236}">
                <a16:creationId xmlns:a16="http://schemas.microsoft.com/office/drawing/2014/main" id="{DB58902D-FD83-39A6-D681-3B64AC92E280}"/>
              </a:ext>
            </a:extLst>
          </p:cNvPr>
          <p:cNvSpPr txBox="1"/>
          <p:nvPr/>
        </p:nvSpPr>
        <p:spPr>
          <a:xfrm>
            <a:off x="197962" y="1046375"/>
            <a:ext cx="11500701" cy="6093976"/>
          </a:xfrm>
          <a:prstGeom prst="rect">
            <a:avLst/>
          </a:prstGeom>
          <a:noFill/>
        </p:spPr>
        <p:txBody>
          <a:bodyPr wrap="square" rtlCol="0">
            <a:spAutoFit/>
          </a:bodyPr>
          <a:lstStyle/>
          <a:p>
            <a:pPr marR="0" algn="just">
              <a:spcBef>
                <a:spcPts val="2000"/>
              </a:spcBef>
              <a:spcAft>
                <a:spcPts val="2000"/>
              </a:spcAf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Global pharmaceutical companies have found India to be a preferred destination for clinical trials because India's clinical research space and opportunities are very attractive. Some of the advantages for clinical trials that India has as are as follows:</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High degree of compliance to international guidelines such as the International Conference on Harmonization (ICH) / WHO Good Clinical Practice (ICH-GCP) and the regulations laid down by the US Food and Drug Administration.</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Availability of well qualified, English speaking research professionals including physicians.</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Ongoing support and cooperation from the government.</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Lower cost compared to the west.</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Increasing prevalence of illnesses common to both developed and developing countries.</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Availability of good infrastructure.</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Changes in Patent Laws since January 2005.</a:t>
            </a:r>
          </a:p>
          <a:p>
            <a:endParaRPr lang="en-US" dirty="0"/>
          </a:p>
        </p:txBody>
      </p:sp>
    </p:spTree>
    <p:extLst>
      <p:ext uri="{BB962C8B-B14F-4D97-AF65-F5344CB8AC3E}">
        <p14:creationId xmlns:p14="http://schemas.microsoft.com/office/powerpoint/2010/main" val="3628716341"/>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wipe(down)">
                                      <p:cBhvr>
                                        <p:cTn id="10" dur="500"/>
                                        <p:tgtEl>
                                          <p:spTgt spid="9">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wipe(down)">
                                      <p:cBhvr>
                                        <p:cTn id="13" dur="500"/>
                                        <p:tgtEl>
                                          <p:spTgt spid="9">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wipe(down)">
                                      <p:cBhvr>
                                        <p:cTn id="16" dur="500"/>
                                        <p:tgtEl>
                                          <p:spTgt spid="9">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wipe(down)">
                                      <p:cBhvr>
                                        <p:cTn id="19" dur="500"/>
                                        <p:tgtEl>
                                          <p:spTgt spid="9">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wipe(down)">
                                      <p:cBhvr>
                                        <p:cTn id="22" dur="500"/>
                                        <p:tgtEl>
                                          <p:spTgt spid="9">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Effect transition="in" filter="wipe(down)">
                                      <p:cBhvr>
                                        <p:cTn id="2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8" name="Title 7">
            <a:extLst>
              <a:ext uri="{FF2B5EF4-FFF2-40B4-BE49-F238E27FC236}">
                <a16:creationId xmlns:a16="http://schemas.microsoft.com/office/drawing/2014/main" id="{72D62BD1-6BC6-045F-09B7-9AAE922EC378}"/>
              </a:ext>
            </a:extLst>
          </p:cNvPr>
          <p:cNvSpPr>
            <a:spLocks noGrp="1"/>
          </p:cNvSpPr>
          <p:nvPr>
            <p:ph type="ctrTitle"/>
          </p:nvPr>
        </p:nvSpPr>
        <p:spPr>
          <a:xfrm>
            <a:off x="5524108" y="141975"/>
            <a:ext cx="6513921" cy="6485068"/>
          </a:xfrm>
        </p:spPr>
        <p:txBody>
          <a:bodyPr>
            <a:normAutofit/>
          </a:bodyPr>
          <a:lstStyle/>
          <a:p>
            <a:pPr algn="just"/>
            <a:r>
              <a:rPr lang="en-US" sz="1900" dirty="0">
                <a:effectLst/>
                <a:latin typeface="Verdana" panose="020B0604030504040204" pitchFamily="34" charset="0"/>
                <a:ea typeface="Times New Roman" panose="02020603050405020304" pitchFamily="18" charset="0"/>
                <a:cs typeface="Times New Roman" panose="02020603050405020304" pitchFamily="18" charset="0"/>
              </a:rPr>
              <a:t>As per a recent report from Federation of Indian Chambers of Commerce and Industry (FICCI), scientific feasibility, medical infrastructure, clinical trial experience, regulations, commercialization potential and cost competitiveness are some of the growth drivers responsible for the metamorphosis of Indian clinical research in the recent past </a:t>
            </a:r>
            <a:r>
              <a:rPr lang="en-US" sz="1900" baseline="30000" dirty="0">
                <a:effectLst/>
                <a:latin typeface="Verdana" panose="020B0604030504040204" pitchFamily="34" charset="0"/>
                <a:ea typeface="Times New Roman" panose="02020603050405020304" pitchFamily="18" charset="0"/>
                <a:cs typeface="Times New Roman" panose="02020603050405020304" pitchFamily="18" charset="0"/>
              </a:rPr>
              <a:t>[</a:t>
            </a:r>
            <a:r>
              <a:rPr lang="en-US" sz="1900" u="sng" baseline="30000" dirty="0">
                <a:effectLst/>
                <a:latin typeface="Verdana" panose="020B060403050404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15</a:t>
            </a:r>
            <a:r>
              <a:rPr lang="en-US" sz="1900" baseline="30000" dirty="0">
                <a:effectLst/>
                <a:latin typeface="Verdana" panose="020B0604030504040204" pitchFamily="34" charset="0"/>
                <a:ea typeface="Times New Roman" panose="02020603050405020304" pitchFamily="18" charset="0"/>
                <a:cs typeface="Times New Roman" panose="02020603050405020304" pitchFamily="18" charset="0"/>
              </a:rPr>
              <a:t>].</a:t>
            </a:r>
            <a:r>
              <a:rPr lang="en-US" sz="1900" dirty="0">
                <a:effectLst/>
                <a:latin typeface="Verdana" panose="020B0604030504040204" pitchFamily="34" charset="0"/>
                <a:ea typeface="Times New Roman" panose="02020603050405020304" pitchFamily="18" charset="0"/>
                <a:cs typeface="Times New Roman" panose="02020603050405020304" pitchFamily="18" charset="0"/>
              </a:rPr>
              <a:t> Indian-born contract research organizations (CROs) were able to offer the advantages of understanding the Indian scenario better, provide services at more competitive costs, and having better knowledge of Investigator sites in the country compared to the newer entrants in the market. India’s existing favorable regulatory framework and regulations with international standards, increasing awareness of good clinical practice guidelines and its implementation by clinicians are some of the main reasons propelling the growth of clinical research in India. The therapeutic area wise distribution of clinical trials and availability of diverse patient population across major therapeutic segments in India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pic>
        <p:nvPicPr>
          <p:cNvPr id="13" name="Picture 12">
            <a:hlinkClick r:id="rId5" tgtFrame="&quot;figure&quot;"/>
            <a:extLst>
              <a:ext uri="{FF2B5EF4-FFF2-40B4-BE49-F238E27FC236}">
                <a16:creationId xmlns:a16="http://schemas.microsoft.com/office/drawing/2014/main" id="{7135AAF0-1D0B-923D-582D-5E5E92A0FFB2}"/>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9031" t="937" r="6856" b="2725"/>
          <a:stretch/>
        </p:blipFill>
        <p:spPr bwMode="auto">
          <a:xfrm>
            <a:off x="452487" y="810706"/>
            <a:ext cx="4741682" cy="4666267"/>
          </a:xfrm>
          <a:prstGeom prst="ellipse">
            <a:avLst/>
          </a:prstGeom>
          <a:noFill/>
          <a:ln>
            <a:noFill/>
          </a:ln>
        </p:spPr>
      </p:pic>
      <p:sp>
        <p:nvSpPr>
          <p:cNvPr id="2" name="TextBox 1">
            <a:extLst>
              <a:ext uri="{FF2B5EF4-FFF2-40B4-BE49-F238E27FC236}">
                <a16:creationId xmlns:a16="http://schemas.microsoft.com/office/drawing/2014/main" id="{0F08AFED-C81D-70D4-7E48-E3C277D93772}"/>
              </a:ext>
            </a:extLst>
          </p:cNvPr>
          <p:cNvSpPr txBox="1"/>
          <p:nvPr/>
        </p:nvSpPr>
        <p:spPr>
          <a:xfrm>
            <a:off x="322083" y="5618947"/>
            <a:ext cx="5125040" cy="923330"/>
          </a:xfrm>
          <a:prstGeom prst="rect">
            <a:avLst/>
          </a:prstGeom>
          <a:noFill/>
        </p:spPr>
        <p:txBody>
          <a:bodyPr wrap="square" rtlCol="0">
            <a:spAutoFit/>
          </a:bodyPr>
          <a:lstStyle/>
          <a:p>
            <a:pPr algn="ctr"/>
            <a:r>
              <a:rPr lang="en-US" sz="1800" dirty="0">
                <a:ln w="0"/>
                <a:solidFill>
                  <a:schemeClr val="bg1"/>
                </a:solidFill>
                <a:effectLst>
                  <a:outerShdw blurRad="38100" dist="38100" dir="2700000" algn="tl">
                    <a:srgbClr val="000000">
                      <a:alpha val="43137"/>
                    </a:srgbClr>
                  </a:outerShdw>
                </a:effectLst>
                <a:highlight>
                  <a:srgbClr val="C0C0C0"/>
                </a:highlight>
                <a:latin typeface="Verdana" panose="020B0604030504040204" pitchFamily="34" charset="0"/>
                <a:ea typeface="Times New Roman" panose="02020603050405020304" pitchFamily="18" charset="0"/>
                <a:cs typeface="Times New Roman" panose="02020603050405020304" pitchFamily="18" charset="0"/>
              </a:rPr>
              <a:t>Therapeutic area wise distribution of clinical trials outsourced to India.</a:t>
            </a:r>
            <a:endParaRPr lang="en-US" sz="1800" dirty="0">
              <a:ln w="0"/>
              <a:solidFill>
                <a:schemeClr val="bg1"/>
              </a:solidFill>
              <a:effectLst>
                <a:outerShdw blurRad="38100" dist="38100" dir="2700000" algn="tl">
                  <a:srgbClr val="000000">
                    <a:alpha val="43137"/>
                  </a:srgbClr>
                </a:outerShdw>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90611165"/>
      </p:ext>
    </p:extLst>
  </p:cSld>
  <p:clrMapOvr>
    <a:overrideClrMapping bg1="dk1" tx1="lt1" bg2="dk2" tx2="lt2" accent1="accent1" accent2="accent2" accent3="accent3" accent4="accent4" accent5="accent5" accent6="accent6" hlink="hlink" folHlink="folHlink"/>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4" name="Title 3">
            <a:extLst>
              <a:ext uri="{FF2B5EF4-FFF2-40B4-BE49-F238E27FC236}">
                <a16:creationId xmlns:a16="http://schemas.microsoft.com/office/drawing/2014/main" id="{FD231C86-D7AA-963F-AC29-A6ED5681252D}"/>
              </a:ext>
            </a:extLst>
          </p:cNvPr>
          <p:cNvSpPr>
            <a:spLocks noGrp="1"/>
          </p:cNvSpPr>
          <p:nvPr>
            <p:ph type="ctrTitle"/>
          </p:nvPr>
        </p:nvSpPr>
        <p:spPr>
          <a:xfrm>
            <a:off x="179109" y="975032"/>
            <a:ext cx="11833782" cy="5990733"/>
          </a:xfrm>
        </p:spPr>
        <p:txBody>
          <a:bodyPr>
            <a:normAutofit/>
          </a:bodyPr>
          <a:lstStyle/>
          <a:p>
            <a:pPr marL="0" marR="0" algn="just">
              <a:lnSpc>
                <a:spcPct val="150000"/>
              </a:lnSpc>
              <a:spcBef>
                <a:spcPts val="0"/>
              </a:spcBef>
              <a:spcAft>
                <a:spcPts val="10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F10651EA-CE8F-A2CC-B1EE-B6F1C0225647}"/>
              </a:ext>
            </a:extLst>
          </p:cNvPr>
          <p:cNvSpPr txBox="1"/>
          <p:nvPr/>
        </p:nvSpPr>
        <p:spPr>
          <a:xfrm>
            <a:off x="3660742" y="392577"/>
            <a:ext cx="7305773" cy="646331"/>
          </a:xfrm>
          <a:prstGeom prst="rect">
            <a:avLst/>
          </a:prstGeom>
          <a:noFill/>
        </p:spPr>
        <p:txBody>
          <a:bodyPr wrap="square" rtlCol="0">
            <a:spAutoFit/>
          </a:bodyPr>
          <a:lstStyle/>
          <a:p>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Calibri" panose="020F0502020204030204" pitchFamily="34" charset="0"/>
                <a:cs typeface="Times New Roman" panose="02020603050405020304" pitchFamily="18" charset="0"/>
              </a:rPr>
              <a:t>Data Mining for PV </a:t>
            </a:r>
            <a:endPar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TextBox 10">
            <a:extLst>
              <a:ext uri="{FF2B5EF4-FFF2-40B4-BE49-F238E27FC236}">
                <a16:creationId xmlns:a16="http://schemas.microsoft.com/office/drawing/2014/main" id="{E42A79F8-ACA3-8B7F-3EA2-8FB4381EF2A6}"/>
              </a:ext>
            </a:extLst>
          </p:cNvPr>
          <p:cNvSpPr txBox="1"/>
          <p:nvPr/>
        </p:nvSpPr>
        <p:spPr>
          <a:xfrm>
            <a:off x="267092" y="1253631"/>
            <a:ext cx="11494417" cy="2513765"/>
          </a:xfrm>
          <a:prstGeom prst="rect">
            <a:avLst/>
          </a:prstGeom>
          <a:noFill/>
        </p:spPr>
        <p:txBody>
          <a:bodyPr wrap="square">
            <a:spAutoFit/>
          </a:bodyPr>
          <a:lstStyle/>
          <a:p>
            <a:pPr marL="0" marR="0" algn="just">
              <a:lnSpc>
                <a:spcPct val="115000"/>
              </a:lnSpc>
              <a:spcBef>
                <a:spcPts val="0"/>
              </a:spcBef>
              <a:spcAft>
                <a:spcPts val="1000"/>
              </a:spcAft>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PV, also known as drug safety surveillance, is the science of enhancing patient care and</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patient safety regarding the use of medicines by collecting, monitoring, assessing, and evaluating information from healthcare providers and patients. In that view, PV can be divided into two stages such as premarketing surveillance – information regarding ADRs is collected from pre-clinical screening and phases I to III clinical trials; and post-marketing surveillance – data accumulated in the post approval stage and throughout a drug’s market life.</a:t>
            </a:r>
          </a:p>
        </p:txBody>
      </p:sp>
      <p:sp>
        <p:nvSpPr>
          <p:cNvPr id="14" name="TextBox 13">
            <a:extLst>
              <a:ext uri="{FF2B5EF4-FFF2-40B4-BE49-F238E27FC236}">
                <a16:creationId xmlns:a16="http://schemas.microsoft.com/office/drawing/2014/main" id="{A7B3AADE-5C23-3BD3-735A-514B7E322650}"/>
              </a:ext>
            </a:extLst>
          </p:cNvPr>
          <p:cNvSpPr txBox="1"/>
          <p:nvPr/>
        </p:nvSpPr>
        <p:spPr>
          <a:xfrm>
            <a:off x="227813" y="4099518"/>
            <a:ext cx="11572973" cy="1631216"/>
          </a:xfrm>
          <a:prstGeom prst="rect">
            <a:avLst/>
          </a:prstGeom>
          <a:noFill/>
        </p:spPr>
        <p:txBody>
          <a:bodyPr wrap="square">
            <a:spAutoFit/>
          </a:bodyPr>
          <a:lstStyle/>
          <a:p>
            <a:pPr algn="just"/>
            <a:r>
              <a:rPr lang="en-US" sz="2000" dirty="0">
                <a:effectLst/>
                <a:latin typeface="Calibri" panose="020F0502020204030204" pitchFamily="34" charset="0"/>
                <a:ea typeface="Calibri" panose="020F0502020204030204" pitchFamily="34" charset="0"/>
                <a:cs typeface="Times New Roman" panose="02020603050405020304" pitchFamily="18" charset="0"/>
              </a:rPr>
              <a:t>PV has relied on biological experiments or manual review of case reports; however, due to the vast quantities and complexity of data to be analyzed, computational methods that can accurately detect ADRs in a timely fashion have become a critical component in PV. Large-scale compound databases containing structure, bioassay, and genomic information, as well as comprehensive clinical data sets such as electronic medical record (EMR) databases, have become the enabling resources for computerized ADR detection methods.</a:t>
            </a:r>
            <a:endParaRPr lang="en-US" sz="2000" dirty="0"/>
          </a:p>
        </p:txBody>
      </p:sp>
    </p:spTree>
    <p:extLst>
      <p:ext uri="{BB962C8B-B14F-4D97-AF65-F5344CB8AC3E}">
        <p14:creationId xmlns:p14="http://schemas.microsoft.com/office/powerpoint/2010/main" val="2103486562"/>
      </p:ext>
    </p:extLst>
  </p:cSld>
  <p:clrMapOvr>
    <a:overrideClrMapping bg1="dk1" tx1="lt1" bg2="dk2" tx2="lt2" accent1="accent1" accent2="accent2" accent3="accent3" accent4="accent4" accent5="accent5" accent6="accent6" hlink="hlink" folHlink="folHlink"/>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pic>
        <p:nvPicPr>
          <p:cNvPr id="8" name="Picture 7">
            <a:hlinkClick r:id="rId4" tgtFrame="&quot;figure&quot;"/>
            <a:extLst>
              <a:ext uri="{FF2B5EF4-FFF2-40B4-BE49-F238E27FC236}">
                <a16:creationId xmlns:a16="http://schemas.microsoft.com/office/drawing/2014/main" id="{3A14379D-B49A-FA73-3B1F-134AF891C946}"/>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400000"/>
                    </a14:imgEffect>
                    <a14:imgEffect>
                      <a14:brightnessContrast bright="20000" contrast="-40000"/>
                    </a14:imgEffect>
                  </a14:imgLayer>
                </a14:imgProps>
              </a:ext>
            </a:extLst>
          </a:blip>
          <a:srcRect l="582" t="-628" r="-114" b="1391"/>
          <a:stretch/>
        </p:blipFill>
        <p:spPr bwMode="auto">
          <a:xfrm>
            <a:off x="197961" y="155541"/>
            <a:ext cx="8078773" cy="6396086"/>
          </a:xfrm>
          <a:prstGeom prst="rect">
            <a:avLst/>
          </a:prstGeom>
          <a:noFill/>
          <a:ln w="9525">
            <a:noFill/>
            <a:miter lim="800000"/>
            <a:headEnd/>
            <a:tailEnd/>
          </a:ln>
        </p:spPr>
      </p:pic>
      <p:sp>
        <p:nvSpPr>
          <p:cNvPr id="10" name="TextBox 9">
            <a:extLst>
              <a:ext uri="{FF2B5EF4-FFF2-40B4-BE49-F238E27FC236}">
                <a16:creationId xmlns:a16="http://schemas.microsoft.com/office/drawing/2014/main" id="{ED9C7A87-BCD6-25F1-325C-F67453C11AF2}"/>
              </a:ext>
            </a:extLst>
          </p:cNvPr>
          <p:cNvSpPr txBox="1"/>
          <p:nvPr/>
        </p:nvSpPr>
        <p:spPr>
          <a:xfrm>
            <a:off x="8408709" y="527901"/>
            <a:ext cx="3667027" cy="1569660"/>
          </a:xfrm>
          <a:prstGeom prst="rect">
            <a:avLst/>
          </a:prstGeom>
          <a:noFill/>
        </p:spPr>
        <p:txBody>
          <a:bodyPr wrap="square" rtlCol="0">
            <a:spAutoFit/>
          </a:bodyPr>
          <a:lstStyle/>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Four step involve in data mining of </a:t>
            </a:r>
          </a:p>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pharmacovigilance</a:t>
            </a:r>
          </a:p>
        </p:txBody>
      </p:sp>
      <p:sp>
        <p:nvSpPr>
          <p:cNvPr id="11" name="TextBox 10">
            <a:extLst>
              <a:ext uri="{FF2B5EF4-FFF2-40B4-BE49-F238E27FC236}">
                <a16:creationId xmlns:a16="http://schemas.microsoft.com/office/drawing/2014/main" id="{963A4E66-E8C1-DE4E-838A-B34AAAD7592E}"/>
              </a:ext>
            </a:extLst>
          </p:cNvPr>
          <p:cNvSpPr txBox="1"/>
          <p:nvPr/>
        </p:nvSpPr>
        <p:spPr>
          <a:xfrm>
            <a:off x="8474695" y="2441542"/>
            <a:ext cx="3601041" cy="4262705"/>
          </a:xfrm>
          <a:prstGeom prst="rect">
            <a:avLst/>
          </a:prstGeom>
          <a:noFill/>
        </p:spPr>
        <p:txBody>
          <a:bodyPr wrap="square" rtlCol="0">
            <a:spAutoFit/>
          </a:bodyPr>
          <a:lstStyle/>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Premarketing surveillance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300" dirty="0"/>
          </a:p>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Post-marketing surveillance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300" dirty="0"/>
          </a:p>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Spontaneous Reports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300" dirty="0"/>
          </a:p>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Yellow Card Scheme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3140200"/>
      </p:ext>
    </p:extLst>
  </p:cSld>
  <p:clrMapOvr>
    <a:overrideClrMapping bg1="dk1" tx1="lt1" bg2="dk2" tx2="lt2" accent1="accent1" accent2="accent2" accent3="accent3" accent4="accent4" accent5="accent5" accent6="accent6" hlink="hlink" folHlink="folHlink"/>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1567</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Bold</vt:lpstr>
      <vt:lpstr>Calibri</vt:lpstr>
      <vt:lpstr>Calibri Light</vt:lpstr>
      <vt:lpstr>Georgia</vt:lpstr>
      <vt:lpstr>Lato</vt:lpstr>
      <vt:lpstr>Merriweather</vt:lpstr>
      <vt:lpstr>Poppins</vt:lpstr>
      <vt:lpstr>Segoe UI Emoji</vt:lpstr>
      <vt:lpstr>verdana</vt:lpstr>
      <vt:lpstr>verdana</vt:lpstr>
      <vt:lpstr>Wingdings</vt:lpstr>
      <vt:lpstr>Office Theme</vt:lpstr>
      <vt:lpstr>PowerPoint Presentation</vt:lpstr>
      <vt:lpstr>   INTRODUCTION</vt:lpstr>
      <vt:lpstr>SCOPE OF PHARMACOVIGILANCE</vt:lpstr>
      <vt:lpstr>   PHARMACOVIGILANCE METHODS</vt:lpstr>
      <vt:lpstr>PHARMACOVIGILANCE IN INDIA</vt:lpstr>
      <vt:lpstr>Clinical Trials  In India </vt:lpstr>
      <vt:lpstr>As per a recent report from Federation of Indian Chambers of Commerce and Industry (FICCI), scientific feasibility, medical infrastructure, clinical trial experience, regulations, commercialization potential and cost competitiveness are some of the growth drivers responsible for the metamorphosis of Indian clinical research in the recent past [15]. Indian-born contract research organizations (CROs) were able to offer the advantages of understanding the Indian scenario better, provide services at more competitive costs, and having better knowledge of Investigator sites in the country compared to the newer entrants in the market. India’s existing favorable regulatory framework and regulations with international standards, increasing awareness of good clinical practice guidelines and its implementation by clinicians are some of the main reasons propelling the growth of clinical research in India. The therapeutic area wise distribution of clinical trials and availability of diverse patient population across major therapeutic segments in India  </vt:lpstr>
      <vt:lpstr>  </vt:lpstr>
      <vt:lpstr>PowerPoint Presentation</vt:lpstr>
      <vt:lpstr>  </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bhavesh mewara</dc:creator>
  <cp:lastModifiedBy>bhavesh mewara</cp:lastModifiedBy>
  <cp:revision>18</cp:revision>
  <dcterms:created xsi:type="dcterms:W3CDTF">2023-06-14T13:13:07Z</dcterms:created>
  <dcterms:modified xsi:type="dcterms:W3CDTF">2023-07-05T18:49:31Z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2023-06-14T17:15:50Z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2abb8763-d030-4573-b95a-6d1826832bed</vt:lpwstr>
  </property>
  <property fmtid="{D5CDD505-2E9C-101B-9397-08002B2CF9AE}" pid="7" name="MSIP_Label_defa4170-0d19-0005-0004-bc88714345d2_ActionId">
    <vt:lpwstr>61e69f35-e705-4500-a04b-10faaa2bcc09</vt:lpwstr>
  </property>
  <property fmtid="{D5CDD505-2E9C-101B-9397-08002B2CF9AE}" pid="8" name="MSIP_Label_defa4170-0d19-0005-0004-bc88714345d2_ContentBits">
    <vt:lpwstr>0</vt:lpwstr>
  </property>
</Properties>
</file>