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8"/>
  </p:notesMasterIdLst>
  <p:sldIdLst>
    <p:sldId id="258" r:id="rId2"/>
    <p:sldId id="259" r:id="rId3"/>
    <p:sldId id="287" r:id="rId4"/>
    <p:sldId id="269" r:id="rId5"/>
    <p:sldId id="289" r:id="rId6"/>
    <p:sldId id="290" r:id="rId7"/>
    <p:sldId id="291" r:id="rId8"/>
    <p:sldId id="305" r:id="rId9"/>
    <p:sldId id="306" r:id="rId10"/>
    <p:sldId id="307" r:id="rId11"/>
    <p:sldId id="308" r:id="rId12"/>
    <p:sldId id="262" r:id="rId13"/>
    <p:sldId id="310" r:id="rId14"/>
    <p:sldId id="311" r:id="rId15"/>
    <p:sldId id="312" r:id="rId16"/>
    <p:sldId id="303" r:id="rId17"/>
    <p:sldId id="314" r:id="rId18"/>
    <p:sldId id="316" r:id="rId19"/>
    <p:sldId id="315" r:id="rId20"/>
    <p:sldId id="317" r:id="rId21"/>
    <p:sldId id="319" r:id="rId22"/>
    <p:sldId id="320" r:id="rId23"/>
    <p:sldId id="321" r:id="rId24"/>
    <p:sldId id="313" r:id="rId25"/>
    <p:sldId id="271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31"/>
    <a:srgbClr val="D33003"/>
    <a:srgbClr val="FF7B21"/>
    <a:srgbClr val="008E00"/>
    <a:srgbClr val="FF6600"/>
    <a:srgbClr val="FF4343"/>
    <a:srgbClr val="FC592C"/>
    <a:srgbClr val="1D4B48"/>
    <a:srgbClr val="0080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E6FC3-F0CC-48BA-9625-7BBD1A19656A}" v="3" dt="2023-06-17T06:45:16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725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baral" userId="47aeec14d73b3bbc" providerId="Windows Live" clId="Web-{9B4E6FC3-F0CC-48BA-9625-7BBD1A19656A}"/>
    <pc:docChg chg="modSld">
      <pc:chgData name="arun baral" userId="47aeec14d73b3bbc" providerId="Windows Live" clId="Web-{9B4E6FC3-F0CC-48BA-9625-7BBD1A19656A}" dt="2023-06-17T06:45:16.824" v="2"/>
      <pc:docMkLst>
        <pc:docMk/>
      </pc:docMkLst>
      <pc:sldChg chg="modTransition">
        <pc:chgData name="arun baral" userId="47aeec14d73b3bbc" providerId="Windows Live" clId="Web-{9B4E6FC3-F0CC-48BA-9625-7BBD1A19656A}" dt="2023-06-17T06:45:09.543" v="1"/>
        <pc:sldMkLst>
          <pc:docMk/>
          <pc:sldMk cId="141075415" sldId="267"/>
        </pc:sldMkLst>
      </pc:sldChg>
      <pc:sldChg chg="modTransition">
        <pc:chgData name="arun baral" userId="47aeec14d73b3bbc" providerId="Windows Live" clId="Web-{9B4E6FC3-F0CC-48BA-9625-7BBD1A19656A}" dt="2023-06-17T06:45:16.824" v="2"/>
        <pc:sldMkLst>
          <pc:docMk/>
          <pc:sldMk cId="1755664882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CC403-D639-42ED-B8BD-36E79E74D571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0F26C-0F9D-4FE5-8214-998BEDF5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F26C-0F9D-4FE5-8214-998BEDF52C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3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3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7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139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4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1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0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0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4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2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32E774-4AB6-41E2-AE45-F37C12433F47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9077-F7B8-4DBA-B672-20BF4C258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41"/>
          <a:stretch/>
        </p:blipFill>
        <p:spPr>
          <a:xfrm rot="8290192">
            <a:off x="-360315" y="4110952"/>
            <a:ext cx="2843212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057" y="2196601"/>
            <a:ext cx="6843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Presentation on Marketing Strategy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of Pharmaceutical Industry</a:t>
            </a:r>
          </a:p>
          <a:p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60860" y="5738765"/>
            <a:ext cx="4419600" cy="7386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Presented By: -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Arun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Baral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976" y="5334933"/>
            <a:ext cx="4464424" cy="166199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Supervised By: -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Dr. Navneet Aggarwal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Professor, Department of Pharmaceutical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Chemistry </a:t>
            </a:r>
          </a:p>
          <a:p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65282" y="263335"/>
            <a:ext cx="111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Lachoo Memorial College of Science and Technology, Jodhpur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431" y="271808"/>
            <a:ext cx="675851" cy="657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4535" y="756766"/>
            <a:ext cx="195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Affiliated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505" y="1128074"/>
            <a:ext cx="430305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Jai Narain Vyas University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00" y="1697853"/>
            <a:ext cx="4312304" cy="3847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  <p:sp useBgFill="1">
        <p:nvSpPr>
          <p:cNvPr id="4" name="Rectangle 3"/>
          <p:cNvSpPr/>
          <p:nvPr/>
        </p:nvSpPr>
        <p:spPr>
          <a:xfrm>
            <a:off x="10351008" y="1907666"/>
            <a:ext cx="591966" cy="59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440164" y="1907666"/>
            <a:ext cx="570569" cy="570569"/>
          </a:xfrm>
          <a:custGeom>
            <a:avLst/>
            <a:gdLst>
              <a:gd name="connsiteX0" fmla="*/ 1772652 w 3545305"/>
              <a:gd name="connsiteY0" fmla="*/ 1020678 h 3545305"/>
              <a:gd name="connsiteX1" fmla="*/ 982578 w 3545305"/>
              <a:gd name="connsiteY1" fmla="*/ 1810752 h 3545305"/>
              <a:gd name="connsiteX2" fmla="*/ 1772652 w 3545305"/>
              <a:gd name="connsiteY2" fmla="*/ 2600826 h 3545305"/>
              <a:gd name="connsiteX3" fmla="*/ 2562726 w 3545305"/>
              <a:gd name="connsiteY3" fmla="*/ 1810752 h 3545305"/>
              <a:gd name="connsiteX4" fmla="*/ 1772652 w 3545305"/>
              <a:gd name="connsiteY4" fmla="*/ 1020678 h 3545305"/>
              <a:gd name="connsiteX5" fmla="*/ 1621221 w 3545305"/>
              <a:gd name="connsiteY5" fmla="*/ 0 h 3545305"/>
              <a:gd name="connsiteX6" fmla="*/ 1924084 w 3545305"/>
              <a:gd name="connsiteY6" fmla="*/ 0 h 3545305"/>
              <a:gd name="connsiteX7" fmla="*/ 1953126 w 3545305"/>
              <a:gd name="connsiteY7" fmla="*/ 29042 h 3545305"/>
              <a:gd name="connsiteX8" fmla="*/ 1953126 w 3545305"/>
              <a:gd name="connsiteY8" fmla="*/ 533423 h 3545305"/>
              <a:gd name="connsiteX9" fmla="*/ 2032912 w 3545305"/>
              <a:gd name="connsiteY9" fmla="*/ 545600 h 3545305"/>
              <a:gd name="connsiteX10" fmla="*/ 2156672 w 3545305"/>
              <a:gd name="connsiteY10" fmla="*/ 577422 h 3545305"/>
              <a:gd name="connsiteX11" fmla="*/ 2237291 w 3545305"/>
              <a:gd name="connsiteY11" fmla="*/ 606929 h 3545305"/>
              <a:gd name="connsiteX12" fmla="*/ 2488164 w 3545305"/>
              <a:gd name="connsiteY12" fmla="*/ 172405 h 3545305"/>
              <a:gd name="connsiteX13" fmla="*/ 2527836 w 3545305"/>
              <a:gd name="connsiteY13" fmla="*/ 161775 h 3545305"/>
              <a:gd name="connsiteX14" fmla="*/ 2790123 w 3545305"/>
              <a:gd name="connsiteY14" fmla="*/ 313206 h 3545305"/>
              <a:gd name="connsiteX15" fmla="*/ 2800752 w 3545305"/>
              <a:gd name="connsiteY15" fmla="*/ 352878 h 3545305"/>
              <a:gd name="connsiteX16" fmla="*/ 2552385 w 3545305"/>
              <a:gd name="connsiteY16" fmla="*/ 783063 h 3545305"/>
              <a:gd name="connsiteX17" fmla="*/ 2594095 w 3545305"/>
              <a:gd name="connsiteY17" fmla="*/ 814254 h 3545305"/>
              <a:gd name="connsiteX18" fmla="*/ 2685802 w 3545305"/>
              <a:gd name="connsiteY18" fmla="*/ 897602 h 3545305"/>
              <a:gd name="connsiteX19" fmla="*/ 2768925 w 3545305"/>
              <a:gd name="connsiteY19" fmla="*/ 989061 h 3545305"/>
              <a:gd name="connsiteX20" fmla="*/ 3192427 w 3545305"/>
              <a:gd name="connsiteY20" fmla="*/ 744553 h 3545305"/>
              <a:gd name="connsiteX21" fmla="*/ 3232099 w 3545305"/>
              <a:gd name="connsiteY21" fmla="*/ 755183 h 3545305"/>
              <a:gd name="connsiteX22" fmla="*/ 3383531 w 3545305"/>
              <a:gd name="connsiteY22" fmla="*/ 1017470 h 3545305"/>
              <a:gd name="connsiteX23" fmla="*/ 3372900 w 3545305"/>
              <a:gd name="connsiteY23" fmla="*/ 1057142 h 3545305"/>
              <a:gd name="connsiteX24" fmla="*/ 2957269 w 3545305"/>
              <a:gd name="connsiteY24" fmla="*/ 1297107 h 3545305"/>
              <a:gd name="connsiteX25" fmla="*/ 2962557 w 3545305"/>
              <a:gd name="connsiteY25" fmla="*/ 1308085 h 3545305"/>
              <a:gd name="connsiteX26" fmla="*/ 3037805 w 3545305"/>
              <a:gd name="connsiteY26" fmla="*/ 1550492 h 3545305"/>
              <a:gd name="connsiteX27" fmla="*/ 3044167 w 3545305"/>
              <a:gd name="connsiteY27" fmla="*/ 1592179 h 3545305"/>
              <a:gd name="connsiteX28" fmla="*/ 3516263 w 3545305"/>
              <a:gd name="connsiteY28" fmla="*/ 1592179 h 3545305"/>
              <a:gd name="connsiteX29" fmla="*/ 3545305 w 3545305"/>
              <a:gd name="connsiteY29" fmla="*/ 1621221 h 3545305"/>
              <a:gd name="connsiteX30" fmla="*/ 3545305 w 3545305"/>
              <a:gd name="connsiteY30" fmla="*/ 1924084 h 3545305"/>
              <a:gd name="connsiteX31" fmla="*/ 3516263 w 3545305"/>
              <a:gd name="connsiteY31" fmla="*/ 1953126 h 3545305"/>
              <a:gd name="connsiteX32" fmla="*/ 3055796 w 3545305"/>
              <a:gd name="connsiteY32" fmla="*/ 1953126 h 3545305"/>
              <a:gd name="connsiteX33" fmla="*/ 3037805 w 3545305"/>
              <a:gd name="connsiteY33" fmla="*/ 2071012 h 3545305"/>
              <a:gd name="connsiteX34" fmla="*/ 3005983 w 3545305"/>
              <a:gd name="connsiteY34" fmla="*/ 2194772 h 3545305"/>
              <a:gd name="connsiteX35" fmla="*/ 2981342 w 3545305"/>
              <a:gd name="connsiteY35" fmla="*/ 2262097 h 3545305"/>
              <a:gd name="connsiteX36" fmla="*/ 3372900 w 3545305"/>
              <a:gd name="connsiteY36" fmla="*/ 2488164 h 3545305"/>
              <a:gd name="connsiteX37" fmla="*/ 3383530 w 3545305"/>
              <a:gd name="connsiteY37" fmla="*/ 2527836 h 3545305"/>
              <a:gd name="connsiteX38" fmla="*/ 3232099 w 3545305"/>
              <a:gd name="connsiteY38" fmla="*/ 2790123 h 3545305"/>
              <a:gd name="connsiteX39" fmla="*/ 3192427 w 3545305"/>
              <a:gd name="connsiteY39" fmla="*/ 2800752 h 3545305"/>
              <a:gd name="connsiteX40" fmla="*/ 2808752 w 3545305"/>
              <a:gd name="connsiteY40" fmla="*/ 2579238 h 3545305"/>
              <a:gd name="connsiteX41" fmla="*/ 2769151 w 3545305"/>
              <a:gd name="connsiteY41" fmla="*/ 2632195 h 3545305"/>
              <a:gd name="connsiteX42" fmla="*/ 2594095 w 3545305"/>
              <a:gd name="connsiteY42" fmla="*/ 2807251 h 3545305"/>
              <a:gd name="connsiteX43" fmla="*/ 2583113 w 3545305"/>
              <a:gd name="connsiteY43" fmla="*/ 2815463 h 3545305"/>
              <a:gd name="connsiteX44" fmla="*/ 2800753 w 3545305"/>
              <a:gd name="connsiteY44" fmla="*/ 3192427 h 3545305"/>
              <a:gd name="connsiteX45" fmla="*/ 2790123 w 3545305"/>
              <a:gd name="connsiteY45" fmla="*/ 3232099 h 3545305"/>
              <a:gd name="connsiteX46" fmla="*/ 2527835 w 3545305"/>
              <a:gd name="connsiteY46" fmla="*/ 3383531 h 3545305"/>
              <a:gd name="connsiteX47" fmla="*/ 2488163 w 3545305"/>
              <a:gd name="connsiteY47" fmla="*/ 3372900 h 3545305"/>
              <a:gd name="connsiteX48" fmla="*/ 2273610 w 3545305"/>
              <a:gd name="connsiteY48" fmla="*/ 3001283 h 3545305"/>
              <a:gd name="connsiteX49" fmla="*/ 2156672 w 3545305"/>
              <a:gd name="connsiteY49" fmla="*/ 3044083 h 3545305"/>
              <a:gd name="connsiteX50" fmla="*/ 2032912 w 3545305"/>
              <a:gd name="connsiteY50" fmla="*/ 3075905 h 3545305"/>
              <a:gd name="connsiteX51" fmla="*/ 1953126 w 3545305"/>
              <a:gd name="connsiteY51" fmla="*/ 3088082 h 3545305"/>
              <a:gd name="connsiteX52" fmla="*/ 1953126 w 3545305"/>
              <a:gd name="connsiteY52" fmla="*/ 3516263 h 3545305"/>
              <a:gd name="connsiteX53" fmla="*/ 1924084 w 3545305"/>
              <a:gd name="connsiteY53" fmla="*/ 3545305 h 3545305"/>
              <a:gd name="connsiteX54" fmla="*/ 1621222 w 3545305"/>
              <a:gd name="connsiteY54" fmla="*/ 3545305 h 3545305"/>
              <a:gd name="connsiteX55" fmla="*/ 1592180 w 3545305"/>
              <a:gd name="connsiteY55" fmla="*/ 3516263 h 3545305"/>
              <a:gd name="connsiteX56" fmla="*/ 1592180 w 3545305"/>
              <a:gd name="connsiteY56" fmla="*/ 3088082 h 3545305"/>
              <a:gd name="connsiteX57" fmla="*/ 1512392 w 3545305"/>
              <a:gd name="connsiteY57" fmla="*/ 3075905 h 3545305"/>
              <a:gd name="connsiteX58" fmla="*/ 1388633 w 3545305"/>
              <a:gd name="connsiteY58" fmla="*/ 3044083 h 3545305"/>
              <a:gd name="connsiteX59" fmla="*/ 1271695 w 3545305"/>
              <a:gd name="connsiteY59" fmla="*/ 3001283 h 3545305"/>
              <a:gd name="connsiteX60" fmla="*/ 1057142 w 3545305"/>
              <a:gd name="connsiteY60" fmla="*/ 3372900 h 3545305"/>
              <a:gd name="connsiteX61" fmla="*/ 1017470 w 3545305"/>
              <a:gd name="connsiteY61" fmla="*/ 3383531 h 3545305"/>
              <a:gd name="connsiteX62" fmla="*/ 755182 w 3545305"/>
              <a:gd name="connsiteY62" fmla="*/ 3232099 h 3545305"/>
              <a:gd name="connsiteX63" fmla="*/ 744553 w 3545305"/>
              <a:gd name="connsiteY63" fmla="*/ 3192427 h 3545305"/>
              <a:gd name="connsiteX64" fmla="*/ 962193 w 3545305"/>
              <a:gd name="connsiteY64" fmla="*/ 2815464 h 3545305"/>
              <a:gd name="connsiteX65" fmla="*/ 951209 w 3545305"/>
              <a:gd name="connsiteY65" fmla="*/ 2807251 h 3545305"/>
              <a:gd name="connsiteX66" fmla="*/ 776154 w 3545305"/>
              <a:gd name="connsiteY66" fmla="*/ 2632195 h 3545305"/>
              <a:gd name="connsiteX67" fmla="*/ 736553 w 3545305"/>
              <a:gd name="connsiteY67" fmla="*/ 2579238 h 3545305"/>
              <a:gd name="connsiteX68" fmla="*/ 352878 w 3545305"/>
              <a:gd name="connsiteY68" fmla="*/ 2800753 h 3545305"/>
              <a:gd name="connsiteX69" fmla="*/ 313206 w 3545305"/>
              <a:gd name="connsiteY69" fmla="*/ 2790123 h 3545305"/>
              <a:gd name="connsiteX70" fmla="*/ 161774 w 3545305"/>
              <a:gd name="connsiteY70" fmla="*/ 2527835 h 3545305"/>
              <a:gd name="connsiteX71" fmla="*/ 172405 w 3545305"/>
              <a:gd name="connsiteY71" fmla="*/ 2488163 h 3545305"/>
              <a:gd name="connsiteX72" fmla="*/ 563963 w 3545305"/>
              <a:gd name="connsiteY72" fmla="*/ 2262097 h 3545305"/>
              <a:gd name="connsiteX73" fmla="*/ 539322 w 3545305"/>
              <a:gd name="connsiteY73" fmla="*/ 2194772 h 3545305"/>
              <a:gd name="connsiteX74" fmla="*/ 507500 w 3545305"/>
              <a:gd name="connsiteY74" fmla="*/ 2071012 h 3545305"/>
              <a:gd name="connsiteX75" fmla="*/ 489508 w 3545305"/>
              <a:gd name="connsiteY75" fmla="*/ 1953126 h 3545305"/>
              <a:gd name="connsiteX76" fmla="*/ 29042 w 3545305"/>
              <a:gd name="connsiteY76" fmla="*/ 1953126 h 3545305"/>
              <a:gd name="connsiteX77" fmla="*/ 0 w 3545305"/>
              <a:gd name="connsiteY77" fmla="*/ 1924084 h 3545305"/>
              <a:gd name="connsiteX78" fmla="*/ 0 w 3545305"/>
              <a:gd name="connsiteY78" fmla="*/ 1621221 h 3545305"/>
              <a:gd name="connsiteX79" fmla="*/ 29042 w 3545305"/>
              <a:gd name="connsiteY79" fmla="*/ 1592180 h 3545305"/>
              <a:gd name="connsiteX80" fmla="*/ 501138 w 3545305"/>
              <a:gd name="connsiteY80" fmla="*/ 1592179 h 3545305"/>
              <a:gd name="connsiteX81" fmla="*/ 507500 w 3545305"/>
              <a:gd name="connsiteY81" fmla="*/ 1550492 h 3545305"/>
              <a:gd name="connsiteX82" fmla="*/ 582747 w 3545305"/>
              <a:gd name="connsiteY82" fmla="*/ 1308085 h 3545305"/>
              <a:gd name="connsiteX83" fmla="*/ 588036 w 3545305"/>
              <a:gd name="connsiteY83" fmla="*/ 1297106 h 3545305"/>
              <a:gd name="connsiteX84" fmla="*/ 172405 w 3545305"/>
              <a:gd name="connsiteY84" fmla="*/ 1057142 h 3545305"/>
              <a:gd name="connsiteX85" fmla="*/ 161775 w 3545305"/>
              <a:gd name="connsiteY85" fmla="*/ 1017470 h 3545305"/>
              <a:gd name="connsiteX86" fmla="*/ 313206 w 3545305"/>
              <a:gd name="connsiteY86" fmla="*/ 755183 h 3545305"/>
              <a:gd name="connsiteX87" fmla="*/ 352878 w 3545305"/>
              <a:gd name="connsiteY87" fmla="*/ 744553 h 3545305"/>
              <a:gd name="connsiteX88" fmla="*/ 776379 w 3545305"/>
              <a:gd name="connsiteY88" fmla="*/ 989061 h 3545305"/>
              <a:gd name="connsiteX89" fmla="*/ 859503 w 3545305"/>
              <a:gd name="connsiteY89" fmla="*/ 897602 h 3545305"/>
              <a:gd name="connsiteX90" fmla="*/ 951209 w 3545305"/>
              <a:gd name="connsiteY90" fmla="*/ 814254 h 3545305"/>
              <a:gd name="connsiteX91" fmla="*/ 992920 w 3545305"/>
              <a:gd name="connsiteY91" fmla="*/ 783063 h 3545305"/>
              <a:gd name="connsiteX92" fmla="*/ 744553 w 3545305"/>
              <a:gd name="connsiteY92" fmla="*/ 352878 h 3545305"/>
              <a:gd name="connsiteX93" fmla="*/ 755183 w 3545305"/>
              <a:gd name="connsiteY93" fmla="*/ 313206 h 3545305"/>
              <a:gd name="connsiteX94" fmla="*/ 1017470 w 3545305"/>
              <a:gd name="connsiteY94" fmla="*/ 161775 h 3545305"/>
              <a:gd name="connsiteX95" fmla="*/ 1057142 w 3545305"/>
              <a:gd name="connsiteY95" fmla="*/ 172405 h 3545305"/>
              <a:gd name="connsiteX96" fmla="*/ 1308014 w 3545305"/>
              <a:gd name="connsiteY96" fmla="*/ 606928 h 3545305"/>
              <a:gd name="connsiteX97" fmla="*/ 1388633 w 3545305"/>
              <a:gd name="connsiteY97" fmla="*/ 577422 h 3545305"/>
              <a:gd name="connsiteX98" fmla="*/ 1512392 w 3545305"/>
              <a:gd name="connsiteY98" fmla="*/ 545600 h 3545305"/>
              <a:gd name="connsiteX99" fmla="*/ 1592179 w 3545305"/>
              <a:gd name="connsiteY99" fmla="*/ 533423 h 3545305"/>
              <a:gd name="connsiteX100" fmla="*/ 1592179 w 3545305"/>
              <a:gd name="connsiteY100" fmla="*/ 29042 h 3545305"/>
              <a:gd name="connsiteX101" fmla="*/ 1621221 w 3545305"/>
              <a:gd name="connsiteY101" fmla="*/ 0 h 3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45305" h="3545305">
                <a:moveTo>
                  <a:pt x="1772652" y="1020678"/>
                </a:moveTo>
                <a:cubicBezTo>
                  <a:pt x="1336306" y="1020678"/>
                  <a:pt x="982578" y="1374406"/>
                  <a:pt x="982578" y="1810752"/>
                </a:cubicBezTo>
                <a:cubicBezTo>
                  <a:pt x="982578" y="2247098"/>
                  <a:pt x="1336306" y="2600826"/>
                  <a:pt x="1772652" y="2600826"/>
                </a:cubicBezTo>
                <a:cubicBezTo>
                  <a:pt x="2208998" y="2600826"/>
                  <a:pt x="2562726" y="2247098"/>
                  <a:pt x="2562726" y="1810752"/>
                </a:cubicBezTo>
                <a:cubicBezTo>
                  <a:pt x="2562726" y="1374406"/>
                  <a:pt x="2208998" y="1020678"/>
                  <a:pt x="1772652" y="1020678"/>
                </a:cubicBezTo>
                <a:close/>
                <a:moveTo>
                  <a:pt x="1621221" y="0"/>
                </a:moveTo>
                <a:lnTo>
                  <a:pt x="1924084" y="0"/>
                </a:lnTo>
                <a:cubicBezTo>
                  <a:pt x="1940123" y="1"/>
                  <a:pt x="1953126" y="13003"/>
                  <a:pt x="1953126" y="29042"/>
                </a:cubicBezTo>
                <a:lnTo>
                  <a:pt x="1953126" y="533423"/>
                </a:lnTo>
                <a:lnTo>
                  <a:pt x="2032912" y="545600"/>
                </a:lnTo>
                <a:cubicBezTo>
                  <a:pt x="2074945" y="554201"/>
                  <a:pt x="2116234" y="564844"/>
                  <a:pt x="2156672" y="577422"/>
                </a:cubicBezTo>
                <a:lnTo>
                  <a:pt x="2237291" y="606929"/>
                </a:lnTo>
                <a:lnTo>
                  <a:pt x="2488164" y="172405"/>
                </a:lnTo>
                <a:cubicBezTo>
                  <a:pt x="2496183" y="158515"/>
                  <a:pt x="2513945" y="153756"/>
                  <a:pt x="2527836" y="161775"/>
                </a:cubicBezTo>
                <a:lnTo>
                  <a:pt x="2790123" y="313206"/>
                </a:lnTo>
                <a:cubicBezTo>
                  <a:pt x="2804013" y="321226"/>
                  <a:pt x="2808772" y="338988"/>
                  <a:pt x="2800752" y="352878"/>
                </a:cubicBezTo>
                <a:lnTo>
                  <a:pt x="2552385" y="783063"/>
                </a:lnTo>
                <a:lnTo>
                  <a:pt x="2594095" y="814254"/>
                </a:lnTo>
                <a:cubicBezTo>
                  <a:pt x="2625985" y="840572"/>
                  <a:pt x="2656590" y="868390"/>
                  <a:pt x="2685802" y="897602"/>
                </a:cubicBezTo>
                <a:lnTo>
                  <a:pt x="2768925" y="989061"/>
                </a:lnTo>
                <a:lnTo>
                  <a:pt x="3192427" y="744553"/>
                </a:lnTo>
                <a:cubicBezTo>
                  <a:pt x="3206317" y="736533"/>
                  <a:pt x="3224080" y="741293"/>
                  <a:pt x="3232099" y="755183"/>
                </a:cubicBezTo>
                <a:lnTo>
                  <a:pt x="3383531" y="1017470"/>
                </a:lnTo>
                <a:cubicBezTo>
                  <a:pt x="3391550" y="1031360"/>
                  <a:pt x="3386791" y="1049123"/>
                  <a:pt x="3372900" y="1057142"/>
                </a:cubicBezTo>
                <a:lnTo>
                  <a:pt x="2957269" y="1297107"/>
                </a:lnTo>
                <a:lnTo>
                  <a:pt x="2962557" y="1308085"/>
                </a:lnTo>
                <a:cubicBezTo>
                  <a:pt x="2995231" y="1385335"/>
                  <a:pt x="3020602" y="1466426"/>
                  <a:pt x="3037805" y="1550492"/>
                </a:cubicBezTo>
                <a:lnTo>
                  <a:pt x="3044167" y="1592179"/>
                </a:lnTo>
                <a:lnTo>
                  <a:pt x="3516263" y="1592179"/>
                </a:lnTo>
                <a:cubicBezTo>
                  <a:pt x="3532302" y="1592180"/>
                  <a:pt x="3545305" y="1605182"/>
                  <a:pt x="3545305" y="1621221"/>
                </a:cubicBezTo>
                <a:lnTo>
                  <a:pt x="3545305" y="1924084"/>
                </a:lnTo>
                <a:cubicBezTo>
                  <a:pt x="3545305" y="1940123"/>
                  <a:pt x="3532302" y="1953126"/>
                  <a:pt x="3516263" y="1953126"/>
                </a:cubicBezTo>
                <a:lnTo>
                  <a:pt x="3055796" y="1953126"/>
                </a:lnTo>
                <a:lnTo>
                  <a:pt x="3037805" y="2071012"/>
                </a:lnTo>
                <a:cubicBezTo>
                  <a:pt x="3029204" y="2113045"/>
                  <a:pt x="3018560" y="2154334"/>
                  <a:pt x="3005983" y="2194772"/>
                </a:cubicBezTo>
                <a:lnTo>
                  <a:pt x="2981342" y="2262097"/>
                </a:lnTo>
                <a:lnTo>
                  <a:pt x="3372900" y="2488164"/>
                </a:lnTo>
                <a:cubicBezTo>
                  <a:pt x="3386791" y="2496183"/>
                  <a:pt x="3391550" y="2513945"/>
                  <a:pt x="3383530" y="2527836"/>
                </a:cubicBezTo>
                <a:lnTo>
                  <a:pt x="3232099" y="2790123"/>
                </a:lnTo>
                <a:cubicBezTo>
                  <a:pt x="3224080" y="2804013"/>
                  <a:pt x="3206318" y="2808772"/>
                  <a:pt x="3192427" y="2800752"/>
                </a:cubicBezTo>
                <a:lnTo>
                  <a:pt x="2808752" y="2579238"/>
                </a:lnTo>
                <a:lnTo>
                  <a:pt x="2769151" y="2632195"/>
                </a:lnTo>
                <a:cubicBezTo>
                  <a:pt x="2716515" y="2695975"/>
                  <a:pt x="2657875" y="2754615"/>
                  <a:pt x="2594095" y="2807251"/>
                </a:cubicBezTo>
                <a:lnTo>
                  <a:pt x="2583113" y="2815463"/>
                </a:lnTo>
                <a:lnTo>
                  <a:pt x="2800753" y="3192427"/>
                </a:lnTo>
                <a:cubicBezTo>
                  <a:pt x="2808772" y="3206317"/>
                  <a:pt x="2804013" y="3224080"/>
                  <a:pt x="2790123" y="3232099"/>
                </a:cubicBezTo>
                <a:lnTo>
                  <a:pt x="2527835" y="3383531"/>
                </a:lnTo>
                <a:cubicBezTo>
                  <a:pt x="2513945" y="3391550"/>
                  <a:pt x="2496183" y="3386791"/>
                  <a:pt x="2488163" y="3372900"/>
                </a:cubicBezTo>
                <a:lnTo>
                  <a:pt x="2273610" y="3001283"/>
                </a:lnTo>
                <a:lnTo>
                  <a:pt x="2156672" y="3044083"/>
                </a:lnTo>
                <a:cubicBezTo>
                  <a:pt x="2116234" y="3056660"/>
                  <a:pt x="2074945" y="3067304"/>
                  <a:pt x="2032912" y="3075905"/>
                </a:cubicBezTo>
                <a:lnTo>
                  <a:pt x="1953126" y="3088082"/>
                </a:lnTo>
                <a:lnTo>
                  <a:pt x="1953126" y="3516263"/>
                </a:lnTo>
                <a:cubicBezTo>
                  <a:pt x="1953126" y="3532302"/>
                  <a:pt x="1940123" y="3545305"/>
                  <a:pt x="1924084" y="3545305"/>
                </a:cubicBezTo>
                <a:lnTo>
                  <a:pt x="1621222" y="3545305"/>
                </a:lnTo>
                <a:cubicBezTo>
                  <a:pt x="1605182" y="3545305"/>
                  <a:pt x="1592179" y="3532302"/>
                  <a:pt x="1592180" y="3516263"/>
                </a:cubicBezTo>
                <a:lnTo>
                  <a:pt x="1592180" y="3088082"/>
                </a:lnTo>
                <a:lnTo>
                  <a:pt x="1512392" y="3075905"/>
                </a:lnTo>
                <a:cubicBezTo>
                  <a:pt x="1470359" y="3067304"/>
                  <a:pt x="1429070" y="3056660"/>
                  <a:pt x="1388633" y="3044083"/>
                </a:cubicBezTo>
                <a:lnTo>
                  <a:pt x="1271695" y="3001283"/>
                </a:lnTo>
                <a:lnTo>
                  <a:pt x="1057142" y="3372900"/>
                </a:lnTo>
                <a:cubicBezTo>
                  <a:pt x="1049123" y="3386791"/>
                  <a:pt x="1031361" y="3391550"/>
                  <a:pt x="1017470" y="3383531"/>
                </a:cubicBezTo>
                <a:lnTo>
                  <a:pt x="755182" y="3232099"/>
                </a:lnTo>
                <a:cubicBezTo>
                  <a:pt x="741293" y="3224080"/>
                  <a:pt x="736533" y="3206318"/>
                  <a:pt x="744553" y="3192427"/>
                </a:cubicBezTo>
                <a:lnTo>
                  <a:pt x="962193" y="2815464"/>
                </a:lnTo>
                <a:lnTo>
                  <a:pt x="951209" y="2807251"/>
                </a:lnTo>
                <a:cubicBezTo>
                  <a:pt x="887430" y="2754615"/>
                  <a:pt x="828789" y="2695975"/>
                  <a:pt x="776154" y="2632195"/>
                </a:cubicBezTo>
                <a:lnTo>
                  <a:pt x="736553" y="2579238"/>
                </a:lnTo>
                <a:lnTo>
                  <a:pt x="352878" y="2800753"/>
                </a:lnTo>
                <a:cubicBezTo>
                  <a:pt x="338988" y="2808772"/>
                  <a:pt x="321225" y="2804013"/>
                  <a:pt x="313206" y="2790123"/>
                </a:cubicBezTo>
                <a:lnTo>
                  <a:pt x="161774" y="2527835"/>
                </a:lnTo>
                <a:cubicBezTo>
                  <a:pt x="153755" y="2513945"/>
                  <a:pt x="158514" y="2496183"/>
                  <a:pt x="172405" y="2488163"/>
                </a:cubicBezTo>
                <a:lnTo>
                  <a:pt x="563963" y="2262097"/>
                </a:lnTo>
                <a:lnTo>
                  <a:pt x="539322" y="2194772"/>
                </a:lnTo>
                <a:cubicBezTo>
                  <a:pt x="526744" y="2154334"/>
                  <a:pt x="516101" y="2113045"/>
                  <a:pt x="507500" y="2071012"/>
                </a:cubicBezTo>
                <a:lnTo>
                  <a:pt x="489508" y="1953126"/>
                </a:lnTo>
                <a:lnTo>
                  <a:pt x="29042" y="1953126"/>
                </a:lnTo>
                <a:cubicBezTo>
                  <a:pt x="13003" y="1953126"/>
                  <a:pt x="0" y="1940123"/>
                  <a:pt x="0" y="1924084"/>
                </a:cubicBezTo>
                <a:lnTo>
                  <a:pt x="0" y="1621221"/>
                </a:lnTo>
                <a:cubicBezTo>
                  <a:pt x="0" y="1605182"/>
                  <a:pt x="13003" y="1592179"/>
                  <a:pt x="29042" y="1592180"/>
                </a:cubicBezTo>
                <a:lnTo>
                  <a:pt x="501138" y="1592179"/>
                </a:lnTo>
                <a:lnTo>
                  <a:pt x="507500" y="1550492"/>
                </a:lnTo>
                <a:cubicBezTo>
                  <a:pt x="524702" y="1466426"/>
                  <a:pt x="550073" y="1385335"/>
                  <a:pt x="582747" y="1308085"/>
                </a:cubicBezTo>
                <a:lnTo>
                  <a:pt x="588036" y="1297106"/>
                </a:lnTo>
                <a:lnTo>
                  <a:pt x="172405" y="1057142"/>
                </a:lnTo>
                <a:cubicBezTo>
                  <a:pt x="158514" y="1049122"/>
                  <a:pt x="153755" y="1031361"/>
                  <a:pt x="161775" y="1017470"/>
                </a:cubicBezTo>
                <a:lnTo>
                  <a:pt x="313206" y="755183"/>
                </a:lnTo>
                <a:cubicBezTo>
                  <a:pt x="321225" y="741293"/>
                  <a:pt x="338987" y="736533"/>
                  <a:pt x="352878" y="744553"/>
                </a:cubicBezTo>
                <a:lnTo>
                  <a:pt x="776379" y="989061"/>
                </a:lnTo>
                <a:lnTo>
                  <a:pt x="859503" y="897602"/>
                </a:lnTo>
                <a:cubicBezTo>
                  <a:pt x="888714" y="868390"/>
                  <a:pt x="919319" y="840572"/>
                  <a:pt x="951209" y="814254"/>
                </a:cubicBezTo>
                <a:lnTo>
                  <a:pt x="992920" y="783063"/>
                </a:lnTo>
                <a:lnTo>
                  <a:pt x="744553" y="352878"/>
                </a:lnTo>
                <a:cubicBezTo>
                  <a:pt x="736533" y="338988"/>
                  <a:pt x="741293" y="321226"/>
                  <a:pt x="755183" y="313206"/>
                </a:cubicBezTo>
                <a:lnTo>
                  <a:pt x="1017470" y="161775"/>
                </a:lnTo>
                <a:cubicBezTo>
                  <a:pt x="1031360" y="153755"/>
                  <a:pt x="1049123" y="158515"/>
                  <a:pt x="1057142" y="172405"/>
                </a:cubicBezTo>
                <a:lnTo>
                  <a:pt x="1308014" y="606928"/>
                </a:lnTo>
                <a:lnTo>
                  <a:pt x="1388633" y="577422"/>
                </a:lnTo>
                <a:cubicBezTo>
                  <a:pt x="1429070" y="564844"/>
                  <a:pt x="1470359" y="554201"/>
                  <a:pt x="1512392" y="545600"/>
                </a:cubicBezTo>
                <a:lnTo>
                  <a:pt x="1592179" y="533423"/>
                </a:lnTo>
                <a:lnTo>
                  <a:pt x="1592179" y="29042"/>
                </a:lnTo>
                <a:cubicBezTo>
                  <a:pt x="1592180" y="13003"/>
                  <a:pt x="1605182" y="0"/>
                  <a:pt x="1621221" y="0"/>
                </a:cubicBezTo>
                <a:close/>
              </a:path>
            </a:pathLst>
          </a:custGeom>
          <a:solidFill>
            <a:srgbClr val="28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/>
          <p:nvPr/>
        </p:nvSpPr>
        <p:spPr>
          <a:xfrm>
            <a:off x="10737481" y="3970421"/>
            <a:ext cx="273252" cy="22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778210" y="3917952"/>
            <a:ext cx="329527" cy="329527"/>
          </a:xfrm>
          <a:custGeom>
            <a:avLst/>
            <a:gdLst>
              <a:gd name="connsiteX0" fmla="*/ 1772652 w 3545305"/>
              <a:gd name="connsiteY0" fmla="*/ 1020678 h 3545305"/>
              <a:gd name="connsiteX1" fmla="*/ 982578 w 3545305"/>
              <a:gd name="connsiteY1" fmla="*/ 1810752 h 3545305"/>
              <a:gd name="connsiteX2" fmla="*/ 1772652 w 3545305"/>
              <a:gd name="connsiteY2" fmla="*/ 2600826 h 3545305"/>
              <a:gd name="connsiteX3" fmla="*/ 2562726 w 3545305"/>
              <a:gd name="connsiteY3" fmla="*/ 1810752 h 3545305"/>
              <a:gd name="connsiteX4" fmla="*/ 1772652 w 3545305"/>
              <a:gd name="connsiteY4" fmla="*/ 1020678 h 3545305"/>
              <a:gd name="connsiteX5" fmla="*/ 1621221 w 3545305"/>
              <a:gd name="connsiteY5" fmla="*/ 0 h 3545305"/>
              <a:gd name="connsiteX6" fmla="*/ 1924084 w 3545305"/>
              <a:gd name="connsiteY6" fmla="*/ 0 h 3545305"/>
              <a:gd name="connsiteX7" fmla="*/ 1953126 w 3545305"/>
              <a:gd name="connsiteY7" fmla="*/ 29042 h 3545305"/>
              <a:gd name="connsiteX8" fmla="*/ 1953126 w 3545305"/>
              <a:gd name="connsiteY8" fmla="*/ 533423 h 3545305"/>
              <a:gd name="connsiteX9" fmla="*/ 2032912 w 3545305"/>
              <a:gd name="connsiteY9" fmla="*/ 545600 h 3545305"/>
              <a:gd name="connsiteX10" fmla="*/ 2156672 w 3545305"/>
              <a:gd name="connsiteY10" fmla="*/ 577422 h 3545305"/>
              <a:gd name="connsiteX11" fmla="*/ 2237291 w 3545305"/>
              <a:gd name="connsiteY11" fmla="*/ 606929 h 3545305"/>
              <a:gd name="connsiteX12" fmla="*/ 2488164 w 3545305"/>
              <a:gd name="connsiteY12" fmla="*/ 172405 h 3545305"/>
              <a:gd name="connsiteX13" fmla="*/ 2527836 w 3545305"/>
              <a:gd name="connsiteY13" fmla="*/ 161775 h 3545305"/>
              <a:gd name="connsiteX14" fmla="*/ 2790123 w 3545305"/>
              <a:gd name="connsiteY14" fmla="*/ 313206 h 3545305"/>
              <a:gd name="connsiteX15" fmla="*/ 2800752 w 3545305"/>
              <a:gd name="connsiteY15" fmla="*/ 352878 h 3545305"/>
              <a:gd name="connsiteX16" fmla="*/ 2552385 w 3545305"/>
              <a:gd name="connsiteY16" fmla="*/ 783063 h 3545305"/>
              <a:gd name="connsiteX17" fmla="*/ 2594095 w 3545305"/>
              <a:gd name="connsiteY17" fmla="*/ 814254 h 3545305"/>
              <a:gd name="connsiteX18" fmla="*/ 2685802 w 3545305"/>
              <a:gd name="connsiteY18" fmla="*/ 897602 h 3545305"/>
              <a:gd name="connsiteX19" fmla="*/ 2768925 w 3545305"/>
              <a:gd name="connsiteY19" fmla="*/ 989061 h 3545305"/>
              <a:gd name="connsiteX20" fmla="*/ 3192427 w 3545305"/>
              <a:gd name="connsiteY20" fmla="*/ 744553 h 3545305"/>
              <a:gd name="connsiteX21" fmla="*/ 3232099 w 3545305"/>
              <a:gd name="connsiteY21" fmla="*/ 755183 h 3545305"/>
              <a:gd name="connsiteX22" fmla="*/ 3383531 w 3545305"/>
              <a:gd name="connsiteY22" fmla="*/ 1017470 h 3545305"/>
              <a:gd name="connsiteX23" fmla="*/ 3372900 w 3545305"/>
              <a:gd name="connsiteY23" fmla="*/ 1057142 h 3545305"/>
              <a:gd name="connsiteX24" fmla="*/ 2957269 w 3545305"/>
              <a:gd name="connsiteY24" fmla="*/ 1297107 h 3545305"/>
              <a:gd name="connsiteX25" fmla="*/ 2962557 w 3545305"/>
              <a:gd name="connsiteY25" fmla="*/ 1308085 h 3545305"/>
              <a:gd name="connsiteX26" fmla="*/ 3037805 w 3545305"/>
              <a:gd name="connsiteY26" fmla="*/ 1550492 h 3545305"/>
              <a:gd name="connsiteX27" fmla="*/ 3044167 w 3545305"/>
              <a:gd name="connsiteY27" fmla="*/ 1592179 h 3545305"/>
              <a:gd name="connsiteX28" fmla="*/ 3516263 w 3545305"/>
              <a:gd name="connsiteY28" fmla="*/ 1592179 h 3545305"/>
              <a:gd name="connsiteX29" fmla="*/ 3545305 w 3545305"/>
              <a:gd name="connsiteY29" fmla="*/ 1621221 h 3545305"/>
              <a:gd name="connsiteX30" fmla="*/ 3545305 w 3545305"/>
              <a:gd name="connsiteY30" fmla="*/ 1924084 h 3545305"/>
              <a:gd name="connsiteX31" fmla="*/ 3516263 w 3545305"/>
              <a:gd name="connsiteY31" fmla="*/ 1953126 h 3545305"/>
              <a:gd name="connsiteX32" fmla="*/ 3055796 w 3545305"/>
              <a:gd name="connsiteY32" fmla="*/ 1953126 h 3545305"/>
              <a:gd name="connsiteX33" fmla="*/ 3037805 w 3545305"/>
              <a:gd name="connsiteY33" fmla="*/ 2071012 h 3545305"/>
              <a:gd name="connsiteX34" fmla="*/ 3005983 w 3545305"/>
              <a:gd name="connsiteY34" fmla="*/ 2194772 h 3545305"/>
              <a:gd name="connsiteX35" fmla="*/ 2981342 w 3545305"/>
              <a:gd name="connsiteY35" fmla="*/ 2262097 h 3545305"/>
              <a:gd name="connsiteX36" fmla="*/ 3372900 w 3545305"/>
              <a:gd name="connsiteY36" fmla="*/ 2488164 h 3545305"/>
              <a:gd name="connsiteX37" fmla="*/ 3383530 w 3545305"/>
              <a:gd name="connsiteY37" fmla="*/ 2527836 h 3545305"/>
              <a:gd name="connsiteX38" fmla="*/ 3232099 w 3545305"/>
              <a:gd name="connsiteY38" fmla="*/ 2790123 h 3545305"/>
              <a:gd name="connsiteX39" fmla="*/ 3192427 w 3545305"/>
              <a:gd name="connsiteY39" fmla="*/ 2800752 h 3545305"/>
              <a:gd name="connsiteX40" fmla="*/ 2808752 w 3545305"/>
              <a:gd name="connsiteY40" fmla="*/ 2579238 h 3545305"/>
              <a:gd name="connsiteX41" fmla="*/ 2769151 w 3545305"/>
              <a:gd name="connsiteY41" fmla="*/ 2632195 h 3545305"/>
              <a:gd name="connsiteX42" fmla="*/ 2594095 w 3545305"/>
              <a:gd name="connsiteY42" fmla="*/ 2807251 h 3545305"/>
              <a:gd name="connsiteX43" fmla="*/ 2583113 w 3545305"/>
              <a:gd name="connsiteY43" fmla="*/ 2815463 h 3545305"/>
              <a:gd name="connsiteX44" fmla="*/ 2800753 w 3545305"/>
              <a:gd name="connsiteY44" fmla="*/ 3192427 h 3545305"/>
              <a:gd name="connsiteX45" fmla="*/ 2790123 w 3545305"/>
              <a:gd name="connsiteY45" fmla="*/ 3232099 h 3545305"/>
              <a:gd name="connsiteX46" fmla="*/ 2527835 w 3545305"/>
              <a:gd name="connsiteY46" fmla="*/ 3383531 h 3545305"/>
              <a:gd name="connsiteX47" fmla="*/ 2488163 w 3545305"/>
              <a:gd name="connsiteY47" fmla="*/ 3372900 h 3545305"/>
              <a:gd name="connsiteX48" fmla="*/ 2273610 w 3545305"/>
              <a:gd name="connsiteY48" fmla="*/ 3001283 h 3545305"/>
              <a:gd name="connsiteX49" fmla="*/ 2156672 w 3545305"/>
              <a:gd name="connsiteY49" fmla="*/ 3044083 h 3545305"/>
              <a:gd name="connsiteX50" fmla="*/ 2032912 w 3545305"/>
              <a:gd name="connsiteY50" fmla="*/ 3075905 h 3545305"/>
              <a:gd name="connsiteX51" fmla="*/ 1953126 w 3545305"/>
              <a:gd name="connsiteY51" fmla="*/ 3088082 h 3545305"/>
              <a:gd name="connsiteX52" fmla="*/ 1953126 w 3545305"/>
              <a:gd name="connsiteY52" fmla="*/ 3516263 h 3545305"/>
              <a:gd name="connsiteX53" fmla="*/ 1924084 w 3545305"/>
              <a:gd name="connsiteY53" fmla="*/ 3545305 h 3545305"/>
              <a:gd name="connsiteX54" fmla="*/ 1621222 w 3545305"/>
              <a:gd name="connsiteY54" fmla="*/ 3545305 h 3545305"/>
              <a:gd name="connsiteX55" fmla="*/ 1592180 w 3545305"/>
              <a:gd name="connsiteY55" fmla="*/ 3516263 h 3545305"/>
              <a:gd name="connsiteX56" fmla="*/ 1592180 w 3545305"/>
              <a:gd name="connsiteY56" fmla="*/ 3088082 h 3545305"/>
              <a:gd name="connsiteX57" fmla="*/ 1512392 w 3545305"/>
              <a:gd name="connsiteY57" fmla="*/ 3075905 h 3545305"/>
              <a:gd name="connsiteX58" fmla="*/ 1388633 w 3545305"/>
              <a:gd name="connsiteY58" fmla="*/ 3044083 h 3545305"/>
              <a:gd name="connsiteX59" fmla="*/ 1271695 w 3545305"/>
              <a:gd name="connsiteY59" fmla="*/ 3001283 h 3545305"/>
              <a:gd name="connsiteX60" fmla="*/ 1057142 w 3545305"/>
              <a:gd name="connsiteY60" fmla="*/ 3372900 h 3545305"/>
              <a:gd name="connsiteX61" fmla="*/ 1017470 w 3545305"/>
              <a:gd name="connsiteY61" fmla="*/ 3383531 h 3545305"/>
              <a:gd name="connsiteX62" fmla="*/ 755182 w 3545305"/>
              <a:gd name="connsiteY62" fmla="*/ 3232099 h 3545305"/>
              <a:gd name="connsiteX63" fmla="*/ 744553 w 3545305"/>
              <a:gd name="connsiteY63" fmla="*/ 3192427 h 3545305"/>
              <a:gd name="connsiteX64" fmla="*/ 962193 w 3545305"/>
              <a:gd name="connsiteY64" fmla="*/ 2815464 h 3545305"/>
              <a:gd name="connsiteX65" fmla="*/ 951209 w 3545305"/>
              <a:gd name="connsiteY65" fmla="*/ 2807251 h 3545305"/>
              <a:gd name="connsiteX66" fmla="*/ 776154 w 3545305"/>
              <a:gd name="connsiteY66" fmla="*/ 2632195 h 3545305"/>
              <a:gd name="connsiteX67" fmla="*/ 736553 w 3545305"/>
              <a:gd name="connsiteY67" fmla="*/ 2579238 h 3545305"/>
              <a:gd name="connsiteX68" fmla="*/ 352878 w 3545305"/>
              <a:gd name="connsiteY68" fmla="*/ 2800753 h 3545305"/>
              <a:gd name="connsiteX69" fmla="*/ 313206 w 3545305"/>
              <a:gd name="connsiteY69" fmla="*/ 2790123 h 3545305"/>
              <a:gd name="connsiteX70" fmla="*/ 161774 w 3545305"/>
              <a:gd name="connsiteY70" fmla="*/ 2527835 h 3545305"/>
              <a:gd name="connsiteX71" fmla="*/ 172405 w 3545305"/>
              <a:gd name="connsiteY71" fmla="*/ 2488163 h 3545305"/>
              <a:gd name="connsiteX72" fmla="*/ 563963 w 3545305"/>
              <a:gd name="connsiteY72" fmla="*/ 2262097 h 3545305"/>
              <a:gd name="connsiteX73" fmla="*/ 539322 w 3545305"/>
              <a:gd name="connsiteY73" fmla="*/ 2194772 h 3545305"/>
              <a:gd name="connsiteX74" fmla="*/ 507500 w 3545305"/>
              <a:gd name="connsiteY74" fmla="*/ 2071012 h 3545305"/>
              <a:gd name="connsiteX75" fmla="*/ 489508 w 3545305"/>
              <a:gd name="connsiteY75" fmla="*/ 1953126 h 3545305"/>
              <a:gd name="connsiteX76" fmla="*/ 29042 w 3545305"/>
              <a:gd name="connsiteY76" fmla="*/ 1953126 h 3545305"/>
              <a:gd name="connsiteX77" fmla="*/ 0 w 3545305"/>
              <a:gd name="connsiteY77" fmla="*/ 1924084 h 3545305"/>
              <a:gd name="connsiteX78" fmla="*/ 0 w 3545305"/>
              <a:gd name="connsiteY78" fmla="*/ 1621221 h 3545305"/>
              <a:gd name="connsiteX79" fmla="*/ 29042 w 3545305"/>
              <a:gd name="connsiteY79" fmla="*/ 1592180 h 3545305"/>
              <a:gd name="connsiteX80" fmla="*/ 501138 w 3545305"/>
              <a:gd name="connsiteY80" fmla="*/ 1592179 h 3545305"/>
              <a:gd name="connsiteX81" fmla="*/ 507500 w 3545305"/>
              <a:gd name="connsiteY81" fmla="*/ 1550492 h 3545305"/>
              <a:gd name="connsiteX82" fmla="*/ 582747 w 3545305"/>
              <a:gd name="connsiteY82" fmla="*/ 1308085 h 3545305"/>
              <a:gd name="connsiteX83" fmla="*/ 588036 w 3545305"/>
              <a:gd name="connsiteY83" fmla="*/ 1297106 h 3545305"/>
              <a:gd name="connsiteX84" fmla="*/ 172405 w 3545305"/>
              <a:gd name="connsiteY84" fmla="*/ 1057142 h 3545305"/>
              <a:gd name="connsiteX85" fmla="*/ 161775 w 3545305"/>
              <a:gd name="connsiteY85" fmla="*/ 1017470 h 3545305"/>
              <a:gd name="connsiteX86" fmla="*/ 313206 w 3545305"/>
              <a:gd name="connsiteY86" fmla="*/ 755183 h 3545305"/>
              <a:gd name="connsiteX87" fmla="*/ 352878 w 3545305"/>
              <a:gd name="connsiteY87" fmla="*/ 744553 h 3545305"/>
              <a:gd name="connsiteX88" fmla="*/ 776379 w 3545305"/>
              <a:gd name="connsiteY88" fmla="*/ 989061 h 3545305"/>
              <a:gd name="connsiteX89" fmla="*/ 859503 w 3545305"/>
              <a:gd name="connsiteY89" fmla="*/ 897602 h 3545305"/>
              <a:gd name="connsiteX90" fmla="*/ 951209 w 3545305"/>
              <a:gd name="connsiteY90" fmla="*/ 814254 h 3545305"/>
              <a:gd name="connsiteX91" fmla="*/ 992920 w 3545305"/>
              <a:gd name="connsiteY91" fmla="*/ 783063 h 3545305"/>
              <a:gd name="connsiteX92" fmla="*/ 744553 w 3545305"/>
              <a:gd name="connsiteY92" fmla="*/ 352878 h 3545305"/>
              <a:gd name="connsiteX93" fmla="*/ 755183 w 3545305"/>
              <a:gd name="connsiteY93" fmla="*/ 313206 h 3545305"/>
              <a:gd name="connsiteX94" fmla="*/ 1017470 w 3545305"/>
              <a:gd name="connsiteY94" fmla="*/ 161775 h 3545305"/>
              <a:gd name="connsiteX95" fmla="*/ 1057142 w 3545305"/>
              <a:gd name="connsiteY95" fmla="*/ 172405 h 3545305"/>
              <a:gd name="connsiteX96" fmla="*/ 1308014 w 3545305"/>
              <a:gd name="connsiteY96" fmla="*/ 606928 h 3545305"/>
              <a:gd name="connsiteX97" fmla="*/ 1388633 w 3545305"/>
              <a:gd name="connsiteY97" fmla="*/ 577422 h 3545305"/>
              <a:gd name="connsiteX98" fmla="*/ 1512392 w 3545305"/>
              <a:gd name="connsiteY98" fmla="*/ 545600 h 3545305"/>
              <a:gd name="connsiteX99" fmla="*/ 1592179 w 3545305"/>
              <a:gd name="connsiteY99" fmla="*/ 533423 h 3545305"/>
              <a:gd name="connsiteX100" fmla="*/ 1592179 w 3545305"/>
              <a:gd name="connsiteY100" fmla="*/ 29042 h 3545305"/>
              <a:gd name="connsiteX101" fmla="*/ 1621221 w 3545305"/>
              <a:gd name="connsiteY101" fmla="*/ 0 h 3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45305" h="3545305">
                <a:moveTo>
                  <a:pt x="1772652" y="1020678"/>
                </a:moveTo>
                <a:cubicBezTo>
                  <a:pt x="1336306" y="1020678"/>
                  <a:pt x="982578" y="1374406"/>
                  <a:pt x="982578" y="1810752"/>
                </a:cubicBezTo>
                <a:cubicBezTo>
                  <a:pt x="982578" y="2247098"/>
                  <a:pt x="1336306" y="2600826"/>
                  <a:pt x="1772652" y="2600826"/>
                </a:cubicBezTo>
                <a:cubicBezTo>
                  <a:pt x="2208998" y="2600826"/>
                  <a:pt x="2562726" y="2247098"/>
                  <a:pt x="2562726" y="1810752"/>
                </a:cubicBezTo>
                <a:cubicBezTo>
                  <a:pt x="2562726" y="1374406"/>
                  <a:pt x="2208998" y="1020678"/>
                  <a:pt x="1772652" y="1020678"/>
                </a:cubicBezTo>
                <a:close/>
                <a:moveTo>
                  <a:pt x="1621221" y="0"/>
                </a:moveTo>
                <a:lnTo>
                  <a:pt x="1924084" y="0"/>
                </a:lnTo>
                <a:cubicBezTo>
                  <a:pt x="1940123" y="1"/>
                  <a:pt x="1953126" y="13003"/>
                  <a:pt x="1953126" y="29042"/>
                </a:cubicBezTo>
                <a:lnTo>
                  <a:pt x="1953126" y="533423"/>
                </a:lnTo>
                <a:lnTo>
                  <a:pt x="2032912" y="545600"/>
                </a:lnTo>
                <a:cubicBezTo>
                  <a:pt x="2074945" y="554201"/>
                  <a:pt x="2116234" y="564844"/>
                  <a:pt x="2156672" y="577422"/>
                </a:cubicBezTo>
                <a:lnTo>
                  <a:pt x="2237291" y="606929"/>
                </a:lnTo>
                <a:lnTo>
                  <a:pt x="2488164" y="172405"/>
                </a:lnTo>
                <a:cubicBezTo>
                  <a:pt x="2496183" y="158515"/>
                  <a:pt x="2513945" y="153756"/>
                  <a:pt x="2527836" y="161775"/>
                </a:cubicBezTo>
                <a:lnTo>
                  <a:pt x="2790123" y="313206"/>
                </a:lnTo>
                <a:cubicBezTo>
                  <a:pt x="2804013" y="321226"/>
                  <a:pt x="2808772" y="338988"/>
                  <a:pt x="2800752" y="352878"/>
                </a:cubicBezTo>
                <a:lnTo>
                  <a:pt x="2552385" y="783063"/>
                </a:lnTo>
                <a:lnTo>
                  <a:pt x="2594095" y="814254"/>
                </a:lnTo>
                <a:cubicBezTo>
                  <a:pt x="2625985" y="840572"/>
                  <a:pt x="2656590" y="868390"/>
                  <a:pt x="2685802" y="897602"/>
                </a:cubicBezTo>
                <a:lnTo>
                  <a:pt x="2768925" y="989061"/>
                </a:lnTo>
                <a:lnTo>
                  <a:pt x="3192427" y="744553"/>
                </a:lnTo>
                <a:cubicBezTo>
                  <a:pt x="3206317" y="736533"/>
                  <a:pt x="3224080" y="741293"/>
                  <a:pt x="3232099" y="755183"/>
                </a:cubicBezTo>
                <a:lnTo>
                  <a:pt x="3383531" y="1017470"/>
                </a:lnTo>
                <a:cubicBezTo>
                  <a:pt x="3391550" y="1031360"/>
                  <a:pt x="3386791" y="1049123"/>
                  <a:pt x="3372900" y="1057142"/>
                </a:cubicBezTo>
                <a:lnTo>
                  <a:pt x="2957269" y="1297107"/>
                </a:lnTo>
                <a:lnTo>
                  <a:pt x="2962557" y="1308085"/>
                </a:lnTo>
                <a:cubicBezTo>
                  <a:pt x="2995231" y="1385335"/>
                  <a:pt x="3020602" y="1466426"/>
                  <a:pt x="3037805" y="1550492"/>
                </a:cubicBezTo>
                <a:lnTo>
                  <a:pt x="3044167" y="1592179"/>
                </a:lnTo>
                <a:lnTo>
                  <a:pt x="3516263" y="1592179"/>
                </a:lnTo>
                <a:cubicBezTo>
                  <a:pt x="3532302" y="1592180"/>
                  <a:pt x="3545305" y="1605182"/>
                  <a:pt x="3545305" y="1621221"/>
                </a:cubicBezTo>
                <a:lnTo>
                  <a:pt x="3545305" y="1924084"/>
                </a:lnTo>
                <a:cubicBezTo>
                  <a:pt x="3545305" y="1940123"/>
                  <a:pt x="3532302" y="1953126"/>
                  <a:pt x="3516263" y="1953126"/>
                </a:cubicBezTo>
                <a:lnTo>
                  <a:pt x="3055796" y="1953126"/>
                </a:lnTo>
                <a:lnTo>
                  <a:pt x="3037805" y="2071012"/>
                </a:lnTo>
                <a:cubicBezTo>
                  <a:pt x="3029204" y="2113045"/>
                  <a:pt x="3018560" y="2154334"/>
                  <a:pt x="3005983" y="2194772"/>
                </a:cubicBezTo>
                <a:lnTo>
                  <a:pt x="2981342" y="2262097"/>
                </a:lnTo>
                <a:lnTo>
                  <a:pt x="3372900" y="2488164"/>
                </a:lnTo>
                <a:cubicBezTo>
                  <a:pt x="3386791" y="2496183"/>
                  <a:pt x="3391550" y="2513945"/>
                  <a:pt x="3383530" y="2527836"/>
                </a:cubicBezTo>
                <a:lnTo>
                  <a:pt x="3232099" y="2790123"/>
                </a:lnTo>
                <a:cubicBezTo>
                  <a:pt x="3224080" y="2804013"/>
                  <a:pt x="3206318" y="2808772"/>
                  <a:pt x="3192427" y="2800752"/>
                </a:cubicBezTo>
                <a:lnTo>
                  <a:pt x="2808752" y="2579238"/>
                </a:lnTo>
                <a:lnTo>
                  <a:pt x="2769151" y="2632195"/>
                </a:lnTo>
                <a:cubicBezTo>
                  <a:pt x="2716515" y="2695975"/>
                  <a:pt x="2657875" y="2754615"/>
                  <a:pt x="2594095" y="2807251"/>
                </a:cubicBezTo>
                <a:lnTo>
                  <a:pt x="2583113" y="2815463"/>
                </a:lnTo>
                <a:lnTo>
                  <a:pt x="2800753" y="3192427"/>
                </a:lnTo>
                <a:cubicBezTo>
                  <a:pt x="2808772" y="3206317"/>
                  <a:pt x="2804013" y="3224080"/>
                  <a:pt x="2790123" y="3232099"/>
                </a:cubicBezTo>
                <a:lnTo>
                  <a:pt x="2527835" y="3383531"/>
                </a:lnTo>
                <a:cubicBezTo>
                  <a:pt x="2513945" y="3391550"/>
                  <a:pt x="2496183" y="3386791"/>
                  <a:pt x="2488163" y="3372900"/>
                </a:cubicBezTo>
                <a:lnTo>
                  <a:pt x="2273610" y="3001283"/>
                </a:lnTo>
                <a:lnTo>
                  <a:pt x="2156672" y="3044083"/>
                </a:lnTo>
                <a:cubicBezTo>
                  <a:pt x="2116234" y="3056660"/>
                  <a:pt x="2074945" y="3067304"/>
                  <a:pt x="2032912" y="3075905"/>
                </a:cubicBezTo>
                <a:lnTo>
                  <a:pt x="1953126" y="3088082"/>
                </a:lnTo>
                <a:lnTo>
                  <a:pt x="1953126" y="3516263"/>
                </a:lnTo>
                <a:cubicBezTo>
                  <a:pt x="1953126" y="3532302"/>
                  <a:pt x="1940123" y="3545305"/>
                  <a:pt x="1924084" y="3545305"/>
                </a:cubicBezTo>
                <a:lnTo>
                  <a:pt x="1621222" y="3545305"/>
                </a:lnTo>
                <a:cubicBezTo>
                  <a:pt x="1605182" y="3545305"/>
                  <a:pt x="1592179" y="3532302"/>
                  <a:pt x="1592180" y="3516263"/>
                </a:cubicBezTo>
                <a:lnTo>
                  <a:pt x="1592180" y="3088082"/>
                </a:lnTo>
                <a:lnTo>
                  <a:pt x="1512392" y="3075905"/>
                </a:lnTo>
                <a:cubicBezTo>
                  <a:pt x="1470359" y="3067304"/>
                  <a:pt x="1429070" y="3056660"/>
                  <a:pt x="1388633" y="3044083"/>
                </a:cubicBezTo>
                <a:lnTo>
                  <a:pt x="1271695" y="3001283"/>
                </a:lnTo>
                <a:lnTo>
                  <a:pt x="1057142" y="3372900"/>
                </a:lnTo>
                <a:cubicBezTo>
                  <a:pt x="1049123" y="3386791"/>
                  <a:pt x="1031361" y="3391550"/>
                  <a:pt x="1017470" y="3383531"/>
                </a:cubicBezTo>
                <a:lnTo>
                  <a:pt x="755182" y="3232099"/>
                </a:lnTo>
                <a:cubicBezTo>
                  <a:pt x="741293" y="3224080"/>
                  <a:pt x="736533" y="3206318"/>
                  <a:pt x="744553" y="3192427"/>
                </a:cubicBezTo>
                <a:lnTo>
                  <a:pt x="962193" y="2815464"/>
                </a:lnTo>
                <a:lnTo>
                  <a:pt x="951209" y="2807251"/>
                </a:lnTo>
                <a:cubicBezTo>
                  <a:pt x="887430" y="2754615"/>
                  <a:pt x="828789" y="2695975"/>
                  <a:pt x="776154" y="2632195"/>
                </a:cubicBezTo>
                <a:lnTo>
                  <a:pt x="736553" y="2579238"/>
                </a:lnTo>
                <a:lnTo>
                  <a:pt x="352878" y="2800753"/>
                </a:lnTo>
                <a:cubicBezTo>
                  <a:pt x="338988" y="2808772"/>
                  <a:pt x="321225" y="2804013"/>
                  <a:pt x="313206" y="2790123"/>
                </a:cubicBezTo>
                <a:lnTo>
                  <a:pt x="161774" y="2527835"/>
                </a:lnTo>
                <a:cubicBezTo>
                  <a:pt x="153755" y="2513945"/>
                  <a:pt x="158514" y="2496183"/>
                  <a:pt x="172405" y="2488163"/>
                </a:cubicBezTo>
                <a:lnTo>
                  <a:pt x="563963" y="2262097"/>
                </a:lnTo>
                <a:lnTo>
                  <a:pt x="539322" y="2194772"/>
                </a:lnTo>
                <a:cubicBezTo>
                  <a:pt x="526744" y="2154334"/>
                  <a:pt x="516101" y="2113045"/>
                  <a:pt x="507500" y="2071012"/>
                </a:cubicBezTo>
                <a:lnTo>
                  <a:pt x="489508" y="1953126"/>
                </a:lnTo>
                <a:lnTo>
                  <a:pt x="29042" y="1953126"/>
                </a:lnTo>
                <a:cubicBezTo>
                  <a:pt x="13003" y="1953126"/>
                  <a:pt x="0" y="1940123"/>
                  <a:pt x="0" y="1924084"/>
                </a:cubicBezTo>
                <a:lnTo>
                  <a:pt x="0" y="1621221"/>
                </a:lnTo>
                <a:cubicBezTo>
                  <a:pt x="0" y="1605182"/>
                  <a:pt x="13003" y="1592179"/>
                  <a:pt x="29042" y="1592180"/>
                </a:cubicBezTo>
                <a:lnTo>
                  <a:pt x="501138" y="1592179"/>
                </a:lnTo>
                <a:lnTo>
                  <a:pt x="507500" y="1550492"/>
                </a:lnTo>
                <a:cubicBezTo>
                  <a:pt x="524702" y="1466426"/>
                  <a:pt x="550073" y="1385335"/>
                  <a:pt x="582747" y="1308085"/>
                </a:cubicBezTo>
                <a:lnTo>
                  <a:pt x="588036" y="1297106"/>
                </a:lnTo>
                <a:lnTo>
                  <a:pt x="172405" y="1057142"/>
                </a:lnTo>
                <a:cubicBezTo>
                  <a:pt x="158514" y="1049122"/>
                  <a:pt x="153755" y="1031361"/>
                  <a:pt x="161775" y="1017470"/>
                </a:cubicBezTo>
                <a:lnTo>
                  <a:pt x="313206" y="755183"/>
                </a:lnTo>
                <a:cubicBezTo>
                  <a:pt x="321225" y="741293"/>
                  <a:pt x="338987" y="736533"/>
                  <a:pt x="352878" y="744553"/>
                </a:cubicBezTo>
                <a:lnTo>
                  <a:pt x="776379" y="989061"/>
                </a:lnTo>
                <a:lnTo>
                  <a:pt x="859503" y="897602"/>
                </a:lnTo>
                <a:cubicBezTo>
                  <a:pt x="888714" y="868390"/>
                  <a:pt x="919319" y="840572"/>
                  <a:pt x="951209" y="814254"/>
                </a:cubicBezTo>
                <a:lnTo>
                  <a:pt x="992920" y="783063"/>
                </a:lnTo>
                <a:lnTo>
                  <a:pt x="744553" y="352878"/>
                </a:lnTo>
                <a:cubicBezTo>
                  <a:pt x="736533" y="338988"/>
                  <a:pt x="741293" y="321226"/>
                  <a:pt x="755183" y="313206"/>
                </a:cubicBezTo>
                <a:lnTo>
                  <a:pt x="1017470" y="161775"/>
                </a:lnTo>
                <a:cubicBezTo>
                  <a:pt x="1031360" y="153755"/>
                  <a:pt x="1049123" y="158515"/>
                  <a:pt x="1057142" y="172405"/>
                </a:cubicBezTo>
                <a:lnTo>
                  <a:pt x="1308014" y="606928"/>
                </a:lnTo>
                <a:lnTo>
                  <a:pt x="1388633" y="577422"/>
                </a:lnTo>
                <a:cubicBezTo>
                  <a:pt x="1429070" y="564844"/>
                  <a:pt x="1470359" y="554201"/>
                  <a:pt x="1512392" y="545600"/>
                </a:cubicBezTo>
                <a:lnTo>
                  <a:pt x="1592179" y="533423"/>
                </a:lnTo>
                <a:lnTo>
                  <a:pt x="1592179" y="29042"/>
                </a:lnTo>
                <a:cubicBezTo>
                  <a:pt x="1592180" y="13003"/>
                  <a:pt x="1605182" y="0"/>
                  <a:pt x="1621221" y="0"/>
                </a:cubicBezTo>
                <a:close/>
              </a:path>
            </a:pathLst>
          </a:custGeom>
          <a:solidFill>
            <a:srgbClr val="28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10546998" y="2499360"/>
            <a:ext cx="560739" cy="52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 animBg="1"/>
      <p:bldP spid="15" grpId="1" animBg="1"/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542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762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119077">
            <a:off x="4038598" y="1371598"/>
            <a:ext cx="4114800" cy="4114800"/>
          </a:xfrm>
          <a:prstGeom prst="blockArc">
            <a:avLst>
              <a:gd name="adj1" fmla="val 10800000"/>
              <a:gd name="adj2" fmla="val 1924161"/>
              <a:gd name="adj3" fmla="val 2053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038600" y="1371598"/>
            <a:ext cx="4114800" cy="4114800"/>
          </a:xfrm>
          <a:prstGeom prst="blockArc">
            <a:avLst>
              <a:gd name="adj1" fmla="val 10800000"/>
              <a:gd name="adj2" fmla="val 15980177"/>
              <a:gd name="adj3" fmla="val 20566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5306499">
            <a:off x="4038596" y="1371596"/>
            <a:ext cx="4114800" cy="4114800"/>
          </a:xfrm>
          <a:prstGeom prst="blockArc">
            <a:avLst>
              <a:gd name="adj1" fmla="val 13343407"/>
              <a:gd name="adj2" fmla="val 16290417"/>
              <a:gd name="adj3" fmla="val 204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172" y="2040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7) Out of the following which one is more correct when it comes to the promotional strategy of pharmaceutical companies in the view of the doctors?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65141" y="1914072"/>
            <a:ext cx="2255028" cy="765489"/>
            <a:chOff x="2565141" y="1914072"/>
            <a:chExt cx="2255028" cy="765489"/>
          </a:xfrm>
        </p:grpSpPr>
        <p:sp>
          <p:nvSpPr>
            <p:cNvPr id="12" name="Rectangle 11"/>
            <p:cNvSpPr/>
            <p:nvPr/>
          </p:nvSpPr>
          <p:spPr>
            <a:xfrm>
              <a:off x="2565141" y="2483156"/>
              <a:ext cx="1895212" cy="196405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66345" y="1914072"/>
              <a:ext cx="2153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They aim to inform about the product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88301" y="3258751"/>
            <a:ext cx="1482125" cy="430296"/>
            <a:chOff x="2688301" y="3258751"/>
            <a:chExt cx="1482125" cy="430296"/>
          </a:xfrm>
        </p:grpSpPr>
        <p:sp>
          <p:nvSpPr>
            <p:cNvPr id="11" name="Rectangle 10"/>
            <p:cNvSpPr/>
            <p:nvPr/>
          </p:nvSpPr>
          <p:spPr>
            <a:xfrm>
              <a:off x="2688301" y="3570390"/>
              <a:ext cx="1482125" cy="118657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8301" y="3258751"/>
              <a:ext cx="14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Other motives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08804" y="4477294"/>
            <a:ext cx="3255299" cy="460466"/>
            <a:chOff x="2308804" y="4477294"/>
            <a:chExt cx="3255299" cy="460466"/>
          </a:xfrm>
        </p:grpSpPr>
        <p:sp>
          <p:nvSpPr>
            <p:cNvPr id="10" name="Rectangle 9"/>
            <p:cNvSpPr/>
            <p:nvPr/>
          </p:nvSpPr>
          <p:spPr>
            <a:xfrm>
              <a:off x="2331720" y="4789993"/>
              <a:ext cx="2479059" cy="147767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8804" y="4477294"/>
              <a:ext cx="3255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Do not know/ Cannot say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8918" y="2642662"/>
            <a:ext cx="2119021" cy="728042"/>
            <a:chOff x="8008918" y="2642662"/>
            <a:chExt cx="2119021" cy="728042"/>
          </a:xfrm>
        </p:grpSpPr>
        <p:sp>
          <p:nvSpPr>
            <p:cNvPr id="9" name="Rectangle 8"/>
            <p:cNvSpPr/>
            <p:nvPr/>
          </p:nvSpPr>
          <p:spPr>
            <a:xfrm>
              <a:off x="8008918" y="3207282"/>
              <a:ext cx="2022049" cy="163422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07119" y="2642662"/>
              <a:ext cx="2020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They aim to persuade to purchase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20056" y="2028057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22%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1443" y="3456757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60%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9626" y="3435403"/>
            <a:ext cx="5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03%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4835" y="4223347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15%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7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 useBgFill="1">
        <p:nvSpPr>
          <p:cNvPr id="68" name="Rectangle 67"/>
          <p:cNvSpPr/>
          <p:nvPr/>
        </p:nvSpPr>
        <p:spPr>
          <a:xfrm>
            <a:off x="2824843" y="3831698"/>
            <a:ext cx="8548007" cy="1311522"/>
          </a:xfrm>
          <a:prstGeom prst="rect">
            <a:avLst/>
          </a:prstGeom>
          <a:ln>
            <a:noFill/>
          </a:ln>
          <a:scene3d>
            <a:camera prst="perspectiveRelaxed"/>
            <a:lightRig rig="balanced" dir="t"/>
          </a:scene3d>
          <a:sp3d extrusionH="527050" contourW="12700" prstMaterial="metal">
            <a:bevelT/>
            <a:bevelB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528992" y="1390258"/>
            <a:ext cx="657225" cy="3116456"/>
            <a:chOff x="3645419" y="2106610"/>
            <a:chExt cx="657225" cy="3116456"/>
          </a:xfrm>
        </p:grpSpPr>
        <p:sp>
          <p:nvSpPr>
            <p:cNvPr id="3" name="Oval 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3731873" y="2817785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132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174128" y="1390258"/>
            <a:ext cx="657225" cy="3116456"/>
            <a:chOff x="3645419" y="2106610"/>
            <a:chExt cx="657225" cy="3116456"/>
          </a:xfrm>
        </p:grpSpPr>
        <p:sp>
          <p:nvSpPr>
            <p:cNvPr id="33" name="Oval 3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19264" y="1390258"/>
            <a:ext cx="657225" cy="3116456"/>
            <a:chOff x="3645419" y="2106610"/>
            <a:chExt cx="657225" cy="3116456"/>
          </a:xfrm>
        </p:grpSpPr>
        <p:sp>
          <p:nvSpPr>
            <p:cNvPr id="37" name="Oval 36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464400" y="1390258"/>
            <a:ext cx="657225" cy="3116456"/>
            <a:chOff x="3645419" y="2106610"/>
            <a:chExt cx="657225" cy="3116456"/>
          </a:xfrm>
        </p:grpSpPr>
        <p:sp>
          <p:nvSpPr>
            <p:cNvPr id="41" name="Oval 40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09536" y="1390258"/>
            <a:ext cx="657225" cy="3116456"/>
            <a:chOff x="3645419" y="2106610"/>
            <a:chExt cx="657225" cy="3116456"/>
          </a:xfrm>
        </p:grpSpPr>
        <p:sp>
          <p:nvSpPr>
            <p:cNvPr id="45" name="Oval 44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8667281" y="4015480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7010" y="3598029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08701" y="3585764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312418" y="3948955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462533" y="4953642"/>
            <a:ext cx="79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Agree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18386" y="4998017"/>
            <a:ext cx="12130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Disagree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5228" y="4949742"/>
            <a:ext cx="125757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Agree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8359" y="4953642"/>
            <a:ext cx="102930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Disagree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813044" y="5015197"/>
            <a:ext cx="12636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Cannot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Say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9303" y="432338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05%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79209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03%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6026" y="434191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20%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15586" y="431818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20%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51631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52%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7045" y="23317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8) Do you agree that unethical standards exist in the promotion of pharmaceutical products in India?</a:t>
            </a:r>
          </a:p>
        </p:txBody>
      </p:sp>
    </p:spTree>
    <p:extLst>
      <p:ext uri="{BB962C8B-B14F-4D97-AF65-F5344CB8AC3E}">
        <p14:creationId xmlns:p14="http://schemas.microsoft.com/office/powerpoint/2010/main" val="249607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9" grpId="0" animBg="1"/>
      <p:bldP spid="50" grpId="0" animBg="1"/>
      <p:bldP spid="51" grpId="0" animBg="1"/>
      <p:bldP spid="2" grpId="0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74171" y="103053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9) Your recommendation to the industry and government regarding the promotional strategy of the pharmaceutical companies? You can choose more than one option.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42801" y="1042441"/>
            <a:ext cx="5452021" cy="827789"/>
            <a:chOff x="5522311" y="955297"/>
            <a:chExt cx="5452021" cy="827789"/>
          </a:xfrm>
        </p:grpSpPr>
        <p:sp>
          <p:nvSpPr>
            <p:cNvPr id="7" name="Rectangle 6"/>
            <p:cNvSpPr/>
            <p:nvPr/>
          </p:nvSpPr>
          <p:spPr>
            <a:xfrm>
              <a:off x="5522311" y="1225277"/>
              <a:ext cx="4937760" cy="557809"/>
            </a:xfrm>
            <a:prstGeom prst="rect">
              <a:avLst/>
            </a:prstGeom>
            <a:gradFill flip="none" rotWithShape="1">
              <a:gsLst>
                <a:gs pos="100000">
                  <a:srgbClr val="FDC703"/>
                </a:gs>
                <a:gs pos="17000">
                  <a:srgbClr val="FF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230528" y="955297"/>
              <a:ext cx="743804" cy="822960"/>
              <a:chOff x="6474966" y="1460946"/>
              <a:chExt cx="743804" cy="104712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24994" y="1512913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4000">
                    <a:srgbClr val="FFAA01"/>
                  </a:gs>
                  <a:gs pos="27000">
                    <a:srgbClr val="C877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C87700"/>
                  </a:gs>
                  <a:gs pos="32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474966" y="1460946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F9900"/>
                  </a:gs>
                  <a:gs pos="69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463562" y="1833292"/>
            <a:ext cx="6913300" cy="830881"/>
            <a:chOff x="285420" y="1460947"/>
            <a:chExt cx="6913300" cy="1057829"/>
          </a:xfrm>
        </p:grpSpPr>
        <p:sp>
          <p:nvSpPr>
            <p:cNvPr id="71" name="Rectangle 70"/>
            <p:cNvSpPr/>
            <p:nvPr/>
          </p:nvSpPr>
          <p:spPr>
            <a:xfrm>
              <a:off x="285420" y="1809025"/>
              <a:ext cx="6419088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17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2">
                      <a:lumMod val="50000"/>
                    </a:schemeClr>
                  </a:gs>
                  <a:gs pos="32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2">
                      <a:lumMod val="50000"/>
                    </a:schemeClr>
                  </a:gs>
                  <a:gs pos="1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2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463562" y="4739024"/>
            <a:ext cx="2142669" cy="832958"/>
            <a:chOff x="5056051" y="1460946"/>
            <a:chExt cx="2142669" cy="1060472"/>
          </a:xfrm>
        </p:grpSpPr>
        <p:sp>
          <p:nvSpPr>
            <p:cNvPr id="23" name="Rectangle 22"/>
            <p:cNvSpPr/>
            <p:nvPr/>
          </p:nvSpPr>
          <p:spPr>
            <a:xfrm>
              <a:off x="5056051" y="1811667"/>
              <a:ext cx="1682496" cy="709751"/>
            </a:xfrm>
            <a:prstGeom prst="rect">
              <a:avLst/>
            </a:prstGeom>
            <a:gradFill flip="none" rotWithShape="1">
              <a:gsLst>
                <a:gs pos="4200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74966" y="1460946"/>
              <a:ext cx="723754" cy="1047745"/>
              <a:chOff x="6474966" y="1460946"/>
              <a:chExt cx="723754" cy="10477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00B050"/>
                  </a:gs>
                  <a:gs pos="36000">
                    <a:srgbClr val="008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008000"/>
                  </a:gs>
                  <a:gs pos="32000">
                    <a:srgbClr val="00B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rgbClr val="008000"/>
                  </a:gs>
                  <a:gs pos="1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474966" y="1460946"/>
                <a:ext cx="534997" cy="870279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2000">
                    <a:srgbClr val="00B050"/>
                  </a:gs>
                  <a:gs pos="69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rgbClr val="008000"/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4509236" y="5703630"/>
            <a:ext cx="1336010" cy="822960"/>
            <a:chOff x="5862710" y="1460947"/>
            <a:chExt cx="1336010" cy="1047744"/>
          </a:xfrm>
        </p:grpSpPr>
        <p:sp>
          <p:nvSpPr>
            <p:cNvPr id="80" name="Rectangle 79"/>
            <p:cNvSpPr/>
            <p:nvPr/>
          </p:nvSpPr>
          <p:spPr>
            <a:xfrm>
              <a:off x="5862710" y="1794776"/>
              <a:ext cx="841001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3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93000">
                    <a:schemeClr val="accent6">
                      <a:lumMod val="5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57000">
                    <a:schemeClr val="accent6">
                      <a:lumMod val="75000"/>
                    </a:schemeClr>
                  </a:gs>
                  <a:gs pos="11000">
                    <a:schemeClr val="accent6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6">
                      <a:lumMod val="75000"/>
                    </a:schemeClr>
                  </a:gs>
                  <a:gs pos="1000">
                    <a:schemeClr val="accent6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491878" y="3764839"/>
            <a:ext cx="5394960" cy="831724"/>
            <a:chOff x="1330671" y="1460947"/>
            <a:chExt cx="5868049" cy="1058902"/>
          </a:xfrm>
        </p:grpSpPr>
        <p:sp>
          <p:nvSpPr>
            <p:cNvPr id="62" name="Rectangle 61"/>
            <p:cNvSpPr/>
            <p:nvPr/>
          </p:nvSpPr>
          <p:spPr>
            <a:xfrm>
              <a:off x="1330671" y="1810098"/>
              <a:ext cx="5394960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17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1">
                      <a:lumMod val="50000"/>
                    </a:schemeClr>
                  </a:gs>
                  <a:gs pos="32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1">
                      <a:lumMod val="50000"/>
                    </a:schemeClr>
                  </a:gs>
                  <a:gs pos="1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1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483000" y="2807206"/>
            <a:ext cx="5029200" cy="822960"/>
            <a:chOff x="4005449" y="2703402"/>
            <a:chExt cx="5700111" cy="822960"/>
          </a:xfrm>
        </p:grpSpPr>
        <p:sp>
          <p:nvSpPr>
            <p:cNvPr id="32" name="Rectangle 31"/>
            <p:cNvSpPr/>
            <p:nvPr/>
          </p:nvSpPr>
          <p:spPr>
            <a:xfrm>
              <a:off x="4005449" y="2968538"/>
              <a:ext cx="5202936" cy="557781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17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975007" y="2703402"/>
              <a:ext cx="730553" cy="822960"/>
              <a:chOff x="6474966" y="1460947"/>
              <a:chExt cx="730553" cy="1047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1743" y="1521123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5000">
                    <a:schemeClr val="accent5">
                      <a:lumMod val="75000"/>
                    </a:schemeClr>
                  </a:gs>
                  <a:gs pos="26000">
                    <a:schemeClr val="accent5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5">
                      <a:lumMod val="50000"/>
                    </a:schemeClr>
                  </a:gs>
                  <a:gs pos="32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5">
                      <a:lumMod val="5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2000">
                    <a:schemeClr val="accent5">
                      <a:lumMod val="75000"/>
                    </a:schemeClr>
                  </a:gs>
                  <a:gs pos="69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5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9" name="Rectangle 48"/>
          <p:cNvSpPr/>
          <p:nvPr/>
        </p:nvSpPr>
        <p:spPr>
          <a:xfrm>
            <a:off x="4363497" y="1004909"/>
            <a:ext cx="179304" cy="6420019"/>
          </a:xfrm>
          <a:prstGeom prst="rect">
            <a:avLst/>
          </a:prstGeom>
          <a:ln>
            <a:noFill/>
          </a:ln>
          <a:effectLst>
            <a:outerShdw blurRad="38100" dist="381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29360" y="1331571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72%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330866" y="2083961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86%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512200" y="3072876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67%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886838" y="4046211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70%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42502" y="4975220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12%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0901" y="5923809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01%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8870" y="1246348"/>
            <a:ext cx="201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Implement, improve and monitor legislation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30555" y="2062625"/>
            <a:ext cx="315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Measures to improve the transparency of drug companies’ marketing activities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4442" y="5106337"/>
            <a:ext cx="245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Other measures 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62101" y="5919620"/>
            <a:ext cx="130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Do not know/ Cannot say 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85938" y="4027255"/>
            <a:ext cx="210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Ensure codes of conduct on drug promotion 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7639" y="3054329"/>
            <a:ext cx="1461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Narrow" panose="020B0606020202030204" pitchFamily="34" charset="0"/>
              </a:rPr>
              <a:t>Stop the practice of gifts to doctors </a:t>
            </a:r>
            <a:endParaRPr lang="en-US" sz="105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7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3" grpId="0"/>
      <p:bldP spid="94" grpId="0"/>
      <p:bldP spid="95" grpId="0"/>
      <p:bldP spid="96" grpId="0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60070" y="1765166"/>
            <a:ext cx="4355537" cy="1097280"/>
            <a:chOff x="6618795" y="955297"/>
            <a:chExt cx="4355537" cy="822960"/>
          </a:xfrm>
        </p:grpSpPr>
        <p:sp>
          <p:nvSpPr>
            <p:cNvPr id="7" name="Rectangle 6"/>
            <p:cNvSpPr/>
            <p:nvPr/>
          </p:nvSpPr>
          <p:spPr>
            <a:xfrm>
              <a:off x="6618795" y="1219052"/>
              <a:ext cx="3840480" cy="557809"/>
            </a:xfrm>
            <a:prstGeom prst="rect">
              <a:avLst/>
            </a:prstGeom>
            <a:gradFill flip="none" rotWithShape="1">
              <a:gsLst>
                <a:gs pos="100000">
                  <a:srgbClr val="FDC703"/>
                </a:gs>
                <a:gs pos="17000">
                  <a:srgbClr val="FF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230528" y="955297"/>
              <a:ext cx="743804" cy="822960"/>
              <a:chOff x="6474966" y="1460946"/>
              <a:chExt cx="743804" cy="104712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24994" y="1512913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4000">
                    <a:srgbClr val="FFAA01"/>
                  </a:gs>
                  <a:gs pos="27000">
                    <a:srgbClr val="C877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C87700"/>
                  </a:gs>
                  <a:gs pos="32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474966" y="1460946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F9900"/>
                  </a:gs>
                  <a:gs pos="69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515938" y="4976101"/>
            <a:ext cx="2142669" cy="1097280"/>
            <a:chOff x="5056051" y="1460946"/>
            <a:chExt cx="2142669" cy="1060472"/>
          </a:xfrm>
        </p:grpSpPr>
        <p:sp>
          <p:nvSpPr>
            <p:cNvPr id="23" name="Rectangle 22"/>
            <p:cNvSpPr/>
            <p:nvPr/>
          </p:nvSpPr>
          <p:spPr>
            <a:xfrm>
              <a:off x="5056051" y="1811667"/>
              <a:ext cx="1682496" cy="709751"/>
            </a:xfrm>
            <a:prstGeom prst="rect">
              <a:avLst/>
            </a:prstGeom>
            <a:gradFill flip="none" rotWithShape="1">
              <a:gsLst>
                <a:gs pos="4200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74966" y="1460946"/>
              <a:ext cx="723754" cy="1047745"/>
              <a:chOff x="6474966" y="1460946"/>
              <a:chExt cx="723754" cy="10477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00B050"/>
                  </a:gs>
                  <a:gs pos="36000">
                    <a:srgbClr val="008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008000"/>
                  </a:gs>
                  <a:gs pos="32000">
                    <a:srgbClr val="00B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rgbClr val="008000"/>
                  </a:gs>
                  <a:gs pos="1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474966" y="1460946"/>
                <a:ext cx="534997" cy="870279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2000">
                    <a:srgbClr val="00B050"/>
                  </a:gs>
                  <a:gs pos="69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rgbClr val="008000"/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568792" y="3386459"/>
            <a:ext cx="6125536" cy="1085718"/>
            <a:chOff x="1073184" y="1460947"/>
            <a:chExt cx="6125536" cy="1047744"/>
          </a:xfrm>
        </p:grpSpPr>
        <p:sp>
          <p:nvSpPr>
            <p:cNvPr id="62" name="Rectangle 61"/>
            <p:cNvSpPr/>
            <p:nvPr/>
          </p:nvSpPr>
          <p:spPr>
            <a:xfrm>
              <a:off x="1073184" y="1795351"/>
              <a:ext cx="5669280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17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1">
                      <a:lumMod val="50000"/>
                    </a:schemeClr>
                  </a:gs>
                  <a:gs pos="32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1">
                      <a:lumMod val="50000"/>
                    </a:schemeClr>
                  </a:gs>
                  <a:gs pos="1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1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9" name="Rectangle 48"/>
          <p:cNvSpPr/>
          <p:nvPr/>
        </p:nvSpPr>
        <p:spPr>
          <a:xfrm>
            <a:off x="4380766" y="1274150"/>
            <a:ext cx="179304" cy="6420019"/>
          </a:xfrm>
          <a:prstGeom prst="rect">
            <a:avLst/>
          </a:prstGeom>
          <a:ln>
            <a:noFill/>
          </a:ln>
          <a:effectLst>
            <a:outerShdw blurRad="38100" dist="381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17660" y="2216483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36%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694328" y="3914025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54%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3203" y="5445816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10%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0029" y="2247147"/>
            <a:ext cx="201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Yes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5736" y="5406045"/>
            <a:ext cx="16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Do not know/ Cannot say </a:t>
            </a:r>
            <a:endParaRPr lang="en-US" sz="1100" b="1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57097" y="3882718"/>
            <a:ext cx="210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No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0239" y="27241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10) Do you think that the entry of Multinationals is a Major Challenge to the domestic Players in the Pharmaceutical Market and are they ready to face the Challenges of the Foreign Players?</a:t>
            </a:r>
          </a:p>
        </p:txBody>
      </p:sp>
    </p:spTree>
    <p:extLst>
      <p:ext uri="{BB962C8B-B14F-4D97-AF65-F5344CB8AC3E}">
        <p14:creationId xmlns:p14="http://schemas.microsoft.com/office/powerpoint/2010/main" val="3541830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5" grpId="0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0800000">
            <a:off x="3366456" y="1433512"/>
            <a:ext cx="6153443" cy="3924300"/>
          </a:xfrm>
          <a:prstGeom prst="rtTriangle">
            <a:avLst/>
          </a:prstGeom>
          <a:gradFill>
            <a:gsLst>
              <a:gs pos="5000">
                <a:schemeClr val="tx1"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82" y="4361919"/>
            <a:ext cx="6401355" cy="4938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4063536"/>
            <a:ext cx="6401355" cy="493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9352" y="1500973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--------------------------------------------------------------------------------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2514988"/>
            <a:ext cx="6401355" cy="4938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3194286"/>
            <a:ext cx="6401355" cy="4938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1" y="3460717"/>
            <a:ext cx="6401355" cy="4938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976988"/>
            <a:ext cx="6401355" cy="4938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0" y="3759100"/>
            <a:ext cx="6401355" cy="49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28647" y="1419225"/>
            <a:ext cx="6191250" cy="3952875"/>
          </a:xfrm>
          <a:prstGeom prst="rect">
            <a:avLst/>
          </a:prstGeom>
          <a:noFill/>
          <a:ln w="38100">
            <a:gradFill>
              <a:gsLst>
                <a:gs pos="5000">
                  <a:schemeClr val="bg1"/>
                </a:gs>
                <a:gs pos="23000">
                  <a:schemeClr val="bg1"/>
                </a:gs>
                <a:gs pos="0">
                  <a:schemeClr val="tx1"/>
                </a:gs>
                <a:gs pos="54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2" y="2855888"/>
            <a:ext cx="6401355" cy="493819"/>
          </a:xfrm>
          <a:prstGeom prst="rect">
            <a:avLst/>
          </a:prstGeom>
        </p:spPr>
      </p:pic>
      <p:sp>
        <p:nvSpPr>
          <p:cNvPr id="3" name="Block Arc 2"/>
          <p:cNvSpPr/>
          <p:nvPr/>
        </p:nvSpPr>
        <p:spPr>
          <a:xfrm>
            <a:off x="2672102" y="2933155"/>
            <a:ext cx="6380390" cy="6335486"/>
          </a:xfrm>
          <a:prstGeom prst="blockArc">
            <a:avLst>
              <a:gd name="adj1" fmla="val 13229696"/>
              <a:gd name="adj2" fmla="val 1087336"/>
              <a:gd name="adj3" fmla="val 18877"/>
            </a:avLst>
          </a:prstGeom>
          <a:solidFill>
            <a:schemeClr val="dk1"/>
          </a:solidFill>
          <a:ln>
            <a:noFill/>
          </a:ln>
          <a:scene3d>
            <a:camera prst="isometricOffAxis1Top">
              <a:rot lat="18250375" lon="18844639" rev="3078061"/>
            </a:camera>
            <a:lightRig rig="glow" dir="t"/>
          </a:scene3d>
          <a:sp3d extrusionH="882650" prstMaterial="meta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50738" y="3002109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1409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2237745"/>
            <a:ext cx="6401355" cy="4938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729704"/>
            <a:ext cx="6401355" cy="493819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90184" y="2354319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18161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77" y="293518"/>
            <a:ext cx="11695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11) What type of Marketing Strategy would you prefer to expand your Market size?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274" y="5129291"/>
            <a:ext cx="17499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183" y="4922332"/>
            <a:ext cx="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9878" y="5196793"/>
            <a:ext cx="1055077" cy="369332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5071" y="438212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8603" y="3471454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1321" y="319391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9952" y="1986826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9776" y="285643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5069" y="253393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5071" y="224077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8604" y="175201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5071" y="1489394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8986" y="3757431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1321" y="406709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29630" y="1710358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806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22302" y="4401672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45%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38348" y="4421295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23%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0325" y="4104302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32%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1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26" grpId="0" animBg="1"/>
      <p:bldP spid="10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0800000">
            <a:off x="3366456" y="1433512"/>
            <a:ext cx="6153443" cy="3924300"/>
          </a:xfrm>
          <a:prstGeom prst="rtTriangle">
            <a:avLst/>
          </a:prstGeom>
          <a:gradFill>
            <a:gsLst>
              <a:gs pos="5000">
                <a:schemeClr val="tx1"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82" y="4361919"/>
            <a:ext cx="6401355" cy="4938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4063536"/>
            <a:ext cx="6401355" cy="493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9352" y="1500973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--------------------------------------------------------------------------------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2514988"/>
            <a:ext cx="6401355" cy="4938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3194286"/>
            <a:ext cx="6401355" cy="4938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1" y="3460717"/>
            <a:ext cx="6401355" cy="4938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976988"/>
            <a:ext cx="6401355" cy="4938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0" y="3759100"/>
            <a:ext cx="6401355" cy="49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28647" y="1419225"/>
            <a:ext cx="6191250" cy="3952875"/>
          </a:xfrm>
          <a:prstGeom prst="rect">
            <a:avLst/>
          </a:prstGeom>
          <a:noFill/>
          <a:ln w="38100">
            <a:gradFill>
              <a:gsLst>
                <a:gs pos="5000">
                  <a:schemeClr val="bg1"/>
                </a:gs>
                <a:gs pos="23000">
                  <a:schemeClr val="bg1"/>
                </a:gs>
                <a:gs pos="0">
                  <a:schemeClr val="tx1"/>
                </a:gs>
                <a:gs pos="54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2" y="2855888"/>
            <a:ext cx="6401355" cy="493819"/>
          </a:xfrm>
          <a:prstGeom prst="rect">
            <a:avLst/>
          </a:prstGeom>
        </p:spPr>
      </p:pic>
      <p:sp>
        <p:nvSpPr>
          <p:cNvPr id="3" name="Block Arc 2"/>
          <p:cNvSpPr/>
          <p:nvPr/>
        </p:nvSpPr>
        <p:spPr>
          <a:xfrm>
            <a:off x="2672102" y="2933155"/>
            <a:ext cx="6380390" cy="6335486"/>
          </a:xfrm>
          <a:prstGeom prst="blockArc">
            <a:avLst>
              <a:gd name="adj1" fmla="val 13229696"/>
              <a:gd name="adj2" fmla="val 1087336"/>
              <a:gd name="adj3" fmla="val 18877"/>
            </a:avLst>
          </a:prstGeom>
          <a:solidFill>
            <a:schemeClr val="dk1"/>
          </a:solidFill>
          <a:ln>
            <a:noFill/>
          </a:ln>
          <a:scene3d>
            <a:camera prst="isometricOffAxis1Top">
              <a:rot lat="18250375" lon="18844639" rev="3078061"/>
            </a:camera>
            <a:lightRig rig="glow" dir="t"/>
          </a:scene3d>
          <a:sp3d extrusionH="882650" prstMaterial="meta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50738" y="2963863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14668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2237745"/>
            <a:ext cx="6401355" cy="4938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729704"/>
            <a:ext cx="6401355" cy="493819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90184" y="1598347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59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04274" y="5129291"/>
            <a:ext cx="17499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183" y="4922332"/>
            <a:ext cx="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9878" y="5196793"/>
            <a:ext cx="1055077" cy="369332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5071" y="438212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8603" y="3471454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1321" y="319391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9952" y="1986826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9776" y="285643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5069" y="253393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5071" y="224077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8604" y="175201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5071" y="1489394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8986" y="3757431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1321" y="406709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65340" y="2421527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1018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22302" y="4401672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31%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38348" y="4421295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24%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0325" y="4104302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47%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7166" y="328196"/>
            <a:ext cx="8865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12) What type of Marketing Strategy does you as More Profitable?</a:t>
            </a:r>
          </a:p>
        </p:txBody>
      </p:sp>
    </p:spTree>
    <p:extLst>
      <p:ext uri="{BB962C8B-B14F-4D97-AF65-F5344CB8AC3E}">
        <p14:creationId xmlns:p14="http://schemas.microsoft.com/office/powerpoint/2010/main" val="42154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26" grpId="0" animBg="1"/>
      <p:bldP spid="10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400331" y="4404809"/>
            <a:ext cx="914400" cy="4572000"/>
            <a:chOff x="3229883" y="2188233"/>
            <a:chExt cx="922915" cy="4562764"/>
          </a:xfrm>
        </p:grpSpPr>
        <p:sp>
          <p:nvSpPr>
            <p:cNvPr id="17" name="Rounded Rectangle 16"/>
            <p:cNvSpPr/>
            <p:nvPr/>
          </p:nvSpPr>
          <p:spPr>
            <a:xfrm>
              <a:off x="3238398" y="2188233"/>
              <a:ext cx="914400" cy="45627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8F80E">
                    <a:alpha val="40000"/>
                  </a:srgbClr>
                </a:gs>
                <a:gs pos="100000">
                  <a:srgbClr val="08F80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29883" y="2188233"/>
              <a:ext cx="922915" cy="914400"/>
            </a:xfrm>
            <a:prstGeom prst="ellipse">
              <a:avLst/>
            </a:prstGeom>
            <a:solidFill>
              <a:srgbClr val="08F8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37912" y="4404810"/>
            <a:ext cx="922027" cy="4572000"/>
            <a:chOff x="4582809" y="2188232"/>
            <a:chExt cx="929783" cy="4639950"/>
          </a:xfrm>
        </p:grpSpPr>
        <p:sp>
          <p:nvSpPr>
            <p:cNvPr id="21" name="Rounded Rectangle 20"/>
            <p:cNvSpPr/>
            <p:nvPr/>
          </p:nvSpPr>
          <p:spPr>
            <a:xfrm>
              <a:off x="4582809" y="2265421"/>
              <a:ext cx="914400" cy="45627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>
                    <a:alpha val="40000"/>
                  </a:srgbClr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0500" y="2188232"/>
              <a:ext cx="922092" cy="9279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83119" y="4404809"/>
            <a:ext cx="914400" cy="4679003"/>
            <a:chOff x="5821679" y="2188233"/>
            <a:chExt cx="914400" cy="4679003"/>
          </a:xfrm>
        </p:grpSpPr>
        <p:sp>
          <p:nvSpPr>
            <p:cNvPr id="22" name="Rounded Rectangle 21"/>
            <p:cNvSpPr/>
            <p:nvPr/>
          </p:nvSpPr>
          <p:spPr>
            <a:xfrm>
              <a:off x="5821679" y="2295236"/>
              <a:ext cx="914400" cy="457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00">
                    <a:alpha val="40000"/>
                  </a:srgbClr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1679" y="2188233"/>
              <a:ext cx="914400" cy="914400"/>
            </a:xfrm>
            <a:prstGeom prst="ellipse">
              <a:avLst/>
            </a:prstGeom>
            <a:solidFill>
              <a:srgbClr val="FDC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20700" y="4404809"/>
            <a:ext cx="914400" cy="4649188"/>
            <a:chOff x="7078446" y="2188233"/>
            <a:chExt cx="914400" cy="4649188"/>
          </a:xfrm>
        </p:grpSpPr>
        <p:sp>
          <p:nvSpPr>
            <p:cNvPr id="23" name="Rounded Rectangle 22"/>
            <p:cNvSpPr/>
            <p:nvPr/>
          </p:nvSpPr>
          <p:spPr>
            <a:xfrm>
              <a:off x="7078446" y="2265421"/>
              <a:ext cx="914400" cy="457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030A0">
                    <a:alpha val="40000"/>
                  </a:srgbClr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78446" y="2188233"/>
              <a:ext cx="914400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918242" y="1731933"/>
            <a:ext cx="826802" cy="2672876"/>
            <a:chOff x="-650018" y="1152144"/>
            <a:chExt cx="826802" cy="2672876"/>
          </a:xfrm>
        </p:grpSpPr>
        <p:sp>
          <p:nvSpPr>
            <p:cNvPr id="30" name="Rectangle 29"/>
            <p:cNvSpPr/>
            <p:nvPr/>
          </p:nvSpPr>
          <p:spPr>
            <a:xfrm>
              <a:off x="-646176" y="115214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650018" y="1400715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650018" y="309581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650018" y="285229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650018" y="333356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646176" y="1627632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646176" y="18653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650018" y="212464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650018" y="35872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-646176" y="237102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646176" y="261928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63891" y="389336"/>
            <a:ext cx="123922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13) What do you think is the Major challenge from the Marketing point of view for the Pharmaceutical Industry in India?</a:t>
            </a:r>
          </a:p>
        </p:txBody>
      </p:sp>
      <p:sp useBgFill="1">
        <p:nvSpPr>
          <p:cNvPr id="43" name="Freeform 42"/>
          <p:cNvSpPr/>
          <p:nvPr/>
        </p:nvSpPr>
        <p:spPr>
          <a:xfrm>
            <a:off x="2761861" y="4777273"/>
            <a:ext cx="8873412" cy="2556588"/>
          </a:xfrm>
          <a:custGeom>
            <a:avLst/>
            <a:gdLst>
              <a:gd name="connsiteX0" fmla="*/ 0 w 8873412"/>
              <a:gd name="connsiteY0" fmla="*/ 0 h 2556588"/>
              <a:gd name="connsiteX1" fmla="*/ 647088 w 8873412"/>
              <a:gd name="connsiteY1" fmla="*/ 0 h 2556588"/>
              <a:gd name="connsiteX2" fmla="*/ 638470 w 8873412"/>
              <a:gd name="connsiteY2" fmla="*/ 85662 h 2556588"/>
              <a:gd name="connsiteX3" fmla="*/ 1095670 w 8873412"/>
              <a:gd name="connsiteY3" fmla="*/ 543788 h 2556588"/>
              <a:gd name="connsiteX4" fmla="*/ 1552870 w 8873412"/>
              <a:gd name="connsiteY4" fmla="*/ 85662 h 2556588"/>
              <a:gd name="connsiteX5" fmla="*/ 1544252 w 8873412"/>
              <a:gd name="connsiteY5" fmla="*/ 0 h 2556588"/>
              <a:gd name="connsiteX6" fmla="*/ 2692220 w 8873412"/>
              <a:gd name="connsiteY6" fmla="*/ 0 h 2556588"/>
              <a:gd name="connsiteX7" fmla="*/ 2683678 w 8873412"/>
              <a:gd name="connsiteY7" fmla="*/ 84736 h 2556588"/>
              <a:gd name="connsiteX8" fmla="*/ 3140878 w 8873412"/>
              <a:gd name="connsiteY8" fmla="*/ 541936 h 2556588"/>
              <a:gd name="connsiteX9" fmla="*/ 3598078 w 8873412"/>
              <a:gd name="connsiteY9" fmla="*/ 84736 h 2556588"/>
              <a:gd name="connsiteX10" fmla="*/ 3589536 w 8873412"/>
              <a:gd name="connsiteY10" fmla="*/ 0 h 2556588"/>
              <a:gd name="connsiteX11" fmla="*/ 4729800 w 8873412"/>
              <a:gd name="connsiteY11" fmla="*/ 0 h 2556588"/>
              <a:gd name="connsiteX12" fmla="*/ 4721258 w 8873412"/>
              <a:gd name="connsiteY12" fmla="*/ 84736 h 2556588"/>
              <a:gd name="connsiteX13" fmla="*/ 5178458 w 8873412"/>
              <a:gd name="connsiteY13" fmla="*/ 541936 h 2556588"/>
              <a:gd name="connsiteX14" fmla="*/ 5635658 w 8873412"/>
              <a:gd name="connsiteY14" fmla="*/ 84736 h 2556588"/>
              <a:gd name="connsiteX15" fmla="*/ 5627116 w 8873412"/>
              <a:gd name="connsiteY15" fmla="*/ 0 h 2556588"/>
              <a:gd name="connsiteX16" fmla="*/ 6767381 w 8873412"/>
              <a:gd name="connsiteY16" fmla="*/ 0 h 2556588"/>
              <a:gd name="connsiteX17" fmla="*/ 6758839 w 8873412"/>
              <a:gd name="connsiteY17" fmla="*/ 84736 h 2556588"/>
              <a:gd name="connsiteX18" fmla="*/ 7216039 w 8873412"/>
              <a:gd name="connsiteY18" fmla="*/ 541936 h 2556588"/>
              <a:gd name="connsiteX19" fmla="*/ 7673239 w 8873412"/>
              <a:gd name="connsiteY19" fmla="*/ 84736 h 2556588"/>
              <a:gd name="connsiteX20" fmla="*/ 7664697 w 8873412"/>
              <a:gd name="connsiteY20" fmla="*/ 0 h 2556588"/>
              <a:gd name="connsiteX21" fmla="*/ 8873412 w 8873412"/>
              <a:gd name="connsiteY21" fmla="*/ 0 h 2556588"/>
              <a:gd name="connsiteX22" fmla="*/ 8873412 w 8873412"/>
              <a:gd name="connsiteY22" fmla="*/ 2556588 h 2556588"/>
              <a:gd name="connsiteX23" fmla="*/ 0 w 8873412"/>
              <a:gd name="connsiteY23" fmla="*/ 2556588 h 25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73412" h="2556588">
                <a:moveTo>
                  <a:pt x="0" y="0"/>
                </a:moveTo>
                <a:lnTo>
                  <a:pt x="647088" y="0"/>
                </a:lnTo>
                <a:lnTo>
                  <a:pt x="638470" y="85662"/>
                </a:lnTo>
                <a:cubicBezTo>
                  <a:pt x="638470" y="338678"/>
                  <a:pt x="843165" y="543788"/>
                  <a:pt x="1095670" y="543788"/>
                </a:cubicBezTo>
                <a:cubicBezTo>
                  <a:pt x="1348175" y="543788"/>
                  <a:pt x="1552870" y="338678"/>
                  <a:pt x="1552870" y="85662"/>
                </a:cubicBezTo>
                <a:lnTo>
                  <a:pt x="1544252" y="0"/>
                </a:lnTo>
                <a:lnTo>
                  <a:pt x="2692220" y="0"/>
                </a:lnTo>
                <a:lnTo>
                  <a:pt x="2683678" y="84736"/>
                </a:lnTo>
                <a:cubicBezTo>
                  <a:pt x="2683678" y="337241"/>
                  <a:pt x="2888373" y="541936"/>
                  <a:pt x="3140878" y="541936"/>
                </a:cubicBezTo>
                <a:cubicBezTo>
                  <a:pt x="3393383" y="541936"/>
                  <a:pt x="3598078" y="337241"/>
                  <a:pt x="3598078" y="84736"/>
                </a:cubicBezTo>
                <a:lnTo>
                  <a:pt x="3589536" y="0"/>
                </a:lnTo>
                <a:lnTo>
                  <a:pt x="4729800" y="0"/>
                </a:lnTo>
                <a:lnTo>
                  <a:pt x="4721258" y="84736"/>
                </a:lnTo>
                <a:cubicBezTo>
                  <a:pt x="4721258" y="337241"/>
                  <a:pt x="4925953" y="541936"/>
                  <a:pt x="5178458" y="541936"/>
                </a:cubicBezTo>
                <a:cubicBezTo>
                  <a:pt x="5430963" y="541936"/>
                  <a:pt x="5635658" y="337241"/>
                  <a:pt x="5635658" y="84736"/>
                </a:cubicBezTo>
                <a:lnTo>
                  <a:pt x="5627116" y="0"/>
                </a:lnTo>
                <a:lnTo>
                  <a:pt x="6767381" y="0"/>
                </a:lnTo>
                <a:lnTo>
                  <a:pt x="6758839" y="84736"/>
                </a:lnTo>
                <a:cubicBezTo>
                  <a:pt x="6758839" y="337241"/>
                  <a:pt x="6963534" y="541936"/>
                  <a:pt x="7216039" y="541936"/>
                </a:cubicBezTo>
                <a:cubicBezTo>
                  <a:pt x="7468544" y="541936"/>
                  <a:pt x="7673239" y="337241"/>
                  <a:pt x="7673239" y="84736"/>
                </a:cubicBezTo>
                <a:lnTo>
                  <a:pt x="7664697" y="0"/>
                </a:lnTo>
                <a:lnTo>
                  <a:pt x="8873412" y="0"/>
                </a:lnTo>
                <a:lnTo>
                  <a:pt x="8873412" y="2556588"/>
                </a:lnTo>
                <a:lnTo>
                  <a:pt x="0" y="2556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2161" y="5485892"/>
            <a:ext cx="177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Fragmentation of the market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2081" y="5584670"/>
            <a:ext cx="177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4017" y="5509517"/>
            <a:ext cx="1612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risk due to lack of price control mechanism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53910" y="5584670"/>
            <a:ext cx="177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MNCs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8001" y="2166754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38%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99750" y="3069688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23%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4971" y="3069688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22%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7921" y="384755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17%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43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0105 -0.35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0052 -0.23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16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00013 -0.2201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0091 -0.116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94106" y="4404809"/>
            <a:ext cx="914400" cy="4572000"/>
            <a:chOff x="3229883" y="2188233"/>
            <a:chExt cx="922915" cy="4562764"/>
          </a:xfrm>
        </p:grpSpPr>
        <p:sp>
          <p:nvSpPr>
            <p:cNvPr id="17" name="Rounded Rectangle 16"/>
            <p:cNvSpPr/>
            <p:nvPr/>
          </p:nvSpPr>
          <p:spPr>
            <a:xfrm>
              <a:off x="3238398" y="2188233"/>
              <a:ext cx="914400" cy="45627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8F80E">
                    <a:alpha val="40000"/>
                  </a:srgbClr>
                </a:gs>
                <a:gs pos="100000">
                  <a:srgbClr val="08F80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29883" y="2188233"/>
              <a:ext cx="922915" cy="914400"/>
            </a:xfrm>
            <a:prstGeom prst="ellipse">
              <a:avLst/>
            </a:prstGeom>
            <a:solidFill>
              <a:srgbClr val="08F8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19509" y="4404810"/>
            <a:ext cx="922027" cy="4572000"/>
            <a:chOff x="4582809" y="2188232"/>
            <a:chExt cx="929783" cy="4639950"/>
          </a:xfrm>
        </p:grpSpPr>
        <p:sp>
          <p:nvSpPr>
            <p:cNvPr id="21" name="Rounded Rectangle 20"/>
            <p:cNvSpPr/>
            <p:nvPr/>
          </p:nvSpPr>
          <p:spPr>
            <a:xfrm>
              <a:off x="4582809" y="2265421"/>
              <a:ext cx="914400" cy="45627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>
                    <a:alpha val="40000"/>
                  </a:srgbClr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0500" y="2188232"/>
              <a:ext cx="922092" cy="9279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64396" y="4404809"/>
            <a:ext cx="914400" cy="4679003"/>
            <a:chOff x="5821679" y="2188233"/>
            <a:chExt cx="914400" cy="4679003"/>
          </a:xfrm>
        </p:grpSpPr>
        <p:sp>
          <p:nvSpPr>
            <p:cNvPr id="22" name="Rounded Rectangle 21"/>
            <p:cNvSpPr/>
            <p:nvPr/>
          </p:nvSpPr>
          <p:spPr>
            <a:xfrm>
              <a:off x="5821679" y="2295236"/>
              <a:ext cx="914400" cy="457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00">
                    <a:alpha val="40000"/>
                  </a:srgbClr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1679" y="2188233"/>
              <a:ext cx="914400" cy="914400"/>
            </a:xfrm>
            <a:prstGeom prst="ellipse">
              <a:avLst/>
            </a:prstGeom>
            <a:solidFill>
              <a:srgbClr val="FDC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01656" y="4404809"/>
            <a:ext cx="914400" cy="4649188"/>
            <a:chOff x="7078446" y="2188233"/>
            <a:chExt cx="914400" cy="4649188"/>
          </a:xfrm>
        </p:grpSpPr>
        <p:sp>
          <p:nvSpPr>
            <p:cNvPr id="23" name="Rounded Rectangle 22"/>
            <p:cNvSpPr/>
            <p:nvPr/>
          </p:nvSpPr>
          <p:spPr>
            <a:xfrm>
              <a:off x="7078446" y="2265421"/>
              <a:ext cx="914400" cy="457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030A0">
                    <a:alpha val="40000"/>
                  </a:srgbClr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78446" y="2188233"/>
              <a:ext cx="914400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38913" y="4404809"/>
            <a:ext cx="914400" cy="4572000"/>
            <a:chOff x="8451272" y="2188232"/>
            <a:chExt cx="914400" cy="4715160"/>
          </a:xfrm>
        </p:grpSpPr>
        <p:sp>
          <p:nvSpPr>
            <p:cNvPr id="24" name="Rounded Rectangle 23"/>
            <p:cNvSpPr/>
            <p:nvPr/>
          </p:nvSpPr>
          <p:spPr>
            <a:xfrm>
              <a:off x="8451272" y="2340631"/>
              <a:ext cx="914400" cy="4562761"/>
            </a:xfrm>
            <a:prstGeom prst="roundRect">
              <a:avLst>
                <a:gd name="adj" fmla="val 50000"/>
              </a:avLst>
            </a:prstGeom>
            <a:gradFill>
              <a:gsLst>
                <a:gs pos="27000">
                  <a:schemeClr val="accent5">
                    <a:lumMod val="50000"/>
                    <a:alpha val="74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451272" y="2188232"/>
              <a:ext cx="914400" cy="94303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97319" y="1807993"/>
            <a:ext cx="826802" cy="2672876"/>
            <a:chOff x="-650018" y="1152144"/>
            <a:chExt cx="826802" cy="2672876"/>
          </a:xfrm>
        </p:grpSpPr>
        <p:sp>
          <p:nvSpPr>
            <p:cNvPr id="30" name="Rectangle 29"/>
            <p:cNvSpPr/>
            <p:nvPr/>
          </p:nvSpPr>
          <p:spPr>
            <a:xfrm>
              <a:off x="-646176" y="115214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650018" y="1400715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650018" y="309581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650018" y="285229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650018" y="333356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646176" y="1627632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646176" y="18653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650018" y="212464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650018" y="35872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-646176" y="237102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646176" y="261928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3976" y="350994"/>
            <a:ext cx="11730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14) What innovative distribution channel do you suggest to better market your products?</a:t>
            </a:r>
          </a:p>
        </p:txBody>
      </p:sp>
      <p:sp useBgFill="1">
        <p:nvSpPr>
          <p:cNvPr id="44" name="Freeform 43"/>
          <p:cNvSpPr/>
          <p:nvPr/>
        </p:nvSpPr>
        <p:spPr>
          <a:xfrm>
            <a:off x="2556588" y="4862009"/>
            <a:ext cx="9635412" cy="2518505"/>
          </a:xfrm>
          <a:custGeom>
            <a:avLst/>
            <a:gdLst>
              <a:gd name="connsiteX0" fmla="*/ 0 w 9635412"/>
              <a:gd name="connsiteY0" fmla="*/ 0 h 2518505"/>
              <a:gd name="connsiteX1" fmla="*/ 537612 w 9635412"/>
              <a:gd name="connsiteY1" fmla="*/ 0 h 2518505"/>
              <a:gd name="connsiteX2" fmla="*/ 537519 w 9635412"/>
              <a:gd name="connsiteY2" fmla="*/ 926 h 2518505"/>
              <a:gd name="connsiteX3" fmla="*/ 994718 w 9635412"/>
              <a:gd name="connsiteY3" fmla="*/ 459052 h 2518505"/>
              <a:gd name="connsiteX4" fmla="*/ 1451919 w 9635412"/>
              <a:gd name="connsiteY4" fmla="*/ 926 h 2518505"/>
              <a:gd name="connsiteX5" fmla="*/ 1451825 w 9635412"/>
              <a:gd name="connsiteY5" fmla="*/ 0 h 2518505"/>
              <a:gd name="connsiteX6" fmla="*/ 2370548 w 9635412"/>
              <a:gd name="connsiteY6" fmla="*/ 0 h 2518505"/>
              <a:gd name="connsiteX7" fmla="*/ 2827748 w 9635412"/>
              <a:gd name="connsiteY7" fmla="*/ 457200 h 2518505"/>
              <a:gd name="connsiteX8" fmla="*/ 3284948 w 9635412"/>
              <a:gd name="connsiteY8" fmla="*/ 0 h 2518505"/>
              <a:gd name="connsiteX9" fmla="*/ 4207808 w 9635412"/>
              <a:gd name="connsiteY9" fmla="*/ 0 h 2518505"/>
              <a:gd name="connsiteX10" fmla="*/ 4665008 w 9635412"/>
              <a:gd name="connsiteY10" fmla="*/ 457200 h 2518505"/>
              <a:gd name="connsiteX11" fmla="*/ 5122208 w 9635412"/>
              <a:gd name="connsiteY11" fmla="*/ 0 h 2518505"/>
              <a:gd name="connsiteX12" fmla="*/ 6045068 w 9635412"/>
              <a:gd name="connsiteY12" fmla="*/ 0 h 2518505"/>
              <a:gd name="connsiteX13" fmla="*/ 6502268 w 9635412"/>
              <a:gd name="connsiteY13" fmla="*/ 457200 h 2518505"/>
              <a:gd name="connsiteX14" fmla="*/ 6959468 w 9635412"/>
              <a:gd name="connsiteY14" fmla="*/ 0 h 2518505"/>
              <a:gd name="connsiteX15" fmla="*/ 7882326 w 9635412"/>
              <a:gd name="connsiteY15" fmla="*/ 0 h 2518505"/>
              <a:gd name="connsiteX16" fmla="*/ 8339526 w 9635412"/>
              <a:gd name="connsiteY16" fmla="*/ 457200 h 2518505"/>
              <a:gd name="connsiteX17" fmla="*/ 8796726 w 9635412"/>
              <a:gd name="connsiteY17" fmla="*/ 0 h 2518505"/>
              <a:gd name="connsiteX18" fmla="*/ 9635412 w 9635412"/>
              <a:gd name="connsiteY18" fmla="*/ 0 h 2518505"/>
              <a:gd name="connsiteX19" fmla="*/ 9635412 w 9635412"/>
              <a:gd name="connsiteY19" fmla="*/ 2518505 h 2518505"/>
              <a:gd name="connsiteX20" fmla="*/ 0 w 9635412"/>
              <a:gd name="connsiteY20" fmla="*/ 2518505 h 251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35412" h="2518505">
                <a:moveTo>
                  <a:pt x="0" y="0"/>
                </a:moveTo>
                <a:lnTo>
                  <a:pt x="537612" y="0"/>
                </a:lnTo>
                <a:lnTo>
                  <a:pt x="537519" y="926"/>
                </a:lnTo>
                <a:cubicBezTo>
                  <a:pt x="537519" y="253942"/>
                  <a:pt x="742214" y="459052"/>
                  <a:pt x="994718" y="459052"/>
                </a:cubicBezTo>
                <a:cubicBezTo>
                  <a:pt x="1247224" y="459052"/>
                  <a:pt x="1451919" y="253942"/>
                  <a:pt x="1451919" y="926"/>
                </a:cubicBezTo>
                <a:lnTo>
                  <a:pt x="1451825" y="0"/>
                </a:lnTo>
                <a:lnTo>
                  <a:pt x="2370548" y="0"/>
                </a:lnTo>
                <a:cubicBezTo>
                  <a:pt x="2370548" y="252505"/>
                  <a:pt x="2575243" y="457200"/>
                  <a:pt x="2827748" y="457200"/>
                </a:cubicBezTo>
                <a:cubicBezTo>
                  <a:pt x="3080253" y="457200"/>
                  <a:pt x="3284948" y="252505"/>
                  <a:pt x="3284948" y="0"/>
                </a:cubicBezTo>
                <a:lnTo>
                  <a:pt x="4207808" y="0"/>
                </a:lnTo>
                <a:cubicBezTo>
                  <a:pt x="4207808" y="252505"/>
                  <a:pt x="4412503" y="457200"/>
                  <a:pt x="4665008" y="457200"/>
                </a:cubicBezTo>
                <a:cubicBezTo>
                  <a:pt x="4917513" y="457200"/>
                  <a:pt x="5122208" y="252505"/>
                  <a:pt x="5122208" y="0"/>
                </a:cubicBezTo>
                <a:lnTo>
                  <a:pt x="6045068" y="0"/>
                </a:lnTo>
                <a:cubicBezTo>
                  <a:pt x="6045068" y="252505"/>
                  <a:pt x="6249763" y="457200"/>
                  <a:pt x="6502268" y="457200"/>
                </a:cubicBezTo>
                <a:cubicBezTo>
                  <a:pt x="6754773" y="457200"/>
                  <a:pt x="6959468" y="252505"/>
                  <a:pt x="6959468" y="0"/>
                </a:cubicBezTo>
                <a:lnTo>
                  <a:pt x="7882326" y="0"/>
                </a:lnTo>
                <a:cubicBezTo>
                  <a:pt x="7882326" y="252505"/>
                  <a:pt x="8087021" y="457200"/>
                  <a:pt x="8339526" y="457200"/>
                </a:cubicBezTo>
                <a:cubicBezTo>
                  <a:pt x="8592031" y="457200"/>
                  <a:pt x="8796726" y="252505"/>
                  <a:pt x="8796726" y="0"/>
                </a:cubicBezTo>
                <a:lnTo>
                  <a:pt x="9635412" y="0"/>
                </a:lnTo>
                <a:lnTo>
                  <a:pt x="9635412" y="2518505"/>
                </a:lnTo>
                <a:lnTo>
                  <a:pt x="0" y="2518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4762" y="5409514"/>
            <a:ext cx="157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Better consumer supply chain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98014" y="5409514"/>
            <a:ext cx="157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Emotional Branding 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4891" y="5426212"/>
            <a:ext cx="1773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Alliance </a:t>
            </a:r>
            <a:r>
              <a:rPr lang="en-US" sz="1600" b="1" dirty="0">
                <a:latin typeface="Arial Narrow" panose="020B0606020202030204" pitchFamily="34" charset="0"/>
              </a:rPr>
              <a:t>with other corporate leaders for promotion of the product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4518" y="5409514"/>
            <a:ext cx="157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Greater </a:t>
            </a:r>
            <a:r>
              <a:rPr lang="en-US" sz="1600" b="1" dirty="0">
                <a:latin typeface="Arial Narrow" panose="020B0606020202030204" pitchFamily="34" charset="0"/>
              </a:rPr>
              <a:t>media participation and power branding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67770" y="5409514"/>
            <a:ext cx="157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Others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012" y="2657544"/>
            <a:ext cx="6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34%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13409" y="3591558"/>
            <a:ext cx="6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12%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64709" y="1891107"/>
            <a:ext cx="6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47%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50670" y="3677880"/>
            <a:ext cx="6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10%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87927" y="4264077"/>
            <a:ext cx="6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02%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14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065 -0.288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104 -0.4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0065 -0.15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022E-16 L -0.00091 -0.1430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72 L 0.00039 -0.0379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9" grpId="0"/>
      <p:bldP spid="50" grpId="0"/>
      <p:bldP spid="5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542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762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4038600" y="1371600"/>
            <a:ext cx="4114800" cy="4114800"/>
          </a:xfrm>
          <a:prstGeom prst="blockArc">
            <a:avLst>
              <a:gd name="adj1" fmla="val 13098153"/>
              <a:gd name="adj2" fmla="val 9390593"/>
              <a:gd name="adj3" fmla="val 204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20166240">
            <a:off x="4038600" y="1371600"/>
            <a:ext cx="4114800" cy="4114800"/>
          </a:xfrm>
          <a:prstGeom prst="blockArc">
            <a:avLst>
              <a:gd name="adj1" fmla="val 10800000"/>
              <a:gd name="adj2" fmla="val 13068765"/>
              <a:gd name="adj3" fmla="val 206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839759">
            <a:off x="4038600" y="1394753"/>
            <a:ext cx="4114800" cy="4114800"/>
          </a:xfrm>
          <a:prstGeom prst="blockArc">
            <a:avLst>
              <a:gd name="adj1" fmla="val 10802183"/>
              <a:gd name="adj2" fmla="val 12335490"/>
              <a:gd name="adj3" fmla="val 20287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98672" y="2518411"/>
            <a:ext cx="1028103" cy="126830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1265" y="3628084"/>
            <a:ext cx="1372893" cy="141402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87130" y="3633094"/>
            <a:ext cx="1543741" cy="156882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75344" y="3311425"/>
            <a:ext cx="147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Yes – 86%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0687" y="3272478"/>
            <a:ext cx="203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1400" b="1" dirty="0" smtClean="0">
                <a:latin typeface="Arial Narrow" panose="020B0606020202030204" pitchFamily="34" charset="0"/>
              </a:rPr>
              <a:t>Can’t Say – 09%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7618" y="2243272"/>
            <a:ext cx="147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No – 05%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102" y="284966"/>
            <a:ext cx="12052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15) Are you aware that the pharmaceutical companies in India are shifting their focus from conventional method of marketing to non-conventional method of marketing?</a:t>
            </a:r>
          </a:p>
        </p:txBody>
      </p:sp>
    </p:spTree>
    <p:extLst>
      <p:ext uri="{BB962C8B-B14F-4D97-AF65-F5344CB8AC3E}">
        <p14:creationId xmlns:p14="http://schemas.microsoft.com/office/powerpoint/2010/main" val="3452600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1" grpId="0" animBg="1"/>
      <p:bldP spid="12" grpId="0" animBg="1"/>
      <p:bldP spid="17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83508" y="3415550"/>
            <a:ext cx="3856421" cy="1097280"/>
            <a:chOff x="7117911" y="955297"/>
            <a:chExt cx="3856421" cy="822960"/>
          </a:xfrm>
        </p:grpSpPr>
        <p:sp>
          <p:nvSpPr>
            <p:cNvPr id="7" name="Rectangle 6"/>
            <p:cNvSpPr/>
            <p:nvPr/>
          </p:nvSpPr>
          <p:spPr>
            <a:xfrm>
              <a:off x="7117911" y="1219052"/>
              <a:ext cx="3341363" cy="557809"/>
            </a:xfrm>
            <a:prstGeom prst="rect">
              <a:avLst/>
            </a:prstGeom>
            <a:gradFill flip="none" rotWithShape="1">
              <a:gsLst>
                <a:gs pos="100000">
                  <a:srgbClr val="FDC703"/>
                </a:gs>
                <a:gs pos="17000">
                  <a:srgbClr val="FF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230528" y="955297"/>
              <a:ext cx="743804" cy="822960"/>
              <a:chOff x="6474966" y="1460946"/>
              <a:chExt cx="743804" cy="104712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24994" y="1512913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4000">
                    <a:srgbClr val="FFAA01"/>
                  </a:gs>
                  <a:gs pos="27000">
                    <a:srgbClr val="C877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C87700"/>
                  </a:gs>
                  <a:gs pos="32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474966" y="1460946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F9900"/>
                  </a:gs>
                  <a:gs pos="69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515938" y="4976101"/>
            <a:ext cx="2142669" cy="1097280"/>
            <a:chOff x="5056051" y="1460946"/>
            <a:chExt cx="2142669" cy="1060472"/>
          </a:xfrm>
        </p:grpSpPr>
        <p:sp>
          <p:nvSpPr>
            <p:cNvPr id="23" name="Rectangle 22"/>
            <p:cNvSpPr/>
            <p:nvPr/>
          </p:nvSpPr>
          <p:spPr>
            <a:xfrm>
              <a:off x="5056051" y="1811667"/>
              <a:ext cx="1682496" cy="709751"/>
            </a:xfrm>
            <a:prstGeom prst="rect">
              <a:avLst/>
            </a:prstGeom>
            <a:gradFill flip="none" rotWithShape="1">
              <a:gsLst>
                <a:gs pos="4200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74966" y="1460946"/>
              <a:ext cx="723754" cy="1047745"/>
              <a:chOff x="6474966" y="1460946"/>
              <a:chExt cx="723754" cy="10477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00B050"/>
                  </a:gs>
                  <a:gs pos="36000">
                    <a:srgbClr val="008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008000"/>
                  </a:gs>
                  <a:gs pos="32000">
                    <a:srgbClr val="00B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rgbClr val="008000"/>
                  </a:gs>
                  <a:gs pos="1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474966" y="1460946"/>
                <a:ext cx="534997" cy="870279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2000">
                    <a:srgbClr val="00B050"/>
                  </a:gs>
                  <a:gs pos="69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rgbClr val="008000"/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568792" y="1729709"/>
            <a:ext cx="6125536" cy="1085718"/>
            <a:chOff x="1073184" y="1460947"/>
            <a:chExt cx="6125536" cy="1047744"/>
          </a:xfrm>
        </p:grpSpPr>
        <p:sp>
          <p:nvSpPr>
            <p:cNvPr id="62" name="Rectangle 61"/>
            <p:cNvSpPr/>
            <p:nvPr/>
          </p:nvSpPr>
          <p:spPr>
            <a:xfrm>
              <a:off x="1073184" y="1795351"/>
              <a:ext cx="5669280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17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1">
                      <a:lumMod val="50000"/>
                    </a:schemeClr>
                  </a:gs>
                  <a:gs pos="32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1">
                      <a:lumMod val="50000"/>
                    </a:schemeClr>
                  </a:gs>
                  <a:gs pos="1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1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9" name="Rectangle 48"/>
          <p:cNvSpPr/>
          <p:nvPr/>
        </p:nvSpPr>
        <p:spPr>
          <a:xfrm>
            <a:off x="4380766" y="1274150"/>
            <a:ext cx="179304" cy="6420019"/>
          </a:xfrm>
          <a:prstGeom prst="rect">
            <a:avLst/>
          </a:prstGeom>
          <a:ln>
            <a:noFill/>
          </a:ln>
          <a:effectLst>
            <a:outerShdw blurRad="38100" dist="381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1150" y="3836519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28%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759543" y="2161507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57%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3203" y="5445816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15%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0029" y="2247147"/>
            <a:ext cx="201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Yes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5736" y="5406045"/>
            <a:ext cx="16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Do not know/ Cannot say </a:t>
            </a:r>
            <a:endParaRPr lang="en-US" sz="1100" b="1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57097" y="3882718"/>
            <a:ext cx="210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No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0239" y="34391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16) Do you think that market ethics/ medical Ethics are a major factor in the new distribution channel of marketing?</a:t>
            </a:r>
          </a:p>
        </p:txBody>
      </p:sp>
    </p:spTree>
    <p:extLst>
      <p:ext uri="{BB962C8B-B14F-4D97-AF65-F5344CB8AC3E}">
        <p14:creationId xmlns:p14="http://schemas.microsoft.com/office/powerpoint/2010/main" val="3595057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5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508" y="365759"/>
            <a:ext cx="516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909" y="3644773"/>
            <a:ext cx="4523624" cy="45845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1" y="1175656"/>
            <a:ext cx="1133856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/>
              <a:t>Marketing</a:t>
            </a:r>
            <a:r>
              <a:rPr lang="en-US" sz="1600" dirty="0"/>
              <a:t> :- Marketing is the activity, set of institutions, and processes for creating, communicating, delivering, and exchanging offerings that have value for customers, clients, partners, and society at large.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2090057"/>
            <a:ext cx="923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Pharmaceutical Market in India</a:t>
            </a:r>
            <a:r>
              <a:rPr lang="en-US" sz="1600" dirty="0"/>
              <a:t> :-   </a:t>
            </a:r>
            <a:endParaRPr lang="en-US" sz="1600" u="sng" dirty="0"/>
          </a:p>
        </p:txBody>
      </p:sp>
      <p:grpSp>
        <p:nvGrpSpPr>
          <p:cNvPr id="38" name="Group 37"/>
          <p:cNvGrpSpPr/>
          <p:nvPr/>
        </p:nvGrpSpPr>
        <p:grpSpPr>
          <a:xfrm>
            <a:off x="-600075" y="2724150"/>
            <a:ext cx="13001625" cy="381000"/>
            <a:chOff x="-600075" y="2724150"/>
            <a:chExt cx="13001625" cy="381000"/>
          </a:xfrm>
        </p:grpSpPr>
        <p:sp>
          <p:nvSpPr>
            <p:cNvPr id="8" name="Rounded Rectangle 7"/>
            <p:cNvSpPr/>
            <p:nvPr/>
          </p:nvSpPr>
          <p:spPr>
            <a:xfrm>
              <a:off x="-371474" y="2724150"/>
              <a:ext cx="12773024" cy="381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>
              <a:innerShdw blurRad="495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600075" y="2828926"/>
              <a:ext cx="12880975" cy="13930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164895" y="2776825"/>
            <a:ext cx="1600200" cy="3406795"/>
            <a:chOff x="10164895" y="2776825"/>
            <a:chExt cx="1600200" cy="340679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64895" y="2776825"/>
              <a:ext cx="1600200" cy="3406795"/>
              <a:chOff x="10164895" y="2776825"/>
              <a:chExt cx="1600200" cy="340679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164895" y="2776825"/>
                <a:ext cx="1600200" cy="3406795"/>
                <a:chOff x="10164895" y="2776825"/>
                <a:chExt cx="1600200" cy="34067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>
                  <a:off x="10164895" y="4583420"/>
                  <a:ext cx="1600200" cy="1600200"/>
                </a:xfrm>
                <a:custGeom>
                  <a:avLst/>
                  <a:gdLst>
                    <a:gd name="connsiteX0" fmla="*/ 800100 w 1600200"/>
                    <a:gd name="connsiteY0" fmla="*/ 62405 h 1600200"/>
                    <a:gd name="connsiteX1" fmla="*/ 730363 w 1600200"/>
                    <a:gd name="connsiteY1" fmla="*/ 132142 h 1600200"/>
                    <a:gd name="connsiteX2" fmla="*/ 800100 w 1600200"/>
                    <a:gd name="connsiteY2" fmla="*/ 201879 h 1600200"/>
                    <a:gd name="connsiteX3" fmla="*/ 869837 w 1600200"/>
                    <a:gd name="connsiteY3" fmla="*/ 132142 h 1600200"/>
                    <a:gd name="connsiteX4" fmla="*/ 800100 w 1600200"/>
                    <a:gd name="connsiteY4" fmla="*/ 62405 h 1600200"/>
                    <a:gd name="connsiteX5" fmla="*/ 800100 w 1600200"/>
                    <a:gd name="connsiteY5" fmla="*/ 0 h 1600200"/>
                    <a:gd name="connsiteX6" fmla="*/ 1600200 w 1600200"/>
                    <a:gd name="connsiteY6" fmla="*/ 800100 h 1600200"/>
                    <a:gd name="connsiteX7" fmla="*/ 800100 w 1600200"/>
                    <a:gd name="connsiteY7" fmla="*/ 1600200 h 1600200"/>
                    <a:gd name="connsiteX8" fmla="*/ 0 w 1600200"/>
                    <a:gd name="connsiteY8" fmla="*/ 800100 h 1600200"/>
                    <a:gd name="connsiteX9" fmla="*/ 800100 w 1600200"/>
                    <a:gd name="connsiteY9" fmla="*/ 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0200" h="1600200">
                      <a:moveTo>
                        <a:pt x="800100" y="62405"/>
                      </a:moveTo>
                      <a:cubicBezTo>
                        <a:pt x="761585" y="62405"/>
                        <a:pt x="730363" y="93627"/>
                        <a:pt x="730363" y="132142"/>
                      </a:cubicBezTo>
                      <a:cubicBezTo>
                        <a:pt x="730363" y="170657"/>
                        <a:pt x="761585" y="201879"/>
                        <a:pt x="800100" y="201879"/>
                      </a:cubicBezTo>
                      <a:cubicBezTo>
                        <a:pt x="838615" y="201879"/>
                        <a:pt x="869837" y="170657"/>
                        <a:pt x="869837" y="132142"/>
                      </a:cubicBezTo>
                      <a:cubicBezTo>
                        <a:pt x="869837" y="93627"/>
                        <a:pt x="838615" y="62405"/>
                        <a:pt x="800100" y="62405"/>
                      </a:cubicBezTo>
                      <a:close/>
                      <a:moveTo>
                        <a:pt x="800100" y="0"/>
                      </a:moveTo>
                      <a:cubicBezTo>
                        <a:pt x="1241983" y="0"/>
                        <a:pt x="1600200" y="358217"/>
                        <a:pt x="1600200" y="800100"/>
                      </a:cubicBezTo>
                      <a:cubicBezTo>
                        <a:pt x="1600200" y="1241983"/>
                        <a:pt x="1241983" y="1600200"/>
                        <a:pt x="800100" y="1600200"/>
                      </a:cubicBezTo>
                      <a:cubicBezTo>
                        <a:pt x="358217" y="1600200"/>
                        <a:pt x="0" y="1241983"/>
                        <a:pt x="0" y="800100"/>
                      </a:cubicBezTo>
                      <a:cubicBezTo>
                        <a:pt x="0" y="358217"/>
                        <a:pt x="358217" y="0"/>
                        <a:pt x="8001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90000">
                      <a:schemeClr val="accent1">
                        <a:lumMod val="75000"/>
                        <a:alpha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glow rad="63500">
                    <a:schemeClr val="accent1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42" idx="4"/>
                  <a:endCxn id="29" idx="0"/>
                </p:cNvCxnSpPr>
                <p:nvPr/>
              </p:nvCxnSpPr>
              <p:spPr>
                <a:xfrm>
                  <a:off x="10964995" y="3052475"/>
                  <a:ext cx="0" cy="159335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/>
                <p:cNvGrpSpPr/>
                <p:nvPr/>
              </p:nvGrpSpPr>
              <p:grpSpPr>
                <a:xfrm>
                  <a:off x="10833463" y="2776825"/>
                  <a:ext cx="263064" cy="275650"/>
                  <a:chOff x="6212249" y="2754271"/>
                  <a:chExt cx="263064" cy="27565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212249" y="2754271"/>
                    <a:ext cx="263064" cy="2756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271304" y="2822442"/>
                    <a:ext cx="144954" cy="13930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20000"/>
                          <a:lumOff val="80000"/>
                          <a:alpha val="75000"/>
                        </a:schemeClr>
                      </a:gs>
                      <a:gs pos="90000">
                        <a:schemeClr val="accent1">
                          <a:lumMod val="75000"/>
                          <a:alpha val="75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10277524" y="4845808"/>
                <a:ext cx="136303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$50 billion &amp; </a:t>
                </a:r>
              </a:p>
              <a:p>
                <a:pPr algn="ctr"/>
                <a:r>
                  <a:rPr lang="en-US" sz="1400" b="1" dirty="0"/>
                  <a:t>$130 billion by 2030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5" t="21619" r="13428" b="21745"/>
            <a:stretch/>
          </p:blipFill>
          <p:spPr>
            <a:xfrm>
              <a:off x="10656513" y="5584472"/>
              <a:ext cx="605051" cy="46687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594207" y="2776825"/>
            <a:ext cx="1600200" cy="3124037"/>
            <a:chOff x="4594207" y="2776825"/>
            <a:chExt cx="1600200" cy="3124037"/>
          </a:xfrm>
        </p:grpSpPr>
        <p:grpSp>
          <p:nvGrpSpPr>
            <p:cNvPr id="13" name="Group 12"/>
            <p:cNvGrpSpPr/>
            <p:nvPr/>
          </p:nvGrpSpPr>
          <p:grpSpPr>
            <a:xfrm>
              <a:off x="4594207" y="2776825"/>
              <a:ext cx="1600200" cy="3124037"/>
              <a:chOff x="4594207" y="2776825"/>
              <a:chExt cx="1600200" cy="312403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594207" y="2776825"/>
                <a:ext cx="1600200" cy="3124037"/>
                <a:chOff x="4594207" y="2776825"/>
                <a:chExt cx="1600200" cy="3124037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4594207" y="4300662"/>
                  <a:ext cx="1600200" cy="1600200"/>
                </a:xfrm>
                <a:custGeom>
                  <a:avLst/>
                  <a:gdLst>
                    <a:gd name="connsiteX0" fmla="*/ 800100 w 1600200"/>
                    <a:gd name="connsiteY0" fmla="*/ 62405 h 1600200"/>
                    <a:gd name="connsiteX1" fmla="*/ 730363 w 1600200"/>
                    <a:gd name="connsiteY1" fmla="*/ 132142 h 1600200"/>
                    <a:gd name="connsiteX2" fmla="*/ 800100 w 1600200"/>
                    <a:gd name="connsiteY2" fmla="*/ 201879 h 1600200"/>
                    <a:gd name="connsiteX3" fmla="*/ 869837 w 1600200"/>
                    <a:gd name="connsiteY3" fmla="*/ 132142 h 1600200"/>
                    <a:gd name="connsiteX4" fmla="*/ 800100 w 1600200"/>
                    <a:gd name="connsiteY4" fmla="*/ 62405 h 1600200"/>
                    <a:gd name="connsiteX5" fmla="*/ 800100 w 1600200"/>
                    <a:gd name="connsiteY5" fmla="*/ 0 h 1600200"/>
                    <a:gd name="connsiteX6" fmla="*/ 1600200 w 1600200"/>
                    <a:gd name="connsiteY6" fmla="*/ 800100 h 1600200"/>
                    <a:gd name="connsiteX7" fmla="*/ 800100 w 1600200"/>
                    <a:gd name="connsiteY7" fmla="*/ 1600200 h 1600200"/>
                    <a:gd name="connsiteX8" fmla="*/ 0 w 1600200"/>
                    <a:gd name="connsiteY8" fmla="*/ 800100 h 1600200"/>
                    <a:gd name="connsiteX9" fmla="*/ 800100 w 1600200"/>
                    <a:gd name="connsiteY9" fmla="*/ 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0200" h="1600200">
                      <a:moveTo>
                        <a:pt x="800100" y="62405"/>
                      </a:moveTo>
                      <a:cubicBezTo>
                        <a:pt x="761585" y="62405"/>
                        <a:pt x="730363" y="93627"/>
                        <a:pt x="730363" y="132142"/>
                      </a:cubicBezTo>
                      <a:cubicBezTo>
                        <a:pt x="730363" y="170657"/>
                        <a:pt x="761585" y="201879"/>
                        <a:pt x="800100" y="201879"/>
                      </a:cubicBezTo>
                      <a:cubicBezTo>
                        <a:pt x="838615" y="201879"/>
                        <a:pt x="869837" y="170657"/>
                        <a:pt x="869837" y="132142"/>
                      </a:cubicBezTo>
                      <a:cubicBezTo>
                        <a:pt x="869837" y="93627"/>
                        <a:pt x="838615" y="62405"/>
                        <a:pt x="800100" y="62405"/>
                      </a:cubicBezTo>
                      <a:close/>
                      <a:moveTo>
                        <a:pt x="800100" y="0"/>
                      </a:moveTo>
                      <a:cubicBezTo>
                        <a:pt x="1241983" y="0"/>
                        <a:pt x="1600200" y="358217"/>
                        <a:pt x="1600200" y="800100"/>
                      </a:cubicBezTo>
                      <a:cubicBezTo>
                        <a:pt x="1600200" y="1241983"/>
                        <a:pt x="1241983" y="1600200"/>
                        <a:pt x="800100" y="1600200"/>
                      </a:cubicBezTo>
                      <a:cubicBezTo>
                        <a:pt x="358217" y="1600200"/>
                        <a:pt x="0" y="1241983"/>
                        <a:pt x="0" y="800100"/>
                      </a:cubicBezTo>
                      <a:cubicBezTo>
                        <a:pt x="0" y="358217"/>
                        <a:pt x="358217" y="0"/>
                        <a:pt x="8001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4000">
                      <a:schemeClr val="accent6">
                        <a:lumMod val="50000"/>
                        <a:alpha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37" idx="4"/>
                  <a:endCxn id="28" idx="0"/>
                </p:cNvCxnSpPr>
                <p:nvPr/>
              </p:nvCxnSpPr>
              <p:spPr>
                <a:xfrm>
                  <a:off x="5388417" y="2984304"/>
                  <a:ext cx="5890" cy="13787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/>
                <p:cNvGrpSpPr/>
                <p:nvPr/>
              </p:nvGrpSpPr>
              <p:grpSpPr>
                <a:xfrm>
                  <a:off x="5256885" y="2776825"/>
                  <a:ext cx="263064" cy="275650"/>
                  <a:chOff x="4362641" y="2782015"/>
                  <a:chExt cx="263064" cy="27565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362641" y="2782015"/>
                    <a:ext cx="263064" cy="2756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421696" y="2850186"/>
                    <a:ext cx="144954" cy="13930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  <a:alpha val="75000"/>
                        </a:schemeClr>
                      </a:gs>
                      <a:gs pos="94000">
                        <a:schemeClr val="accent6">
                          <a:lumMod val="50000"/>
                          <a:alpha val="75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4714563" y="4661142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2% of GDP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981" y="5196626"/>
              <a:ext cx="625991" cy="54774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737311" y="2776825"/>
            <a:ext cx="1600200" cy="3406795"/>
            <a:chOff x="2737311" y="2776825"/>
            <a:chExt cx="1600200" cy="3406795"/>
          </a:xfrm>
        </p:grpSpPr>
        <p:grpSp>
          <p:nvGrpSpPr>
            <p:cNvPr id="14" name="Group 13"/>
            <p:cNvGrpSpPr/>
            <p:nvPr/>
          </p:nvGrpSpPr>
          <p:grpSpPr>
            <a:xfrm>
              <a:off x="2737311" y="2776825"/>
              <a:ext cx="1600200" cy="3406795"/>
              <a:chOff x="2737311" y="2776825"/>
              <a:chExt cx="1600200" cy="34067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37311" y="2776825"/>
                <a:ext cx="1600200" cy="3406795"/>
                <a:chOff x="2737311" y="2776825"/>
                <a:chExt cx="1600200" cy="3406795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2737311" y="4583420"/>
                  <a:ext cx="1600200" cy="1600200"/>
                </a:xfrm>
                <a:custGeom>
                  <a:avLst/>
                  <a:gdLst>
                    <a:gd name="connsiteX0" fmla="*/ 800100 w 1600200"/>
                    <a:gd name="connsiteY0" fmla="*/ 62405 h 1600200"/>
                    <a:gd name="connsiteX1" fmla="*/ 730363 w 1600200"/>
                    <a:gd name="connsiteY1" fmla="*/ 132142 h 1600200"/>
                    <a:gd name="connsiteX2" fmla="*/ 800100 w 1600200"/>
                    <a:gd name="connsiteY2" fmla="*/ 201879 h 1600200"/>
                    <a:gd name="connsiteX3" fmla="*/ 869837 w 1600200"/>
                    <a:gd name="connsiteY3" fmla="*/ 132142 h 1600200"/>
                    <a:gd name="connsiteX4" fmla="*/ 800100 w 1600200"/>
                    <a:gd name="connsiteY4" fmla="*/ 62405 h 1600200"/>
                    <a:gd name="connsiteX5" fmla="*/ 800100 w 1600200"/>
                    <a:gd name="connsiteY5" fmla="*/ 0 h 1600200"/>
                    <a:gd name="connsiteX6" fmla="*/ 1600200 w 1600200"/>
                    <a:gd name="connsiteY6" fmla="*/ 800100 h 1600200"/>
                    <a:gd name="connsiteX7" fmla="*/ 800100 w 1600200"/>
                    <a:gd name="connsiteY7" fmla="*/ 1600200 h 1600200"/>
                    <a:gd name="connsiteX8" fmla="*/ 0 w 1600200"/>
                    <a:gd name="connsiteY8" fmla="*/ 800100 h 1600200"/>
                    <a:gd name="connsiteX9" fmla="*/ 800100 w 1600200"/>
                    <a:gd name="connsiteY9" fmla="*/ 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0200" h="1600200">
                      <a:moveTo>
                        <a:pt x="800100" y="62405"/>
                      </a:moveTo>
                      <a:cubicBezTo>
                        <a:pt x="761585" y="62405"/>
                        <a:pt x="730363" y="93627"/>
                        <a:pt x="730363" y="132142"/>
                      </a:cubicBezTo>
                      <a:cubicBezTo>
                        <a:pt x="730363" y="170657"/>
                        <a:pt x="761585" y="201879"/>
                        <a:pt x="800100" y="201879"/>
                      </a:cubicBezTo>
                      <a:cubicBezTo>
                        <a:pt x="838615" y="201879"/>
                        <a:pt x="869837" y="170657"/>
                        <a:pt x="869837" y="132142"/>
                      </a:cubicBezTo>
                      <a:cubicBezTo>
                        <a:pt x="869837" y="93627"/>
                        <a:pt x="838615" y="62405"/>
                        <a:pt x="800100" y="62405"/>
                      </a:cubicBezTo>
                      <a:close/>
                      <a:moveTo>
                        <a:pt x="800100" y="0"/>
                      </a:moveTo>
                      <a:cubicBezTo>
                        <a:pt x="1241983" y="0"/>
                        <a:pt x="1600200" y="358217"/>
                        <a:pt x="1600200" y="800100"/>
                      </a:cubicBezTo>
                      <a:cubicBezTo>
                        <a:pt x="1600200" y="1241983"/>
                        <a:pt x="1241983" y="1600200"/>
                        <a:pt x="800100" y="1600200"/>
                      </a:cubicBezTo>
                      <a:cubicBezTo>
                        <a:pt x="358217" y="1600200"/>
                        <a:pt x="0" y="1241983"/>
                        <a:pt x="0" y="800100"/>
                      </a:cubicBezTo>
                      <a:cubicBezTo>
                        <a:pt x="0" y="358217"/>
                        <a:pt x="358217" y="0"/>
                        <a:pt x="8001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2D050"/>
                    </a:gs>
                    <a:gs pos="72000">
                      <a:srgbClr val="008000">
                        <a:alpha val="7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glow rad="63500">
                    <a:srgbClr val="008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2" name="Straight Connector 51"/>
                <p:cNvCxnSpPr>
                  <a:stCxn id="33" idx="4"/>
                  <a:endCxn id="23" idx="0"/>
                </p:cNvCxnSpPr>
                <p:nvPr/>
              </p:nvCxnSpPr>
              <p:spPr>
                <a:xfrm>
                  <a:off x="3537411" y="2984304"/>
                  <a:ext cx="0" cy="16615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3405879" y="2776825"/>
                  <a:ext cx="263064" cy="275650"/>
                  <a:chOff x="2194386" y="2776825"/>
                  <a:chExt cx="263064" cy="27565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194386" y="2776825"/>
                    <a:ext cx="263064" cy="2756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253441" y="2844996"/>
                    <a:ext cx="144954" cy="13930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92D050">
                          <a:alpha val="75000"/>
                        </a:srgbClr>
                      </a:gs>
                      <a:gs pos="72000">
                        <a:srgbClr val="008000">
                          <a:alpha val="7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" name="Rectangle 4"/>
              <p:cNvSpPr/>
              <p:nvPr/>
            </p:nvSpPr>
            <p:spPr>
              <a:xfrm>
                <a:off x="2763169" y="4845808"/>
                <a:ext cx="154848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20% of the global supply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5" t="14163" r="9561" b="31959"/>
            <a:stretch/>
          </p:blipFill>
          <p:spPr>
            <a:xfrm>
              <a:off x="3179366" y="5568352"/>
              <a:ext cx="686657" cy="499112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183467" y="2776825"/>
            <a:ext cx="1849897" cy="3124037"/>
            <a:chOff x="8183467" y="2776825"/>
            <a:chExt cx="1849897" cy="3124037"/>
          </a:xfrm>
        </p:grpSpPr>
        <p:grpSp>
          <p:nvGrpSpPr>
            <p:cNvPr id="17" name="Group 16"/>
            <p:cNvGrpSpPr/>
            <p:nvPr/>
          </p:nvGrpSpPr>
          <p:grpSpPr>
            <a:xfrm>
              <a:off x="8183467" y="2776825"/>
              <a:ext cx="1849897" cy="3124037"/>
              <a:chOff x="8183467" y="2776825"/>
              <a:chExt cx="1849897" cy="312403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307999" y="2776825"/>
                <a:ext cx="1600200" cy="3124037"/>
                <a:chOff x="8307999" y="2776825"/>
                <a:chExt cx="1600200" cy="3124037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8307999" y="4300662"/>
                  <a:ext cx="1600200" cy="1600200"/>
                </a:xfrm>
                <a:custGeom>
                  <a:avLst/>
                  <a:gdLst>
                    <a:gd name="connsiteX0" fmla="*/ 800100 w 1600200"/>
                    <a:gd name="connsiteY0" fmla="*/ 62405 h 1600200"/>
                    <a:gd name="connsiteX1" fmla="*/ 730363 w 1600200"/>
                    <a:gd name="connsiteY1" fmla="*/ 132142 h 1600200"/>
                    <a:gd name="connsiteX2" fmla="*/ 800100 w 1600200"/>
                    <a:gd name="connsiteY2" fmla="*/ 201879 h 1600200"/>
                    <a:gd name="connsiteX3" fmla="*/ 869837 w 1600200"/>
                    <a:gd name="connsiteY3" fmla="*/ 132142 h 1600200"/>
                    <a:gd name="connsiteX4" fmla="*/ 800100 w 1600200"/>
                    <a:gd name="connsiteY4" fmla="*/ 62405 h 1600200"/>
                    <a:gd name="connsiteX5" fmla="*/ 800100 w 1600200"/>
                    <a:gd name="connsiteY5" fmla="*/ 0 h 1600200"/>
                    <a:gd name="connsiteX6" fmla="*/ 1600200 w 1600200"/>
                    <a:gd name="connsiteY6" fmla="*/ 800100 h 1600200"/>
                    <a:gd name="connsiteX7" fmla="*/ 800100 w 1600200"/>
                    <a:gd name="connsiteY7" fmla="*/ 1600200 h 1600200"/>
                    <a:gd name="connsiteX8" fmla="*/ 0 w 1600200"/>
                    <a:gd name="connsiteY8" fmla="*/ 800100 h 1600200"/>
                    <a:gd name="connsiteX9" fmla="*/ 800100 w 1600200"/>
                    <a:gd name="connsiteY9" fmla="*/ 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0200" h="1600200">
                      <a:moveTo>
                        <a:pt x="800100" y="62405"/>
                      </a:moveTo>
                      <a:cubicBezTo>
                        <a:pt x="761585" y="62405"/>
                        <a:pt x="730363" y="93627"/>
                        <a:pt x="730363" y="132142"/>
                      </a:cubicBezTo>
                      <a:cubicBezTo>
                        <a:pt x="730363" y="170657"/>
                        <a:pt x="761585" y="201879"/>
                        <a:pt x="800100" y="201879"/>
                      </a:cubicBezTo>
                      <a:cubicBezTo>
                        <a:pt x="838615" y="201879"/>
                        <a:pt x="869837" y="170657"/>
                        <a:pt x="869837" y="132142"/>
                      </a:cubicBezTo>
                      <a:cubicBezTo>
                        <a:pt x="869837" y="93627"/>
                        <a:pt x="838615" y="62405"/>
                        <a:pt x="800100" y="62405"/>
                      </a:cubicBezTo>
                      <a:close/>
                      <a:moveTo>
                        <a:pt x="800100" y="0"/>
                      </a:moveTo>
                      <a:cubicBezTo>
                        <a:pt x="1241983" y="0"/>
                        <a:pt x="1600200" y="358217"/>
                        <a:pt x="1600200" y="800100"/>
                      </a:cubicBezTo>
                      <a:cubicBezTo>
                        <a:pt x="1600200" y="1241983"/>
                        <a:pt x="1241983" y="1600200"/>
                        <a:pt x="800100" y="1600200"/>
                      </a:cubicBezTo>
                      <a:cubicBezTo>
                        <a:pt x="358217" y="1600200"/>
                        <a:pt x="0" y="1241983"/>
                        <a:pt x="0" y="800100"/>
                      </a:cubicBezTo>
                      <a:cubicBezTo>
                        <a:pt x="0" y="358217"/>
                        <a:pt x="358217" y="0"/>
                        <a:pt x="8001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6000">
                      <a:schemeClr val="accent3">
                        <a:lumMod val="75000"/>
                        <a:alpha val="75000"/>
                      </a:schemeClr>
                    </a:gs>
                    <a:gs pos="0">
                      <a:srgbClr val="FFFF00">
                        <a:alpha val="7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glow rad="63500">
                    <a:srgbClr val="FFC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46" idx="4"/>
                  <a:endCxn id="31" idx="0"/>
                </p:cNvCxnSpPr>
                <p:nvPr/>
              </p:nvCxnSpPr>
              <p:spPr>
                <a:xfrm>
                  <a:off x="9107282" y="2984304"/>
                  <a:ext cx="817" cy="13787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8975750" y="2776825"/>
                  <a:ext cx="263064" cy="275650"/>
                  <a:chOff x="5691879" y="2781197"/>
                  <a:chExt cx="263064" cy="275650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5691879" y="2781197"/>
                    <a:ext cx="263064" cy="2756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750934" y="2849368"/>
                    <a:ext cx="144954" cy="139308"/>
                  </a:xfrm>
                  <a:prstGeom prst="ellipse">
                    <a:avLst/>
                  </a:prstGeom>
                  <a:gradFill flip="none" rotWithShape="1">
                    <a:gsLst>
                      <a:gs pos="76000">
                        <a:schemeClr val="accent3">
                          <a:lumMod val="75000"/>
                          <a:alpha val="75000"/>
                        </a:schemeClr>
                      </a:gs>
                      <a:gs pos="0">
                        <a:srgbClr val="FFFF00">
                          <a:alpha val="7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8183467" y="4583420"/>
                <a:ext cx="184989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60% of global vaccine production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3" r="20788"/>
            <a:stretch/>
          </p:blipFill>
          <p:spPr>
            <a:xfrm>
              <a:off x="8825460" y="5304024"/>
              <a:ext cx="553366" cy="50911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451103" y="2779805"/>
            <a:ext cx="1600200" cy="3403815"/>
            <a:chOff x="6451103" y="2779805"/>
            <a:chExt cx="1600200" cy="3403815"/>
          </a:xfrm>
        </p:grpSpPr>
        <p:grpSp>
          <p:nvGrpSpPr>
            <p:cNvPr id="12" name="Group 11"/>
            <p:cNvGrpSpPr/>
            <p:nvPr/>
          </p:nvGrpSpPr>
          <p:grpSpPr>
            <a:xfrm>
              <a:off x="6451103" y="2779805"/>
              <a:ext cx="1600200" cy="3403815"/>
              <a:chOff x="6451103" y="2779805"/>
              <a:chExt cx="1600200" cy="340381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451103" y="2779805"/>
                <a:ext cx="1600200" cy="3403815"/>
                <a:chOff x="6451103" y="2779805"/>
                <a:chExt cx="1600200" cy="3403815"/>
              </a:xfrm>
            </p:grpSpPr>
            <p:sp>
              <p:nvSpPr>
                <p:cNvPr id="30" name="Freeform 29"/>
                <p:cNvSpPr/>
                <p:nvPr/>
              </p:nvSpPr>
              <p:spPr>
                <a:xfrm>
                  <a:off x="6451103" y="4583420"/>
                  <a:ext cx="1600200" cy="1600200"/>
                </a:xfrm>
                <a:custGeom>
                  <a:avLst/>
                  <a:gdLst>
                    <a:gd name="connsiteX0" fmla="*/ 800100 w 1600200"/>
                    <a:gd name="connsiteY0" fmla="*/ 62405 h 1600200"/>
                    <a:gd name="connsiteX1" fmla="*/ 730363 w 1600200"/>
                    <a:gd name="connsiteY1" fmla="*/ 132142 h 1600200"/>
                    <a:gd name="connsiteX2" fmla="*/ 800100 w 1600200"/>
                    <a:gd name="connsiteY2" fmla="*/ 201879 h 1600200"/>
                    <a:gd name="connsiteX3" fmla="*/ 869837 w 1600200"/>
                    <a:gd name="connsiteY3" fmla="*/ 132142 h 1600200"/>
                    <a:gd name="connsiteX4" fmla="*/ 800100 w 1600200"/>
                    <a:gd name="connsiteY4" fmla="*/ 62405 h 1600200"/>
                    <a:gd name="connsiteX5" fmla="*/ 800100 w 1600200"/>
                    <a:gd name="connsiteY5" fmla="*/ 0 h 1600200"/>
                    <a:gd name="connsiteX6" fmla="*/ 1600200 w 1600200"/>
                    <a:gd name="connsiteY6" fmla="*/ 800100 h 1600200"/>
                    <a:gd name="connsiteX7" fmla="*/ 800100 w 1600200"/>
                    <a:gd name="connsiteY7" fmla="*/ 1600200 h 1600200"/>
                    <a:gd name="connsiteX8" fmla="*/ 0 w 1600200"/>
                    <a:gd name="connsiteY8" fmla="*/ 800100 h 1600200"/>
                    <a:gd name="connsiteX9" fmla="*/ 800100 w 1600200"/>
                    <a:gd name="connsiteY9" fmla="*/ 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0200" h="1600200">
                      <a:moveTo>
                        <a:pt x="800100" y="62405"/>
                      </a:moveTo>
                      <a:cubicBezTo>
                        <a:pt x="761585" y="62405"/>
                        <a:pt x="730363" y="93627"/>
                        <a:pt x="730363" y="132142"/>
                      </a:cubicBezTo>
                      <a:cubicBezTo>
                        <a:pt x="730363" y="170657"/>
                        <a:pt x="761585" y="201879"/>
                        <a:pt x="800100" y="201879"/>
                      </a:cubicBezTo>
                      <a:cubicBezTo>
                        <a:pt x="838615" y="201879"/>
                        <a:pt x="869837" y="170657"/>
                        <a:pt x="869837" y="132142"/>
                      </a:cubicBezTo>
                      <a:cubicBezTo>
                        <a:pt x="869837" y="93627"/>
                        <a:pt x="838615" y="62405"/>
                        <a:pt x="800100" y="62405"/>
                      </a:cubicBezTo>
                      <a:close/>
                      <a:moveTo>
                        <a:pt x="800100" y="0"/>
                      </a:moveTo>
                      <a:cubicBezTo>
                        <a:pt x="1241983" y="0"/>
                        <a:pt x="1600200" y="358217"/>
                        <a:pt x="1600200" y="800100"/>
                      </a:cubicBezTo>
                      <a:cubicBezTo>
                        <a:pt x="1600200" y="1241983"/>
                        <a:pt x="1241983" y="1600200"/>
                        <a:pt x="800100" y="1600200"/>
                      </a:cubicBezTo>
                      <a:cubicBezTo>
                        <a:pt x="358217" y="1600200"/>
                        <a:pt x="0" y="1241983"/>
                        <a:pt x="0" y="800100"/>
                      </a:cubicBezTo>
                      <a:cubicBezTo>
                        <a:pt x="0" y="358217"/>
                        <a:pt x="358217" y="0"/>
                        <a:pt x="8001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00B0F0"/>
                    </a:gs>
                    <a:gs pos="100000">
                      <a:srgbClr val="002060">
                        <a:alpha val="7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glow rad="63500">
                    <a:srgbClr val="00B0F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40" idx="0"/>
                  <a:endCxn id="30" idx="0"/>
                </p:cNvCxnSpPr>
                <p:nvPr/>
              </p:nvCxnSpPr>
              <p:spPr>
                <a:xfrm flipH="1">
                  <a:off x="7251203" y="2847976"/>
                  <a:ext cx="5956" cy="17978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125627" y="2779805"/>
                  <a:ext cx="263064" cy="275650"/>
                  <a:chOff x="5066865" y="2761585"/>
                  <a:chExt cx="263064" cy="27565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5066865" y="2761585"/>
                    <a:ext cx="263064" cy="2756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125920" y="2829756"/>
                    <a:ext cx="144954" cy="139308"/>
                  </a:xfrm>
                  <a:prstGeom prst="ellipse">
                    <a:avLst/>
                  </a:prstGeom>
                  <a:gradFill flip="none" rotWithShape="1">
                    <a:gsLst>
                      <a:gs pos="29000">
                        <a:srgbClr val="00B0F0">
                          <a:alpha val="75000"/>
                        </a:srgbClr>
                      </a:gs>
                      <a:gs pos="100000">
                        <a:srgbClr val="002060">
                          <a:alpha val="7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>
              <a:xfrm>
                <a:off x="6471429" y="4845808"/>
                <a:ext cx="155954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17.5 % of the World population</a:t>
                </a: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948" y="5578616"/>
              <a:ext cx="556598" cy="5565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6344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0800000">
            <a:off x="3366456" y="1433512"/>
            <a:ext cx="6153443" cy="3924300"/>
          </a:xfrm>
          <a:prstGeom prst="rtTriangle">
            <a:avLst/>
          </a:prstGeom>
          <a:gradFill>
            <a:gsLst>
              <a:gs pos="5000">
                <a:schemeClr val="tx1"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82" y="4361919"/>
            <a:ext cx="6401355" cy="4938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4063536"/>
            <a:ext cx="6401355" cy="493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9352" y="1500973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--------------------------------------------------------------------------------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2514988"/>
            <a:ext cx="6401355" cy="4938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3194286"/>
            <a:ext cx="6401355" cy="4938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1" y="3460717"/>
            <a:ext cx="6401355" cy="4938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976988"/>
            <a:ext cx="6401355" cy="4938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0" y="3759100"/>
            <a:ext cx="6401355" cy="49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28647" y="1419225"/>
            <a:ext cx="6191250" cy="3952875"/>
          </a:xfrm>
          <a:prstGeom prst="rect">
            <a:avLst/>
          </a:prstGeom>
          <a:noFill/>
          <a:ln w="38100">
            <a:gradFill>
              <a:gsLst>
                <a:gs pos="5000">
                  <a:schemeClr val="bg1"/>
                </a:gs>
                <a:gs pos="23000">
                  <a:schemeClr val="bg1"/>
                </a:gs>
                <a:gs pos="0">
                  <a:schemeClr val="tx1"/>
                </a:gs>
                <a:gs pos="54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2" y="2855888"/>
            <a:ext cx="6401355" cy="493819"/>
          </a:xfrm>
          <a:prstGeom prst="rect">
            <a:avLst/>
          </a:prstGeom>
        </p:spPr>
      </p:pic>
      <p:sp>
        <p:nvSpPr>
          <p:cNvPr id="3" name="Block Arc 2"/>
          <p:cNvSpPr/>
          <p:nvPr/>
        </p:nvSpPr>
        <p:spPr>
          <a:xfrm>
            <a:off x="2672102" y="2933155"/>
            <a:ext cx="6380390" cy="6335486"/>
          </a:xfrm>
          <a:prstGeom prst="blockArc">
            <a:avLst>
              <a:gd name="adj1" fmla="val 13229696"/>
              <a:gd name="adj2" fmla="val 1087336"/>
              <a:gd name="adj3" fmla="val 18877"/>
            </a:avLst>
          </a:prstGeom>
          <a:solidFill>
            <a:schemeClr val="dk1"/>
          </a:solidFill>
          <a:ln>
            <a:noFill/>
          </a:ln>
          <a:scene3d>
            <a:camera prst="isometricOffAxis1Top">
              <a:rot lat="18250375" lon="18844639" rev="3078061"/>
            </a:camera>
            <a:lightRig rig="glow" dir="t"/>
          </a:scene3d>
          <a:sp3d extrusionH="882650" prstMaterial="meta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415146" y="2400836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0637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2237745"/>
            <a:ext cx="6401355" cy="4938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729704"/>
            <a:ext cx="6401355" cy="493819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98433" y="1256793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9908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04274" y="5129291"/>
            <a:ext cx="17499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183" y="4922332"/>
            <a:ext cx="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1349" y="5076489"/>
            <a:ext cx="938244" cy="584775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not know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8645" y="147747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8603" y="3762043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1985" y="3465428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1859" y="2242686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8645" y="316965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30223" y="284994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8645" y="2539211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8645" y="199253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8645" y="174061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1859" y="405088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5069" y="436191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05%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35201" y="3999968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4445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1421" y="4447233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10%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38348" y="4421295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36%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0325" y="4104302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54%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8247" y="26328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17) Do You Think That These Non-Conventional Marketing Methods Are Effective Methods of Pharma Marketing in The Present Age?</a:t>
            </a:r>
          </a:p>
        </p:txBody>
      </p:sp>
    </p:spTree>
    <p:extLst>
      <p:ext uri="{BB962C8B-B14F-4D97-AF65-F5344CB8AC3E}">
        <p14:creationId xmlns:p14="http://schemas.microsoft.com/office/powerpoint/2010/main" val="386789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26" grpId="0" animBg="1"/>
      <p:bldP spid="10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49946" y="5050133"/>
            <a:ext cx="3498172" cy="1097280"/>
            <a:chOff x="7476160" y="955297"/>
            <a:chExt cx="3498172" cy="822960"/>
          </a:xfrm>
        </p:grpSpPr>
        <p:sp>
          <p:nvSpPr>
            <p:cNvPr id="7" name="Rectangle 6"/>
            <p:cNvSpPr/>
            <p:nvPr/>
          </p:nvSpPr>
          <p:spPr>
            <a:xfrm>
              <a:off x="7476160" y="1218976"/>
              <a:ext cx="3017520" cy="557809"/>
            </a:xfrm>
            <a:prstGeom prst="rect">
              <a:avLst/>
            </a:prstGeom>
            <a:gradFill flip="none" rotWithShape="1">
              <a:gsLst>
                <a:gs pos="100000">
                  <a:srgbClr val="FDC703"/>
                </a:gs>
                <a:gs pos="17000">
                  <a:srgbClr val="FF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230528" y="955297"/>
              <a:ext cx="743804" cy="822960"/>
              <a:chOff x="6474966" y="1460946"/>
              <a:chExt cx="743804" cy="104712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24994" y="1512913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4000">
                    <a:srgbClr val="FFAA01"/>
                  </a:gs>
                  <a:gs pos="27000">
                    <a:srgbClr val="C877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C87700"/>
                  </a:gs>
                  <a:gs pos="32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474966" y="1460946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F9900"/>
                  </a:gs>
                  <a:gs pos="69000">
                    <a:srgbClr val="FDC70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2">
                      <a:lumMod val="67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506303" y="3430290"/>
            <a:ext cx="2142669" cy="1097280"/>
            <a:chOff x="5056051" y="1460946"/>
            <a:chExt cx="2142669" cy="1060472"/>
          </a:xfrm>
        </p:grpSpPr>
        <p:sp>
          <p:nvSpPr>
            <p:cNvPr id="23" name="Rectangle 22"/>
            <p:cNvSpPr/>
            <p:nvPr/>
          </p:nvSpPr>
          <p:spPr>
            <a:xfrm>
              <a:off x="5056051" y="1811667"/>
              <a:ext cx="1682496" cy="709751"/>
            </a:xfrm>
            <a:prstGeom prst="rect">
              <a:avLst/>
            </a:prstGeom>
            <a:gradFill flip="none" rotWithShape="1">
              <a:gsLst>
                <a:gs pos="4200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74966" y="1460946"/>
              <a:ext cx="723754" cy="1047745"/>
              <a:chOff x="6474966" y="1460946"/>
              <a:chExt cx="723754" cy="10477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00B050"/>
                  </a:gs>
                  <a:gs pos="36000">
                    <a:srgbClr val="008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rgbClr val="008000"/>
                  </a:gs>
                  <a:gs pos="32000">
                    <a:srgbClr val="00B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rgbClr val="008000"/>
                  </a:gs>
                  <a:gs pos="1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474966" y="1460946"/>
                <a:ext cx="534997" cy="870279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2000">
                    <a:srgbClr val="00B050"/>
                  </a:gs>
                  <a:gs pos="69000">
                    <a:srgbClr val="92D05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rgbClr val="008000"/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562904" y="1751697"/>
            <a:ext cx="6743784" cy="1091347"/>
            <a:chOff x="454936" y="1460947"/>
            <a:chExt cx="6743784" cy="1053176"/>
          </a:xfrm>
        </p:grpSpPr>
        <p:sp>
          <p:nvSpPr>
            <p:cNvPr id="62" name="Rectangle 61"/>
            <p:cNvSpPr/>
            <p:nvPr/>
          </p:nvSpPr>
          <p:spPr>
            <a:xfrm>
              <a:off x="454936" y="1804372"/>
              <a:ext cx="6309360" cy="709751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17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74966" y="1460947"/>
              <a:ext cx="723754" cy="1047744"/>
              <a:chOff x="6474966" y="1460947"/>
              <a:chExt cx="723754" cy="104774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704944" y="1521690"/>
                <a:ext cx="493776" cy="98700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8000">
                    <a:schemeClr val="tx1"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6705779" y="2203886"/>
                <a:ext cx="303349" cy="305019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76998" y="2204721"/>
                <a:ext cx="467361" cy="246380"/>
              </a:xfrm>
              <a:prstGeom prst="ellipse">
                <a:avLst/>
              </a:prstGeom>
              <a:gradFill>
                <a:gsLst>
                  <a:gs pos="67000">
                    <a:schemeClr val="accent1">
                      <a:lumMod val="50000"/>
                    </a:schemeClr>
                  </a:gs>
                  <a:gs pos="32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 flipH="1">
                <a:off x="6748780" y="1876468"/>
                <a:ext cx="195144" cy="454758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2965" h="829325">
                    <a:moveTo>
                      <a:pt x="18288" y="67821"/>
                    </a:moveTo>
                    <a:cubicBezTo>
                      <a:pt x="254871" y="-25651"/>
                      <a:pt x="302478" y="-15491"/>
                      <a:pt x="526869" y="55629"/>
                    </a:cubicBezTo>
                    <a:lnTo>
                      <a:pt x="532965" y="829324"/>
                    </a:lnTo>
                    <a:lnTo>
                      <a:pt x="492413" y="807659"/>
                    </a:lnTo>
                    <a:cubicBezTo>
                      <a:pt x="422971" y="778751"/>
                      <a:pt x="346625" y="762765"/>
                      <a:pt x="266484" y="762765"/>
                    </a:cubicBezTo>
                    <a:cubicBezTo>
                      <a:pt x="186344" y="762765"/>
                      <a:pt x="109997" y="778751"/>
                      <a:pt x="40556" y="807659"/>
                    </a:cubicBezTo>
                    <a:lnTo>
                      <a:pt x="0" y="829325"/>
                    </a:lnTo>
                    <a:lnTo>
                      <a:pt x="18288" y="67821"/>
                    </a:lnTo>
                    <a:close/>
                  </a:path>
                </a:pathLst>
              </a:custGeom>
              <a:gradFill>
                <a:gsLst>
                  <a:gs pos="88000">
                    <a:schemeClr val="accent1">
                      <a:lumMod val="50000"/>
                    </a:schemeClr>
                  </a:gs>
                  <a:gs pos="1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6474966" y="1460947"/>
                <a:ext cx="534997" cy="870280"/>
              </a:xfrm>
              <a:custGeom>
                <a:avLst/>
                <a:gdLst>
                  <a:gd name="connsiteX0" fmla="*/ 0 w 532965"/>
                  <a:gd name="connsiteY0" fmla="*/ 0 h 694448"/>
                  <a:gd name="connsiteX1" fmla="*/ 532965 w 532965"/>
                  <a:gd name="connsiteY1" fmla="*/ 0 h 694448"/>
                  <a:gd name="connsiteX2" fmla="*/ 532965 w 532965"/>
                  <a:gd name="connsiteY2" fmla="*/ 694447 h 694448"/>
                  <a:gd name="connsiteX3" fmla="*/ 492413 w 532965"/>
                  <a:gd name="connsiteY3" fmla="*/ 672782 h 694448"/>
                  <a:gd name="connsiteX4" fmla="*/ 266484 w 532965"/>
                  <a:gd name="connsiteY4" fmla="*/ 627888 h 694448"/>
                  <a:gd name="connsiteX5" fmla="*/ 40556 w 532965"/>
                  <a:gd name="connsiteY5" fmla="*/ 672782 h 694448"/>
                  <a:gd name="connsiteX6" fmla="*/ 0 w 532965"/>
                  <a:gd name="connsiteY6" fmla="*/ 694448 h 694448"/>
                  <a:gd name="connsiteX0" fmla="*/ 0 w 532965"/>
                  <a:gd name="connsiteY0" fmla="*/ 134112 h 828560"/>
                  <a:gd name="connsiteX1" fmla="*/ 526869 w 532965"/>
                  <a:gd name="connsiteY1" fmla="*/ 0 h 828560"/>
                  <a:gd name="connsiteX2" fmla="*/ 532965 w 532965"/>
                  <a:gd name="connsiteY2" fmla="*/ 828559 h 828560"/>
                  <a:gd name="connsiteX3" fmla="*/ 492413 w 532965"/>
                  <a:gd name="connsiteY3" fmla="*/ 806894 h 828560"/>
                  <a:gd name="connsiteX4" fmla="*/ 266484 w 532965"/>
                  <a:gd name="connsiteY4" fmla="*/ 762000 h 828560"/>
                  <a:gd name="connsiteX5" fmla="*/ 40556 w 532965"/>
                  <a:gd name="connsiteY5" fmla="*/ 806894 h 828560"/>
                  <a:gd name="connsiteX6" fmla="*/ 0 w 532965"/>
                  <a:gd name="connsiteY6" fmla="*/ 828560 h 828560"/>
                  <a:gd name="connsiteX7" fmla="*/ 0 w 532965"/>
                  <a:gd name="connsiteY7" fmla="*/ 134112 h 828560"/>
                  <a:gd name="connsiteX0" fmla="*/ 0 w 532965"/>
                  <a:gd name="connsiteY0" fmla="*/ 137034 h 831482"/>
                  <a:gd name="connsiteX1" fmla="*/ 526869 w 532965"/>
                  <a:gd name="connsiteY1" fmla="*/ 2922 h 831482"/>
                  <a:gd name="connsiteX2" fmla="*/ 532965 w 532965"/>
                  <a:gd name="connsiteY2" fmla="*/ 831481 h 831482"/>
                  <a:gd name="connsiteX3" fmla="*/ 492413 w 532965"/>
                  <a:gd name="connsiteY3" fmla="*/ 809816 h 831482"/>
                  <a:gd name="connsiteX4" fmla="*/ 266484 w 532965"/>
                  <a:gd name="connsiteY4" fmla="*/ 764922 h 831482"/>
                  <a:gd name="connsiteX5" fmla="*/ 40556 w 532965"/>
                  <a:gd name="connsiteY5" fmla="*/ 809816 h 831482"/>
                  <a:gd name="connsiteX6" fmla="*/ 0 w 532965"/>
                  <a:gd name="connsiteY6" fmla="*/ 831482 h 831482"/>
                  <a:gd name="connsiteX7" fmla="*/ 0 w 532965"/>
                  <a:gd name="connsiteY7" fmla="*/ 137034 h 831482"/>
                  <a:gd name="connsiteX0" fmla="*/ 0 w 532965"/>
                  <a:gd name="connsiteY0" fmla="*/ 138488 h 832936"/>
                  <a:gd name="connsiteX1" fmla="*/ 526869 w 532965"/>
                  <a:gd name="connsiteY1" fmla="*/ 4376 h 832936"/>
                  <a:gd name="connsiteX2" fmla="*/ 532965 w 532965"/>
                  <a:gd name="connsiteY2" fmla="*/ 832935 h 832936"/>
                  <a:gd name="connsiteX3" fmla="*/ 492413 w 532965"/>
                  <a:gd name="connsiteY3" fmla="*/ 811270 h 832936"/>
                  <a:gd name="connsiteX4" fmla="*/ 266484 w 532965"/>
                  <a:gd name="connsiteY4" fmla="*/ 766376 h 832936"/>
                  <a:gd name="connsiteX5" fmla="*/ 40556 w 532965"/>
                  <a:gd name="connsiteY5" fmla="*/ 811270 h 832936"/>
                  <a:gd name="connsiteX6" fmla="*/ 0 w 532965"/>
                  <a:gd name="connsiteY6" fmla="*/ 832936 h 832936"/>
                  <a:gd name="connsiteX7" fmla="*/ 0 w 532965"/>
                  <a:gd name="connsiteY7" fmla="*/ 138488 h 832936"/>
                  <a:gd name="connsiteX0" fmla="*/ 12192 w 532965"/>
                  <a:gd name="connsiteY0" fmla="*/ 49704 h 841688"/>
                  <a:gd name="connsiteX1" fmla="*/ 526869 w 532965"/>
                  <a:gd name="connsiteY1" fmla="*/ 13128 h 841688"/>
                  <a:gd name="connsiteX2" fmla="*/ 532965 w 532965"/>
                  <a:gd name="connsiteY2" fmla="*/ 841687 h 841688"/>
                  <a:gd name="connsiteX3" fmla="*/ 492413 w 532965"/>
                  <a:gd name="connsiteY3" fmla="*/ 820022 h 841688"/>
                  <a:gd name="connsiteX4" fmla="*/ 266484 w 532965"/>
                  <a:gd name="connsiteY4" fmla="*/ 775128 h 841688"/>
                  <a:gd name="connsiteX5" fmla="*/ 40556 w 532965"/>
                  <a:gd name="connsiteY5" fmla="*/ 820022 h 841688"/>
                  <a:gd name="connsiteX6" fmla="*/ 0 w 532965"/>
                  <a:gd name="connsiteY6" fmla="*/ 841688 h 841688"/>
                  <a:gd name="connsiteX7" fmla="*/ 12192 w 532965"/>
                  <a:gd name="connsiteY7" fmla="*/ 49704 h 841688"/>
                  <a:gd name="connsiteX0" fmla="*/ 12192 w 532965"/>
                  <a:gd name="connsiteY0" fmla="*/ 64059 h 856043"/>
                  <a:gd name="connsiteX1" fmla="*/ 526869 w 532965"/>
                  <a:gd name="connsiteY1" fmla="*/ 27483 h 856043"/>
                  <a:gd name="connsiteX2" fmla="*/ 532965 w 532965"/>
                  <a:gd name="connsiteY2" fmla="*/ 856042 h 856043"/>
                  <a:gd name="connsiteX3" fmla="*/ 492413 w 532965"/>
                  <a:gd name="connsiteY3" fmla="*/ 834377 h 856043"/>
                  <a:gd name="connsiteX4" fmla="*/ 266484 w 532965"/>
                  <a:gd name="connsiteY4" fmla="*/ 789483 h 856043"/>
                  <a:gd name="connsiteX5" fmla="*/ 40556 w 532965"/>
                  <a:gd name="connsiteY5" fmla="*/ 834377 h 856043"/>
                  <a:gd name="connsiteX6" fmla="*/ 0 w 532965"/>
                  <a:gd name="connsiteY6" fmla="*/ 856043 h 856043"/>
                  <a:gd name="connsiteX7" fmla="*/ 12192 w 532965"/>
                  <a:gd name="connsiteY7" fmla="*/ 64059 h 856043"/>
                  <a:gd name="connsiteX0" fmla="*/ 12192 w 532965"/>
                  <a:gd name="connsiteY0" fmla="*/ 46655 h 838639"/>
                  <a:gd name="connsiteX1" fmla="*/ 526869 w 532965"/>
                  <a:gd name="connsiteY1" fmla="*/ 52751 h 838639"/>
                  <a:gd name="connsiteX2" fmla="*/ 532965 w 532965"/>
                  <a:gd name="connsiteY2" fmla="*/ 838638 h 838639"/>
                  <a:gd name="connsiteX3" fmla="*/ 492413 w 532965"/>
                  <a:gd name="connsiteY3" fmla="*/ 816973 h 838639"/>
                  <a:gd name="connsiteX4" fmla="*/ 266484 w 532965"/>
                  <a:gd name="connsiteY4" fmla="*/ 772079 h 838639"/>
                  <a:gd name="connsiteX5" fmla="*/ 40556 w 532965"/>
                  <a:gd name="connsiteY5" fmla="*/ 816973 h 838639"/>
                  <a:gd name="connsiteX6" fmla="*/ 0 w 532965"/>
                  <a:gd name="connsiteY6" fmla="*/ 838639 h 838639"/>
                  <a:gd name="connsiteX7" fmla="*/ 12192 w 532965"/>
                  <a:gd name="connsiteY7" fmla="*/ 46655 h 838639"/>
                  <a:gd name="connsiteX0" fmla="*/ 12192 w 532965"/>
                  <a:gd name="connsiteY0" fmla="*/ 55397 h 847381"/>
                  <a:gd name="connsiteX1" fmla="*/ 526869 w 532965"/>
                  <a:gd name="connsiteY1" fmla="*/ 61493 h 847381"/>
                  <a:gd name="connsiteX2" fmla="*/ 532965 w 532965"/>
                  <a:gd name="connsiteY2" fmla="*/ 847380 h 847381"/>
                  <a:gd name="connsiteX3" fmla="*/ 492413 w 532965"/>
                  <a:gd name="connsiteY3" fmla="*/ 825715 h 847381"/>
                  <a:gd name="connsiteX4" fmla="*/ 266484 w 532965"/>
                  <a:gd name="connsiteY4" fmla="*/ 780821 h 847381"/>
                  <a:gd name="connsiteX5" fmla="*/ 40556 w 532965"/>
                  <a:gd name="connsiteY5" fmla="*/ 825715 h 847381"/>
                  <a:gd name="connsiteX6" fmla="*/ 0 w 532965"/>
                  <a:gd name="connsiteY6" fmla="*/ 847381 h 847381"/>
                  <a:gd name="connsiteX7" fmla="*/ 12192 w 532965"/>
                  <a:gd name="connsiteY7" fmla="*/ 55397 h 847381"/>
                  <a:gd name="connsiteX0" fmla="*/ 12192 w 532965"/>
                  <a:gd name="connsiteY0" fmla="*/ 59342 h 851326"/>
                  <a:gd name="connsiteX1" fmla="*/ 526869 w 532965"/>
                  <a:gd name="connsiteY1" fmla="*/ 65438 h 851326"/>
                  <a:gd name="connsiteX2" fmla="*/ 532965 w 532965"/>
                  <a:gd name="connsiteY2" fmla="*/ 851325 h 851326"/>
                  <a:gd name="connsiteX3" fmla="*/ 492413 w 532965"/>
                  <a:gd name="connsiteY3" fmla="*/ 829660 h 851326"/>
                  <a:gd name="connsiteX4" fmla="*/ 266484 w 532965"/>
                  <a:gd name="connsiteY4" fmla="*/ 784766 h 851326"/>
                  <a:gd name="connsiteX5" fmla="*/ 40556 w 532965"/>
                  <a:gd name="connsiteY5" fmla="*/ 829660 h 851326"/>
                  <a:gd name="connsiteX6" fmla="*/ 0 w 532965"/>
                  <a:gd name="connsiteY6" fmla="*/ 851326 h 851326"/>
                  <a:gd name="connsiteX7" fmla="*/ 12192 w 532965"/>
                  <a:gd name="connsiteY7" fmla="*/ 59342 h 851326"/>
                  <a:gd name="connsiteX0" fmla="*/ 18288 w 532965"/>
                  <a:gd name="connsiteY0" fmla="*/ 74313 h 835817"/>
                  <a:gd name="connsiteX1" fmla="*/ 526869 w 532965"/>
                  <a:gd name="connsiteY1" fmla="*/ 49929 h 835817"/>
                  <a:gd name="connsiteX2" fmla="*/ 532965 w 532965"/>
                  <a:gd name="connsiteY2" fmla="*/ 835816 h 835817"/>
                  <a:gd name="connsiteX3" fmla="*/ 492413 w 532965"/>
                  <a:gd name="connsiteY3" fmla="*/ 814151 h 835817"/>
                  <a:gd name="connsiteX4" fmla="*/ 266484 w 532965"/>
                  <a:gd name="connsiteY4" fmla="*/ 769257 h 835817"/>
                  <a:gd name="connsiteX5" fmla="*/ 40556 w 532965"/>
                  <a:gd name="connsiteY5" fmla="*/ 814151 h 835817"/>
                  <a:gd name="connsiteX6" fmla="*/ 0 w 532965"/>
                  <a:gd name="connsiteY6" fmla="*/ 835817 h 835817"/>
                  <a:gd name="connsiteX7" fmla="*/ 18288 w 532965"/>
                  <a:gd name="connsiteY7" fmla="*/ 74313 h 835817"/>
                  <a:gd name="connsiteX0" fmla="*/ 18288 w 532965"/>
                  <a:gd name="connsiteY0" fmla="*/ 67821 h 829325"/>
                  <a:gd name="connsiteX1" fmla="*/ 49638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67821 h 829325"/>
                  <a:gd name="connsiteX1" fmla="*/ 526869 w 532965"/>
                  <a:gd name="connsiteY1" fmla="*/ 55629 h 829325"/>
                  <a:gd name="connsiteX2" fmla="*/ 532965 w 532965"/>
                  <a:gd name="connsiteY2" fmla="*/ 829324 h 829325"/>
                  <a:gd name="connsiteX3" fmla="*/ 492413 w 532965"/>
                  <a:gd name="connsiteY3" fmla="*/ 807659 h 829325"/>
                  <a:gd name="connsiteX4" fmla="*/ 266484 w 532965"/>
                  <a:gd name="connsiteY4" fmla="*/ 762765 h 829325"/>
                  <a:gd name="connsiteX5" fmla="*/ 40556 w 532965"/>
                  <a:gd name="connsiteY5" fmla="*/ 807659 h 829325"/>
                  <a:gd name="connsiteX6" fmla="*/ 0 w 532965"/>
                  <a:gd name="connsiteY6" fmla="*/ 829325 h 829325"/>
                  <a:gd name="connsiteX7" fmla="*/ 18288 w 532965"/>
                  <a:gd name="connsiteY7" fmla="*/ 67821 h 829325"/>
                  <a:gd name="connsiteX0" fmla="*/ 18288 w 532965"/>
                  <a:gd name="connsiteY0" fmla="*/ 53749 h 815253"/>
                  <a:gd name="connsiteX1" fmla="*/ 526869 w 532965"/>
                  <a:gd name="connsiteY1" fmla="*/ 74034 h 815253"/>
                  <a:gd name="connsiteX2" fmla="*/ 532965 w 532965"/>
                  <a:gd name="connsiteY2" fmla="*/ 815252 h 815253"/>
                  <a:gd name="connsiteX3" fmla="*/ 492413 w 532965"/>
                  <a:gd name="connsiteY3" fmla="*/ 793587 h 815253"/>
                  <a:gd name="connsiteX4" fmla="*/ 266484 w 532965"/>
                  <a:gd name="connsiteY4" fmla="*/ 748693 h 815253"/>
                  <a:gd name="connsiteX5" fmla="*/ 40556 w 532965"/>
                  <a:gd name="connsiteY5" fmla="*/ 793587 h 815253"/>
                  <a:gd name="connsiteX6" fmla="*/ 0 w 532965"/>
                  <a:gd name="connsiteY6" fmla="*/ 815253 h 815253"/>
                  <a:gd name="connsiteX7" fmla="*/ 18288 w 532965"/>
                  <a:gd name="connsiteY7" fmla="*/ 53749 h 815253"/>
                  <a:gd name="connsiteX0" fmla="*/ 18288 w 532965"/>
                  <a:gd name="connsiteY0" fmla="*/ 57303 h 818807"/>
                  <a:gd name="connsiteX1" fmla="*/ 526869 w 532965"/>
                  <a:gd name="connsiteY1" fmla="*/ 77588 h 818807"/>
                  <a:gd name="connsiteX2" fmla="*/ 532965 w 532965"/>
                  <a:gd name="connsiteY2" fmla="*/ 818806 h 818807"/>
                  <a:gd name="connsiteX3" fmla="*/ 492413 w 532965"/>
                  <a:gd name="connsiteY3" fmla="*/ 797141 h 818807"/>
                  <a:gd name="connsiteX4" fmla="*/ 266484 w 532965"/>
                  <a:gd name="connsiteY4" fmla="*/ 752247 h 818807"/>
                  <a:gd name="connsiteX5" fmla="*/ 40556 w 532965"/>
                  <a:gd name="connsiteY5" fmla="*/ 797141 h 818807"/>
                  <a:gd name="connsiteX6" fmla="*/ 0 w 532965"/>
                  <a:gd name="connsiteY6" fmla="*/ 818807 h 818807"/>
                  <a:gd name="connsiteX7" fmla="*/ 18288 w 532965"/>
                  <a:gd name="connsiteY7" fmla="*/ 57303 h 818807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5514 h 817018"/>
                  <a:gd name="connsiteX1" fmla="*/ 529409 w 532965"/>
                  <a:gd name="connsiteY1" fmla="*/ 80439 h 817018"/>
                  <a:gd name="connsiteX2" fmla="*/ 532965 w 532965"/>
                  <a:gd name="connsiteY2" fmla="*/ 817017 h 817018"/>
                  <a:gd name="connsiteX3" fmla="*/ 492413 w 532965"/>
                  <a:gd name="connsiteY3" fmla="*/ 795352 h 817018"/>
                  <a:gd name="connsiteX4" fmla="*/ 266484 w 532965"/>
                  <a:gd name="connsiteY4" fmla="*/ 750458 h 817018"/>
                  <a:gd name="connsiteX5" fmla="*/ 40556 w 532965"/>
                  <a:gd name="connsiteY5" fmla="*/ 795352 h 817018"/>
                  <a:gd name="connsiteX6" fmla="*/ 0 w 532965"/>
                  <a:gd name="connsiteY6" fmla="*/ 817018 h 817018"/>
                  <a:gd name="connsiteX7" fmla="*/ 18288 w 532965"/>
                  <a:gd name="connsiteY7" fmla="*/ 55514 h 817018"/>
                  <a:gd name="connsiteX0" fmla="*/ 18288 w 532965"/>
                  <a:gd name="connsiteY0" fmla="*/ 54119 h 815623"/>
                  <a:gd name="connsiteX1" fmla="*/ 529409 w 532965"/>
                  <a:gd name="connsiteY1" fmla="*/ 79044 h 815623"/>
                  <a:gd name="connsiteX2" fmla="*/ 532965 w 532965"/>
                  <a:gd name="connsiteY2" fmla="*/ 815622 h 815623"/>
                  <a:gd name="connsiteX3" fmla="*/ 492413 w 532965"/>
                  <a:gd name="connsiteY3" fmla="*/ 793957 h 815623"/>
                  <a:gd name="connsiteX4" fmla="*/ 266484 w 532965"/>
                  <a:gd name="connsiteY4" fmla="*/ 749063 h 815623"/>
                  <a:gd name="connsiteX5" fmla="*/ 40556 w 532965"/>
                  <a:gd name="connsiteY5" fmla="*/ 793957 h 815623"/>
                  <a:gd name="connsiteX6" fmla="*/ 0 w 532965"/>
                  <a:gd name="connsiteY6" fmla="*/ 815623 h 815623"/>
                  <a:gd name="connsiteX7" fmla="*/ 18288 w 532965"/>
                  <a:gd name="connsiteY7" fmla="*/ 54119 h 815623"/>
                  <a:gd name="connsiteX0" fmla="*/ 0 w 534997"/>
                  <a:gd name="connsiteY0" fmla="*/ 63661 h 801968"/>
                  <a:gd name="connsiteX1" fmla="*/ 531441 w 534997"/>
                  <a:gd name="connsiteY1" fmla="*/ 65389 h 801968"/>
                  <a:gd name="connsiteX2" fmla="*/ 534997 w 534997"/>
                  <a:gd name="connsiteY2" fmla="*/ 801967 h 801968"/>
                  <a:gd name="connsiteX3" fmla="*/ 494445 w 534997"/>
                  <a:gd name="connsiteY3" fmla="*/ 780302 h 801968"/>
                  <a:gd name="connsiteX4" fmla="*/ 268516 w 534997"/>
                  <a:gd name="connsiteY4" fmla="*/ 735408 h 801968"/>
                  <a:gd name="connsiteX5" fmla="*/ 42588 w 534997"/>
                  <a:gd name="connsiteY5" fmla="*/ 780302 h 801968"/>
                  <a:gd name="connsiteX6" fmla="*/ 2032 w 534997"/>
                  <a:gd name="connsiteY6" fmla="*/ 801968 h 801968"/>
                  <a:gd name="connsiteX7" fmla="*/ 0 w 534997"/>
                  <a:gd name="connsiteY7" fmla="*/ 63661 h 801968"/>
                  <a:gd name="connsiteX0" fmla="*/ 0 w 534997"/>
                  <a:gd name="connsiteY0" fmla="*/ 56509 h 794816"/>
                  <a:gd name="connsiteX1" fmla="*/ 531441 w 534997"/>
                  <a:gd name="connsiteY1" fmla="*/ 58237 h 794816"/>
                  <a:gd name="connsiteX2" fmla="*/ 534997 w 534997"/>
                  <a:gd name="connsiteY2" fmla="*/ 794815 h 794816"/>
                  <a:gd name="connsiteX3" fmla="*/ 494445 w 534997"/>
                  <a:gd name="connsiteY3" fmla="*/ 773150 h 794816"/>
                  <a:gd name="connsiteX4" fmla="*/ 268516 w 534997"/>
                  <a:gd name="connsiteY4" fmla="*/ 728256 h 794816"/>
                  <a:gd name="connsiteX5" fmla="*/ 42588 w 534997"/>
                  <a:gd name="connsiteY5" fmla="*/ 773150 h 794816"/>
                  <a:gd name="connsiteX6" fmla="*/ 2032 w 534997"/>
                  <a:gd name="connsiteY6" fmla="*/ 794816 h 794816"/>
                  <a:gd name="connsiteX7" fmla="*/ 0 w 534997"/>
                  <a:gd name="connsiteY7" fmla="*/ 56509 h 7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97" h="794816">
                    <a:moveTo>
                      <a:pt x="0" y="56509"/>
                    </a:moveTo>
                    <a:cubicBezTo>
                      <a:pt x="114663" y="-18405"/>
                      <a:pt x="413730" y="-19841"/>
                      <a:pt x="531441" y="58237"/>
                    </a:cubicBezTo>
                    <a:cubicBezTo>
                      <a:pt x="532626" y="303763"/>
                      <a:pt x="533812" y="549289"/>
                      <a:pt x="534997" y="794815"/>
                    </a:cubicBezTo>
                    <a:lnTo>
                      <a:pt x="494445" y="773150"/>
                    </a:lnTo>
                    <a:cubicBezTo>
                      <a:pt x="425003" y="744242"/>
                      <a:pt x="348657" y="728256"/>
                      <a:pt x="268516" y="728256"/>
                    </a:cubicBezTo>
                    <a:cubicBezTo>
                      <a:pt x="188376" y="728256"/>
                      <a:pt x="112029" y="744242"/>
                      <a:pt x="42588" y="773150"/>
                    </a:cubicBezTo>
                    <a:lnTo>
                      <a:pt x="2032" y="794816"/>
                    </a:lnTo>
                    <a:cubicBezTo>
                      <a:pt x="1355" y="548714"/>
                      <a:pt x="677" y="302611"/>
                      <a:pt x="0" y="56509"/>
                    </a:cubicBezTo>
                    <a:close/>
                  </a:path>
                </a:pathLst>
              </a:custGeom>
              <a:gradFill>
                <a:gsLst>
                  <a:gs pos="4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6774112" y="2268832"/>
                <a:ext cx="79051" cy="124790"/>
              </a:xfrm>
              <a:custGeom>
                <a:avLst/>
                <a:gdLst>
                  <a:gd name="connsiteX0" fmla="*/ 335720 w 671440"/>
                  <a:gd name="connsiteY0" fmla="*/ 0 h 331299"/>
                  <a:gd name="connsiteX1" fmla="*/ 665105 w 671440"/>
                  <a:gd name="connsiteY1" fmla="*/ 268457 h 331299"/>
                  <a:gd name="connsiteX2" fmla="*/ 671440 w 671440"/>
                  <a:gd name="connsiteY2" fmla="*/ 331299 h 331299"/>
                  <a:gd name="connsiteX3" fmla="*/ 0 w 671440"/>
                  <a:gd name="connsiteY3" fmla="*/ 331299 h 331299"/>
                  <a:gd name="connsiteX4" fmla="*/ 6335 w 671440"/>
                  <a:gd name="connsiteY4" fmla="*/ 268457 h 331299"/>
                  <a:gd name="connsiteX5" fmla="*/ 335720 w 671440"/>
                  <a:gd name="connsiteY5" fmla="*/ 0 h 3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1440" h="331299">
                    <a:moveTo>
                      <a:pt x="335720" y="0"/>
                    </a:moveTo>
                    <a:cubicBezTo>
                      <a:pt x="498196" y="0"/>
                      <a:pt x="633755" y="115249"/>
                      <a:pt x="665105" y="268457"/>
                    </a:cubicBezTo>
                    <a:lnTo>
                      <a:pt x="671440" y="331299"/>
                    </a:lnTo>
                    <a:lnTo>
                      <a:pt x="0" y="331299"/>
                    </a:lnTo>
                    <a:lnTo>
                      <a:pt x="6335" y="268457"/>
                    </a:lnTo>
                    <a:cubicBezTo>
                      <a:pt x="37686" y="115249"/>
                      <a:pt x="173244" y="0"/>
                      <a:pt x="335720" y="0"/>
                    </a:cubicBezTo>
                    <a:close/>
                  </a:path>
                </a:pathLst>
              </a:custGeom>
              <a:gradFill>
                <a:gsLst>
                  <a:gs pos="3000">
                    <a:schemeClr val="accent1">
                      <a:lumMod val="50000"/>
                    </a:schemeClr>
                  </a:gs>
                  <a:gs pos="0">
                    <a:srgbClr val="FFC00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9" name="Rectangle 48"/>
          <p:cNvSpPr/>
          <p:nvPr/>
        </p:nvSpPr>
        <p:spPr>
          <a:xfrm>
            <a:off x="4380766" y="1274150"/>
            <a:ext cx="179304" cy="6420019"/>
          </a:xfrm>
          <a:prstGeom prst="rect">
            <a:avLst/>
          </a:prstGeom>
          <a:ln>
            <a:noFill/>
          </a:ln>
          <a:effectLst>
            <a:outerShdw blurRad="38100" dist="381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0154" y="3920547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07%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80273" y="2290640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75%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01653" y="5551348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18%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0029" y="2247147"/>
            <a:ext cx="201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Yes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5736" y="5406045"/>
            <a:ext cx="16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Do not know/ Cannot say </a:t>
            </a:r>
            <a:endParaRPr lang="en-US" sz="1100" b="1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57097" y="3882718"/>
            <a:ext cx="210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 Narrow" panose="020B0606020202030204" pitchFamily="34" charset="0"/>
              </a:rPr>
              <a:t>No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377" y="11963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18) Do you believe that technology utilization and innovative distribution channels will help in marketing of Pharma products in India?</a:t>
            </a:r>
          </a:p>
        </p:txBody>
      </p:sp>
    </p:spTree>
    <p:extLst>
      <p:ext uri="{BB962C8B-B14F-4D97-AF65-F5344CB8AC3E}">
        <p14:creationId xmlns:p14="http://schemas.microsoft.com/office/powerpoint/2010/main" val="412788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542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762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6167417">
            <a:off x="4038598" y="1371598"/>
            <a:ext cx="4114800" cy="4114800"/>
          </a:xfrm>
          <a:prstGeom prst="blockArc">
            <a:avLst>
              <a:gd name="adj1" fmla="val 7464289"/>
              <a:gd name="adj2" fmla="val 1924161"/>
              <a:gd name="adj3" fmla="val 2053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17164">
            <a:off x="4038600" y="1371598"/>
            <a:ext cx="4114800" cy="4114800"/>
          </a:xfrm>
          <a:prstGeom prst="blockArc">
            <a:avLst>
              <a:gd name="adj1" fmla="val 10800000"/>
              <a:gd name="adj2" fmla="val 12593228"/>
              <a:gd name="adj3" fmla="val 20630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358147">
            <a:off x="4038596" y="1371596"/>
            <a:ext cx="4114800" cy="4114800"/>
          </a:xfrm>
          <a:prstGeom prst="blockArc">
            <a:avLst>
              <a:gd name="adj1" fmla="val 13343407"/>
              <a:gd name="adj2" fmla="val 15087887"/>
              <a:gd name="adj3" fmla="val 206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92786" y="4066572"/>
            <a:ext cx="2240761" cy="708444"/>
            <a:chOff x="2792786" y="4066572"/>
            <a:chExt cx="2240761" cy="708444"/>
          </a:xfrm>
        </p:grpSpPr>
        <p:sp>
          <p:nvSpPr>
            <p:cNvPr id="9" name="Rectangle 8"/>
            <p:cNvSpPr/>
            <p:nvPr/>
          </p:nvSpPr>
          <p:spPr>
            <a:xfrm>
              <a:off x="2792786" y="4641922"/>
              <a:ext cx="1767395" cy="133094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2786" y="4066572"/>
              <a:ext cx="1512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Do not know / Cannot say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1171" y="4093699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0</a:t>
              </a:r>
              <a:r>
                <a:rPr lang="en-US" b="1" dirty="0" smtClean="0">
                  <a:latin typeface="Arial Narrow" panose="020B0606020202030204" pitchFamily="34" charset="0"/>
                </a:rPr>
                <a:t>7%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51991" y="3046724"/>
            <a:ext cx="1517816" cy="522728"/>
            <a:chOff x="7351991" y="3046724"/>
            <a:chExt cx="1517816" cy="522728"/>
          </a:xfrm>
        </p:grpSpPr>
        <p:sp>
          <p:nvSpPr>
            <p:cNvPr id="10" name="Rectangle 9"/>
            <p:cNvSpPr/>
            <p:nvPr/>
          </p:nvSpPr>
          <p:spPr>
            <a:xfrm>
              <a:off x="7936116" y="3384021"/>
              <a:ext cx="933691" cy="185431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75321" y="3072032"/>
              <a:ext cx="61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R&amp;D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1991" y="3046724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7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7%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35086" y="2272592"/>
            <a:ext cx="2255910" cy="518142"/>
            <a:chOff x="3135086" y="2272592"/>
            <a:chExt cx="2255910" cy="518142"/>
          </a:xfrm>
        </p:grpSpPr>
        <p:sp>
          <p:nvSpPr>
            <p:cNvPr id="2" name="TextBox 1"/>
            <p:cNvSpPr txBox="1"/>
            <p:nvPr/>
          </p:nvSpPr>
          <p:spPr>
            <a:xfrm>
              <a:off x="3237172" y="2272592"/>
              <a:ext cx="215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Branding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5086" y="2593487"/>
              <a:ext cx="1240146" cy="140382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1709" y="2421402"/>
              <a:ext cx="561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07%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26108" y="3200120"/>
            <a:ext cx="1885767" cy="435237"/>
            <a:chOff x="3026108" y="3200120"/>
            <a:chExt cx="1885767" cy="435237"/>
          </a:xfrm>
        </p:grpSpPr>
        <p:sp>
          <p:nvSpPr>
            <p:cNvPr id="12" name="Rectangle 11"/>
            <p:cNvSpPr/>
            <p:nvPr/>
          </p:nvSpPr>
          <p:spPr>
            <a:xfrm>
              <a:off x="3026108" y="3511628"/>
              <a:ext cx="1232680" cy="123729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6000">
                  <a:schemeClr val="bg1"/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0570" y="3200120"/>
              <a:ext cx="140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Publicity 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499" y="3244212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09%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689" y="258564"/>
            <a:ext cx="10145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19) Major weakness of the pharmaceutical industry’s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3736632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0800000">
            <a:off x="3366456" y="1433512"/>
            <a:ext cx="6153443" cy="3924300"/>
          </a:xfrm>
          <a:prstGeom prst="rtTriangle">
            <a:avLst/>
          </a:prstGeom>
          <a:gradFill>
            <a:gsLst>
              <a:gs pos="5000">
                <a:schemeClr val="tx1"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82" y="4361919"/>
            <a:ext cx="6401355" cy="4938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4063536"/>
            <a:ext cx="6401355" cy="493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9352" y="1500973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--------------------------------------------------------------------------------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2514988"/>
            <a:ext cx="6401355" cy="4938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4" y="3194286"/>
            <a:ext cx="6401355" cy="4938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1" y="3460717"/>
            <a:ext cx="6401355" cy="4938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976988"/>
            <a:ext cx="6401355" cy="4938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0" y="3759100"/>
            <a:ext cx="6401355" cy="49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28647" y="1419225"/>
            <a:ext cx="6191250" cy="3952875"/>
          </a:xfrm>
          <a:prstGeom prst="rect">
            <a:avLst/>
          </a:prstGeom>
          <a:noFill/>
          <a:ln w="38100">
            <a:gradFill>
              <a:gsLst>
                <a:gs pos="5000">
                  <a:schemeClr val="bg1"/>
                </a:gs>
                <a:gs pos="23000">
                  <a:schemeClr val="bg1"/>
                </a:gs>
                <a:gs pos="0">
                  <a:schemeClr val="tx1"/>
                </a:gs>
                <a:gs pos="54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72" y="2855888"/>
            <a:ext cx="6401355" cy="493819"/>
          </a:xfrm>
          <a:prstGeom prst="rect">
            <a:avLst/>
          </a:prstGeom>
        </p:spPr>
      </p:pic>
      <p:sp>
        <p:nvSpPr>
          <p:cNvPr id="3" name="Block Arc 2"/>
          <p:cNvSpPr/>
          <p:nvPr/>
        </p:nvSpPr>
        <p:spPr>
          <a:xfrm>
            <a:off x="2672102" y="2933155"/>
            <a:ext cx="6380390" cy="6335486"/>
          </a:xfrm>
          <a:prstGeom prst="blockArc">
            <a:avLst>
              <a:gd name="adj1" fmla="val 13229696"/>
              <a:gd name="adj2" fmla="val 1087336"/>
              <a:gd name="adj3" fmla="val 18877"/>
            </a:avLst>
          </a:prstGeom>
          <a:solidFill>
            <a:schemeClr val="dk1"/>
          </a:solidFill>
          <a:ln>
            <a:noFill/>
          </a:ln>
          <a:scene3d>
            <a:camera prst="isometricOffAxis1Top">
              <a:rot lat="18250375" lon="18844639" rev="3078061"/>
            </a:camera>
            <a:lightRig rig="glow" dir="t"/>
          </a:scene3d>
          <a:sp3d extrusionH="882650" prstMaterial="meta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2237745"/>
            <a:ext cx="6401355" cy="4938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1" y="1729704"/>
            <a:ext cx="6401355" cy="493819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38494" y="4001141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127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04274" y="5129291"/>
            <a:ext cx="17499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183" y="4922332"/>
            <a:ext cx="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1349" y="5076489"/>
            <a:ext cx="938244" cy="584775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not know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8645" y="1477475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8603" y="3762043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1985" y="3465428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1859" y="2242686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8645" y="316965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30223" y="2849940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8645" y="2539211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8645" y="199253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8645" y="174061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1859" y="4050882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5069" y="4361919"/>
            <a:ext cx="64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64268" y="3626404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8255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2784" y="4472961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21%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7645" y="4194338"/>
            <a:ext cx="67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05%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9665" y="209012"/>
            <a:ext cx="8926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20) Do you follow branding of products as a marketing strategy?</a:t>
            </a:r>
          </a:p>
        </p:txBody>
      </p:sp>
      <p:sp>
        <p:nvSpPr>
          <p:cNvPr id="25" name="Oval 24"/>
          <p:cNvSpPr/>
          <p:nvPr/>
        </p:nvSpPr>
        <p:spPr>
          <a:xfrm>
            <a:off x="4335711" y="2092097"/>
            <a:ext cx="695325" cy="6953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Top"/>
            <a:lightRig rig="balanced" dir="t"/>
          </a:scene3d>
          <a:sp3d extrusionH="24003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38348" y="4421295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74%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4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10" grpId="0"/>
      <p:bldP spid="48" grpId="0"/>
      <p:bldP spid="25" grpId="0" animBg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299742" y="4167065"/>
            <a:ext cx="914400" cy="4572000"/>
            <a:chOff x="3229883" y="2188233"/>
            <a:chExt cx="922915" cy="4562764"/>
          </a:xfrm>
        </p:grpSpPr>
        <p:sp>
          <p:nvSpPr>
            <p:cNvPr id="17" name="Rounded Rectangle 16"/>
            <p:cNvSpPr/>
            <p:nvPr/>
          </p:nvSpPr>
          <p:spPr>
            <a:xfrm>
              <a:off x="3238398" y="2188233"/>
              <a:ext cx="914400" cy="45627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8F80E">
                    <a:alpha val="40000"/>
                  </a:srgbClr>
                </a:gs>
                <a:gs pos="100000">
                  <a:srgbClr val="08F80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29883" y="2188233"/>
              <a:ext cx="922915" cy="914400"/>
            </a:xfrm>
            <a:prstGeom prst="ellipse">
              <a:avLst/>
            </a:prstGeom>
            <a:solidFill>
              <a:srgbClr val="08F8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05252" y="4167066"/>
            <a:ext cx="922027" cy="4572000"/>
            <a:chOff x="4582809" y="2188232"/>
            <a:chExt cx="929783" cy="4639950"/>
          </a:xfrm>
        </p:grpSpPr>
        <p:sp>
          <p:nvSpPr>
            <p:cNvPr id="21" name="Rounded Rectangle 20"/>
            <p:cNvSpPr/>
            <p:nvPr/>
          </p:nvSpPr>
          <p:spPr>
            <a:xfrm>
              <a:off x="4582809" y="2265421"/>
              <a:ext cx="914400" cy="45627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>
                    <a:alpha val="40000"/>
                  </a:srgbClr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0500" y="2188232"/>
              <a:ext cx="922092" cy="9279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18388" y="4167065"/>
            <a:ext cx="914400" cy="4679003"/>
            <a:chOff x="5821679" y="2188233"/>
            <a:chExt cx="914400" cy="4679003"/>
          </a:xfrm>
        </p:grpSpPr>
        <p:sp>
          <p:nvSpPr>
            <p:cNvPr id="22" name="Rounded Rectangle 21"/>
            <p:cNvSpPr/>
            <p:nvPr/>
          </p:nvSpPr>
          <p:spPr>
            <a:xfrm>
              <a:off x="5821679" y="2295236"/>
              <a:ext cx="914400" cy="457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00">
                    <a:alpha val="40000"/>
                  </a:srgbClr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1679" y="2188233"/>
              <a:ext cx="914400" cy="914400"/>
            </a:xfrm>
            <a:prstGeom prst="ellipse">
              <a:avLst/>
            </a:prstGeom>
            <a:solidFill>
              <a:srgbClr val="FDC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918242" y="1731933"/>
            <a:ext cx="826802" cy="2672876"/>
            <a:chOff x="-650018" y="1152144"/>
            <a:chExt cx="826802" cy="2672876"/>
          </a:xfrm>
        </p:grpSpPr>
        <p:sp>
          <p:nvSpPr>
            <p:cNvPr id="30" name="Rectangle 29"/>
            <p:cNvSpPr/>
            <p:nvPr/>
          </p:nvSpPr>
          <p:spPr>
            <a:xfrm>
              <a:off x="-646176" y="115214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650018" y="1400715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650018" y="309581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650018" y="2852294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650018" y="333356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646176" y="1627632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646176" y="18653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650018" y="212464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650018" y="3587276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-646176" y="2371027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646176" y="2619281"/>
              <a:ext cx="822960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313" y="267183"/>
            <a:ext cx="12348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21) Do you think that foreign direct investment (FDI) should be allowed in the pharmaceutical sector in India?</a:t>
            </a:r>
          </a:p>
        </p:txBody>
      </p:sp>
      <p:sp useBgFill="1">
        <p:nvSpPr>
          <p:cNvPr id="44" name="Freeform 43"/>
          <p:cNvSpPr/>
          <p:nvPr/>
        </p:nvSpPr>
        <p:spPr>
          <a:xfrm>
            <a:off x="2827176" y="4624265"/>
            <a:ext cx="8108302" cy="2830894"/>
          </a:xfrm>
          <a:custGeom>
            <a:avLst/>
            <a:gdLst>
              <a:gd name="connsiteX0" fmla="*/ 0 w 8108302"/>
              <a:gd name="connsiteY0" fmla="*/ 0 h 2830894"/>
              <a:gd name="connsiteX1" fmla="*/ 472660 w 8108302"/>
              <a:gd name="connsiteY1" fmla="*/ 0 h 2830894"/>
              <a:gd name="connsiteX2" fmla="*/ 472566 w 8108302"/>
              <a:gd name="connsiteY2" fmla="*/ 926 h 2830894"/>
              <a:gd name="connsiteX3" fmla="*/ 929766 w 8108302"/>
              <a:gd name="connsiteY3" fmla="*/ 459052 h 2830894"/>
              <a:gd name="connsiteX4" fmla="*/ 1386966 w 8108302"/>
              <a:gd name="connsiteY4" fmla="*/ 926 h 2830894"/>
              <a:gd name="connsiteX5" fmla="*/ 1386873 w 8108302"/>
              <a:gd name="connsiteY5" fmla="*/ 0 h 2830894"/>
              <a:gd name="connsiteX6" fmla="*/ 3185703 w 8108302"/>
              <a:gd name="connsiteY6" fmla="*/ 0 h 2830894"/>
              <a:gd name="connsiteX7" fmla="*/ 3642903 w 8108302"/>
              <a:gd name="connsiteY7" fmla="*/ 457200 h 2830894"/>
              <a:gd name="connsiteX8" fmla="*/ 4100103 w 8108302"/>
              <a:gd name="connsiteY8" fmla="*/ 0 h 2830894"/>
              <a:gd name="connsiteX9" fmla="*/ 5891212 w 8108302"/>
              <a:gd name="connsiteY9" fmla="*/ 0 h 2830894"/>
              <a:gd name="connsiteX10" fmla="*/ 6348412 w 8108302"/>
              <a:gd name="connsiteY10" fmla="*/ 457200 h 2830894"/>
              <a:gd name="connsiteX11" fmla="*/ 6805612 w 8108302"/>
              <a:gd name="connsiteY11" fmla="*/ 0 h 2830894"/>
              <a:gd name="connsiteX12" fmla="*/ 8108302 w 8108302"/>
              <a:gd name="connsiteY12" fmla="*/ 0 h 2830894"/>
              <a:gd name="connsiteX13" fmla="*/ 8108302 w 8108302"/>
              <a:gd name="connsiteY13" fmla="*/ 2830894 h 2830894"/>
              <a:gd name="connsiteX14" fmla="*/ 0 w 8108302"/>
              <a:gd name="connsiteY14" fmla="*/ 2830894 h 283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8302" h="2830894">
                <a:moveTo>
                  <a:pt x="0" y="0"/>
                </a:moveTo>
                <a:lnTo>
                  <a:pt x="472660" y="0"/>
                </a:lnTo>
                <a:lnTo>
                  <a:pt x="472566" y="926"/>
                </a:lnTo>
                <a:cubicBezTo>
                  <a:pt x="472566" y="253942"/>
                  <a:pt x="677261" y="459052"/>
                  <a:pt x="929766" y="459052"/>
                </a:cubicBezTo>
                <a:cubicBezTo>
                  <a:pt x="1182272" y="459052"/>
                  <a:pt x="1386966" y="253942"/>
                  <a:pt x="1386966" y="926"/>
                </a:cubicBezTo>
                <a:lnTo>
                  <a:pt x="1386873" y="0"/>
                </a:lnTo>
                <a:lnTo>
                  <a:pt x="3185703" y="0"/>
                </a:lnTo>
                <a:cubicBezTo>
                  <a:pt x="3185703" y="252505"/>
                  <a:pt x="3390398" y="457200"/>
                  <a:pt x="3642903" y="457200"/>
                </a:cubicBezTo>
                <a:cubicBezTo>
                  <a:pt x="3895408" y="457200"/>
                  <a:pt x="4100103" y="252505"/>
                  <a:pt x="4100103" y="0"/>
                </a:cubicBezTo>
                <a:lnTo>
                  <a:pt x="5891212" y="0"/>
                </a:lnTo>
                <a:cubicBezTo>
                  <a:pt x="5891212" y="252505"/>
                  <a:pt x="6095907" y="457200"/>
                  <a:pt x="6348412" y="457200"/>
                </a:cubicBezTo>
                <a:cubicBezTo>
                  <a:pt x="6600917" y="457200"/>
                  <a:pt x="6805612" y="252505"/>
                  <a:pt x="6805612" y="0"/>
                </a:cubicBezTo>
                <a:lnTo>
                  <a:pt x="8108302" y="0"/>
                </a:lnTo>
                <a:lnTo>
                  <a:pt x="8108302" y="2830894"/>
                </a:lnTo>
                <a:lnTo>
                  <a:pt x="0" y="28308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9200" y="5298815"/>
            <a:ext cx="19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not know/ Cannot say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00554" y="5298815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99228" y="5353999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7958" y="3014404"/>
            <a:ext cx="9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21%</a:t>
            </a:r>
            <a:endParaRPr lang="en-US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76604" y="2543249"/>
            <a:ext cx="9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36%</a:t>
            </a:r>
            <a:endParaRPr lang="en-US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56632" y="1989857"/>
            <a:ext cx="9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43%</a:t>
            </a:r>
            <a:endParaRPr lang="en-US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00117 -0.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-0.36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0156 -0.27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part - Man Head &lt;strong&gt;Silhouette&lt;/strong&gt;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71" y="3071871"/>
            <a:ext cx="3432222" cy="3786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41138" y="3797122"/>
            <a:ext cx="4523624" cy="4584589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5234653" y="3290465"/>
            <a:ext cx="2166271" cy="1576810"/>
          </a:xfrm>
          <a:custGeom>
            <a:avLst/>
            <a:gdLst>
              <a:gd name="connsiteX0" fmla="*/ 804195 w 1849347"/>
              <a:gd name="connsiteY0" fmla="*/ 0 h 1364415"/>
              <a:gd name="connsiteX1" fmla="*/ 959105 w 1849347"/>
              <a:gd name="connsiteY1" fmla="*/ 64165 h 1364415"/>
              <a:gd name="connsiteX2" fmla="*/ 965886 w 1849347"/>
              <a:gd name="connsiteY2" fmla="*/ 74224 h 1364415"/>
              <a:gd name="connsiteX3" fmla="*/ 969406 w 1849347"/>
              <a:gd name="connsiteY3" fmla="*/ 71666 h 1364415"/>
              <a:gd name="connsiteX4" fmla="*/ 1118520 w 1849347"/>
              <a:gd name="connsiteY4" fmla="*/ 31557 h 1364415"/>
              <a:gd name="connsiteX5" fmla="*/ 1307105 w 1849347"/>
              <a:gd name="connsiteY5" fmla="*/ 100344 h 1364415"/>
              <a:gd name="connsiteX6" fmla="*/ 1341728 w 1849347"/>
              <a:gd name="connsiteY6" fmla="*/ 145564 h 1364415"/>
              <a:gd name="connsiteX7" fmla="*/ 1352880 w 1849347"/>
              <a:gd name="connsiteY7" fmla="*/ 139996 h 1364415"/>
              <a:gd name="connsiteX8" fmla="*/ 1440537 w 1849347"/>
              <a:gd name="connsiteY8" fmla="*/ 126230 h 1364415"/>
              <a:gd name="connsiteX9" fmla="*/ 1735313 w 1849347"/>
              <a:gd name="connsiteY9" fmla="*/ 432420 h 1364415"/>
              <a:gd name="connsiteX10" fmla="*/ 1728951 w 1849347"/>
              <a:gd name="connsiteY10" fmla="*/ 465154 h 1364415"/>
              <a:gd name="connsiteX11" fmla="*/ 1751950 w 1849347"/>
              <a:gd name="connsiteY11" fmla="*/ 481340 h 1364415"/>
              <a:gd name="connsiteX12" fmla="*/ 1849346 w 1849347"/>
              <a:gd name="connsiteY12" fmla="*/ 718865 h 1364415"/>
              <a:gd name="connsiteX13" fmla="*/ 1831986 w 1849347"/>
              <a:gd name="connsiteY13" fmla="*/ 830362 h 1364415"/>
              <a:gd name="connsiteX14" fmla="*/ 1793846 w 1849347"/>
              <a:gd name="connsiteY14" fmla="*/ 903715 h 1364415"/>
              <a:gd name="connsiteX15" fmla="*/ 1831111 w 1849347"/>
              <a:gd name="connsiteY15" fmla="*/ 942282 h 1364415"/>
              <a:gd name="connsiteX16" fmla="*/ 1849347 w 1849347"/>
              <a:gd name="connsiteY16" fmla="*/ 1005310 h 1364415"/>
              <a:gd name="connsiteX17" fmla="*/ 1617284 w 1849347"/>
              <a:gd name="connsiteY17" fmla="*/ 1167235 h 1364415"/>
              <a:gd name="connsiteX18" fmla="*/ 1526955 w 1849347"/>
              <a:gd name="connsiteY18" fmla="*/ 1154510 h 1364415"/>
              <a:gd name="connsiteX19" fmla="*/ 1507836 w 1849347"/>
              <a:gd name="connsiteY19" fmla="*/ 1145516 h 1364415"/>
              <a:gd name="connsiteX20" fmla="*/ 1506148 w 1849347"/>
              <a:gd name="connsiteY20" fmla="*/ 1160037 h 1364415"/>
              <a:gd name="connsiteX21" fmla="*/ 1217065 w 1849347"/>
              <a:gd name="connsiteY21" fmla="*/ 1364415 h 1364415"/>
              <a:gd name="connsiteX22" fmla="*/ 972382 w 1849347"/>
              <a:gd name="connsiteY22" fmla="*/ 1251563 h 1364415"/>
              <a:gd name="connsiteX23" fmla="*/ 946932 w 1849347"/>
              <a:gd name="connsiteY23" fmla="*/ 1210891 h 1364415"/>
              <a:gd name="connsiteX24" fmla="*/ 932200 w 1849347"/>
              <a:gd name="connsiteY24" fmla="*/ 1215464 h 1364415"/>
              <a:gd name="connsiteX25" fmla="*/ 888048 w 1849347"/>
              <a:gd name="connsiteY25" fmla="*/ 1219915 h 1364415"/>
              <a:gd name="connsiteX26" fmla="*/ 733139 w 1849347"/>
              <a:gd name="connsiteY26" fmla="*/ 1155750 h 1364415"/>
              <a:gd name="connsiteX27" fmla="*/ 697077 w 1849347"/>
              <a:gd name="connsiteY27" fmla="*/ 1102263 h 1364415"/>
              <a:gd name="connsiteX28" fmla="*/ 684312 w 1849347"/>
              <a:gd name="connsiteY28" fmla="*/ 1110869 h 1364415"/>
              <a:gd name="connsiteX29" fmla="*/ 599038 w 1849347"/>
              <a:gd name="connsiteY29" fmla="*/ 1128085 h 1364415"/>
              <a:gd name="connsiteX30" fmla="*/ 513764 w 1849347"/>
              <a:gd name="connsiteY30" fmla="*/ 1110869 h 1364415"/>
              <a:gd name="connsiteX31" fmla="*/ 481789 w 1849347"/>
              <a:gd name="connsiteY31" fmla="*/ 1089311 h 1364415"/>
              <a:gd name="connsiteX32" fmla="*/ 451319 w 1849347"/>
              <a:gd name="connsiteY32" fmla="*/ 1109854 h 1364415"/>
              <a:gd name="connsiteX33" fmla="*/ 366045 w 1849347"/>
              <a:gd name="connsiteY33" fmla="*/ 1127070 h 1364415"/>
              <a:gd name="connsiteX34" fmla="*/ 146970 w 1849347"/>
              <a:gd name="connsiteY34" fmla="*/ 907995 h 1364415"/>
              <a:gd name="connsiteX35" fmla="*/ 159914 w 1849347"/>
              <a:gd name="connsiteY35" fmla="*/ 843879 h 1364415"/>
              <a:gd name="connsiteX36" fmla="*/ 85689 w 1849347"/>
              <a:gd name="connsiteY36" fmla="*/ 806405 h 1364415"/>
              <a:gd name="connsiteX37" fmla="*/ 0 w 1849347"/>
              <a:gd name="connsiteY37" fmla="*/ 651495 h 1364415"/>
              <a:gd name="connsiteX38" fmla="*/ 85689 w 1849347"/>
              <a:gd name="connsiteY38" fmla="*/ 496586 h 1364415"/>
              <a:gd name="connsiteX39" fmla="*/ 106392 w 1849347"/>
              <a:gd name="connsiteY39" fmla="*/ 486133 h 1364415"/>
              <a:gd name="connsiteX40" fmla="*/ 68936 w 1849347"/>
              <a:gd name="connsiteY40" fmla="*/ 430579 h 1364415"/>
              <a:gd name="connsiteX41" fmla="*/ 51720 w 1849347"/>
              <a:gd name="connsiteY41" fmla="*/ 345305 h 1364415"/>
              <a:gd name="connsiteX42" fmla="*/ 270795 w 1849347"/>
              <a:gd name="connsiteY42" fmla="*/ 126230 h 1364415"/>
              <a:gd name="connsiteX43" fmla="*/ 356069 w 1849347"/>
              <a:gd name="connsiteY43" fmla="*/ 143446 h 1364415"/>
              <a:gd name="connsiteX44" fmla="*/ 366806 w 1849347"/>
              <a:gd name="connsiteY44" fmla="*/ 150685 h 1364415"/>
              <a:gd name="connsiteX45" fmla="*/ 382585 w 1849347"/>
              <a:gd name="connsiteY45" fmla="*/ 127280 h 1364415"/>
              <a:gd name="connsiteX46" fmla="*/ 537495 w 1849347"/>
              <a:gd name="connsiteY46" fmla="*/ 63115 h 1364415"/>
              <a:gd name="connsiteX47" fmla="*/ 622769 w 1849347"/>
              <a:gd name="connsiteY47" fmla="*/ 80331 h 1364415"/>
              <a:gd name="connsiteX48" fmla="*/ 633506 w 1849347"/>
              <a:gd name="connsiteY48" fmla="*/ 87570 h 1364415"/>
              <a:gd name="connsiteX49" fmla="*/ 649285 w 1849347"/>
              <a:gd name="connsiteY49" fmla="*/ 64165 h 1364415"/>
              <a:gd name="connsiteX50" fmla="*/ 804195 w 1849347"/>
              <a:gd name="connsiteY50" fmla="*/ 0 h 136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49347" h="1364415">
                <a:moveTo>
                  <a:pt x="804195" y="0"/>
                </a:moveTo>
                <a:cubicBezTo>
                  <a:pt x="864691" y="0"/>
                  <a:pt x="919460" y="24521"/>
                  <a:pt x="959105" y="64165"/>
                </a:cubicBezTo>
                <a:lnTo>
                  <a:pt x="965886" y="74224"/>
                </a:lnTo>
                <a:lnTo>
                  <a:pt x="969406" y="71666"/>
                </a:lnTo>
                <a:cubicBezTo>
                  <a:pt x="1011972" y="46343"/>
                  <a:pt x="1063285" y="31557"/>
                  <a:pt x="1118520" y="31557"/>
                </a:cubicBezTo>
                <a:cubicBezTo>
                  <a:pt x="1192167" y="31557"/>
                  <a:pt x="1258842" y="57844"/>
                  <a:pt x="1307105" y="100344"/>
                </a:cubicBezTo>
                <a:lnTo>
                  <a:pt x="1341728" y="145564"/>
                </a:lnTo>
                <a:lnTo>
                  <a:pt x="1352880" y="139996"/>
                </a:lnTo>
                <a:cubicBezTo>
                  <a:pt x="1380571" y="131049"/>
                  <a:pt x="1410012" y="126230"/>
                  <a:pt x="1440537" y="126230"/>
                </a:cubicBezTo>
                <a:cubicBezTo>
                  <a:pt x="1603337" y="126230"/>
                  <a:pt x="1735313" y="263316"/>
                  <a:pt x="1735313" y="432420"/>
                </a:cubicBezTo>
                <a:lnTo>
                  <a:pt x="1728951" y="465154"/>
                </a:lnTo>
                <a:lnTo>
                  <a:pt x="1751950" y="481340"/>
                </a:lnTo>
                <a:cubicBezTo>
                  <a:pt x="1810712" y="532817"/>
                  <a:pt x="1849346" y="619991"/>
                  <a:pt x="1849346" y="718865"/>
                </a:cubicBezTo>
                <a:cubicBezTo>
                  <a:pt x="1849346" y="758415"/>
                  <a:pt x="1843165" y="796092"/>
                  <a:pt x="1831986" y="830362"/>
                </a:cubicBezTo>
                <a:lnTo>
                  <a:pt x="1793846" y="903715"/>
                </a:lnTo>
                <a:lnTo>
                  <a:pt x="1831111" y="942282"/>
                </a:lnTo>
                <a:cubicBezTo>
                  <a:pt x="1842854" y="961654"/>
                  <a:pt x="1849347" y="982953"/>
                  <a:pt x="1849347" y="1005310"/>
                </a:cubicBezTo>
                <a:cubicBezTo>
                  <a:pt x="1849347" y="1094739"/>
                  <a:pt x="1745449" y="1167235"/>
                  <a:pt x="1617284" y="1167235"/>
                </a:cubicBezTo>
                <a:cubicBezTo>
                  <a:pt x="1585243" y="1167235"/>
                  <a:pt x="1554718" y="1162704"/>
                  <a:pt x="1526955" y="1154510"/>
                </a:cubicBezTo>
                <a:lnTo>
                  <a:pt x="1507836" y="1145516"/>
                </a:lnTo>
                <a:lnTo>
                  <a:pt x="1506148" y="1160037"/>
                </a:lnTo>
                <a:cubicBezTo>
                  <a:pt x="1478633" y="1276675"/>
                  <a:pt x="1359661" y="1364415"/>
                  <a:pt x="1217065" y="1364415"/>
                </a:cubicBezTo>
                <a:cubicBezTo>
                  <a:pt x="1115211" y="1364415"/>
                  <a:pt x="1025410" y="1319650"/>
                  <a:pt x="972382" y="1251563"/>
                </a:cubicBezTo>
                <a:lnTo>
                  <a:pt x="946932" y="1210891"/>
                </a:lnTo>
                <a:lnTo>
                  <a:pt x="932200" y="1215464"/>
                </a:lnTo>
                <a:cubicBezTo>
                  <a:pt x="917938" y="1218383"/>
                  <a:pt x="903172" y="1219915"/>
                  <a:pt x="888048" y="1219915"/>
                </a:cubicBezTo>
                <a:cubicBezTo>
                  <a:pt x="827552" y="1219915"/>
                  <a:pt x="772784" y="1195394"/>
                  <a:pt x="733139" y="1155750"/>
                </a:cubicBezTo>
                <a:lnTo>
                  <a:pt x="697077" y="1102263"/>
                </a:lnTo>
                <a:lnTo>
                  <a:pt x="684312" y="1110869"/>
                </a:lnTo>
                <a:cubicBezTo>
                  <a:pt x="658102" y="1121955"/>
                  <a:pt x="629286" y="1128085"/>
                  <a:pt x="599038" y="1128085"/>
                </a:cubicBezTo>
                <a:cubicBezTo>
                  <a:pt x="568790" y="1128085"/>
                  <a:pt x="539974" y="1121955"/>
                  <a:pt x="513764" y="1110869"/>
                </a:cubicBezTo>
                <a:lnTo>
                  <a:pt x="481789" y="1089311"/>
                </a:lnTo>
                <a:lnTo>
                  <a:pt x="451319" y="1109854"/>
                </a:lnTo>
                <a:cubicBezTo>
                  <a:pt x="425109" y="1120940"/>
                  <a:pt x="396293" y="1127070"/>
                  <a:pt x="366045" y="1127070"/>
                </a:cubicBezTo>
                <a:cubicBezTo>
                  <a:pt x="245053" y="1127070"/>
                  <a:pt x="146970" y="1028987"/>
                  <a:pt x="146970" y="907995"/>
                </a:cubicBezTo>
                <a:lnTo>
                  <a:pt x="159914" y="843879"/>
                </a:lnTo>
                <a:lnTo>
                  <a:pt x="85689" y="806405"/>
                </a:lnTo>
                <a:cubicBezTo>
                  <a:pt x="32746" y="766760"/>
                  <a:pt x="0" y="711991"/>
                  <a:pt x="0" y="651495"/>
                </a:cubicBezTo>
                <a:cubicBezTo>
                  <a:pt x="0" y="590999"/>
                  <a:pt x="32746" y="536230"/>
                  <a:pt x="85689" y="496586"/>
                </a:cubicBezTo>
                <a:lnTo>
                  <a:pt x="106392" y="486133"/>
                </a:lnTo>
                <a:lnTo>
                  <a:pt x="68936" y="430579"/>
                </a:lnTo>
                <a:cubicBezTo>
                  <a:pt x="57850" y="404369"/>
                  <a:pt x="51720" y="375553"/>
                  <a:pt x="51720" y="345305"/>
                </a:cubicBezTo>
                <a:cubicBezTo>
                  <a:pt x="51720" y="224313"/>
                  <a:pt x="149803" y="126230"/>
                  <a:pt x="270795" y="126230"/>
                </a:cubicBezTo>
                <a:cubicBezTo>
                  <a:pt x="301043" y="126230"/>
                  <a:pt x="329859" y="132360"/>
                  <a:pt x="356069" y="143446"/>
                </a:cubicBezTo>
                <a:lnTo>
                  <a:pt x="366806" y="150685"/>
                </a:lnTo>
                <a:lnTo>
                  <a:pt x="382585" y="127280"/>
                </a:lnTo>
                <a:cubicBezTo>
                  <a:pt x="422230" y="87636"/>
                  <a:pt x="476999" y="63115"/>
                  <a:pt x="537495" y="63115"/>
                </a:cubicBezTo>
                <a:cubicBezTo>
                  <a:pt x="567743" y="63115"/>
                  <a:pt x="596559" y="69245"/>
                  <a:pt x="622769" y="80331"/>
                </a:cubicBezTo>
                <a:lnTo>
                  <a:pt x="633506" y="87570"/>
                </a:lnTo>
                <a:lnTo>
                  <a:pt x="649285" y="64165"/>
                </a:lnTo>
                <a:cubicBezTo>
                  <a:pt x="688931" y="24521"/>
                  <a:pt x="743699" y="0"/>
                  <a:pt x="804195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9900000">
            <a:off x="6152188" y="3636540"/>
            <a:ext cx="598832" cy="598832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9900000">
            <a:off x="5988110" y="3955555"/>
            <a:ext cx="131689" cy="131689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9900000">
            <a:off x="6394608" y="4295460"/>
            <a:ext cx="349905" cy="349905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rgbClr val="FF7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9900000">
            <a:off x="6964111" y="3970477"/>
            <a:ext cx="202949" cy="202949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9900000">
            <a:off x="6125887" y="4220999"/>
            <a:ext cx="231536" cy="231536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900000">
            <a:off x="5448949" y="3512103"/>
            <a:ext cx="570038" cy="570038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9900000">
            <a:off x="6044589" y="3606972"/>
            <a:ext cx="149541" cy="149541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9900000">
            <a:off x="5470344" y="4110187"/>
            <a:ext cx="202949" cy="202949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900000">
            <a:off x="6791446" y="3969227"/>
            <a:ext cx="138028" cy="145569"/>
          </a:xfrm>
          <a:custGeom>
            <a:avLst/>
            <a:gdLst>
              <a:gd name="connsiteX0" fmla="*/ 1067122 w 2581275"/>
              <a:gd name="connsiteY0" fmla="*/ 2124812 h 2581275"/>
              <a:gd name="connsiteX1" fmla="*/ 2124811 w 2581275"/>
              <a:gd name="connsiteY1" fmla="*/ 1514154 h 2581275"/>
              <a:gd name="connsiteX2" fmla="*/ 1514154 w 2581275"/>
              <a:gd name="connsiteY2" fmla="*/ 456465 h 2581275"/>
              <a:gd name="connsiteX3" fmla="*/ 456464 w 2581275"/>
              <a:gd name="connsiteY3" fmla="*/ 1067122 h 2581275"/>
              <a:gd name="connsiteX4" fmla="*/ 1067122 w 2581275"/>
              <a:gd name="connsiteY4" fmla="*/ 2124812 h 2581275"/>
              <a:gd name="connsiteX5" fmla="*/ 872354 w 2581275"/>
              <a:gd name="connsiteY5" fmla="*/ 2514725 h 2581275"/>
              <a:gd name="connsiteX6" fmla="*/ 923209 w 2581275"/>
              <a:gd name="connsiteY6" fmla="*/ 2223249 h 2581275"/>
              <a:gd name="connsiteX7" fmla="*/ 947453 w 2581275"/>
              <a:gd name="connsiteY7" fmla="*/ 2119227 h 2581275"/>
              <a:gd name="connsiteX8" fmla="*/ 935186 w 2581275"/>
              <a:gd name="connsiteY8" fmla="*/ 2139235 h 2581275"/>
              <a:gd name="connsiteX9" fmla="*/ 720848 w 2581275"/>
              <a:gd name="connsiteY9" fmla="*/ 2451969 h 2581275"/>
              <a:gd name="connsiteX10" fmla="*/ 569790 w 2581275"/>
              <a:gd name="connsiteY10" fmla="*/ 2364756 h 2581275"/>
              <a:gd name="connsiteX11" fmla="*/ 713334 w 2581275"/>
              <a:gd name="connsiteY11" fmla="*/ 2060494 h 2581275"/>
              <a:gd name="connsiteX12" fmla="*/ 744649 w 2581275"/>
              <a:gd name="connsiteY12" fmla="*/ 2002213 h 2581275"/>
              <a:gd name="connsiteX13" fmla="*/ 727664 w 2581275"/>
              <a:gd name="connsiteY13" fmla="*/ 2018322 h 2581275"/>
              <a:gd name="connsiteX14" fmla="*/ 439688 w 2581275"/>
              <a:gd name="connsiteY14" fmla="*/ 2264925 h 2581275"/>
              <a:gd name="connsiteX15" fmla="*/ 316350 w 2581275"/>
              <a:gd name="connsiteY15" fmla="*/ 2141587 h 2581275"/>
              <a:gd name="connsiteX16" fmla="*/ 506130 w 2581275"/>
              <a:gd name="connsiteY16" fmla="*/ 1914589 h 2581275"/>
              <a:gd name="connsiteX17" fmla="*/ 579137 w 2581275"/>
              <a:gd name="connsiteY17" fmla="*/ 1836625 h 2581275"/>
              <a:gd name="connsiteX18" fmla="*/ 558508 w 2581275"/>
              <a:gd name="connsiteY18" fmla="*/ 1847818 h 2581275"/>
              <a:gd name="connsiteX19" fmla="*/ 216519 w 2581275"/>
              <a:gd name="connsiteY19" fmla="*/ 2011485 h 2581275"/>
              <a:gd name="connsiteX20" fmla="*/ 129306 w 2581275"/>
              <a:gd name="connsiteY20" fmla="*/ 1860427 h 2581275"/>
              <a:gd name="connsiteX21" fmla="*/ 371371 w 2581275"/>
              <a:gd name="connsiteY21" fmla="*/ 1690283 h 2581275"/>
              <a:gd name="connsiteX22" fmla="*/ 462068 w 2581275"/>
              <a:gd name="connsiteY22" fmla="*/ 1633871 h 2581275"/>
              <a:gd name="connsiteX23" fmla="*/ 439246 w 2581275"/>
              <a:gd name="connsiteY23" fmla="*/ 1639344 h 2581275"/>
              <a:gd name="connsiteX24" fmla="*/ 66550 w 2581275"/>
              <a:gd name="connsiteY24" fmla="*/ 1708921 h 2581275"/>
              <a:gd name="connsiteX25" fmla="*/ 21405 w 2581275"/>
              <a:gd name="connsiteY25" fmla="*/ 1540437 h 2581275"/>
              <a:gd name="connsiteX26" fmla="*/ 299258 w 2581275"/>
              <a:gd name="connsiteY26" fmla="*/ 1438741 h 2581275"/>
              <a:gd name="connsiteX27" fmla="*/ 401276 w 2581275"/>
              <a:gd name="connsiteY27" fmla="*/ 1407784 h 2581275"/>
              <a:gd name="connsiteX28" fmla="*/ 378005 w 2581275"/>
              <a:gd name="connsiteY28" fmla="*/ 1407106 h 2581275"/>
              <a:gd name="connsiteX29" fmla="*/ 0 w 2581275"/>
              <a:gd name="connsiteY29" fmla="*/ 1377851 h 2581275"/>
              <a:gd name="connsiteX30" fmla="*/ 0 w 2581275"/>
              <a:gd name="connsiteY30" fmla="*/ 1203424 h 2581275"/>
              <a:gd name="connsiteX31" fmla="*/ 294706 w 2581275"/>
              <a:gd name="connsiteY31" fmla="*/ 1177107 h 2581275"/>
              <a:gd name="connsiteX32" fmla="*/ 401261 w 2581275"/>
              <a:gd name="connsiteY32" fmla="*/ 1173609 h 2581275"/>
              <a:gd name="connsiteX33" fmla="*/ 378957 w 2581275"/>
              <a:gd name="connsiteY33" fmla="*/ 1166931 h 2581275"/>
              <a:gd name="connsiteX34" fmla="*/ 21405 w 2581275"/>
              <a:gd name="connsiteY34" fmla="*/ 1040837 h 2581275"/>
              <a:gd name="connsiteX35" fmla="*/ 66550 w 2581275"/>
              <a:gd name="connsiteY35" fmla="*/ 872354 h 2581275"/>
              <a:gd name="connsiteX36" fmla="*/ 358026 w 2581275"/>
              <a:gd name="connsiteY36" fmla="*/ 923210 h 2581275"/>
              <a:gd name="connsiteX37" fmla="*/ 461855 w 2581275"/>
              <a:gd name="connsiteY37" fmla="*/ 947409 h 2581275"/>
              <a:gd name="connsiteX38" fmla="*/ 442040 w 2581275"/>
              <a:gd name="connsiteY38" fmla="*/ 935186 h 2581275"/>
              <a:gd name="connsiteX39" fmla="*/ 129306 w 2581275"/>
              <a:gd name="connsiteY39" fmla="*/ 720848 h 2581275"/>
              <a:gd name="connsiteX40" fmla="*/ 216519 w 2581275"/>
              <a:gd name="connsiteY40" fmla="*/ 569790 h 2581275"/>
              <a:gd name="connsiteX41" fmla="*/ 484901 w 2581275"/>
              <a:gd name="connsiteY41" fmla="*/ 694352 h 2581275"/>
              <a:gd name="connsiteX42" fmla="*/ 579104 w 2581275"/>
              <a:gd name="connsiteY42" fmla="*/ 744693 h 2581275"/>
              <a:gd name="connsiteX43" fmla="*/ 562953 w 2581275"/>
              <a:gd name="connsiteY43" fmla="*/ 727664 h 2581275"/>
              <a:gd name="connsiteX44" fmla="*/ 316350 w 2581275"/>
              <a:gd name="connsiteY44" fmla="*/ 439688 h 2581275"/>
              <a:gd name="connsiteX45" fmla="*/ 439688 w 2581275"/>
              <a:gd name="connsiteY45" fmla="*/ 316350 h 2581275"/>
              <a:gd name="connsiteX46" fmla="*/ 696431 w 2581275"/>
              <a:gd name="connsiteY46" fmla="*/ 533752 h 2581275"/>
              <a:gd name="connsiteX47" fmla="*/ 744620 w 2581275"/>
              <a:gd name="connsiteY47" fmla="*/ 579083 h 2581275"/>
              <a:gd name="connsiteX48" fmla="*/ 733457 w 2581275"/>
              <a:gd name="connsiteY48" fmla="*/ 558508 h 2581275"/>
              <a:gd name="connsiteX49" fmla="*/ 569790 w 2581275"/>
              <a:gd name="connsiteY49" fmla="*/ 216519 h 2581275"/>
              <a:gd name="connsiteX50" fmla="*/ 720848 w 2581275"/>
              <a:gd name="connsiteY50" fmla="*/ 129306 h 2581275"/>
              <a:gd name="connsiteX51" fmla="*/ 912574 w 2581275"/>
              <a:gd name="connsiteY51" fmla="*/ 405750 h 2581275"/>
              <a:gd name="connsiteX52" fmla="*/ 947389 w 2581275"/>
              <a:gd name="connsiteY52" fmla="*/ 462009 h 2581275"/>
              <a:gd name="connsiteX53" fmla="*/ 941931 w 2581275"/>
              <a:gd name="connsiteY53" fmla="*/ 439246 h 2581275"/>
              <a:gd name="connsiteX54" fmla="*/ 872354 w 2581275"/>
              <a:gd name="connsiteY54" fmla="*/ 66550 h 2581275"/>
              <a:gd name="connsiteX55" fmla="*/ 1040837 w 2581275"/>
              <a:gd name="connsiteY55" fmla="*/ 21405 h 2581275"/>
              <a:gd name="connsiteX56" fmla="*/ 1166930 w 2581275"/>
              <a:gd name="connsiteY56" fmla="*/ 378958 h 2581275"/>
              <a:gd name="connsiteX57" fmla="*/ 1173585 w 2581275"/>
              <a:gd name="connsiteY57" fmla="*/ 401401 h 2581275"/>
              <a:gd name="connsiteX58" fmla="*/ 1175606 w 2581275"/>
              <a:gd name="connsiteY58" fmla="*/ 335271 h 2581275"/>
              <a:gd name="connsiteX59" fmla="*/ 1203424 w 2581275"/>
              <a:gd name="connsiteY59" fmla="*/ 0 h 2581275"/>
              <a:gd name="connsiteX60" fmla="*/ 1377851 w 2581275"/>
              <a:gd name="connsiteY60" fmla="*/ 0 h 2581275"/>
              <a:gd name="connsiteX61" fmla="*/ 1407106 w 2581275"/>
              <a:gd name="connsiteY61" fmla="*/ 378005 h 2581275"/>
              <a:gd name="connsiteX62" fmla="*/ 1407722 w 2581275"/>
              <a:gd name="connsiteY62" fmla="*/ 401292 h 2581275"/>
              <a:gd name="connsiteX63" fmla="*/ 1414344 w 2581275"/>
              <a:gd name="connsiteY63" fmla="*/ 378957 h 2581275"/>
              <a:gd name="connsiteX64" fmla="*/ 1540437 w 2581275"/>
              <a:gd name="connsiteY64" fmla="*/ 21405 h 2581275"/>
              <a:gd name="connsiteX65" fmla="*/ 1708921 w 2581275"/>
              <a:gd name="connsiteY65" fmla="*/ 66550 h 2581275"/>
              <a:gd name="connsiteX66" fmla="*/ 1658065 w 2581275"/>
              <a:gd name="connsiteY66" fmla="*/ 358026 h 2581275"/>
              <a:gd name="connsiteX67" fmla="*/ 1633822 w 2581275"/>
              <a:gd name="connsiteY67" fmla="*/ 462048 h 2581275"/>
              <a:gd name="connsiteX68" fmla="*/ 1646089 w 2581275"/>
              <a:gd name="connsiteY68" fmla="*/ 442040 h 2581275"/>
              <a:gd name="connsiteX69" fmla="*/ 1860427 w 2581275"/>
              <a:gd name="connsiteY69" fmla="*/ 129306 h 2581275"/>
              <a:gd name="connsiteX70" fmla="*/ 2011485 w 2581275"/>
              <a:gd name="connsiteY70" fmla="*/ 216519 h 2581275"/>
              <a:gd name="connsiteX71" fmla="*/ 1867941 w 2581275"/>
              <a:gd name="connsiteY71" fmla="*/ 520781 h 2581275"/>
              <a:gd name="connsiteX72" fmla="*/ 1836626 w 2581275"/>
              <a:gd name="connsiteY72" fmla="*/ 579062 h 2581275"/>
              <a:gd name="connsiteX73" fmla="*/ 1853611 w 2581275"/>
              <a:gd name="connsiteY73" fmla="*/ 562953 h 2581275"/>
              <a:gd name="connsiteX74" fmla="*/ 2141587 w 2581275"/>
              <a:gd name="connsiteY74" fmla="*/ 316350 h 2581275"/>
              <a:gd name="connsiteX75" fmla="*/ 2264925 w 2581275"/>
              <a:gd name="connsiteY75" fmla="*/ 439688 h 2581275"/>
              <a:gd name="connsiteX76" fmla="*/ 2075145 w 2581275"/>
              <a:gd name="connsiteY76" fmla="*/ 666686 h 2581275"/>
              <a:gd name="connsiteX77" fmla="*/ 2002138 w 2581275"/>
              <a:gd name="connsiteY77" fmla="*/ 744650 h 2581275"/>
              <a:gd name="connsiteX78" fmla="*/ 2022767 w 2581275"/>
              <a:gd name="connsiteY78" fmla="*/ 733457 h 2581275"/>
              <a:gd name="connsiteX79" fmla="*/ 2364756 w 2581275"/>
              <a:gd name="connsiteY79" fmla="*/ 569790 h 2581275"/>
              <a:gd name="connsiteX80" fmla="*/ 2451969 w 2581275"/>
              <a:gd name="connsiteY80" fmla="*/ 720848 h 2581275"/>
              <a:gd name="connsiteX81" fmla="*/ 2209904 w 2581275"/>
              <a:gd name="connsiteY81" fmla="*/ 890992 h 2581275"/>
              <a:gd name="connsiteX82" fmla="*/ 2119206 w 2581275"/>
              <a:gd name="connsiteY82" fmla="*/ 947403 h 2581275"/>
              <a:gd name="connsiteX83" fmla="*/ 2142029 w 2581275"/>
              <a:gd name="connsiteY83" fmla="*/ 941931 h 2581275"/>
              <a:gd name="connsiteX84" fmla="*/ 2514725 w 2581275"/>
              <a:gd name="connsiteY84" fmla="*/ 872354 h 2581275"/>
              <a:gd name="connsiteX85" fmla="*/ 2559870 w 2581275"/>
              <a:gd name="connsiteY85" fmla="*/ 1040838 h 2581275"/>
              <a:gd name="connsiteX86" fmla="*/ 2282017 w 2581275"/>
              <a:gd name="connsiteY86" fmla="*/ 1142533 h 2581275"/>
              <a:gd name="connsiteX87" fmla="*/ 2179999 w 2581275"/>
              <a:gd name="connsiteY87" fmla="*/ 1173491 h 2581275"/>
              <a:gd name="connsiteX88" fmla="*/ 2203270 w 2581275"/>
              <a:gd name="connsiteY88" fmla="*/ 1174169 h 2581275"/>
              <a:gd name="connsiteX89" fmla="*/ 2581275 w 2581275"/>
              <a:gd name="connsiteY89" fmla="*/ 1203424 h 2581275"/>
              <a:gd name="connsiteX90" fmla="*/ 2581275 w 2581275"/>
              <a:gd name="connsiteY90" fmla="*/ 1377851 h 2581275"/>
              <a:gd name="connsiteX91" fmla="*/ 2286569 w 2581275"/>
              <a:gd name="connsiteY91" fmla="*/ 1404168 h 2581275"/>
              <a:gd name="connsiteX92" fmla="*/ 2180014 w 2581275"/>
              <a:gd name="connsiteY92" fmla="*/ 1407666 h 2581275"/>
              <a:gd name="connsiteX93" fmla="*/ 2202318 w 2581275"/>
              <a:gd name="connsiteY93" fmla="*/ 1414344 h 2581275"/>
              <a:gd name="connsiteX94" fmla="*/ 2559870 w 2581275"/>
              <a:gd name="connsiteY94" fmla="*/ 1540438 h 2581275"/>
              <a:gd name="connsiteX95" fmla="*/ 2514725 w 2581275"/>
              <a:gd name="connsiteY95" fmla="*/ 1708921 h 2581275"/>
              <a:gd name="connsiteX96" fmla="*/ 2223249 w 2581275"/>
              <a:gd name="connsiteY96" fmla="*/ 1658065 h 2581275"/>
              <a:gd name="connsiteX97" fmla="*/ 2119420 w 2581275"/>
              <a:gd name="connsiteY97" fmla="*/ 1633866 h 2581275"/>
              <a:gd name="connsiteX98" fmla="*/ 2139235 w 2581275"/>
              <a:gd name="connsiteY98" fmla="*/ 1646089 h 2581275"/>
              <a:gd name="connsiteX99" fmla="*/ 2451969 w 2581275"/>
              <a:gd name="connsiteY99" fmla="*/ 1860427 h 2581275"/>
              <a:gd name="connsiteX100" fmla="*/ 2364756 w 2581275"/>
              <a:gd name="connsiteY100" fmla="*/ 2011485 h 2581275"/>
              <a:gd name="connsiteX101" fmla="*/ 2096374 w 2581275"/>
              <a:gd name="connsiteY101" fmla="*/ 1886923 h 2581275"/>
              <a:gd name="connsiteX102" fmla="*/ 2002171 w 2581275"/>
              <a:gd name="connsiteY102" fmla="*/ 1836582 h 2581275"/>
              <a:gd name="connsiteX103" fmla="*/ 2018322 w 2581275"/>
              <a:gd name="connsiteY103" fmla="*/ 1853611 h 2581275"/>
              <a:gd name="connsiteX104" fmla="*/ 2264925 w 2581275"/>
              <a:gd name="connsiteY104" fmla="*/ 2141587 h 2581275"/>
              <a:gd name="connsiteX105" fmla="*/ 2141587 w 2581275"/>
              <a:gd name="connsiteY105" fmla="*/ 2264925 h 2581275"/>
              <a:gd name="connsiteX106" fmla="*/ 1884844 w 2581275"/>
              <a:gd name="connsiteY106" fmla="*/ 2047523 h 2581275"/>
              <a:gd name="connsiteX107" fmla="*/ 1836654 w 2581275"/>
              <a:gd name="connsiteY107" fmla="*/ 2002192 h 2581275"/>
              <a:gd name="connsiteX108" fmla="*/ 1847818 w 2581275"/>
              <a:gd name="connsiteY108" fmla="*/ 2022767 h 2581275"/>
              <a:gd name="connsiteX109" fmla="*/ 2011485 w 2581275"/>
              <a:gd name="connsiteY109" fmla="*/ 2364756 h 2581275"/>
              <a:gd name="connsiteX110" fmla="*/ 1860427 w 2581275"/>
              <a:gd name="connsiteY110" fmla="*/ 2451969 h 2581275"/>
              <a:gd name="connsiteX111" fmla="*/ 1668701 w 2581275"/>
              <a:gd name="connsiteY111" fmla="*/ 2175525 h 2581275"/>
              <a:gd name="connsiteX112" fmla="*/ 1633885 w 2581275"/>
              <a:gd name="connsiteY112" fmla="*/ 2119266 h 2581275"/>
              <a:gd name="connsiteX113" fmla="*/ 1639344 w 2581275"/>
              <a:gd name="connsiteY113" fmla="*/ 2142029 h 2581275"/>
              <a:gd name="connsiteX114" fmla="*/ 1708920 w 2581275"/>
              <a:gd name="connsiteY114" fmla="*/ 2514725 h 2581275"/>
              <a:gd name="connsiteX115" fmla="*/ 1540438 w 2581275"/>
              <a:gd name="connsiteY115" fmla="*/ 2559870 h 2581275"/>
              <a:gd name="connsiteX116" fmla="*/ 1414345 w 2581275"/>
              <a:gd name="connsiteY116" fmla="*/ 2202317 h 2581275"/>
              <a:gd name="connsiteX117" fmla="*/ 1407690 w 2581275"/>
              <a:gd name="connsiteY117" fmla="*/ 2179874 h 2581275"/>
              <a:gd name="connsiteX118" fmla="*/ 1405669 w 2581275"/>
              <a:gd name="connsiteY118" fmla="*/ 2246004 h 2581275"/>
              <a:gd name="connsiteX119" fmla="*/ 1377851 w 2581275"/>
              <a:gd name="connsiteY119" fmla="*/ 2581275 h 2581275"/>
              <a:gd name="connsiteX120" fmla="*/ 1203424 w 2581275"/>
              <a:gd name="connsiteY120" fmla="*/ 2581275 h 2581275"/>
              <a:gd name="connsiteX121" fmla="*/ 1174169 w 2581275"/>
              <a:gd name="connsiteY121" fmla="*/ 2203270 h 2581275"/>
              <a:gd name="connsiteX122" fmla="*/ 1173553 w 2581275"/>
              <a:gd name="connsiteY122" fmla="*/ 2179982 h 2581275"/>
              <a:gd name="connsiteX123" fmla="*/ 1166931 w 2581275"/>
              <a:gd name="connsiteY123" fmla="*/ 2202318 h 2581275"/>
              <a:gd name="connsiteX124" fmla="*/ 1040838 w 2581275"/>
              <a:gd name="connsiteY124" fmla="*/ 2559870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581275" h="2581275">
                <a:moveTo>
                  <a:pt x="1067122" y="2124812"/>
                </a:moveTo>
                <a:cubicBezTo>
                  <a:pt x="1527823" y="2248256"/>
                  <a:pt x="2001367" y="1974855"/>
                  <a:pt x="2124811" y="1514154"/>
                </a:cubicBezTo>
                <a:cubicBezTo>
                  <a:pt x="2248256" y="1053453"/>
                  <a:pt x="1974855" y="579909"/>
                  <a:pt x="1514154" y="456465"/>
                </a:cubicBezTo>
                <a:cubicBezTo>
                  <a:pt x="1053453" y="333020"/>
                  <a:pt x="579909" y="606421"/>
                  <a:pt x="456464" y="1067122"/>
                </a:cubicBezTo>
                <a:cubicBezTo>
                  <a:pt x="333020" y="1527823"/>
                  <a:pt x="606421" y="2001367"/>
                  <a:pt x="1067122" y="2124812"/>
                </a:cubicBezTo>
                <a:close/>
                <a:moveTo>
                  <a:pt x="872354" y="2514725"/>
                </a:moveTo>
                <a:cubicBezTo>
                  <a:pt x="862699" y="2512138"/>
                  <a:pt x="882467" y="2402939"/>
                  <a:pt x="923209" y="2223249"/>
                </a:cubicBezTo>
                <a:lnTo>
                  <a:pt x="947453" y="2119227"/>
                </a:lnTo>
                <a:lnTo>
                  <a:pt x="935186" y="2139235"/>
                </a:lnTo>
                <a:cubicBezTo>
                  <a:pt x="811924" y="2337756"/>
                  <a:pt x="730741" y="2457681"/>
                  <a:pt x="720848" y="2451969"/>
                </a:cubicBezTo>
                <a:lnTo>
                  <a:pt x="569790" y="2364756"/>
                </a:lnTo>
                <a:cubicBezTo>
                  <a:pt x="560515" y="2359401"/>
                  <a:pt x="615541" y="2244572"/>
                  <a:pt x="713334" y="2060494"/>
                </a:cubicBezTo>
                <a:lnTo>
                  <a:pt x="744649" y="2002213"/>
                </a:lnTo>
                <a:lnTo>
                  <a:pt x="727664" y="2018322"/>
                </a:lnTo>
                <a:cubicBezTo>
                  <a:pt x="557221" y="2178176"/>
                  <a:pt x="447766" y="2273003"/>
                  <a:pt x="439688" y="2264925"/>
                </a:cubicBezTo>
                <a:lnTo>
                  <a:pt x="316350" y="2141587"/>
                </a:lnTo>
                <a:cubicBezTo>
                  <a:pt x="309282" y="2134519"/>
                  <a:pt x="381001" y="2049833"/>
                  <a:pt x="506130" y="1914589"/>
                </a:cubicBezTo>
                <a:lnTo>
                  <a:pt x="579137" y="1836625"/>
                </a:lnTo>
                <a:lnTo>
                  <a:pt x="558508" y="1847818"/>
                </a:lnTo>
                <a:cubicBezTo>
                  <a:pt x="352500" y="1958112"/>
                  <a:pt x="222231" y="2021379"/>
                  <a:pt x="216519" y="2011485"/>
                </a:cubicBezTo>
                <a:lnTo>
                  <a:pt x="129306" y="1860427"/>
                </a:lnTo>
                <a:cubicBezTo>
                  <a:pt x="124308" y="1851771"/>
                  <a:pt x="215501" y="1788533"/>
                  <a:pt x="371371" y="1690283"/>
                </a:cubicBezTo>
                <a:lnTo>
                  <a:pt x="462068" y="1633871"/>
                </a:lnTo>
                <a:lnTo>
                  <a:pt x="439246" y="1639344"/>
                </a:lnTo>
                <a:cubicBezTo>
                  <a:pt x="211712" y="1692560"/>
                  <a:pt x="69507" y="1719956"/>
                  <a:pt x="66550" y="1708921"/>
                </a:cubicBezTo>
                <a:lnTo>
                  <a:pt x="21405" y="1540437"/>
                </a:lnTo>
                <a:cubicBezTo>
                  <a:pt x="18818" y="1530782"/>
                  <a:pt x="123271" y="1493302"/>
                  <a:pt x="299258" y="1438741"/>
                </a:cubicBezTo>
                <a:lnTo>
                  <a:pt x="401276" y="1407784"/>
                </a:lnTo>
                <a:lnTo>
                  <a:pt x="378005" y="1407106"/>
                </a:lnTo>
                <a:cubicBezTo>
                  <a:pt x="144450" y="1399618"/>
                  <a:pt x="0" y="1389275"/>
                  <a:pt x="0" y="1377851"/>
                </a:cubicBezTo>
                <a:lnTo>
                  <a:pt x="0" y="1203424"/>
                </a:lnTo>
                <a:cubicBezTo>
                  <a:pt x="0" y="1193428"/>
                  <a:pt x="110595" y="1184259"/>
                  <a:pt x="294706" y="1177107"/>
                </a:cubicBezTo>
                <a:lnTo>
                  <a:pt x="401261" y="1173609"/>
                </a:lnTo>
                <a:lnTo>
                  <a:pt x="378957" y="1166931"/>
                </a:lnTo>
                <a:cubicBezTo>
                  <a:pt x="155299" y="1099250"/>
                  <a:pt x="18448" y="1051872"/>
                  <a:pt x="21405" y="1040837"/>
                </a:cubicBezTo>
                <a:lnTo>
                  <a:pt x="66550" y="872354"/>
                </a:lnTo>
                <a:cubicBezTo>
                  <a:pt x="69137" y="862699"/>
                  <a:pt x="178336" y="882466"/>
                  <a:pt x="358026" y="923210"/>
                </a:cubicBezTo>
                <a:lnTo>
                  <a:pt x="461855" y="947409"/>
                </a:lnTo>
                <a:lnTo>
                  <a:pt x="442040" y="935186"/>
                </a:lnTo>
                <a:cubicBezTo>
                  <a:pt x="243520" y="811924"/>
                  <a:pt x="123594" y="730741"/>
                  <a:pt x="129306" y="720848"/>
                </a:cubicBezTo>
                <a:lnTo>
                  <a:pt x="216519" y="569790"/>
                </a:lnTo>
                <a:cubicBezTo>
                  <a:pt x="221517" y="561133"/>
                  <a:pt x="321879" y="608490"/>
                  <a:pt x="484901" y="694352"/>
                </a:cubicBezTo>
                <a:lnTo>
                  <a:pt x="579104" y="744693"/>
                </a:lnTo>
                <a:lnTo>
                  <a:pt x="562953" y="727664"/>
                </a:lnTo>
                <a:cubicBezTo>
                  <a:pt x="403099" y="557222"/>
                  <a:pt x="308272" y="447766"/>
                  <a:pt x="316350" y="439688"/>
                </a:cubicBezTo>
                <a:lnTo>
                  <a:pt x="439688" y="316350"/>
                </a:lnTo>
                <a:cubicBezTo>
                  <a:pt x="447261" y="308777"/>
                  <a:pt x="543936" y="391648"/>
                  <a:pt x="696431" y="533752"/>
                </a:cubicBezTo>
                <a:lnTo>
                  <a:pt x="744620" y="579083"/>
                </a:lnTo>
                <a:lnTo>
                  <a:pt x="733457" y="558508"/>
                </a:lnTo>
                <a:cubicBezTo>
                  <a:pt x="623164" y="352500"/>
                  <a:pt x="559896" y="222231"/>
                  <a:pt x="569790" y="216519"/>
                </a:cubicBezTo>
                <a:lnTo>
                  <a:pt x="720848" y="129306"/>
                </a:lnTo>
                <a:cubicBezTo>
                  <a:pt x="730123" y="123951"/>
                  <a:pt x="802054" y="229020"/>
                  <a:pt x="912574" y="405750"/>
                </a:cubicBezTo>
                <a:lnTo>
                  <a:pt x="947389" y="462009"/>
                </a:lnTo>
                <a:lnTo>
                  <a:pt x="941931" y="439246"/>
                </a:lnTo>
                <a:cubicBezTo>
                  <a:pt x="888715" y="211712"/>
                  <a:pt x="861320" y="69507"/>
                  <a:pt x="872354" y="66550"/>
                </a:cubicBezTo>
                <a:lnTo>
                  <a:pt x="1040837" y="21405"/>
                </a:lnTo>
                <a:cubicBezTo>
                  <a:pt x="1051872" y="18448"/>
                  <a:pt x="1099249" y="155299"/>
                  <a:pt x="1166930" y="378958"/>
                </a:cubicBezTo>
                <a:lnTo>
                  <a:pt x="1173585" y="401401"/>
                </a:lnTo>
                <a:lnTo>
                  <a:pt x="1175606" y="335271"/>
                </a:lnTo>
                <a:cubicBezTo>
                  <a:pt x="1182954" y="126958"/>
                  <a:pt x="1192714" y="0"/>
                  <a:pt x="1203424" y="0"/>
                </a:cubicBezTo>
                <a:lnTo>
                  <a:pt x="1377851" y="0"/>
                </a:lnTo>
                <a:cubicBezTo>
                  <a:pt x="1389275" y="0"/>
                  <a:pt x="1399619" y="144450"/>
                  <a:pt x="1407106" y="378005"/>
                </a:cubicBezTo>
                <a:lnTo>
                  <a:pt x="1407722" y="401292"/>
                </a:lnTo>
                <a:lnTo>
                  <a:pt x="1414344" y="378957"/>
                </a:lnTo>
                <a:cubicBezTo>
                  <a:pt x="1482025" y="155299"/>
                  <a:pt x="1529403" y="18448"/>
                  <a:pt x="1540437" y="21405"/>
                </a:cubicBezTo>
                <a:lnTo>
                  <a:pt x="1708921" y="66550"/>
                </a:lnTo>
                <a:cubicBezTo>
                  <a:pt x="1718576" y="69137"/>
                  <a:pt x="1698808" y="178336"/>
                  <a:pt x="1658065" y="358026"/>
                </a:cubicBezTo>
                <a:lnTo>
                  <a:pt x="1633822" y="462048"/>
                </a:lnTo>
                <a:lnTo>
                  <a:pt x="1646089" y="442040"/>
                </a:lnTo>
                <a:cubicBezTo>
                  <a:pt x="1769351" y="243519"/>
                  <a:pt x="1850534" y="123594"/>
                  <a:pt x="1860427" y="129306"/>
                </a:cubicBezTo>
                <a:lnTo>
                  <a:pt x="2011485" y="216519"/>
                </a:lnTo>
                <a:cubicBezTo>
                  <a:pt x="2020760" y="221874"/>
                  <a:pt x="1965734" y="336703"/>
                  <a:pt x="1867941" y="520781"/>
                </a:cubicBezTo>
                <a:lnTo>
                  <a:pt x="1836626" y="579062"/>
                </a:lnTo>
                <a:lnTo>
                  <a:pt x="1853611" y="562953"/>
                </a:lnTo>
                <a:cubicBezTo>
                  <a:pt x="2024053" y="403099"/>
                  <a:pt x="2133509" y="308272"/>
                  <a:pt x="2141587" y="316350"/>
                </a:cubicBezTo>
                <a:lnTo>
                  <a:pt x="2264925" y="439688"/>
                </a:lnTo>
                <a:cubicBezTo>
                  <a:pt x="2271993" y="446756"/>
                  <a:pt x="2200274" y="531442"/>
                  <a:pt x="2075145" y="666686"/>
                </a:cubicBezTo>
                <a:lnTo>
                  <a:pt x="2002138" y="744650"/>
                </a:lnTo>
                <a:lnTo>
                  <a:pt x="2022767" y="733457"/>
                </a:lnTo>
                <a:cubicBezTo>
                  <a:pt x="2228775" y="623164"/>
                  <a:pt x="2359044" y="559896"/>
                  <a:pt x="2364756" y="569790"/>
                </a:cubicBezTo>
                <a:lnTo>
                  <a:pt x="2451969" y="720848"/>
                </a:lnTo>
                <a:cubicBezTo>
                  <a:pt x="2456967" y="729505"/>
                  <a:pt x="2365774" y="792742"/>
                  <a:pt x="2209904" y="890992"/>
                </a:cubicBezTo>
                <a:lnTo>
                  <a:pt x="2119206" y="947403"/>
                </a:lnTo>
                <a:lnTo>
                  <a:pt x="2142029" y="941931"/>
                </a:lnTo>
                <a:cubicBezTo>
                  <a:pt x="2369563" y="888715"/>
                  <a:pt x="2511768" y="861319"/>
                  <a:pt x="2514725" y="872354"/>
                </a:cubicBezTo>
                <a:lnTo>
                  <a:pt x="2559870" y="1040838"/>
                </a:lnTo>
                <a:cubicBezTo>
                  <a:pt x="2562457" y="1050493"/>
                  <a:pt x="2458004" y="1087973"/>
                  <a:pt x="2282017" y="1142533"/>
                </a:cubicBezTo>
                <a:lnTo>
                  <a:pt x="2179999" y="1173491"/>
                </a:lnTo>
                <a:lnTo>
                  <a:pt x="2203270" y="1174169"/>
                </a:lnTo>
                <a:cubicBezTo>
                  <a:pt x="2436825" y="1181657"/>
                  <a:pt x="2581275" y="1192000"/>
                  <a:pt x="2581275" y="1203424"/>
                </a:cubicBezTo>
                <a:lnTo>
                  <a:pt x="2581275" y="1377851"/>
                </a:lnTo>
                <a:cubicBezTo>
                  <a:pt x="2581275" y="1387847"/>
                  <a:pt x="2470681" y="1397015"/>
                  <a:pt x="2286569" y="1404168"/>
                </a:cubicBezTo>
                <a:lnTo>
                  <a:pt x="2180014" y="1407666"/>
                </a:lnTo>
                <a:lnTo>
                  <a:pt x="2202318" y="1414344"/>
                </a:lnTo>
                <a:cubicBezTo>
                  <a:pt x="2425976" y="1482025"/>
                  <a:pt x="2562827" y="1529403"/>
                  <a:pt x="2559870" y="1540438"/>
                </a:cubicBezTo>
                <a:lnTo>
                  <a:pt x="2514725" y="1708921"/>
                </a:lnTo>
                <a:cubicBezTo>
                  <a:pt x="2512138" y="1718576"/>
                  <a:pt x="2402939" y="1698809"/>
                  <a:pt x="2223249" y="1658065"/>
                </a:cubicBezTo>
                <a:lnTo>
                  <a:pt x="2119420" y="1633866"/>
                </a:lnTo>
                <a:lnTo>
                  <a:pt x="2139235" y="1646089"/>
                </a:lnTo>
                <a:cubicBezTo>
                  <a:pt x="2337755" y="1769351"/>
                  <a:pt x="2457681" y="1850534"/>
                  <a:pt x="2451969" y="1860427"/>
                </a:cubicBezTo>
                <a:lnTo>
                  <a:pt x="2364756" y="2011485"/>
                </a:lnTo>
                <a:cubicBezTo>
                  <a:pt x="2359757" y="2020142"/>
                  <a:pt x="2259395" y="1972785"/>
                  <a:pt x="2096374" y="1886923"/>
                </a:cubicBezTo>
                <a:lnTo>
                  <a:pt x="2002171" y="1836582"/>
                </a:lnTo>
                <a:lnTo>
                  <a:pt x="2018322" y="1853611"/>
                </a:lnTo>
                <a:cubicBezTo>
                  <a:pt x="2178176" y="2024053"/>
                  <a:pt x="2273003" y="2133509"/>
                  <a:pt x="2264925" y="2141587"/>
                </a:cubicBezTo>
                <a:lnTo>
                  <a:pt x="2141587" y="2264925"/>
                </a:lnTo>
                <a:cubicBezTo>
                  <a:pt x="2134014" y="2272498"/>
                  <a:pt x="2037339" y="2189627"/>
                  <a:pt x="1884844" y="2047523"/>
                </a:cubicBezTo>
                <a:lnTo>
                  <a:pt x="1836654" y="2002192"/>
                </a:lnTo>
                <a:lnTo>
                  <a:pt x="1847818" y="2022767"/>
                </a:lnTo>
                <a:cubicBezTo>
                  <a:pt x="1958111" y="2228775"/>
                  <a:pt x="2021379" y="2359044"/>
                  <a:pt x="2011485" y="2364756"/>
                </a:cubicBezTo>
                <a:lnTo>
                  <a:pt x="1860427" y="2451969"/>
                </a:lnTo>
                <a:cubicBezTo>
                  <a:pt x="1851152" y="2457324"/>
                  <a:pt x="1779221" y="2352256"/>
                  <a:pt x="1668701" y="2175525"/>
                </a:cubicBezTo>
                <a:lnTo>
                  <a:pt x="1633885" y="2119266"/>
                </a:lnTo>
                <a:lnTo>
                  <a:pt x="1639344" y="2142029"/>
                </a:lnTo>
                <a:cubicBezTo>
                  <a:pt x="1692560" y="2369563"/>
                  <a:pt x="1719955" y="2511768"/>
                  <a:pt x="1708920" y="2514725"/>
                </a:cubicBezTo>
                <a:lnTo>
                  <a:pt x="1540438" y="2559870"/>
                </a:lnTo>
                <a:cubicBezTo>
                  <a:pt x="1529403" y="2562827"/>
                  <a:pt x="1482025" y="2425976"/>
                  <a:pt x="1414345" y="2202317"/>
                </a:cubicBezTo>
                <a:lnTo>
                  <a:pt x="1407690" y="2179874"/>
                </a:lnTo>
                <a:lnTo>
                  <a:pt x="1405669" y="2246004"/>
                </a:lnTo>
                <a:cubicBezTo>
                  <a:pt x="1398321" y="2454317"/>
                  <a:pt x="1388561" y="2581275"/>
                  <a:pt x="1377851" y="2581275"/>
                </a:cubicBezTo>
                <a:lnTo>
                  <a:pt x="1203424" y="2581275"/>
                </a:lnTo>
                <a:cubicBezTo>
                  <a:pt x="1192000" y="2581275"/>
                  <a:pt x="1181656" y="2436825"/>
                  <a:pt x="1174169" y="2203270"/>
                </a:cubicBezTo>
                <a:lnTo>
                  <a:pt x="1173553" y="2179982"/>
                </a:lnTo>
                <a:lnTo>
                  <a:pt x="1166931" y="2202318"/>
                </a:lnTo>
                <a:cubicBezTo>
                  <a:pt x="1099250" y="2425976"/>
                  <a:pt x="1051872" y="2562827"/>
                  <a:pt x="1040838" y="255987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hape 41"/>
          <p:cNvSpPr/>
          <p:nvPr/>
        </p:nvSpPr>
        <p:spPr>
          <a:xfrm rot="1555031">
            <a:off x="6140962" y="3363541"/>
            <a:ext cx="521011" cy="32563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Shape 42"/>
          <p:cNvSpPr/>
          <p:nvPr/>
        </p:nvSpPr>
        <p:spPr>
          <a:xfrm rot="7734755">
            <a:off x="6932303" y="4097692"/>
            <a:ext cx="521011" cy="32563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Shape 43"/>
          <p:cNvSpPr/>
          <p:nvPr/>
        </p:nvSpPr>
        <p:spPr>
          <a:xfrm rot="13887957">
            <a:off x="6201823" y="4505960"/>
            <a:ext cx="422927" cy="234448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Shape 44"/>
          <p:cNvSpPr/>
          <p:nvPr/>
        </p:nvSpPr>
        <p:spPr>
          <a:xfrm rot="17111977">
            <a:off x="5281386" y="4000400"/>
            <a:ext cx="235245" cy="132995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5704185" y="4114921"/>
            <a:ext cx="391815" cy="391815"/>
          </a:xfrm>
          <a:custGeom>
            <a:avLst/>
            <a:gdLst>
              <a:gd name="connsiteX0" fmla="*/ 1772652 w 3545305"/>
              <a:gd name="connsiteY0" fmla="*/ 1020678 h 3545305"/>
              <a:gd name="connsiteX1" fmla="*/ 982578 w 3545305"/>
              <a:gd name="connsiteY1" fmla="*/ 1810752 h 3545305"/>
              <a:gd name="connsiteX2" fmla="*/ 1772652 w 3545305"/>
              <a:gd name="connsiteY2" fmla="*/ 2600826 h 3545305"/>
              <a:gd name="connsiteX3" fmla="*/ 2562726 w 3545305"/>
              <a:gd name="connsiteY3" fmla="*/ 1810752 h 3545305"/>
              <a:gd name="connsiteX4" fmla="*/ 1772652 w 3545305"/>
              <a:gd name="connsiteY4" fmla="*/ 1020678 h 3545305"/>
              <a:gd name="connsiteX5" fmla="*/ 1621221 w 3545305"/>
              <a:gd name="connsiteY5" fmla="*/ 0 h 3545305"/>
              <a:gd name="connsiteX6" fmla="*/ 1924084 w 3545305"/>
              <a:gd name="connsiteY6" fmla="*/ 0 h 3545305"/>
              <a:gd name="connsiteX7" fmla="*/ 1953126 w 3545305"/>
              <a:gd name="connsiteY7" fmla="*/ 29042 h 3545305"/>
              <a:gd name="connsiteX8" fmla="*/ 1953126 w 3545305"/>
              <a:gd name="connsiteY8" fmla="*/ 533423 h 3545305"/>
              <a:gd name="connsiteX9" fmla="*/ 2032912 w 3545305"/>
              <a:gd name="connsiteY9" fmla="*/ 545600 h 3545305"/>
              <a:gd name="connsiteX10" fmla="*/ 2156672 w 3545305"/>
              <a:gd name="connsiteY10" fmla="*/ 577422 h 3545305"/>
              <a:gd name="connsiteX11" fmla="*/ 2237291 w 3545305"/>
              <a:gd name="connsiteY11" fmla="*/ 606929 h 3545305"/>
              <a:gd name="connsiteX12" fmla="*/ 2488164 w 3545305"/>
              <a:gd name="connsiteY12" fmla="*/ 172405 h 3545305"/>
              <a:gd name="connsiteX13" fmla="*/ 2527836 w 3545305"/>
              <a:gd name="connsiteY13" fmla="*/ 161775 h 3545305"/>
              <a:gd name="connsiteX14" fmla="*/ 2790123 w 3545305"/>
              <a:gd name="connsiteY14" fmla="*/ 313206 h 3545305"/>
              <a:gd name="connsiteX15" fmla="*/ 2800752 w 3545305"/>
              <a:gd name="connsiteY15" fmla="*/ 352878 h 3545305"/>
              <a:gd name="connsiteX16" fmla="*/ 2552385 w 3545305"/>
              <a:gd name="connsiteY16" fmla="*/ 783063 h 3545305"/>
              <a:gd name="connsiteX17" fmla="*/ 2594095 w 3545305"/>
              <a:gd name="connsiteY17" fmla="*/ 814254 h 3545305"/>
              <a:gd name="connsiteX18" fmla="*/ 2685802 w 3545305"/>
              <a:gd name="connsiteY18" fmla="*/ 897602 h 3545305"/>
              <a:gd name="connsiteX19" fmla="*/ 2768925 w 3545305"/>
              <a:gd name="connsiteY19" fmla="*/ 989061 h 3545305"/>
              <a:gd name="connsiteX20" fmla="*/ 3192427 w 3545305"/>
              <a:gd name="connsiteY20" fmla="*/ 744553 h 3545305"/>
              <a:gd name="connsiteX21" fmla="*/ 3232099 w 3545305"/>
              <a:gd name="connsiteY21" fmla="*/ 755183 h 3545305"/>
              <a:gd name="connsiteX22" fmla="*/ 3383531 w 3545305"/>
              <a:gd name="connsiteY22" fmla="*/ 1017470 h 3545305"/>
              <a:gd name="connsiteX23" fmla="*/ 3372900 w 3545305"/>
              <a:gd name="connsiteY23" fmla="*/ 1057142 h 3545305"/>
              <a:gd name="connsiteX24" fmla="*/ 2957269 w 3545305"/>
              <a:gd name="connsiteY24" fmla="*/ 1297107 h 3545305"/>
              <a:gd name="connsiteX25" fmla="*/ 2962557 w 3545305"/>
              <a:gd name="connsiteY25" fmla="*/ 1308085 h 3545305"/>
              <a:gd name="connsiteX26" fmla="*/ 3037805 w 3545305"/>
              <a:gd name="connsiteY26" fmla="*/ 1550492 h 3545305"/>
              <a:gd name="connsiteX27" fmla="*/ 3044167 w 3545305"/>
              <a:gd name="connsiteY27" fmla="*/ 1592179 h 3545305"/>
              <a:gd name="connsiteX28" fmla="*/ 3516263 w 3545305"/>
              <a:gd name="connsiteY28" fmla="*/ 1592179 h 3545305"/>
              <a:gd name="connsiteX29" fmla="*/ 3545305 w 3545305"/>
              <a:gd name="connsiteY29" fmla="*/ 1621221 h 3545305"/>
              <a:gd name="connsiteX30" fmla="*/ 3545305 w 3545305"/>
              <a:gd name="connsiteY30" fmla="*/ 1924084 h 3545305"/>
              <a:gd name="connsiteX31" fmla="*/ 3516263 w 3545305"/>
              <a:gd name="connsiteY31" fmla="*/ 1953126 h 3545305"/>
              <a:gd name="connsiteX32" fmla="*/ 3055796 w 3545305"/>
              <a:gd name="connsiteY32" fmla="*/ 1953126 h 3545305"/>
              <a:gd name="connsiteX33" fmla="*/ 3037805 w 3545305"/>
              <a:gd name="connsiteY33" fmla="*/ 2071012 h 3545305"/>
              <a:gd name="connsiteX34" fmla="*/ 3005983 w 3545305"/>
              <a:gd name="connsiteY34" fmla="*/ 2194772 h 3545305"/>
              <a:gd name="connsiteX35" fmla="*/ 2981342 w 3545305"/>
              <a:gd name="connsiteY35" fmla="*/ 2262097 h 3545305"/>
              <a:gd name="connsiteX36" fmla="*/ 3372900 w 3545305"/>
              <a:gd name="connsiteY36" fmla="*/ 2488164 h 3545305"/>
              <a:gd name="connsiteX37" fmla="*/ 3383530 w 3545305"/>
              <a:gd name="connsiteY37" fmla="*/ 2527836 h 3545305"/>
              <a:gd name="connsiteX38" fmla="*/ 3232099 w 3545305"/>
              <a:gd name="connsiteY38" fmla="*/ 2790123 h 3545305"/>
              <a:gd name="connsiteX39" fmla="*/ 3192427 w 3545305"/>
              <a:gd name="connsiteY39" fmla="*/ 2800752 h 3545305"/>
              <a:gd name="connsiteX40" fmla="*/ 2808752 w 3545305"/>
              <a:gd name="connsiteY40" fmla="*/ 2579238 h 3545305"/>
              <a:gd name="connsiteX41" fmla="*/ 2769151 w 3545305"/>
              <a:gd name="connsiteY41" fmla="*/ 2632195 h 3545305"/>
              <a:gd name="connsiteX42" fmla="*/ 2594095 w 3545305"/>
              <a:gd name="connsiteY42" fmla="*/ 2807251 h 3545305"/>
              <a:gd name="connsiteX43" fmla="*/ 2583113 w 3545305"/>
              <a:gd name="connsiteY43" fmla="*/ 2815463 h 3545305"/>
              <a:gd name="connsiteX44" fmla="*/ 2800753 w 3545305"/>
              <a:gd name="connsiteY44" fmla="*/ 3192427 h 3545305"/>
              <a:gd name="connsiteX45" fmla="*/ 2790123 w 3545305"/>
              <a:gd name="connsiteY45" fmla="*/ 3232099 h 3545305"/>
              <a:gd name="connsiteX46" fmla="*/ 2527835 w 3545305"/>
              <a:gd name="connsiteY46" fmla="*/ 3383531 h 3545305"/>
              <a:gd name="connsiteX47" fmla="*/ 2488163 w 3545305"/>
              <a:gd name="connsiteY47" fmla="*/ 3372900 h 3545305"/>
              <a:gd name="connsiteX48" fmla="*/ 2273610 w 3545305"/>
              <a:gd name="connsiteY48" fmla="*/ 3001283 h 3545305"/>
              <a:gd name="connsiteX49" fmla="*/ 2156672 w 3545305"/>
              <a:gd name="connsiteY49" fmla="*/ 3044083 h 3545305"/>
              <a:gd name="connsiteX50" fmla="*/ 2032912 w 3545305"/>
              <a:gd name="connsiteY50" fmla="*/ 3075905 h 3545305"/>
              <a:gd name="connsiteX51" fmla="*/ 1953126 w 3545305"/>
              <a:gd name="connsiteY51" fmla="*/ 3088082 h 3545305"/>
              <a:gd name="connsiteX52" fmla="*/ 1953126 w 3545305"/>
              <a:gd name="connsiteY52" fmla="*/ 3516263 h 3545305"/>
              <a:gd name="connsiteX53" fmla="*/ 1924084 w 3545305"/>
              <a:gd name="connsiteY53" fmla="*/ 3545305 h 3545305"/>
              <a:gd name="connsiteX54" fmla="*/ 1621222 w 3545305"/>
              <a:gd name="connsiteY54" fmla="*/ 3545305 h 3545305"/>
              <a:gd name="connsiteX55" fmla="*/ 1592180 w 3545305"/>
              <a:gd name="connsiteY55" fmla="*/ 3516263 h 3545305"/>
              <a:gd name="connsiteX56" fmla="*/ 1592180 w 3545305"/>
              <a:gd name="connsiteY56" fmla="*/ 3088082 h 3545305"/>
              <a:gd name="connsiteX57" fmla="*/ 1512392 w 3545305"/>
              <a:gd name="connsiteY57" fmla="*/ 3075905 h 3545305"/>
              <a:gd name="connsiteX58" fmla="*/ 1388633 w 3545305"/>
              <a:gd name="connsiteY58" fmla="*/ 3044083 h 3545305"/>
              <a:gd name="connsiteX59" fmla="*/ 1271695 w 3545305"/>
              <a:gd name="connsiteY59" fmla="*/ 3001283 h 3545305"/>
              <a:gd name="connsiteX60" fmla="*/ 1057142 w 3545305"/>
              <a:gd name="connsiteY60" fmla="*/ 3372900 h 3545305"/>
              <a:gd name="connsiteX61" fmla="*/ 1017470 w 3545305"/>
              <a:gd name="connsiteY61" fmla="*/ 3383531 h 3545305"/>
              <a:gd name="connsiteX62" fmla="*/ 755182 w 3545305"/>
              <a:gd name="connsiteY62" fmla="*/ 3232099 h 3545305"/>
              <a:gd name="connsiteX63" fmla="*/ 744553 w 3545305"/>
              <a:gd name="connsiteY63" fmla="*/ 3192427 h 3545305"/>
              <a:gd name="connsiteX64" fmla="*/ 962193 w 3545305"/>
              <a:gd name="connsiteY64" fmla="*/ 2815464 h 3545305"/>
              <a:gd name="connsiteX65" fmla="*/ 951209 w 3545305"/>
              <a:gd name="connsiteY65" fmla="*/ 2807251 h 3545305"/>
              <a:gd name="connsiteX66" fmla="*/ 776154 w 3545305"/>
              <a:gd name="connsiteY66" fmla="*/ 2632195 h 3545305"/>
              <a:gd name="connsiteX67" fmla="*/ 736553 w 3545305"/>
              <a:gd name="connsiteY67" fmla="*/ 2579238 h 3545305"/>
              <a:gd name="connsiteX68" fmla="*/ 352878 w 3545305"/>
              <a:gd name="connsiteY68" fmla="*/ 2800753 h 3545305"/>
              <a:gd name="connsiteX69" fmla="*/ 313206 w 3545305"/>
              <a:gd name="connsiteY69" fmla="*/ 2790123 h 3545305"/>
              <a:gd name="connsiteX70" fmla="*/ 161774 w 3545305"/>
              <a:gd name="connsiteY70" fmla="*/ 2527835 h 3545305"/>
              <a:gd name="connsiteX71" fmla="*/ 172405 w 3545305"/>
              <a:gd name="connsiteY71" fmla="*/ 2488163 h 3545305"/>
              <a:gd name="connsiteX72" fmla="*/ 563963 w 3545305"/>
              <a:gd name="connsiteY72" fmla="*/ 2262097 h 3545305"/>
              <a:gd name="connsiteX73" fmla="*/ 539322 w 3545305"/>
              <a:gd name="connsiteY73" fmla="*/ 2194772 h 3545305"/>
              <a:gd name="connsiteX74" fmla="*/ 507500 w 3545305"/>
              <a:gd name="connsiteY74" fmla="*/ 2071012 h 3545305"/>
              <a:gd name="connsiteX75" fmla="*/ 489508 w 3545305"/>
              <a:gd name="connsiteY75" fmla="*/ 1953126 h 3545305"/>
              <a:gd name="connsiteX76" fmla="*/ 29042 w 3545305"/>
              <a:gd name="connsiteY76" fmla="*/ 1953126 h 3545305"/>
              <a:gd name="connsiteX77" fmla="*/ 0 w 3545305"/>
              <a:gd name="connsiteY77" fmla="*/ 1924084 h 3545305"/>
              <a:gd name="connsiteX78" fmla="*/ 0 w 3545305"/>
              <a:gd name="connsiteY78" fmla="*/ 1621221 h 3545305"/>
              <a:gd name="connsiteX79" fmla="*/ 29042 w 3545305"/>
              <a:gd name="connsiteY79" fmla="*/ 1592180 h 3545305"/>
              <a:gd name="connsiteX80" fmla="*/ 501138 w 3545305"/>
              <a:gd name="connsiteY80" fmla="*/ 1592179 h 3545305"/>
              <a:gd name="connsiteX81" fmla="*/ 507500 w 3545305"/>
              <a:gd name="connsiteY81" fmla="*/ 1550492 h 3545305"/>
              <a:gd name="connsiteX82" fmla="*/ 582747 w 3545305"/>
              <a:gd name="connsiteY82" fmla="*/ 1308085 h 3545305"/>
              <a:gd name="connsiteX83" fmla="*/ 588036 w 3545305"/>
              <a:gd name="connsiteY83" fmla="*/ 1297106 h 3545305"/>
              <a:gd name="connsiteX84" fmla="*/ 172405 w 3545305"/>
              <a:gd name="connsiteY84" fmla="*/ 1057142 h 3545305"/>
              <a:gd name="connsiteX85" fmla="*/ 161775 w 3545305"/>
              <a:gd name="connsiteY85" fmla="*/ 1017470 h 3545305"/>
              <a:gd name="connsiteX86" fmla="*/ 313206 w 3545305"/>
              <a:gd name="connsiteY86" fmla="*/ 755183 h 3545305"/>
              <a:gd name="connsiteX87" fmla="*/ 352878 w 3545305"/>
              <a:gd name="connsiteY87" fmla="*/ 744553 h 3545305"/>
              <a:gd name="connsiteX88" fmla="*/ 776379 w 3545305"/>
              <a:gd name="connsiteY88" fmla="*/ 989061 h 3545305"/>
              <a:gd name="connsiteX89" fmla="*/ 859503 w 3545305"/>
              <a:gd name="connsiteY89" fmla="*/ 897602 h 3545305"/>
              <a:gd name="connsiteX90" fmla="*/ 951209 w 3545305"/>
              <a:gd name="connsiteY90" fmla="*/ 814254 h 3545305"/>
              <a:gd name="connsiteX91" fmla="*/ 992920 w 3545305"/>
              <a:gd name="connsiteY91" fmla="*/ 783063 h 3545305"/>
              <a:gd name="connsiteX92" fmla="*/ 744553 w 3545305"/>
              <a:gd name="connsiteY92" fmla="*/ 352878 h 3545305"/>
              <a:gd name="connsiteX93" fmla="*/ 755183 w 3545305"/>
              <a:gd name="connsiteY93" fmla="*/ 313206 h 3545305"/>
              <a:gd name="connsiteX94" fmla="*/ 1017470 w 3545305"/>
              <a:gd name="connsiteY94" fmla="*/ 161775 h 3545305"/>
              <a:gd name="connsiteX95" fmla="*/ 1057142 w 3545305"/>
              <a:gd name="connsiteY95" fmla="*/ 172405 h 3545305"/>
              <a:gd name="connsiteX96" fmla="*/ 1308014 w 3545305"/>
              <a:gd name="connsiteY96" fmla="*/ 606928 h 3545305"/>
              <a:gd name="connsiteX97" fmla="*/ 1388633 w 3545305"/>
              <a:gd name="connsiteY97" fmla="*/ 577422 h 3545305"/>
              <a:gd name="connsiteX98" fmla="*/ 1512392 w 3545305"/>
              <a:gd name="connsiteY98" fmla="*/ 545600 h 3545305"/>
              <a:gd name="connsiteX99" fmla="*/ 1592179 w 3545305"/>
              <a:gd name="connsiteY99" fmla="*/ 533423 h 3545305"/>
              <a:gd name="connsiteX100" fmla="*/ 1592179 w 3545305"/>
              <a:gd name="connsiteY100" fmla="*/ 29042 h 3545305"/>
              <a:gd name="connsiteX101" fmla="*/ 1621221 w 3545305"/>
              <a:gd name="connsiteY101" fmla="*/ 0 h 3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45305" h="3545305">
                <a:moveTo>
                  <a:pt x="1772652" y="1020678"/>
                </a:moveTo>
                <a:cubicBezTo>
                  <a:pt x="1336306" y="1020678"/>
                  <a:pt x="982578" y="1374406"/>
                  <a:pt x="982578" y="1810752"/>
                </a:cubicBezTo>
                <a:cubicBezTo>
                  <a:pt x="982578" y="2247098"/>
                  <a:pt x="1336306" y="2600826"/>
                  <a:pt x="1772652" y="2600826"/>
                </a:cubicBezTo>
                <a:cubicBezTo>
                  <a:pt x="2208998" y="2600826"/>
                  <a:pt x="2562726" y="2247098"/>
                  <a:pt x="2562726" y="1810752"/>
                </a:cubicBezTo>
                <a:cubicBezTo>
                  <a:pt x="2562726" y="1374406"/>
                  <a:pt x="2208998" y="1020678"/>
                  <a:pt x="1772652" y="1020678"/>
                </a:cubicBezTo>
                <a:close/>
                <a:moveTo>
                  <a:pt x="1621221" y="0"/>
                </a:moveTo>
                <a:lnTo>
                  <a:pt x="1924084" y="0"/>
                </a:lnTo>
                <a:cubicBezTo>
                  <a:pt x="1940123" y="1"/>
                  <a:pt x="1953126" y="13003"/>
                  <a:pt x="1953126" y="29042"/>
                </a:cubicBezTo>
                <a:lnTo>
                  <a:pt x="1953126" y="533423"/>
                </a:lnTo>
                <a:lnTo>
                  <a:pt x="2032912" y="545600"/>
                </a:lnTo>
                <a:cubicBezTo>
                  <a:pt x="2074945" y="554201"/>
                  <a:pt x="2116234" y="564844"/>
                  <a:pt x="2156672" y="577422"/>
                </a:cubicBezTo>
                <a:lnTo>
                  <a:pt x="2237291" y="606929"/>
                </a:lnTo>
                <a:lnTo>
                  <a:pt x="2488164" y="172405"/>
                </a:lnTo>
                <a:cubicBezTo>
                  <a:pt x="2496183" y="158515"/>
                  <a:pt x="2513945" y="153756"/>
                  <a:pt x="2527836" y="161775"/>
                </a:cubicBezTo>
                <a:lnTo>
                  <a:pt x="2790123" y="313206"/>
                </a:lnTo>
                <a:cubicBezTo>
                  <a:pt x="2804013" y="321226"/>
                  <a:pt x="2808772" y="338988"/>
                  <a:pt x="2800752" y="352878"/>
                </a:cubicBezTo>
                <a:lnTo>
                  <a:pt x="2552385" y="783063"/>
                </a:lnTo>
                <a:lnTo>
                  <a:pt x="2594095" y="814254"/>
                </a:lnTo>
                <a:cubicBezTo>
                  <a:pt x="2625985" y="840572"/>
                  <a:pt x="2656590" y="868390"/>
                  <a:pt x="2685802" y="897602"/>
                </a:cubicBezTo>
                <a:lnTo>
                  <a:pt x="2768925" y="989061"/>
                </a:lnTo>
                <a:lnTo>
                  <a:pt x="3192427" y="744553"/>
                </a:lnTo>
                <a:cubicBezTo>
                  <a:pt x="3206317" y="736533"/>
                  <a:pt x="3224080" y="741293"/>
                  <a:pt x="3232099" y="755183"/>
                </a:cubicBezTo>
                <a:lnTo>
                  <a:pt x="3383531" y="1017470"/>
                </a:lnTo>
                <a:cubicBezTo>
                  <a:pt x="3391550" y="1031360"/>
                  <a:pt x="3386791" y="1049123"/>
                  <a:pt x="3372900" y="1057142"/>
                </a:cubicBezTo>
                <a:lnTo>
                  <a:pt x="2957269" y="1297107"/>
                </a:lnTo>
                <a:lnTo>
                  <a:pt x="2962557" y="1308085"/>
                </a:lnTo>
                <a:cubicBezTo>
                  <a:pt x="2995231" y="1385335"/>
                  <a:pt x="3020602" y="1466426"/>
                  <a:pt x="3037805" y="1550492"/>
                </a:cubicBezTo>
                <a:lnTo>
                  <a:pt x="3044167" y="1592179"/>
                </a:lnTo>
                <a:lnTo>
                  <a:pt x="3516263" y="1592179"/>
                </a:lnTo>
                <a:cubicBezTo>
                  <a:pt x="3532302" y="1592180"/>
                  <a:pt x="3545305" y="1605182"/>
                  <a:pt x="3545305" y="1621221"/>
                </a:cubicBezTo>
                <a:lnTo>
                  <a:pt x="3545305" y="1924084"/>
                </a:lnTo>
                <a:cubicBezTo>
                  <a:pt x="3545305" y="1940123"/>
                  <a:pt x="3532302" y="1953126"/>
                  <a:pt x="3516263" y="1953126"/>
                </a:cubicBezTo>
                <a:lnTo>
                  <a:pt x="3055796" y="1953126"/>
                </a:lnTo>
                <a:lnTo>
                  <a:pt x="3037805" y="2071012"/>
                </a:lnTo>
                <a:cubicBezTo>
                  <a:pt x="3029204" y="2113045"/>
                  <a:pt x="3018560" y="2154334"/>
                  <a:pt x="3005983" y="2194772"/>
                </a:cubicBezTo>
                <a:lnTo>
                  <a:pt x="2981342" y="2262097"/>
                </a:lnTo>
                <a:lnTo>
                  <a:pt x="3372900" y="2488164"/>
                </a:lnTo>
                <a:cubicBezTo>
                  <a:pt x="3386791" y="2496183"/>
                  <a:pt x="3391550" y="2513945"/>
                  <a:pt x="3383530" y="2527836"/>
                </a:cubicBezTo>
                <a:lnTo>
                  <a:pt x="3232099" y="2790123"/>
                </a:lnTo>
                <a:cubicBezTo>
                  <a:pt x="3224080" y="2804013"/>
                  <a:pt x="3206318" y="2808772"/>
                  <a:pt x="3192427" y="2800752"/>
                </a:cubicBezTo>
                <a:lnTo>
                  <a:pt x="2808752" y="2579238"/>
                </a:lnTo>
                <a:lnTo>
                  <a:pt x="2769151" y="2632195"/>
                </a:lnTo>
                <a:cubicBezTo>
                  <a:pt x="2716515" y="2695975"/>
                  <a:pt x="2657875" y="2754615"/>
                  <a:pt x="2594095" y="2807251"/>
                </a:cubicBezTo>
                <a:lnTo>
                  <a:pt x="2583113" y="2815463"/>
                </a:lnTo>
                <a:lnTo>
                  <a:pt x="2800753" y="3192427"/>
                </a:lnTo>
                <a:cubicBezTo>
                  <a:pt x="2808772" y="3206317"/>
                  <a:pt x="2804013" y="3224080"/>
                  <a:pt x="2790123" y="3232099"/>
                </a:cubicBezTo>
                <a:lnTo>
                  <a:pt x="2527835" y="3383531"/>
                </a:lnTo>
                <a:cubicBezTo>
                  <a:pt x="2513945" y="3391550"/>
                  <a:pt x="2496183" y="3386791"/>
                  <a:pt x="2488163" y="3372900"/>
                </a:cubicBezTo>
                <a:lnTo>
                  <a:pt x="2273610" y="3001283"/>
                </a:lnTo>
                <a:lnTo>
                  <a:pt x="2156672" y="3044083"/>
                </a:lnTo>
                <a:cubicBezTo>
                  <a:pt x="2116234" y="3056660"/>
                  <a:pt x="2074945" y="3067304"/>
                  <a:pt x="2032912" y="3075905"/>
                </a:cubicBezTo>
                <a:lnTo>
                  <a:pt x="1953126" y="3088082"/>
                </a:lnTo>
                <a:lnTo>
                  <a:pt x="1953126" y="3516263"/>
                </a:lnTo>
                <a:cubicBezTo>
                  <a:pt x="1953126" y="3532302"/>
                  <a:pt x="1940123" y="3545305"/>
                  <a:pt x="1924084" y="3545305"/>
                </a:cubicBezTo>
                <a:lnTo>
                  <a:pt x="1621222" y="3545305"/>
                </a:lnTo>
                <a:cubicBezTo>
                  <a:pt x="1605182" y="3545305"/>
                  <a:pt x="1592179" y="3532302"/>
                  <a:pt x="1592180" y="3516263"/>
                </a:cubicBezTo>
                <a:lnTo>
                  <a:pt x="1592180" y="3088082"/>
                </a:lnTo>
                <a:lnTo>
                  <a:pt x="1512392" y="3075905"/>
                </a:lnTo>
                <a:cubicBezTo>
                  <a:pt x="1470359" y="3067304"/>
                  <a:pt x="1429070" y="3056660"/>
                  <a:pt x="1388633" y="3044083"/>
                </a:cubicBezTo>
                <a:lnTo>
                  <a:pt x="1271695" y="3001283"/>
                </a:lnTo>
                <a:lnTo>
                  <a:pt x="1057142" y="3372900"/>
                </a:lnTo>
                <a:cubicBezTo>
                  <a:pt x="1049123" y="3386791"/>
                  <a:pt x="1031361" y="3391550"/>
                  <a:pt x="1017470" y="3383531"/>
                </a:cubicBezTo>
                <a:lnTo>
                  <a:pt x="755182" y="3232099"/>
                </a:lnTo>
                <a:cubicBezTo>
                  <a:pt x="741293" y="3224080"/>
                  <a:pt x="736533" y="3206318"/>
                  <a:pt x="744553" y="3192427"/>
                </a:cubicBezTo>
                <a:lnTo>
                  <a:pt x="962193" y="2815464"/>
                </a:lnTo>
                <a:lnTo>
                  <a:pt x="951209" y="2807251"/>
                </a:lnTo>
                <a:cubicBezTo>
                  <a:pt x="887430" y="2754615"/>
                  <a:pt x="828789" y="2695975"/>
                  <a:pt x="776154" y="2632195"/>
                </a:cubicBezTo>
                <a:lnTo>
                  <a:pt x="736553" y="2579238"/>
                </a:lnTo>
                <a:lnTo>
                  <a:pt x="352878" y="2800753"/>
                </a:lnTo>
                <a:cubicBezTo>
                  <a:pt x="338988" y="2808772"/>
                  <a:pt x="321225" y="2804013"/>
                  <a:pt x="313206" y="2790123"/>
                </a:cubicBezTo>
                <a:lnTo>
                  <a:pt x="161774" y="2527835"/>
                </a:lnTo>
                <a:cubicBezTo>
                  <a:pt x="153755" y="2513945"/>
                  <a:pt x="158514" y="2496183"/>
                  <a:pt x="172405" y="2488163"/>
                </a:cubicBezTo>
                <a:lnTo>
                  <a:pt x="563963" y="2262097"/>
                </a:lnTo>
                <a:lnTo>
                  <a:pt x="539322" y="2194772"/>
                </a:lnTo>
                <a:cubicBezTo>
                  <a:pt x="526744" y="2154334"/>
                  <a:pt x="516101" y="2113045"/>
                  <a:pt x="507500" y="2071012"/>
                </a:cubicBezTo>
                <a:lnTo>
                  <a:pt x="489508" y="1953126"/>
                </a:lnTo>
                <a:lnTo>
                  <a:pt x="29042" y="1953126"/>
                </a:lnTo>
                <a:cubicBezTo>
                  <a:pt x="13003" y="1953126"/>
                  <a:pt x="0" y="1940123"/>
                  <a:pt x="0" y="1924084"/>
                </a:cubicBezTo>
                <a:lnTo>
                  <a:pt x="0" y="1621221"/>
                </a:lnTo>
                <a:cubicBezTo>
                  <a:pt x="0" y="1605182"/>
                  <a:pt x="13003" y="1592179"/>
                  <a:pt x="29042" y="1592180"/>
                </a:cubicBezTo>
                <a:lnTo>
                  <a:pt x="501138" y="1592179"/>
                </a:lnTo>
                <a:lnTo>
                  <a:pt x="507500" y="1550492"/>
                </a:lnTo>
                <a:cubicBezTo>
                  <a:pt x="524702" y="1466426"/>
                  <a:pt x="550073" y="1385335"/>
                  <a:pt x="582747" y="1308085"/>
                </a:cubicBezTo>
                <a:lnTo>
                  <a:pt x="588036" y="1297106"/>
                </a:lnTo>
                <a:lnTo>
                  <a:pt x="172405" y="1057142"/>
                </a:lnTo>
                <a:cubicBezTo>
                  <a:pt x="158514" y="1049122"/>
                  <a:pt x="153755" y="1031361"/>
                  <a:pt x="161775" y="1017470"/>
                </a:cubicBezTo>
                <a:lnTo>
                  <a:pt x="313206" y="755183"/>
                </a:lnTo>
                <a:cubicBezTo>
                  <a:pt x="321225" y="741293"/>
                  <a:pt x="338987" y="736533"/>
                  <a:pt x="352878" y="744553"/>
                </a:cubicBezTo>
                <a:lnTo>
                  <a:pt x="776379" y="989061"/>
                </a:lnTo>
                <a:lnTo>
                  <a:pt x="859503" y="897602"/>
                </a:lnTo>
                <a:cubicBezTo>
                  <a:pt x="888714" y="868390"/>
                  <a:pt x="919319" y="840572"/>
                  <a:pt x="951209" y="814254"/>
                </a:cubicBezTo>
                <a:lnTo>
                  <a:pt x="992920" y="783063"/>
                </a:lnTo>
                <a:lnTo>
                  <a:pt x="744553" y="352878"/>
                </a:lnTo>
                <a:cubicBezTo>
                  <a:pt x="736533" y="338988"/>
                  <a:pt x="741293" y="321226"/>
                  <a:pt x="755183" y="313206"/>
                </a:cubicBezTo>
                <a:lnTo>
                  <a:pt x="1017470" y="161775"/>
                </a:lnTo>
                <a:cubicBezTo>
                  <a:pt x="1031360" y="153755"/>
                  <a:pt x="1049123" y="158515"/>
                  <a:pt x="1057142" y="172405"/>
                </a:cubicBezTo>
                <a:lnTo>
                  <a:pt x="1308014" y="606928"/>
                </a:lnTo>
                <a:lnTo>
                  <a:pt x="1388633" y="577422"/>
                </a:lnTo>
                <a:cubicBezTo>
                  <a:pt x="1429070" y="564844"/>
                  <a:pt x="1470359" y="554201"/>
                  <a:pt x="1512392" y="545600"/>
                </a:cubicBezTo>
                <a:lnTo>
                  <a:pt x="1592179" y="533423"/>
                </a:lnTo>
                <a:lnTo>
                  <a:pt x="1592179" y="29042"/>
                </a:lnTo>
                <a:cubicBezTo>
                  <a:pt x="1592180" y="13003"/>
                  <a:pt x="1605182" y="0"/>
                  <a:pt x="1621221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53119" y="3509902"/>
            <a:ext cx="391815" cy="391815"/>
          </a:xfrm>
          <a:custGeom>
            <a:avLst/>
            <a:gdLst>
              <a:gd name="connsiteX0" fmla="*/ 1772652 w 3545305"/>
              <a:gd name="connsiteY0" fmla="*/ 1020678 h 3545305"/>
              <a:gd name="connsiteX1" fmla="*/ 982578 w 3545305"/>
              <a:gd name="connsiteY1" fmla="*/ 1810752 h 3545305"/>
              <a:gd name="connsiteX2" fmla="*/ 1772652 w 3545305"/>
              <a:gd name="connsiteY2" fmla="*/ 2600826 h 3545305"/>
              <a:gd name="connsiteX3" fmla="*/ 2562726 w 3545305"/>
              <a:gd name="connsiteY3" fmla="*/ 1810752 h 3545305"/>
              <a:gd name="connsiteX4" fmla="*/ 1772652 w 3545305"/>
              <a:gd name="connsiteY4" fmla="*/ 1020678 h 3545305"/>
              <a:gd name="connsiteX5" fmla="*/ 1621221 w 3545305"/>
              <a:gd name="connsiteY5" fmla="*/ 0 h 3545305"/>
              <a:gd name="connsiteX6" fmla="*/ 1924084 w 3545305"/>
              <a:gd name="connsiteY6" fmla="*/ 0 h 3545305"/>
              <a:gd name="connsiteX7" fmla="*/ 1953126 w 3545305"/>
              <a:gd name="connsiteY7" fmla="*/ 29042 h 3545305"/>
              <a:gd name="connsiteX8" fmla="*/ 1953126 w 3545305"/>
              <a:gd name="connsiteY8" fmla="*/ 533423 h 3545305"/>
              <a:gd name="connsiteX9" fmla="*/ 2032912 w 3545305"/>
              <a:gd name="connsiteY9" fmla="*/ 545600 h 3545305"/>
              <a:gd name="connsiteX10" fmla="*/ 2156672 w 3545305"/>
              <a:gd name="connsiteY10" fmla="*/ 577422 h 3545305"/>
              <a:gd name="connsiteX11" fmla="*/ 2237291 w 3545305"/>
              <a:gd name="connsiteY11" fmla="*/ 606929 h 3545305"/>
              <a:gd name="connsiteX12" fmla="*/ 2488164 w 3545305"/>
              <a:gd name="connsiteY12" fmla="*/ 172405 h 3545305"/>
              <a:gd name="connsiteX13" fmla="*/ 2527836 w 3545305"/>
              <a:gd name="connsiteY13" fmla="*/ 161775 h 3545305"/>
              <a:gd name="connsiteX14" fmla="*/ 2790123 w 3545305"/>
              <a:gd name="connsiteY14" fmla="*/ 313206 h 3545305"/>
              <a:gd name="connsiteX15" fmla="*/ 2800752 w 3545305"/>
              <a:gd name="connsiteY15" fmla="*/ 352878 h 3545305"/>
              <a:gd name="connsiteX16" fmla="*/ 2552385 w 3545305"/>
              <a:gd name="connsiteY16" fmla="*/ 783063 h 3545305"/>
              <a:gd name="connsiteX17" fmla="*/ 2594095 w 3545305"/>
              <a:gd name="connsiteY17" fmla="*/ 814254 h 3545305"/>
              <a:gd name="connsiteX18" fmla="*/ 2685802 w 3545305"/>
              <a:gd name="connsiteY18" fmla="*/ 897602 h 3545305"/>
              <a:gd name="connsiteX19" fmla="*/ 2768925 w 3545305"/>
              <a:gd name="connsiteY19" fmla="*/ 989061 h 3545305"/>
              <a:gd name="connsiteX20" fmla="*/ 3192427 w 3545305"/>
              <a:gd name="connsiteY20" fmla="*/ 744553 h 3545305"/>
              <a:gd name="connsiteX21" fmla="*/ 3232099 w 3545305"/>
              <a:gd name="connsiteY21" fmla="*/ 755183 h 3545305"/>
              <a:gd name="connsiteX22" fmla="*/ 3383531 w 3545305"/>
              <a:gd name="connsiteY22" fmla="*/ 1017470 h 3545305"/>
              <a:gd name="connsiteX23" fmla="*/ 3372900 w 3545305"/>
              <a:gd name="connsiteY23" fmla="*/ 1057142 h 3545305"/>
              <a:gd name="connsiteX24" fmla="*/ 2957269 w 3545305"/>
              <a:gd name="connsiteY24" fmla="*/ 1297107 h 3545305"/>
              <a:gd name="connsiteX25" fmla="*/ 2962557 w 3545305"/>
              <a:gd name="connsiteY25" fmla="*/ 1308085 h 3545305"/>
              <a:gd name="connsiteX26" fmla="*/ 3037805 w 3545305"/>
              <a:gd name="connsiteY26" fmla="*/ 1550492 h 3545305"/>
              <a:gd name="connsiteX27" fmla="*/ 3044167 w 3545305"/>
              <a:gd name="connsiteY27" fmla="*/ 1592179 h 3545305"/>
              <a:gd name="connsiteX28" fmla="*/ 3516263 w 3545305"/>
              <a:gd name="connsiteY28" fmla="*/ 1592179 h 3545305"/>
              <a:gd name="connsiteX29" fmla="*/ 3545305 w 3545305"/>
              <a:gd name="connsiteY29" fmla="*/ 1621221 h 3545305"/>
              <a:gd name="connsiteX30" fmla="*/ 3545305 w 3545305"/>
              <a:gd name="connsiteY30" fmla="*/ 1924084 h 3545305"/>
              <a:gd name="connsiteX31" fmla="*/ 3516263 w 3545305"/>
              <a:gd name="connsiteY31" fmla="*/ 1953126 h 3545305"/>
              <a:gd name="connsiteX32" fmla="*/ 3055796 w 3545305"/>
              <a:gd name="connsiteY32" fmla="*/ 1953126 h 3545305"/>
              <a:gd name="connsiteX33" fmla="*/ 3037805 w 3545305"/>
              <a:gd name="connsiteY33" fmla="*/ 2071012 h 3545305"/>
              <a:gd name="connsiteX34" fmla="*/ 3005983 w 3545305"/>
              <a:gd name="connsiteY34" fmla="*/ 2194772 h 3545305"/>
              <a:gd name="connsiteX35" fmla="*/ 2981342 w 3545305"/>
              <a:gd name="connsiteY35" fmla="*/ 2262097 h 3545305"/>
              <a:gd name="connsiteX36" fmla="*/ 3372900 w 3545305"/>
              <a:gd name="connsiteY36" fmla="*/ 2488164 h 3545305"/>
              <a:gd name="connsiteX37" fmla="*/ 3383530 w 3545305"/>
              <a:gd name="connsiteY37" fmla="*/ 2527836 h 3545305"/>
              <a:gd name="connsiteX38" fmla="*/ 3232099 w 3545305"/>
              <a:gd name="connsiteY38" fmla="*/ 2790123 h 3545305"/>
              <a:gd name="connsiteX39" fmla="*/ 3192427 w 3545305"/>
              <a:gd name="connsiteY39" fmla="*/ 2800752 h 3545305"/>
              <a:gd name="connsiteX40" fmla="*/ 2808752 w 3545305"/>
              <a:gd name="connsiteY40" fmla="*/ 2579238 h 3545305"/>
              <a:gd name="connsiteX41" fmla="*/ 2769151 w 3545305"/>
              <a:gd name="connsiteY41" fmla="*/ 2632195 h 3545305"/>
              <a:gd name="connsiteX42" fmla="*/ 2594095 w 3545305"/>
              <a:gd name="connsiteY42" fmla="*/ 2807251 h 3545305"/>
              <a:gd name="connsiteX43" fmla="*/ 2583113 w 3545305"/>
              <a:gd name="connsiteY43" fmla="*/ 2815463 h 3545305"/>
              <a:gd name="connsiteX44" fmla="*/ 2800753 w 3545305"/>
              <a:gd name="connsiteY44" fmla="*/ 3192427 h 3545305"/>
              <a:gd name="connsiteX45" fmla="*/ 2790123 w 3545305"/>
              <a:gd name="connsiteY45" fmla="*/ 3232099 h 3545305"/>
              <a:gd name="connsiteX46" fmla="*/ 2527835 w 3545305"/>
              <a:gd name="connsiteY46" fmla="*/ 3383531 h 3545305"/>
              <a:gd name="connsiteX47" fmla="*/ 2488163 w 3545305"/>
              <a:gd name="connsiteY47" fmla="*/ 3372900 h 3545305"/>
              <a:gd name="connsiteX48" fmla="*/ 2273610 w 3545305"/>
              <a:gd name="connsiteY48" fmla="*/ 3001283 h 3545305"/>
              <a:gd name="connsiteX49" fmla="*/ 2156672 w 3545305"/>
              <a:gd name="connsiteY49" fmla="*/ 3044083 h 3545305"/>
              <a:gd name="connsiteX50" fmla="*/ 2032912 w 3545305"/>
              <a:gd name="connsiteY50" fmla="*/ 3075905 h 3545305"/>
              <a:gd name="connsiteX51" fmla="*/ 1953126 w 3545305"/>
              <a:gd name="connsiteY51" fmla="*/ 3088082 h 3545305"/>
              <a:gd name="connsiteX52" fmla="*/ 1953126 w 3545305"/>
              <a:gd name="connsiteY52" fmla="*/ 3516263 h 3545305"/>
              <a:gd name="connsiteX53" fmla="*/ 1924084 w 3545305"/>
              <a:gd name="connsiteY53" fmla="*/ 3545305 h 3545305"/>
              <a:gd name="connsiteX54" fmla="*/ 1621222 w 3545305"/>
              <a:gd name="connsiteY54" fmla="*/ 3545305 h 3545305"/>
              <a:gd name="connsiteX55" fmla="*/ 1592180 w 3545305"/>
              <a:gd name="connsiteY55" fmla="*/ 3516263 h 3545305"/>
              <a:gd name="connsiteX56" fmla="*/ 1592180 w 3545305"/>
              <a:gd name="connsiteY56" fmla="*/ 3088082 h 3545305"/>
              <a:gd name="connsiteX57" fmla="*/ 1512392 w 3545305"/>
              <a:gd name="connsiteY57" fmla="*/ 3075905 h 3545305"/>
              <a:gd name="connsiteX58" fmla="*/ 1388633 w 3545305"/>
              <a:gd name="connsiteY58" fmla="*/ 3044083 h 3545305"/>
              <a:gd name="connsiteX59" fmla="*/ 1271695 w 3545305"/>
              <a:gd name="connsiteY59" fmla="*/ 3001283 h 3545305"/>
              <a:gd name="connsiteX60" fmla="*/ 1057142 w 3545305"/>
              <a:gd name="connsiteY60" fmla="*/ 3372900 h 3545305"/>
              <a:gd name="connsiteX61" fmla="*/ 1017470 w 3545305"/>
              <a:gd name="connsiteY61" fmla="*/ 3383531 h 3545305"/>
              <a:gd name="connsiteX62" fmla="*/ 755182 w 3545305"/>
              <a:gd name="connsiteY62" fmla="*/ 3232099 h 3545305"/>
              <a:gd name="connsiteX63" fmla="*/ 744553 w 3545305"/>
              <a:gd name="connsiteY63" fmla="*/ 3192427 h 3545305"/>
              <a:gd name="connsiteX64" fmla="*/ 962193 w 3545305"/>
              <a:gd name="connsiteY64" fmla="*/ 2815464 h 3545305"/>
              <a:gd name="connsiteX65" fmla="*/ 951209 w 3545305"/>
              <a:gd name="connsiteY65" fmla="*/ 2807251 h 3545305"/>
              <a:gd name="connsiteX66" fmla="*/ 776154 w 3545305"/>
              <a:gd name="connsiteY66" fmla="*/ 2632195 h 3545305"/>
              <a:gd name="connsiteX67" fmla="*/ 736553 w 3545305"/>
              <a:gd name="connsiteY67" fmla="*/ 2579238 h 3545305"/>
              <a:gd name="connsiteX68" fmla="*/ 352878 w 3545305"/>
              <a:gd name="connsiteY68" fmla="*/ 2800753 h 3545305"/>
              <a:gd name="connsiteX69" fmla="*/ 313206 w 3545305"/>
              <a:gd name="connsiteY69" fmla="*/ 2790123 h 3545305"/>
              <a:gd name="connsiteX70" fmla="*/ 161774 w 3545305"/>
              <a:gd name="connsiteY70" fmla="*/ 2527835 h 3545305"/>
              <a:gd name="connsiteX71" fmla="*/ 172405 w 3545305"/>
              <a:gd name="connsiteY71" fmla="*/ 2488163 h 3545305"/>
              <a:gd name="connsiteX72" fmla="*/ 563963 w 3545305"/>
              <a:gd name="connsiteY72" fmla="*/ 2262097 h 3545305"/>
              <a:gd name="connsiteX73" fmla="*/ 539322 w 3545305"/>
              <a:gd name="connsiteY73" fmla="*/ 2194772 h 3545305"/>
              <a:gd name="connsiteX74" fmla="*/ 507500 w 3545305"/>
              <a:gd name="connsiteY74" fmla="*/ 2071012 h 3545305"/>
              <a:gd name="connsiteX75" fmla="*/ 489508 w 3545305"/>
              <a:gd name="connsiteY75" fmla="*/ 1953126 h 3545305"/>
              <a:gd name="connsiteX76" fmla="*/ 29042 w 3545305"/>
              <a:gd name="connsiteY76" fmla="*/ 1953126 h 3545305"/>
              <a:gd name="connsiteX77" fmla="*/ 0 w 3545305"/>
              <a:gd name="connsiteY77" fmla="*/ 1924084 h 3545305"/>
              <a:gd name="connsiteX78" fmla="*/ 0 w 3545305"/>
              <a:gd name="connsiteY78" fmla="*/ 1621221 h 3545305"/>
              <a:gd name="connsiteX79" fmla="*/ 29042 w 3545305"/>
              <a:gd name="connsiteY79" fmla="*/ 1592180 h 3545305"/>
              <a:gd name="connsiteX80" fmla="*/ 501138 w 3545305"/>
              <a:gd name="connsiteY80" fmla="*/ 1592179 h 3545305"/>
              <a:gd name="connsiteX81" fmla="*/ 507500 w 3545305"/>
              <a:gd name="connsiteY81" fmla="*/ 1550492 h 3545305"/>
              <a:gd name="connsiteX82" fmla="*/ 582747 w 3545305"/>
              <a:gd name="connsiteY82" fmla="*/ 1308085 h 3545305"/>
              <a:gd name="connsiteX83" fmla="*/ 588036 w 3545305"/>
              <a:gd name="connsiteY83" fmla="*/ 1297106 h 3545305"/>
              <a:gd name="connsiteX84" fmla="*/ 172405 w 3545305"/>
              <a:gd name="connsiteY84" fmla="*/ 1057142 h 3545305"/>
              <a:gd name="connsiteX85" fmla="*/ 161775 w 3545305"/>
              <a:gd name="connsiteY85" fmla="*/ 1017470 h 3545305"/>
              <a:gd name="connsiteX86" fmla="*/ 313206 w 3545305"/>
              <a:gd name="connsiteY86" fmla="*/ 755183 h 3545305"/>
              <a:gd name="connsiteX87" fmla="*/ 352878 w 3545305"/>
              <a:gd name="connsiteY87" fmla="*/ 744553 h 3545305"/>
              <a:gd name="connsiteX88" fmla="*/ 776379 w 3545305"/>
              <a:gd name="connsiteY88" fmla="*/ 989061 h 3545305"/>
              <a:gd name="connsiteX89" fmla="*/ 859503 w 3545305"/>
              <a:gd name="connsiteY89" fmla="*/ 897602 h 3545305"/>
              <a:gd name="connsiteX90" fmla="*/ 951209 w 3545305"/>
              <a:gd name="connsiteY90" fmla="*/ 814254 h 3545305"/>
              <a:gd name="connsiteX91" fmla="*/ 992920 w 3545305"/>
              <a:gd name="connsiteY91" fmla="*/ 783063 h 3545305"/>
              <a:gd name="connsiteX92" fmla="*/ 744553 w 3545305"/>
              <a:gd name="connsiteY92" fmla="*/ 352878 h 3545305"/>
              <a:gd name="connsiteX93" fmla="*/ 755183 w 3545305"/>
              <a:gd name="connsiteY93" fmla="*/ 313206 h 3545305"/>
              <a:gd name="connsiteX94" fmla="*/ 1017470 w 3545305"/>
              <a:gd name="connsiteY94" fmla="*/ 161775 h 3545305"/>
              <a:gd name="connsiteX95" fmla="*/ 1057142 w 3545305"/>
              <a:gd name="connsiteY95" fmla="*/ 172405 h 3545305"/>
              <a:gd name="connsiteX96" fmla="*/ 1308014 w 3545305"/>
              <a:gd name="connsiteY96" fmla="*/ 606928 h 3545305"/>
              <a:gd name="connsiteX97" fmla="*/ 1388633 w 3545305"/>
              <a:gd name="connsiteY97" fmla="*/ 577422 h 3545305"/>
              <a:gd name="connsiteX98" fmla="*/ 1512392 w 3545305"/>
              <a:gd name="connsiteY98" fmla="*/ 545600 h 3545305"/>
              <a:gd name="connsiteX99" fmla="*/ 1592179 w 3545305"/>
              <a:gd name="connsiteY99" fmla="*/ 533423 h 3545305"/>
              <a:gd name="connsiteX100" fmla="*/ 1592179 w 3545305"/>
              <a:gd name="connsiteY100" fmla="*/ 29042 h 3545305"/>
              <a:gd name="connsiteX101" fmla="*/ 1621221 w 3545305"/>
              <a:gd name="connsiteY101" fmla="*/ 0 h 3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45305" h="3545305">
                <a:moveTo>
                  <a:pt x="1772652" y="1020678"/>
                </a:moveTo>
                <a:cubicBezTo>
                  <a:pt x="1336306" y="1020678"/>
                  <a:pt x="982578" y="1374406"/>
                  <a:pt x="982578" y="1810752"/>
                </a:cubicBezTo>
                <a:cubicBezTo>
                  <a:pt x="982578" y="2247098"/>
                  <a:pt x="1336306" y="2600826"/>
                  <a:pt x="1772652" y="2600826"/>
                </a:cubicBezTo>
                <a:cubicBezTo>
                  <a:pt x="2208998" y="2600826"/>
                  <a:pt x="2562726" y="2247098"/>
                  <a:pt x="2562726" y="1810752"/>
                </a:cubicBezTo>
                <a:cubicBezTo>
                  <a:pt x="2562726" y="1374406"/>
                  <a:pt x="2208998" y="1020678"/>
                  <a:pt x="1772652" y="1020678"/>
                </a:cubicBezTo>
                <a:close/>
                <a:moveTo>
                  <a:pt x="1621221" y="0"/>
                </a:moveTo>
                <a:lnTo>
                  <a:pt x="1924084" y="0"/>
                </a:lnTo>
                <a:cubicBezTo>
                  <a:pt x="1940123" y="1"/>
                  <a:pt x="1953126" y="13003"/>
                  <a:pt x="1953126" y="29042"/>
                </a:cubicBezTo>
                <a:lnTo>
                  <a:pt x="1953126" y="533423"/>
                </a:lnTo>
                <a:lnTo>
                  <a:pt x="2032912" y="545600"/>
                </a:lnTo>
                <a:cubicBezTo>
                  <a:pt x="2074945" y="554201"/>
                  <a:pt x="2116234" y="564844"/>
                  <a:pt x="2156672" y="577422"/>
                </a:cubicBezTo>
                <a:lnTo>
                  <a:pt x="2237291" y="606929"/>
                </a:lnTo>
                <a:lnTo>
                  <a:pt x="2488164" y="172405"/>
                </a:lnTo>
                <a:cubicBezTo>
                  <a:pt x="2496183" y="158515"/>
                  <a:pt x="2513945" y="153756"/>
                  <a:pt x="2527836" y="161775"/>
                </a:cubicBezTo>
                <a:lnTo>
                  <a:pt x="2790123" y="313206"/>
                </a:lnTo>
                <a:cubicBezTo>
                  <a:pt x="2804013" y="321226"/>
                  <a:pt x="2808772" y="338988"/>
                  <a:pt x="2800752" y="352878"/>
                </a:cubicBezTo>
                <a:lnTo>
                  <a:pt x="2552385" y="783063"/>
                </a:lnTo>
                <a:lnTo>
                  <a:pt x="2594095" y="814254"/>
                </a:lnTo>
                <a:cubicBezTo>
                  <a:pt x="2625985" y="840572"/>
                  <a:pt x="2656590" y="868390"/>
                  <a:pt x="2685802" y="897602"/>
                </a:cubicBezTo>
                <a:lnTo>
                  <a:pt x="2768925" y="989061"/>
                </a:lnTo>
                <a:lnTo>
                  <a:pt x="3192427" y="744553"/>
                </a:lnTo>
                <a:cubicBezTo>
                  <a:pt x="3206317" y="736533"/>
                  <a:pt x="3224080" y="741293"/>
                  <a:pt x="3232099" y="755183"/>
                </a:cubicBezTo>
                <a:lnTo>
                  <a:pt x="3383531" y="1017470"/>
                </a:lnTo>
                <a:cubicBezTo>
                  <a:pt x="3391550" y="1031360"/>
                  <a:pt x="3386791" y="1049123"/>
                  <a:pt x="3372900" y="1057142"/>
                </a:cubicBezTo>
                <a:lnTo>
                  <a:pt x="2957269" y="1297107"/>
                </a:lnTo>
                <a:lnTo>
                  <a:pt x="2962557" y="1308085"/>
                </a:lnTo>
                <a:cubicBezTo>
                  <a:pt x="2995231" y="1385335"/>
                  <a:pt x="3020602" y="1466426"/>
                  <a:pt x="3037805" y="1550492"/>
                </a:cubicBezTo>
                <a:lnTo>
                  <a:pt x="3044167" y="1592179"/>
                </a:lnTo>
                <a:lnTo>
                  <a:pt x="3516263" y="1592179"/>
                </a:lnTo>
                <a:cubicBezTo>
                  <a:pt x="3532302" y="1592180"/>
                  <a:pt x="3545305" y="1605182"/>
                  <a:pt x="3545305" y="1621221"/>
                </a:cubicBezTo>
                <a:lnTo>
                  <a:pt x="3545305" y="1924084"/>
                </a:lnTo>
                <a:cubicBezTo>
                  <a:pt x="3545305" y="1940123"/>
                  <a:pt x="3532302" y="1953126"/>
                  <a:pt x="3516263" y="1953126"/>
                </a:cubicBezTo>
                <a:lnTo>
                  <a:pt x="3055796" y="1953126"/>
                </a:lnTo>
                <a:lnTo>
                  <a:pt x="3037805" y="2071012"/>
                </a:lnTo>
                <a:cubicBezTo>
                  <a:pt x="3029204" y="2113045"/>
                  <a:pt x="3018560" y="2154334"/>
                  <a:pt x="3005983" y="2194772"/>
                </a:cubicBezTo>
                <a:lnTo>
                  <a:pt x="2981342" y="2262097"/>
                </a:lnTo>
                <a:lnTo>
                  <a:pt x="3372900" y="2488164"/>
                </a:lnTo>
                <a:cubicBezTo>
                  <a:pt x="3386791" y="2496183"/>
                  <a:pt x="3391550" y="2513945"/>
                  <a:pt x="3383530" y="2527836"/>
                </a:cubicBezTo>
                <a:lnTo>
                  <a:pt x="3232099" y="2790123"/>
                </a:lnTo>
                <a:cubicBezTo>
                  <a:pt x="3224080" y="2804013"/>
                  <a:pt x="3206318" y="2808772"/>
                  <a:pt x="3192427" y="2800752"/>
                </a:cubicBezTo>
                <a:lnTo>
                  <a:pt x="2808752" y="2579238"/>
                </a:lnTo>
                <a:lnTo>
                  <a:pt x="2769151" y="2632195"/>
                </a:lnTo>
                <a:cubicBezTo>
                  <a:pt x="2716515" y="2695975"/>
                  <a:pt x="2657875" y="2754615"/>
                  <a:pt x="2594095" y="2807251"/>
                </a:cubicBezTo>
                <a:lnTo>
                  <a:pt x="2583113" y="2815463"/>
                </a:lnTo>
                <a:lnTo>
                  <a:pt x="2800753" y="3192427"/>
                </a:lnTo>
                <a:cubicBezTo>
                  <a:pt x="2808772" y="3206317"/>
                  <a:pt x="2804013" y="3224080"/>
                  <a:pt x="2790123" y="3232099"/>
                </a:cubicBezTo>
                <a:lnTo>
                  <a:pt x="2527835" y="3383531"/>
                </a:lnTo>
                <a:cubicBezTo>
                  <a:pt x="2513945" y="3391550"/>
                  <a:pt x="2496183" y="3386791"/>
                  <a:pt x="2488163" y="3372900"/>
                </a:cubicBezTo>
                <a:lnTo>
                  <a:pt x="2273610" y="3001283"/>
                </a:lnTo>
                <a:lnTo>
                  <a:pt x="2156672" y="3044083"/>
                </a:lnTo>
                <a:cubicBezTo>
                  <a:pt x="2116234" y="3056660"/>
                  <a:pt x="2074945" y="3067304"/>
                  <a:pt x="2032912" y="3075905"/>
                </a:cubicBezTo>
                <a:lnTo>
                  <a:pt x="1953126" y="3088082"/>
                </a:lnTo>
                <a:lnTo>
                  <a:pt x="1953126" y="3516263"/>
                </a:lnTo>
                <a:cubicBezTo>
                  <a:pt x="1953126" y="3532302"/>
                  <a:pt x="1940123" y="3545305"/>
                  <a:pt x="1924084" y="3545305"/>
                </a:cubicBezTo>
                <a:lnTo>
                  <a:pt x="1621222" y="3545305"/>
                </a:lnTo>
                <a:cubicBezTo>
                  <a:pt x="1605182" y="3545305"/>
                  <a:pt x="1592179" y="3532302"/>
                  <a:pt x="1592180" y="3516263"/>
                </a:cubicBezTo>
                <a:lnTo>
                  <a:pt x="1592180" y="3088082"/>
                </a:lnTo>
                <a:lnTo>
                  <a:pt x="1512392" y="3075905"/>
                </a:lnTo>
                <a:cubicBezTo>
                  <a:pt x="1470359" y="3067304"/>
                  <a:pt x="1429070" y="3056660"/>
                  <a:pt x="1388633" y="3044083"/>
                </a:cubicBezTo>
                <a:lnTo>
                  <a:pt x="1271695" y="3001283"/>
                </a:lnTo>
                <a:lnTo>
                  <a:pt x="1057142" y="3372900"/>
                </a:lnTo>
                <a:cubicBezTo>
                  <a:pt x="1049123" y="3386791"/>
                  <a:pt x="1031361" y="3391550"/>
                  <a:pt x="1017470" y="3383531"/>
                </a:cubicBezTo>
                <a:lnTo>
                  <a:pt x="755182" y="3232099"/>
                </a:lnTo>
                <a:cubicBezTo>
                  <a:pt x="741293" y="3224080"/>
                  <a:pt x="736533" y="3206318"/>
                  <a:pt x="744553" y="3192427"/>
                </a:cubicBezTo>
                <a:lnTo>
                  <a:pt x="962193" y="2815464"/>
                </a:lnTo>
                <a:lnTo>
                  <a:pt x="951209" y="2807251"/>
                </a:lnTo>
                <a:cubicBezTo>
                  <a:pt x="887430" y="2754615"/>
                  <a:pt x="828789" y="2695975"/>
                  <a:pt x="776154" y="2632195"/>
                </a:cubicBezTo>
                <a:lnTo>
                  <a:pt x="736553" y="2579238"/>
                </a:lnTo>
                <a:lnTo>
                  <a:pt x="352878" y="2800753"/>
                </a:lnTo>
                <a:cubicBezTo>
                  <a:pt x="338988" y="2808772"/>
                  <a:pt x="321225" y="2804013"/>
                  <a:pt x="313206" y="2790123"/>
                </a:cubicBezTo>
                <a:lnTo>
                  <a:pt x="161774" y="2527835"/>
                </a:lnTo>
                <a:cubicBezTo>
                  <a:pt x="153755" y="2513945"/>
                  <a:pt x="158514" y="2496183"/>
                  <a:pt x="172405" y="2488163"/>
                </a:cubicBezTo>
                <a:lnTo>
                  <a:pt x="563963" y="2262097"/>
                </a:lnTo>
                <a:lnTo>
                  <a:pt x="539322" y="2194772"/>
                </a:lnTo>
                <a:cubicBezTo>
                  <a:pt x="526744" y="2154334"/>
                  <a:pt x="516101" y="2113045"/>
                  <a:pt x="507500" y="2071012"/>
                </a:cubicBezTo>
                <a:lnTo>
                  <a:pt x="489508" y="1953126"/>
                </a:lnTo>
                <a:lnTo>
                  <a:pt x="29042" y="1953126"/>
                </a:lnTo>
                <a:cubicBezTo>
                  <a:pt x="13003" y="1953126"/>
                  <a:pt x="0" y="1940123"/>
                  <a:pt x="0" y="1924084"/>
                </a:cubicBezTo>
                <a:lnTo>
                  <a:pt x="0" y="1621221"/>
                </a:lnTo>
                <a:cubicBezTo>
                  <a:pt x="0" y="1605182"/>
                  <a:pt x="13003" y="1592179"/>
                  <a:pt x="29042" y="1592180"/>
                </a:cubicBezTo>
                <a:lnTo>
                  <a:pt x="501138" y="1592179"/>
                </a:lnTo>
                <a:lnTo>
                  <a:pt x="507500" y="1550492"/>
                </a:lnTo>
                <a:cubicBezTo>
                  <a:pt x="524702" y="1466426"/>
                  <a:pt x="550073" y="1385335"/>
                  <a:pt x="582747" y="1308085"/>
                </a:cubicBezTo>
                <a:lnTo>
                  <a:pt x="588036" y="1297106"/>
                </a:lnTo>
                <a:lnTo>
                  <a:pt x="172405" y="1057142"/>
                </a:lnTo>
                <a:cubicBezTo>
                  <a:pt x="158514" y="1049122"/>
                  <a:pt x="153755" y="1031361"/>
                  <a:pt x="161775" y="1017470"/>
                </a:cubicBezTo>
                <a:lnTo>
                  <a:pt x="313206" y="755183"/>
                </a:lnTo>
                <a:cubicBezTo>
                  <a:pt x="321225" y="741293"/>
                  <a:pt x="338987" y="736533"/>
                  <a:pt x="352878" y="744553"/>
                </a:cubicBezTo>
                <a:lnTo>
                  <a:pt x="776379" y="989061"/>
                </a:lnTo>
                <a:lnTo>
                  <a:pt x="859503" y="897602"/>
                </a:lnTo>
                <a:cubicBezTo>
                  <a:pt x="888714" y="868390"/>
                  <a:pt x="919319" y="840572"/>
                  <a:pt x="951209" y="814254"/>
                </a:cubicBezTo>
                <a:lnTo>
                  <a:pt x="992920" y="783063"/>
                </a:lnTo>
                <a:lnTo>
                  <a:pt x="744553" y="352878"/>
                </a:lnTo>
                <a:cubicBezTo>
                  <a:pt x="736533" y="338988"/>
                  <a:pt x="741293" y="321226"/>
                  <a:pt x="755183" y="313206"/>
                </a:cubicBezTo>
                <a:lnTo>
                  <a:pt x="1017470" y="161775"/>
                </a:lnTo>
                <a:cubicBezTo>
                  <a:pt x="1031360" y="153755"/>
                  <a:pt x="1049123" y="158515"/>
                  <a:pt x="1057142" y="172405"/>
                </a:cubicBezTo>
                <a:lnTo>
                  <a:pt x="1308014" y="606928"/>
                </a:lnTo>
                <a:lnTo>
                  <a:pt x="1388633" y="577422"/>
                </a:lnTo>
                <a:cubicBezTo>
                  <a:pt x="1429070" y="564844"/>
                  <a:pt x="1470359" y="554201"/>
                  <a:pt x="1512392" y="545600"/>
                </a:cubicBezTo>
                <a:lnTo>
                  <a:pt x="1592179" y="533423"/>
                </a:lnTo>
                <a:lnTo>
                  <a:pt x="1592179" y="29042"/>
                </a:lnTo>
                <a:cubicBezTo>
                  <a:pt x="1592180" y="13003"/>
                  <a:pt x="1605182" y="0"/>
                  <a:pt x="16212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747890" y="4163273"/>
            <a:ext cx="325843" cy="325843"/>
          </a:xfrm>
          <a:custGeom>
            <a:avLst/>
            <a:gdLst>
              <a:gd name="connsiteX0" fmla="*/ 1772652 w 3545305"/>
              <a:gd name="connsiteY0" fmla="*/ 1020678 h 3545305"/>
              <a:gd name="connsiteX1" fmla="*/ 982578 w 3545305"/>
              <a:gd name="connsiteY1" fmla="*/ 1810752 h 3545305"/>
              <a:gd name="connsiteX2" fmla="*/ 1772652 w 3545305"/>
              <a:gd name="connsiteY2" fmla="*/ 2600826 h 3545305"/>
              <a:gd name="connsiteX3" fmla="*/ 2562726 w 3545305"/>
              <a:gd name="connsiteY3" fmla="*/ 1810752 h 3545305"/>
              <a:gd name="connsiteX4" fmla="*/ 1772652 w 3545305"/>
              <a:gd name="connsiteY4" fmla="*/ 1020678 h 3545305"/>
              <a:gd name="connsiteX5" fmla="*/ 1621221 w 3545305"/>
              <a:gd name="connsiteY5" fmla="*/ 0 h 3545305"/>
              <a:gd name="connsiteX6" fmla="*/ 1924084 w 3545305"/>
              <a:gd name="connsiteY6" fmla="*/ 0 h 3545305"/>
              <a:gd name="connsiteX7" fmla="*/ 1953126 w 3545305"/>
              <a:gd name="connsiteY7" fmla="*/ 29042 h 3545305"/>
              <a:gd name="connsiteX8" fmla="*/ 1953126 w 3545305"/>
              <a:gd name="connsiteY8" fmla="*/ 533423 h 3545305"/>
              <a:gd name="connsiteX9" fmla="*/ 2032912 w 3545305"/>
              <a:gd name="connsiteY9" fmla="*/ 545600 h 3545305"/>
              <a:gd name="connsiteX10" fmla="*/ 2156672 w 3545305"/>
              <a:gd name="connsiteY10" fmla="*/ 577422 h 3545305"/>
              <a:gd name="connsiteX11" fmla="*/ 2237291 w 3545305"/>
              <a:gd name="connsiteY11" fmla="*/ 606929 h 3545305"/>
              <a:gd name="connsiteX12" fmla="*/ 2488164 w 3545305"/>
              <a:gd name="connsiteY12" fmla="*/ 172405 h 3545305"/>
              <a:gd name="connsiteX13" fmla="*/ 2527836 w 3545305"/>
              <a:gd name="connsiteY13" fmla="*/ 161775 h 3545305"/>
              <a:gd name="connsiteX14" fmla="*/ 2790123 w 3545305"/>
              <a:gd name="connsiteY14" fmla="*/ 313206 h 3545305"/>
              <a:gd name="connsiteX15" fmla="*/ 2800752 w 3545305"/>
              <a:gd name="connsiteY15" fmla="*/ 352878 h 3545305"/>
              <a:gd name="connsiteX16" fmla="*/ 2552385 w 3545305"/>
              <a:gd name="connsiteY16" fmla="*/ 783063 h 3545305"/>
              <a:gd name="connsiteX17" fmla="*/ 2594095 w 3545305"/>
              <a:gd name="connsiteY17" fmla="*/ 814254 h 3545305"/>
              <a:gd name="connsiteX18" fmla="*/ 2685802 w 3545305"/>
              <a:gd name="connsiteY18" fmla="*/ 897602 h 3545305"/>
              <a:gd name="connsiteX19" fmla="*/ 2768925 w 3545305"/>
              <a:gd name="connsiteY19" fmla="*/ 989061 h 3545305"/>
              <a:gd name="connsiteX20" fmla="*/ 3192427 w 3545305"/>
              <a:gd name="connsiteY20" fmla="*/ 744553 h 3545305"/>
              <a:gd name="connsiteX21" fmla="*/ 3232099 w 3545305"/>
              <a:gd name="connsiteY21" fmla="*/ 755183 h 3545305"/>
              <a:gd name="connsiteX22" fmla="*/ 3383531 w 3545305"/>
              <a:gd name="connsiteY22" fmla="*/ 1017470 h 3545305"/>
              <a:gd name="connsiteX23" fmla="*/ 3372900 w 3545305"/>
              <a:gd name="connsiteY23" fmla="*/ 1057142 h 3545305"/>
              <a:gd name="connsiteX24" fmla="*/ 2957269 w 3545305"/>
              <a:gd name="connsiteY24" fmla="*/ 1297107 h 3545305"/>
              <a:gd name="connsiteX25" fmla="*/ 2962557 w 3545305"/>
              <a:gd name="connsiteY25" fmla="*/ 1308085 h 3545305"/>
              <a:gd name="connsiteX26" fmla="*/ 3037805 w 3545305"/>
              <a:gd name="connsiteY26" fmla="*/ 1550492 h 3545305"/>
              <a:gd name="connsiteX27" fmla="*/ 3044167 w 3545305"/>
              <a:gd name="connsiteY27" fmla="*/ 1592179 h 3545305"/>
              <a:gd name="connsiteX28" fmla="*/ 3516263 w 3545305"/>
              <a:gd name="connsiteY28" fmla="*/ 1592179 h 3545305"/>
              <a:gd name="connsiteX29" fmla="*/ 3545305 w 3545305"/>
              <a:gd name="connsiteY29" fmla="*/ 1621221 h 3545305"/>
              <a:gd name="connsiteX30" fmla="*/ 3545305 w 3545305"/>
              <a:gd name="connsiteY30" fmla="*/ 1924084 h 3545305"/>
              <a:gd name="connsiteX31" fmla="*/ 3516263 w 3545305"/>
              <a:gd name="connsiteY31" fmla="*/ 1953126 h 3545305"/>
              <a:gd name="connsiteX32" fmla="*/ 3055796 w 3545305"/>
              <a:gd name="connsiteY32" fmla="*/ 1953126 h 3545305"/>
              <a:gd name="connsiteX33" fmla="*/ 3037805 w 3545305"/>
              <a:gd name="connsiteY33" fmla="*/ 2071012 h 3545305"/>
              <a:gd name="connsiteX34" fmla="*/ 3005983 w 3545305"/>
              <a:gd name="connsiteY34" fmla="*/ 2194772 h 3545305"/>
              <a:gd name="connsiteX35" fmla="*/ 2981342 w 3545305"/>
              <a:gd name="connsiteY35" fmla="*/ 2262097 h 3545305"/>
              <a:gd name="connsiteX36" fmla="*/ 3372900 w 3545305"/>
              <a:gd name="connsiteY36" fmla="*/ 2488164 h 3545305"/>
              <a:gd name="connsiteX37" fmla="*/ 3383530 w 3545305"/>
              <a:gd name="connsiteY37" fmla="*/ 2527836 h 3545305"/>
              <a:gd name="connsiteX38" fmla="*/ 3232099 w 3545305"/>
              <a:gd name="connsiteY38" fmla="*/ 2790123 h 3545305"/>
              <a:gd name="connsiteX39" fmla="*/ 3192427 w 3545305"/>
              <a:gd name="connsiteY39" fmla="*/ 2800752 h 3545305"/>
              <a:gd name="connsiteX40" fmla="*/ 2808752 w 3545305"/>
              <a:gd name="connsiteY40" fmla="*/ 2579238 h 3545305"/>
              <a:gd name="connsiteX41" fmla="*/ 2769151 w 3545305"/>
              <a:gd name="connsiteY41" fmla="*/ 2632195 h 3545305"/>
              <a:gd name="connsiteX42" fmla="*/ 2594095 w 3545305"/>
              <a:gd name="connsiteY42" fmla="*/ 2807251 h 3545305"/>
              <a:gd name="connsiteX43" fmla="*/ 2583113 w 3545305"/>
              <a:gd name="connsiteY43" fmla="*/ 2815463 h 3545305"/>
              <a:gd name="connsiteX44" fmla="*/ 2800753 w 3545305"/>
              <a:gd name="connsiteY44" fmla="*/ 3192427 h 3545305"/>
              <a:gd name="connsiteX45" fmla="*/ 2790123 w 3545305"/>
              <a:gd name="connsiteY45" fmla="*/ 3232099 h 3545305"/>
              <a:gd name="connsiteX46" fmla="*/ 2527835 w 3545305"/>
              <a:gd name="connsiteY46" fmla="*/ 3383531 h 3545305"/>
              <a:gd name="connsiteX47" fmla="*/ 2488163 w 3545305"/>
              <a:gd name="connsiteY47" fmla="*/ 3372900 h 3545305"/>
              <a:gd name="connsiteX48" fmla="*/ 2273610 w 3545305"/>
              <a:gd name="connsiteY48" fmla="*/ 3001283 h 3545305"/>
              <a:gd name="connsiteX49" fmla="*/ 2156672 w 3545305"/>
              <a:gd name="connsiteY49" fmla="*/ 3044083 h 3545305"/>
              <a:gd name="connsiteX50" fmla="*/ 2032912 w 3545305"/>
              <a:gd name="connsiteY50" fmla="*/ 3075905 h 3545305"/>
              <a:gd name="connsiteX51" fmla="*/ 1953126 w 3545305"/>
              <a:gd name="connsiteY51" fmla="*/ 3088082 h 3545305"/>
              <a:gd name="connsiteX52" fmla="*/ 1953126 w 3545305"/>
              <a:gd name="connsiteY52" fmla="*/ 3516263 h 3545305"/>
              <a:gd name="connsiteX53" fmla="*/ 1924084 w 3545305"/>
              <a:gd name="connsiteY53" fmla="*/ 3545305 h 3545305"/>
              <a:gd name="connsiteX54" fmla="*/ 1621222 w 3545305"/>
              <a:gd name="connsiteY54" fmla="*/ 3545305 h 3545305"/>
              <a:gd name="connsiteX55" fmla="*/ 1592180 w 3545305"/>
              <a:gd name="connsiteY55" fmla="*/ 3516263 h 3545305"/>
              <a:gd name="connsiteX56" fmla="*/ 1592180 w 3545305"/>
              <a:gd name="connsiteY56" fmla="*/ 3088082 h 3545305"/>
              <a:gd name="connsiteX57" fmla="*/ 1512392 w 3545305"/>
              <a:gd name="connsiteY57" fmla="*/ 3075905 h 3545305"/>
              <a:gd name="connsiteX58" fmla="*/ 1388633 w 3545305"/>
              <a:gd name="connsiteY58" fmla="*/ 3044083 h 3545305"/>
              <a:gd name="connsiteX59" fmla="*/ 1271695 w 3545305"/>
              <a:gd name="connsiteY59" fmla="*/ 3001283 h 3545305"/>
              <a:gd name="connsiteX60" fmla="*/ 1057142 w 3545305"/>
              <a:gd name="connsiteY60" fmla="*/ 3372900 h 3545305"/>
              <a:gd name="connsiteX61" fmla="*/ 1017470 w 3545305"/>
              <a:gd name="connsiteY61" fmla="*/ 3383531 h 3545305"/>
              <a:gd name="connsiteX62" fmla="*/ 755182 w 3545305"/>
              <a:gd name="connsiteY62" fmla="*/ 3232099 h 3545305"/>
              <a:gd name="connsiteX63" fmla="*/ 744553 w 3545305"/>
              <a:gd name="connsiteY63" fmla="*/ 3192427 h 3545305"/>
              <a:gd name="connsiteX64" fmla="*/ 962193 w 3545305"/>
              <a:gd name="connsiteY64" fmla="*/ 2815464 h 3545305"/>
              <a:gd name="connsiteX65" fmla="*/ 951209 w 3545305"/>
              <a:gd name="connsiteY65" fmla="*/ 2807251 h 3545305"/>
              <a:gd name="connsiteX66" fmla="*/ 776154 w 3545305"/>
              <a:gd name="connsiteY66" fmla="*/ 2632195 h 3545305"/>
              <a:gd name="connsiteX67" fmla="*/ 736553 w 3545305"/>
              <a:gd name="connsiteY67" fmla="*/ 2579238 h 3545305"/>
              <a:gd name="connsiteX68" fmla="*/ 352878 w 3545305"/>
              <a:gd name="connsiteY68" fmla="*/ 2800753 h 3545305"/>
              <a:gd name="connsiteX69" fmla="*/ 313206 w 3545305"/>
              <a:gd name="connsiteY69" fmla="*/ 2790123 h 3545305"/>
              <a:gd name="connsiteX70" fmla="*/ 161774 w 3545305"/>
              <a:gd name="connsiteY70" fmla="*/ 2527835 h 3545305"/>
              <a:gd name="connsiteX71" fmla="*/ 172405 w 3545305"/>
              <a:gd name="connsiteY71" fmla="*/ 2488163 h 3545305"/>
              <a:gd name="connsiteX72" fmla="*/ 563963 w 3545305"/>
              <a:gd name="connsiteY72" fmla="*/ 2262097 h 3545305"/>
              <a:gd name="connsiteX73" fmla="*/ 539322 w 3545305"/>
              <a:gd name="connsiteY73" fmla="*/ 2194772 h 3545305"/>
              <a:gd name="connsiteX74" fmla="*/ 507500 w 3545305"/>
              <a:gd name="connsiteY74" fmla="*/ 2071012 h 3545305"/>
              <a:gd name="connsiteX75" fmla="*/ 489508 w 3545305"/>
              <a:gd name="connsiteY75" fmla="*/ 1953126 h 3545305"/>
              <a:gd name="connsiteX76" fmla="*/ 29042 w 3545305"/>
              <a:gd name="connsiteY76" fmla="*/ 1953126 h 3545305"/>
              <a:gd name="connsiteX77" fmla="*/ 0 w 3545305"/>
              <a:gd name="connsiteY77" fmla="*/ 1924084 h 3545305"/>
              <a:gd name="connsiteX78" fmla="*/ 0 w 3545305"/>
              <a:gd name="connsiteY78" fmla="*/ 1621221 h 3545305"/>
              <a:gd name="connsiteX79" fmla="*/ 29042 w 3545305"/>
              <a:gd name="connsiteY79" fmla="*/ 1592180 h 3545305"/>
              <a:gd name="connsiteX80" fmla="*/ 501138 w 3545305"/>
              <a:gd name="connsiteY80" fmla="*/ 1592179 h 3545305"/>
              <a:gd name="connsiteX81" fmla="*/ 507500 w 3545305"/>
              <a:gd name="connsiteY81" fmla="*/ 1550492 h 3545305"/>
              <a:gd name="connsiteX82" fmla="*/ 582747 w 3545305"/>
              <a:gd name="connsiteY82" fmla="*/ 1308085 h 3545305"/>
              <a:gd name="connsiteX83" fmla="*/ 588036 w 3545305"/>
              <a:gd name="connsiteY83" fmla="*/ 1297106 h 3545305"/>
              <a:gd name="connsiteX84" fmla="*/ 172405 w 3545305"/>
              <a:gd name="connsiteY84" fmla="*/ 1057142 h 3545305"/>
              <a:gd name="connsiteX85" fmla="*/ 161775 w 3545305"/>
              <a:gd name="connsiteY85" fmla="*/ 1017470 h 3545305"/>
              <a:gd name="connsiteX86" fmla="*/ 313206 w 3545305"/>
              <a:gd name="connsiteY86" fmla="*/ 755183 h 3545305"/>
              <a:gd name="connsiteX87" fmla="*/ 352878 w 3545305"/>
              <a:gd name="connsiteY87" fmla="*/ 744553 h 3545305"/>
              <a:gd name="connsiteX88" fmla="*/ 776379 w 3545305"/>
              <a:gd name="connsiteY88" fmla="*/ 989061 h 3545305"/>
              <a:gd name="connsiteX89" fmla="*/ 859503 w 3545305"/>
              <a:gd name="connsiteY89" fmla="*/ 897602 h 3545305"/>
              <a:gd name="connsiteX90" fmla="*/ 951209 w 3545305"/>
              <a:gd name="connsiteY90" fmla="*/ 814254 h 3545305"/>
              <a:gd name="connsiteX91" fmla="*/ 992920 w 3545305"/>
              <a:gd name="connsiteY91" fmla="*/ 783063 h 3545305"/>
              <a:gd name="connsiteX92" fmla="*/ 744553 w 3545305"/>
              <a:gd name="connsiteY92" fmla="*/ 352878 h 3545305"/>
              <a:gd name="connsiteX93" fmla="*/ 755183 w 3545305"/>
              <a:gd name="connsiteY93" fmla="*/ 313206 h 3545305"/>
              <a:gd name="connsiteX94" fmla="*/ 1017470 w 3545305"/>
              <a:gd name="connsiteY94" fmla="*/ 161775 h 3545305"/>
              <a:gd name="connsiteX95" fmla="*/ 1057142 w 3545305"/>
              <a:gd name="connsiteY95" fmla="*/ 172405 h 3545305"/>
              <a:gd name="connsiteX96" fmla="*/ 1308014 w 3545305"/>
              <a:gd name="connsiteY96" fmla="*/ 606928 h 3545305"/>
              <a:gd name="connsiteX97" fmla="*/ 1388633 w 3545305"/>
              <a:gd name="connsiteY97" fmla="*/ 577422 h 3545305"/>
              <a:gd name="connsiteX98" fmla="*/ 1512392 w 3545305"/>
              <a:gd name="connsiteY98" fmla="*/ 545600 h 3545305"/>
              <a:gd name="connsiteX99" fmla="*/ 1592179 w 3545305"/>
              <a:gd name="connsiteY99" fmla="*/ 533423 h 3545305"/>
              <a:gd name="connsiteX100" fmla="*/ 1592179 w 3545305"/>
              <a:gd name="connsiteY100" fmla="*/ 29042 h 3545305"/>
              <a:gd name="connsiteX101" fmla="*/ 1621221 w 3545305"/>
              <a:gd name="connsiteY101" fmla="*/ 0 h 3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45305" h="3545305">
                <a:moveTo>
                  <a:pt x="1772652" y="1020678"/>
                </a:moveTo>
                <a:cubicBezTo>
                  <a:pt x="1336306" y="1020678"/>
                  <a:pt x="982578" y="1374406"/>
                  <a:pt x="982578" y="1810752"/>
                </a:cubicBezTo>
                <a:cubicBezTo>
                  <a:pt x="982578" y="2247098"/>
                  <a:pt x="1336306" y="2600826"/>
                  <a:pt x="1772652" y="2600826"/>
                </a:cubicBezTo>
                <a:cubicBezTo>
                  <a:pt x="2208998" y="2600826"/>
                  <a:pt x="2562726" y="2247098"/>
                  <a:pt x="2562726" y="1810752"/>
                </a:cubicBezTo>
                <a:cubicBezTo>
                  <a:pt x="2562726" y="1374406"/>
                  <a:pt x="2208998" y="1020678"/>
                  <a:pt x="1772652" y="1020678"/>
                </a:cubicBezTo>
                <a:close/>
                <a:moveTo>
                  <a:pt x="1621221" y="0"/>
                </a:moveTo>
                <a:lnTo>
                  <a:pt x="1924084" y="0"/>
                </a:lnTo>
                <a:cubicBezTo>
                  <a:pt x="1940123" y="1"/>
                  <a:pt x="1953126" y="13003"/>
                  <a:pt x="1953126" y="29042"/>
                </a:cubicBezTo>
                <a:lnTo>
                  <a:pt x="1953126" y="533423"/>
                </a:lnTo>
                <a:lnTo>
                  <a:pt x="2032912" y="545600"/>
                </a:lnTo>
                <a:cubicBezTo>
                  <a:pt x="2074945" y="554201"/>
                  <a:pt x="2116234" y="564844"/>
                  <a:pt x="2156672" y="577422"/>
                </a:cubicBezTo>
                <a:lnTo>
                  <a:pt x="2237291" y="606929"/>
                </a:lnTo>
                <a:lnTo>
                  <a:pt x="2488164" y="172405"/>
                </a:lnTo>
                <a:cubicBezTo>
                  <a:pt x="2496183" y="158515"/>
                  <a:pt x="2513945" y="153756"/>
                  <a:pt x="2527836" y="161775"/>
                </a:cubicBezTo>
                <a:lnTo>
                  <a:pt x="2790123" y="313206"/>
                </a:lnTo>
                <a:cubicBezTo>
                  <a:pt x="2804013" y="321226"/>
                  <a:pt x="2808772" y="338988"/>
                  <a:pt x="2800752" y="352878"/>
                </a:cubicBezTo>
                <a:lnTo>
                  <a:pt x="2552385" y="783063"/>
                </a:lnTo>
                <a:lnTo>
                  <a:pt x="2594095" y="814254"/>
                </a:lnTo>
                <a:cubicBezTo>
                  <a:pt x="2625985" y="840572"/>
                  <a:pt x="2656590" y="868390"/>
                  <a:pt x="2685802" y="897602"/>
                </a:cubicBezTo>
                <a:lnTo>
                  <a:pt x="2768925" y="989061"/>
                </a:lnTo>
                <a:lnTo>
                  <a:pt x="3192427" y="744553"/>
                </a:lnTo>
                <a:cubicBezTo>
                  <a:pt x="3206317" y="736533"/>
                  <a:pt x="3224080" y="741293"/>
                  <a:pt x="3232099" y="755183"/>
                </a:cubicBezTo>
                <a:lnTo>
                  <a:pt x="3383531" y="1017470"/>
                </a:lnTo>
                <a:cubicBezTo>
                  <a:pt x="3391550" y="1031360"/>
                  <a:pt x="3386791" y="1049123"/>
                  <a:pt x="3372900" y="1057142"/>
                </a:cubicBezTo>
                <a:lnTo>
                  <a:pt x="2957269" y="1297107"/>
                </a:lnTo>
                <a:lnTo>
                  <a:pt x="2962557" y="1308085"/>
                </a:lnTo>
                <a:cubicBezTo>
                  <a:pt x="2995231" y="1385335"/>
                  <a:pt x="3020602" y="1466426"/>
                  <a:pt x="3037805" y="1550492"/>
                </a:cubicBezTo>
                <a:lnTo>
                  <a:pt x="3044167" y="1592179"/>
                </a:lnTo>
                <a:lnTo>
                  <a:pt x="3516263" y="1592179"/>
                </a:lnTo>
                <a:cubicBezTo>
                  <a:pt x="3532302" y="1592180"/>
                  <a:pt x="3545305" y="1605182"/>
                  <a:pt x="3545305" y="1621221"/>
                </a:cubicBezTo>
                <a:lnTo>
                  <a:pt x="3545305" y="1924084"/>
                </a:lnTo>
                <a:cubicBezTo>
                  <a:pt x="3545305" y="1940123"/>
                  <a:pt x="3532302" y="1953126"/>
                  <a:pt x="3516263" y="1953126"/>
                </a:cubicBezTo>
                <a:lnTo>
                  <a:pt x="3055796" y="1953126"/>
                </a:lnTo>
                <a:lnTo>
                  <a:pt x="3037805" y="2071012"/>
                </a:lnTo>
                <a:cubicBezTo>
                  <a:pt x="3029204" y="2113045"/>
                  <a:pt x="3018560" y="2154334"/>
                  <a:pt x="3005983" y="2194772"/>
                </a:cubicBezTo>
                <a:lnTo>
                  <a:pt x="2981342" y="2262097"/>
                </a:lnTo>
                <a:lnTo>
                  <a:pt x="3372900" y="2488164"/>
                </a:lnTo>
                <a:cubicBezTo>
                  <a:pt x="3386791" y="2496183"/>
                  <a:pt x="3391550" y="2513945"/>
                  <a:pt x="3383530" y="2527836"/>
                </a:cubicBezTo>
                <a:lnTo>
                  <a:pt x="3232099" y="2790123"/>
                </a:lnTo>
                <a:cubicBezTo>
                  <a:pt x="3224080" y="2804013"/>
                  <a:pt x="3206318" y="2808772"/>
                  <a:pt x="3192427" y="2800752"/>
                </a:cubicBezTo>
                <a:lnTo>
                  <a:pt x="2808752" y="2579238"/>
                </a:lnTo>
                <a:lnTo>
                  <a:pt x="2769151" y="2632195"/>
                </a:lnTo>
                <a:cubicBezTo>
                  <a:pt x="2716515" y="2695975"/>
                  <a:pt x="2657875" y="2754615"/>
                  <a:pt x="2594095" y="2807251"/>
                </a:cubicBezTo>
                <a:lnTo>
                  <a:pt x="2583113" y="2815463"/>
                </a:lnTo>
                <a:lnTo>
                  <a:pt x="2800753" y="3192427"/>
                </a:lnTo>
                <a:cubicBezTo>
                  <a:pt x="2808772" y="3206317"/>
                  <a:pt x="2804013" y="3224080"/>
                  <a:pt x="2790123" y="3232099"/>
                </a:cubicBezTo>
                <a:lnTo>
                  <a:pt x="2527835" y="3383531"/>
                </a:lnTo>
                <a:cubicBezTo>
                  <a:pt x="2513945" y="3391550"/>
                  <a:pt x="2496183" y="3386791"/>
                  <a:pt x="2488163" y="3372900"/>
                </a:cubicBezTo>
                <a:lnTo>
                  <a:pt x="2273610" y="3001283"/>
                </a:lnTo>
                <a:lnTo>
                  <a:pt x="2156672" y="3044083"/>
                </a:lnTo>
                <a:cubicBezTo>
                  <a:pt x="2116234" y="3056660"/>
                  <a:pt x="2074945" y="3067304"/>
                  <a:pt x="2032912" y="3075905"/>
                </a:cubicBezTo>
                <a:lnTo>
                  <a:pt x="1953126" y="3088082"/>
                </a:lnTo>
                <a:lnTo>
                  <a:pt x="1953126" y="3516263"/>
                </a:lnTo>
                <a:cubicBezTo>
                  <a:pt x="1953126" y="3532302"/>
                  <a:pt x="1940123" y="3545305"/>
                  <a:pt x="1924084" y="3545305"/>
                </a:cubicBezTo>
                <a:lnTo>
                  <a:pt x="1621222" y="3545305"/>
                </a:lnTo>
                <a:cubicBezTo>
                  <a:pt x="1605182" y="3545305"/>
                  <a:pt x="1592179" y="3532302"/>
                  <a:pt x="1592180" y="3516263"/>
                </a:cubicBezTo>
                <a:lnTo>
                  <a:pt x="1592180" y="3088082"/>
                </a:lnTo>
                <a:lnTo>
                  <a:pt x="1512392" y="3075905"/>
                </a:lnTo>
                <a:cubicBezTo>
                  <a:pt x="1470359" y="3067304"/>
                  <a:pt x="1429070" y="3056660"/>
                  <a:pt x="1388633" y="3044083"/>
                </a:cubicBezTo>
                <a:lnTo>
                  <a:pt x="1271695" y="3001283"/>
                </a:lnTo>
                <a:lnTo>
                  <a:pt x="1057142" y="3372900"/>
                </a:lnTo>
                <a:cubicBezTo>
                  <a:pt x="1049123" y="3386791"/>
                  <a:pt x="1031361" y="3391550"/>
                  <a:pt x="1017470" y="3383531"/>
                </a:cubicBezTo>
                <a:lnTo>
                  <a:pt x="755182" y="3232099"/>
                </a:lnTo>
                <a:cubicBezTo>
                  <a:pt x="741293" y="3224080"/>
                  <a:pt x="736533" y="3206318"/>
                  <a:pt x="744553" y="3192427"/>
                </a:cubicBezTo>
                <a:lnTo>
                  <a:pt x="962193" y="2815464"/>
                </a:lnTo>
                <a:lnTo>
                  <a:pt x="951209" y="2807251"/>
                </a:lnTo>
                <a:cubicBezTo>
                  <a:pt x="887430" y="2754615"/>
                  <a:pt x="828789" y="2695975"/>
                  <a:pt x="776154" y="2632195"/>
                </a:cubicBezTo>
                <a:lnTo>
                  <a:pt x="736553" y="2579238"/>
                </a:lnTo>
                <a:lnTo>
                  <a:pt x="352878" y="2800753"/>
                </a:lnTo>
                <a:cubicBezTo>
                  <a:pt x="338988" y="2808772"/>
                  <a:pt x="321225" y="2804013"/>
                  <a:pt x="313206" y="2790123"/>
                </a:cubicBezTo>
                <a:lnTo>
                  <a:pt x="161774" y="2527835"/>
                </a:lnTo>
                <a:cubicBezTo>
                  <a:pt x="153755" y="2513945"/>
                  <a:pt x="158514" y="2496183"/>
                  <a:pt x="172405" y="2488163"/>
                </a:cubicBezTo>
                <a:lnTo>
                  <a:pt x="563963" y="2262097"/>
                </a:lnTo>
                <a:lnTo>
                  <a:pt x="539322" y="2194772"/>
                </a:lnTo>
                <a:cubicBezTo>
                  <a:pt x="526744" y="2154334"/>
                  <a:pt x="516101" y="2113045"/>
                  <a:pt x="507500" y="2071012"/>
                </a:cubicBezTo>
                <a:lnTo>
                  <a:pt x="489508" y="1953126"/>
                </a:lnTo>
                <a:lnTo>
                  <a:pt x="29042" y="1953126"/>
                </a:lnTo>
                <a:cubicBezTo>
                  <a:pt x="13003" y="1953126"/>
                  <a:pt x="0" y="1940123"/>
                  <a:pt x="0" y="1924084"/>
                </a:cubicBezTo>
                <a:lnTo>
                  <a:pt x="0" y="1621221"/>
                </a:lnTo>
                <a:cubicBezTo>
                  <a:pt x="0" y="1605182"/>
                  <a:pt x="13003" y="1592179"/>
                  <a:pt x="29042" y="1592180"/>
                </a:cubicBezTo>
                <a:lnTo>
                  <a:pt x="501138" y="1592179"/>
                </a:lnTo>
                <a:lnTo>
                  <a:pt x="507500" y="1550492"/>
                </a:lnTo>
                <a:cubicBezTo>
                  <a:pt x="524702" y="1466426"/>
                  <a:pt x="550073" y="1385335"/>
                  <a:pt x="582747" y="1308085"/>
                </a:cubicBezTo>
                <a:lnTo>
                  <a:pt x="588036" y="1297106"/>
                </a:lnTo>
                <a:lnTo>
                  <a:pt x="172405" y="1057142"/>
                </a:lnTo>
                <a:cubicBezTo>
                  <a:pt x="158514" y="1049122"/>
                  <a:pt x="153755" y="1031361"/>
                  <a:pt x="161775" y="1017470"/>
                </a:cubicBezTo>
                <a:lnTo>
                  <a:pt x="313206" y="755183"/>
                </a:lnTo>
                <a:cubicBezTo>
                  <a:pt x="321225" y="741293"/>
                  <a:pt x="338987" y="736533"/>
                  <a:pt x="352878" y="744553"/>
                </a:cubicBezTo>
                <a:lnTo>
                  <a:pt x="776379" y="989061"/>
                </a:lnTo>
                <a:lnTo>
                  <a:pt x="859503" y="897602"/>
                </a:lnTo>
                <a:cubicBezTo>
                  <a:pt x="888714" y="868390"/>
                  <a:pt x="919319" y="840572"/>
                  <a:pt x="951209" y="814254"/>
                </a:cubicBezTo>
                <a:lnTo>
                  <a:pt x="992920" y="783063"/>
                </a:lnTo>
                <a:lnTo>
                  <a:pt x="744553" y="352878"/>
                </a:lnTo>
                <a:cubicBezTo>
                  <a:pt x="736533" y="338988"/>
                  <a:pt x="741293" y="321226"/>
                  <a:pt x="755183" y="313206"/>
                </a:cubicBezTo>
                <a:lnTo>
                  <a:pt x="1017470" y="161775"/>
                </a:lnTo>
                <a:cubicBezTo>
                  <a:pt x="1031360" y="153755"/>
                  <a:pt x="1049123" y="158515"/>
                  <a:pt x="1057142" y="172405"/>
                </a:cubicBezTo>
                <a:lnTo>
                  <a:pt x="1308014" y="606928"/>
                </a:lnTo>
                <a:lnTo>
                  <a:pt x="1388633" y="577422"/>
                </a:lnTo>
                <a:cubicBezTo>
                  <a:pt x="1429070" y="564844"/>
                  <a:pt x="1470359" y="554201"/>
                  <a:pt x="1512392" y="545600"/>
                </a:cubicBezTo>
                <a:lnTo>
                  <a:pt x="1592179" y="533423"/>
                </a:lnTo>
                <a:lnTo>
                  <a:pt x="1592179" y="29042"/>
                </a:lnTo>
                <a:cubicBezTo>
                  <a:pt x="1592180" y="13003"/>
                  <a:pt x="1605182" y="0"/>
                  <a:pt x="1621221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76460" y="4967737"/>
            <a:ext cx="1839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85278" y="1349558"/>
            <a:ext cx="4197022" cy="1508638"/>
            <a:chOff x="6585278" y="1349558"/>
            <a:chExt cx="4197022" cy="1508638"/>
          </a:xfrm>
        </p:grpSpPr>
        <p:sp>
          <p:nvSpPr>
            <p:cNvPr id="37" name="Shape 36"/>
            <p:cNvSpPr/>
            <p:nvPr/>
          </p:nvSpPr>
          <p:spPr>
            <a:xfrm rot="20853658">
              <a:off x="6585278" y="1838639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8246111" y="1349558"/>
              <a:ext cx="2536189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</a:t>
              </a:r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relationships with Doctors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05766" y="2471706"/>
            <a:ext cx="3524615" cy="1226638"/>
            <a:chOff x="7705766" y="2471706"/>
            <a:chExt cx="3524615" cy="1226638"/>
          </a:xfrm>
        </p:grpSpPr>
        <p:sp>
          <p:nvSpPr>
            <p:cNvPr id="21" name="Shape 20"/>
            <p:cNvSpPr/>
            <p:nvPr/>
          </p:nvSpPr>
          <p:spPr>
            <a:xfrm rot="650510">
              <a:off x="7705766" y="2678787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TextBox 40"/>
            <p:cNvSpPr txBox="1"/>
            <p:nvPr/>
          </p:nvSpPr>
          <p:spPr>
            <a:xfrm>
              <a:off x="9511022" y="2471706"/>
              <a:ext cx="1719359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 in innovative partnerships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74028" y="3929908"/>
            <a:ext cx="3889372" cy="1697947"/>
            <a:chOff x="8074028" y="3929908"/>
            <a:chExt cx="3889372" cy="1697947"/>
          </a:xfrm>
        </p:grpSpPr>
        <p:sp>
          <p:nvSpPr>
            <p:cNvPr id="39" name="Shape 38"/>
            <p:cNvSpPr/>
            <p:nvPr/>
          </p:nvSpPr>
          <p:spPr>
            <a:xfrm rot="2094155">
              <a:off x="8074028" y="3929908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9850293" y="4427526"/>
              <a:ext cx="2113107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Connecting emotionally with customers.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46482" y="843918"/>
            <a:ext cx="3496019" cy="1882098"/>
            <a:chOff x="2946482" y="843918"/>
            <a:chExt cx="3496019" cy="1882098"/>
          </a:xfrm>
        </p:grpSpPr>
        <p:sp>
          <p:nvSpPr>
            <p:cNvPr id="36" name="Shape 35"/>
            <p:cNvSpPr/>
            <p:nvPr/>
          </p:nvSpPr>
          <p:spPr>
            <a:xfrm rot="1180036" flipH="1">
              <a:off x="4811210" y="1706459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/>
            <p:cNvSpPr txBox="1"/>
            <p:nvPr/>
          </p:nvSpPr>
          <p:spPr>
            <a:xfrm>
              <a:off x="2946482" y="843918"/>
              <a:ext cx="1878299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media presence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5779" y="1889975"/>
            <a:ext cx="4404753" cy="1390877"/>
            <a:chOff x="925779" y="1889975"/>
            <a:chExt cx="4404753" cy="1390877"/>
          </a:xfrm>
        </p:grpSpPr>
        <p:sp>
          <p:nvSpPr>
            <p:cNvPr id="40" name="Shape 39"/>
            <p:cNvSpPr/>
            <p:nvPr/>
          </p:nvSpPr>
          <p:spPr>
            <a:xfrm rot="21406590" flipH="1">
              <a:off x="3699241" y="2261295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925779" y="1889975"/>
              <a:ext cx="2653542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Adopting new technologies for marketing and sales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5779" y="3195459"/>
            <a:ext cx="3767405" cy="1330780"/>
            <a:chOff x="925779" y="3195459"/>
            <a:chExt cx="3767405" cy="1330780"/>
          </a:xfrm>
        </p:grpSpPr>
        <p:sp>
          <p:nvSpPr>
            <p:cNvPr id="38" name="Shape 37"/>
            <p:cNvSpPr/>
            <p:nvPr/>
          </p:nvSpPr>
          <p:spPr>
            <a:xfrm rot="20245242" flipH="1">
              <a:off x="3061893" y="3195459"/>
              <a:ext cx="1631291" cy="1019557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TextBox 51"/>
            <p:cNvSpPr txBox="1"/>
            <p:nvPr/>
          </p:nvSpPr>
          <p:spPr>
            <a:xfrm>
              <a:off x="925779" y="3325910"/>
              <a:ext cx="1959081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Educating and supporting patients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675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46" grpId="0" animBg="1"/>
      <p:bldP spid="4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1618" y="3601230"/>
            <a:ext cx="4523624" cy="4584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3931" y="2464525"/>
            <a:ext cx="8630194" cy="156966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101600" dist="38100" dir="54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75251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8825" y="596366"/>
            <a:ext cx="4036088" cy="5409361"/>
          </a:xfrm>
          <a:prstGeom prst="roundRect">
            <a:avLst>
              <a:gd name="adj" fmla="val 77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322" y="315010"/>
            <a:ext cx="2912348" cy="562709"/>
          </a:xfrm>
          <a:prstGeom prst="rect">
            <a:avLst/>
          </a:prstGeom>
          <a:gradFill flip="none" rotWithShape="1">
            <a:gsLst>
              <a:gs pos="82000">
                <a:schemeClr val="tx2">
                  <a:lumMod val="75000"/>
                </a:schemeClr>
              </a:gs>
              <a:gs pos="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31729" y="495882"/>
            <a:ext cx="200966" cy="200966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</a:schemeClr>
              </a:gs>
              <a:gs pos="39000">
                <a:schemeClr val="tx1"/>
              </a:gs>
              <a:gs pos="73000">
                <a:schemeClr val="tx2">
                  <a:lumMod val="10000"/>
                </a:schemeClr>
              </a:gs>
              <a:gs pos="100000">
                <a:schemeClr val="tx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85685" y="495882"/>
            <a:ext cx="200966" cy="200966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</a:schemeClr>
              </a:gs>
              <a:gs pos="39000">
                <a:schemeClr val="tx1"/>
              </a:gs>
              <a:gs pos="73000">
                <a:schemeClr val="tx2">
                  <a:lumMod val="10000"/>
                </a:schemeClr>
              </a:gs>
              <a:gs pos="100000">
                <a:schemeClr val="tx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8213" y="1006704"/>
            <a:ext cx="3597310" cy="4793062"/>
            <a:chOff x="962965" y="1065128"/>
            <a:chExt cx="3597310" cy="4793062"/>
          </a:xfrm>
        </p:grpSpPr>
        <p:sp>
          <p:nvSpPr>
            <p:cNvPr id="12" name="Rectangle 11"/>
            <p:cNvSpPr/>
            <p:nvPr/>
          </p:nvSpPr>
          <p:spPr>
            <a:xfrm>
              <a:off x="962965" y="1065128"/>
              <a:ext cx="3597310" cy="4793062"/>
            </a:xfrm>
            <a:prstGeom prst="rect">
              <a:avLst/>
            </a:prstGeom>
            <a:pattFill prst="pct5">
              <a:fgClr>
                <a:schemeClr val="tx1">
                  <a:lumMod val="50000"/>
                </a:schemeClr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Miss L's Whole Brain Teaching: 12 Days of Christmas Giveaway! Day 9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04"/>
            <a:stretch/>
          </p:blipFill>
          <p:spPr>
            <a:xfrm>
              <a:off x="1240865" y="4263292"/>
              <a:ext cx="2952040" cy="148101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46964" y="1436174"/>
              <a:ext cx="285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Research Methodology</a:t>
              </a:r>
              <a:endParaRPr lang="en-US" u="sng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5287" y="1956232"/>
              <a:ext cx="34749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Exploratory </a:t>
              </a:r>
              <a:r>
                <a:rPr lang="en-US" sz="1600" u="sng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:- 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 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kind of research has the primary objective of development of insights into the problem</a:t>
              </a: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600" u="sng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 </a:t>
              </a:r>
              <a:r>
                <a:rPr lang="en-US" sz="16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Technique 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:- The process employed to select the sample was simple random sampling.    </a:t>
              </a:r>
            </a:p>
            <a:p>
              <a:pPr algn="just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3008987" y="294913"/>
            <a:ext cx="3275762" cy="944546"/>
          </a:xfrm>
          <a:custGeom>
            <a:avLst/>
            <a:gdLst>
              <a:gd name="connsiteX0" fmla="*/ 244372 w 3346101"/>
              <a:gd name="connsiteY0" fmla="*/ 55683 h 803868"/>
              <a:gd name="connsiteX1" fmla="*/ 128953 w 3346101"/>
              <a:gd name="connsiteY1" fmla="*/ 171102 h 803868"/>
              <a:gd name="connsiteX2" fmla="*/ 128953 w 3346101"/>
              <a:gd name="connsiteY2" fmla="*/ 632766 h 803868"/>
              <a:gd name="connsiteX3" fmla="*/ 244372 w 3346101"/>
              <a:gd name="connsiteY3" fmla="*/ 748185 h 803868"/>
              <a:gd name="connsiteX4" fmla="*/ 3101728 w 3346101"/>
              <a:gd name="connsiteY4" fmla="*/ 748185 h 803868"/>
              <a:gd name="connsiteX5" fmla="*/ 3217147 w 3346101"/>
              <a:gd name="connsiteY5" fmla="*/ 632766 h 803868"/>
              <a:gd name="connsiteX6" fmla="*/ 3217147 w 3346101"/>
              <a:gd name="connsiteY6" fmla="*/ 171102 h 803868"/>
              <a:gd name="connsiteX7" fmla="*/ 3101728 w 3346101"/>
              <a:gd name="connsiteY7" fmla="*/ 55683 h 803868"/>
              <a:gd name="connsiteX8" fmla="*/ 133981 w 3346101"/>
              <a:gd name="connsiteY8" fmla="*/ 0 h 803868"/>
              <a:gd name="connsiteX9" fmla="*/ 3212120 w 3346101"/>
              <a:gd name="connsiteY9" fmla="*/ 0 h 803868"/>
              <a:gd name="connsiteX10" fmla="*/ 3346101 w 3346101"/>
              <a:gd name="connsiteY10" fmla="*/ 133981 h 803868"/>
              <a:gd name="connsiteX11" fmla="*/ 3346101 w 3346101"/>
              <a:gd name="connsiteY11" fmla="*/ 669887 h 803868"/>
              <a:gd name="connsiteX12" fmla="*/ 3212120 w 3346101"/>
              <a:gd name="connsiteY12" fmla="*/ 803868 h 803868"/>
              <a:gd name="connsiteX13" fmla="*/ 133981 w 3346101"/>
              <a:gd name="connsiteY13" fmla="*/ 803868 h 803868"/>
              <a:gd name="connsiteX14" fmla="*/ 0 w 3346101"/>
              <a:gd name="connsiteY14" fmla="*/ 669887 h 803868"/>
              <a:gd name="connsiteX15" fmla="*/ 0 w 3346101"/>
              <a:gd name="connsiteY15" fmla="*/ 133981 h 803868"/>
              <a:gd name="connsiteX16" fmla="*/ 133981 w 3346101"/>
              <a:gd name="connsiteY16" fmla="*/ 0 h 80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46101" h="803868">
                <a:moveTo>
                  <a:pt x="244372" y="55683"/>
                </a:moveTo>
                <a:cubicBezTo>
                  <a:pt x="180628" y="55683"/>
                  <a:pt x="128953" y="107358"/>
                  <a:pt x="128953" y="171102"/>
                </a:cubicBezTo>
                <a:lnTo>
                  <a:pt x="128953" y="632766"/>
                </a:lnTo>
                <a:cubicBezTo>
                  <a:pt x="128953" y="696510"/>
                  <a:pt x="180628" y="748185"/>
                  <a:pt x="244372" y="748185"/>
                </a:cubicBezTo>
                <a:lnTo>
                  <a:pt x="3101728" y="748185"/>
                </a:lnTo>
                <a:cubicBezTo>
                  <a:pt x="3165472" y="748185"/>
                  <a:pt x="3217147" y="696510"/>
                  <a:pt x="3217147" y="632766"/>
                </a:cubicBezTo>
                <a:lnTo>
                  <a:pt x="3217147" y="171102"/>
                </a:lnTo>
                <a:cubicBezTo>
                  <a:pt x="3217147" y="107358"/>
                  <a:pt x="3165472" y="55683"/>
                  <a:pt x="3101728" y="55683"/>
                </a:cubicBezTo>
                <a:close/>
                <a:moveTo>
                  <a:pt x="133981" y="0"/>
                </a:moveTo>
                <a:lnTo>
                  <a:pt x="3212120" y="0"/>
                </a:lnTo>
                <a:cubicBezTo>
                  <a:pt x="3286116" y="0"/>
                  <a:pt x="3346101" y="59985"/>
                  <a:pt x="3346101" y="133981"/>
                </a:cubicBezTo>
                <a:lnTo>
                  <a:pt x="3346101" y="669887"/>
                </a:lnTo>
                <a:cubicBezTo>
                  <a:pt x="3346101" y="743883"/>
                  <a:pt x="3286116" y="803868"/>
                  <a:pt x="3212120" y="803868"/>
                </a:cubicBezTo>
                <a:lnTo>
                  <a:pt x="133981" y="803868"/>
                </a:lnTo>
                <a:cubicBezTo>
                  <a:pt x="59985" y="803868"/>
                  <a:pt x="0" y="743883"/>
                  <a:pt x="0" y="669887"/>
                </a:cubicBezTo>
                <a:lnTo>
                  <a:pt x="0" y="133981"/>
                </a:lnTo>
                <a:cubicBezTo>
                  <a:pt x="0" y="59985"/>
                  <a:pt x="59985" y="0"/>
                  <a:pt x="13398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10000"/>
                </a:schemeClr>
              </a:gs>
              <a:gs pos="39000">
                <a:schemeClr val="tx1"/>
              </a:gs>
              <a:gs pos="73000">
                <a:schemeClr val="tx2">
                  <a:lumMod val="10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82322" y="229600"/>
            <a:ext cx="2912348" cy="190918"/>
          </a:xfrm>
          <a:prstGeom prst="rect">
            <a:avLst/>
          </a:prstGeom>
          <a:gradFill flip="none" rotWithShape="1">
            <a:gsLst>
              <a:gs pos="25543">
                <a:srgbClr val="B0B0B0"/>
              </a:gs>
              <a:gs pos="93000">
                <a:srgbClr val="808080"/>
              </a:gs>
              <a:gs pos="53000">
                <a:schemeClr val="bg1"/>
              </a:gs>
              <a:gs pos="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785773" y="190270"/>
            <a:ext cx="2352994" cy="6383020"/>
            <a:chOff x="6913264" y="256540"/>
            <a:chExt cx="2352994" cy="6383020"/>
          </a:xfrm>
        </p:grpSpPr>
        <p:sp>
          <p:nvSpPr>
            <p:cNvPr id="19" name="Freeform 18"/>
            <p:cNvSpPr/>
            <p:nvPr/>
          </p:nvSpPr>
          <p:spPr>
            <a:xfrm flipV="1">
              <a:off x="6913264" y="256540"/>
              <a:ext cx="2352994" cy="6383020"/>
            </a:xfrm>
            <a:custGeom>
              <a:avLst/>
              <a:gdLst>
                <a:gd name="connsiteX0" fmla="*/ 2775022 w 2775022"/>
                <a:gd name="connsiteY0" fmla="*/ 5988818 h 6852978"/>
                <a:gd name="connsiteX1" fmla="*/ 0 w 2775022"/>
                <a:gd name="connsiteY1" fmla="*/ 5988818 h 6852978"/>
                <a:gd name="connsiteX2" fmla="*/ 0 w 2775022"/>
                <a:gd name="connsiteY2" fmla="*/ 864160 h 6852978"/>
                <a:gd name="connsiteX3" fmla="*/ 0 w 2775022"/>
                <a:gd name="connsiteY3" fmla="*/ 834015 h 6852978"/>
                <a:gd name="connsiteX4" fmla="*/ 0 w 2775022"/>
                <a:gd name="connsiteY4" fmla="*/ 0 h 6852978"/>
                <a:gd name="connsiteX5" fmla="*/ 2678220 w 2775022"/>
                <a:gd name="connsiteY5" fmla="*/ 834015 h 6852978"/>
                <a:gd name="connsiteX6" fmla="*/ 2775022 w 2775022"/>
                <a:gd name="connsiteY6" fmla="*/ 834015 h 6852978"/>
                <a:gd name="connsiteX7" fmla="*/ 2775022 w 2775022"/>
                <a:gd name="connsiteY7" fmla="*/ 864160 h 6852978"/>
                <a:gd name="connsiteX8" fmla="*/ 0 w 2775022"/>
                <a:gd name="connsiteY8" fmla="*/ 6852978 h 6852978"/>
                <a:gd name="connsiteX9" fmla="*/ 0 w 2775022"/>
                <a:gd name="connsiteY9" fmla="*/ 5988818 h 6852978"/>
                <a:gd name="connsiteX10" fmla="*/ 2775022 w 2775022"/>
                <a:gd name="connsiteY10" fmla="*/ 5988818 h 68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5022" h="6852978">
                  <a:moveTo>
                    <a:pt x="2775022" y="5988818"/>
                  </a:moveTo>
                  <a:lnTo>
                    <a:pt x="0" y="5988818"/>
                  </a:lnTo>
                  <a:lnTo>
                    <a:pt x="0" y="864160"/>
                  </a:lnTo>
                  <a:lnTo>
                    <a:pt x="0" y="834015"/>
                  </a:lnTo>
                  <a:lnTo>
                    <a:pt x="0" y="0"/>
                  </a:lnTo>
                  <a:lnTo>
                    <a:pt x="2678220" y="834015"/>
                  </a:lnTo>
                  <a:lnTo>
                    <a:pt x="2775022" y="834015"/>
                  </a:lnTo>
                  <a:lnTo>
                    <a:pt x="2775022" y="864160"/>
                  </a:lnTo>
                  <a:close/>
                  <a:moveTo>
                    <a:pt x="0" y="6852978"/>
                  </a:moveTo>
                  <a:lnTo>
                    <a:pt x="0" y="5988818"/>
                  </a:lnTo>
                  <a:lnTo>
                    <a:pt x="2775022" y="5988818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46353" y="1033644"/>
              <a:ext cx="2019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Data  </a:t>
              </a:r>
              <a:endParaRPr 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6353" y="1620840"/>
              <a:ext cx="201931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data was collected 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</a:t>
              </a:r>
            </a:p>
            <a:p>
              <a:pPr algn="just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Reports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Journals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Magazines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Newspapers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nternet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 descr="white hardbound &lt;strong&gt;book&lt;/strong&gt;, &lt;strong&gt;book&lt;/strong&gt;, &lt;strong&gt;vector&lt;/strong&gt;, library, study, school, literature ...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9F7"/>
                </a:clrFrom>
                <a:clrTo>
                  <a:srgbClr val="FAF9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696" y="4406198"/>
              <a:ext cx="1626605" cy="1256597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439151" y="190270"/>
            <a:ext cx="2352994" cy="6383020"/>
            <a:chOff x="4560270" y="256540"/>
            <a:chExt cx="2352994" cy="6383020"/>
          </a:xfrm>
        </p:grpSpPr>
        <p:grpSp>
          <p:nvGrpSpPr>
            <p:cNvPr id="21" name="Group 20"/>
            <p:cNvGrpSpPr/>
            <p:nvPr/>
          </p:nvGrpSpPr>
          <p:grpSpPr>
            <a:xfrm>
              <a:off x="4560270" y="256540"/>
              <a:ext cx="2352994" cy="6383020"/>
              <a:chOff x="4560270" y="256540"/>
              <a:chExt cx="2352994" cy="6383020"/>
            </a:xfrm>
          </p:grpSpPr>
          <p:sp>
            <p:nvSpPr>
              <p:cNvPr id="16" name="Freeform 15"/>
              <p:cNvSpPr/>
              <p:nvPr/>
            </p:nvSpPr>
            <p:spPr>
              <a:xfrm flipH="1" flipV="1">
                <a:off x="4560270" y="256540"/>
                <a:ext cx="2352994" cy="6383020"/>
              </a:xfrm>
              <a:custGeom>
                <a:avLst/>
                <a:gdLst>
                  <a:gd name="connsiteX0" fmla="*/ 2775022 w 2775022"/>
                  <a:gd name="connsiteY0" fmla="*/ 5988818 h 6852978"/>
                  <a:gd name="connsiteX1" fmla="*/ 0 w 2775022"/>
                  <a:gd name="connsiteY1" fmla="*/ 5988818 h 6852978"/>
                  <a:gd name="connsiteX2" fmla="*/ 0 w 2775022"/>
                  <a:gd name="connsiteY2" fmla="*/ 864160 h 6852978"/>
                  <a:gd name="connsiteX3" fmla="*/ 0 w 2775022"/>
                  <a:gd name="connsiteY3" fmla="*/ 834015 h 6852978"/>
                  <a:gd name="connsiteX4" fmla="*/ 0 w 2775022"/>
                  <a:gd name="connsiteY4" fmla="*/ 0 h 6852978"/>
                  <a:gd name="connsiteX5" fmla="*/ 2678220 w 2775022"/>
                  <a:gd name="connsiteY5" fmla="*/ 834015 h 6852978"/>
                  <a:gd name="connsiteX6" fmla="*/ 2775022 w 2775022"/>
                  <a:gd name="connsiteY6" fmla="*/ 834015 h 6852978"/>
                  <a:gd name="connsiteX7" fmla="*/ 2775022 w 2775022"/>
                  <a:gd name="connsiteY7" fmla="*/ 864160 h 6852978"/>
                  <a:gd name="connsiteX8" fmla="*/ 0 w 2775022"/>
                  <a:gd name="connsiteY8" fmla="*/ 6852978 h 6852978"/>
                  <a:gd name="connsiteX9" fmla="*/ 0 w 2775022"/>
                  <a:gd name="connsiteY9" fmla="*/ 5988818 h 6852978"/>
                  <a:gd name="connsiteX10" fmla="*/ 2775022 w 2775022"/>
                  <a:gd name="connsiteY10" fmla="*/ 5988818 h 685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5022" h="6852978">
                    <a:moveTo>
                      <a:pt x="2775022" y="5988818"/>
                    </a:moveTo>
                    <a:lnTo>
                      <a:pt x="0" y="5988818"/>
                    </a:lnTo>
                    <a:lnTo>
                      <a:pt x="0" y="864160"/>
                    </a:lnTo>
                    <a:lnTo>
                      <a:pt x="0" y="834015"/>
                    </a:lnTo>
                    <a:lnTo>
                      <a:pt x="0" y="0"/>
                    </a:lnTo>
                    <a:lnTo>
                      <a:pt x="2678220" y="834015"/>
                    </a:lnTo>
                    <a:lnTo>
                      <a:pt x="2775022" y="834015"/>
                    </a:lnTo>
                    <a:lnTo>
                      <a:pt x="2775022" y="864160"/>
                    </a:lnTo>
                    <a:close/>
                    <a:moveTo>
                      <a:pt x="0" y="6852978"/>
                    </a:moveTo>
                    <a:lnTo>
                      <a:pt x="0" y="5988818"/>
                    </a:lnTo>
                    <a:lnTo>
                      <a:pt x="2775022" y="5988818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821527" y="1065128"/>
                <a:ext cx="18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Primary Data  </a:t>
                </a:r>
                <a:endParaRPr lang="en-US" b="1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660865" y="1720645"/>
                <a:ext cx="2151804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Primary data was selected from the sample by a self-administrated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questionnaire.</a:t>
                </a:r>
              </a:p>
              <a:p>
                <a:pPr algn="just"/>
                <a:endPara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size: - 50        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area: - Rajasthan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Unit: - Officials of </a:t>
                </a:r>
                <a:r>
                  <a:rPr lang="en-US" sz="13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 pharmaceutical companies, medical practitioners</a:t>
                </a:r>
                <a:r>
                  <a:rPr 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medical representative’s in Rajasthan</a:t>
                </a:r>
              </a:p>
              <a:p>
                <a:pPr algn="just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25" descr="Chapter 1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00" b="10800"/>
            <a:stretch/>
          </p:blipFill>
          <p:spPr>
            <a:xfrm>
              <a:off x="4911123" y="5114308"/>
              <a:ext cx="1739063" cy="671279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42909" y="3644773"/>
            <a:ext cx="4523624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2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78668" y="1027626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3927" y="1024933"/>
            <a:ext cx="1386117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008000"/>
              </a:gs>
              <a:gs pos="100000">
                <a:srgbClr val="00CC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78668" y="186452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78668" y="2693453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8668" y="352237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78668" y="4351304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73927" y="1862241"/>
            <a:ext cx="2447549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0000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73927" y="2699548"/>
            <a:ext cx="2815421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C000"/>
              </a:gs>
              <a:gs pos="100000">
                <a:srgbClr val="FFFF00">
                  <a:alpha val="9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73927" y="3536855"/>
            <a:ext cx="908902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chemeClr val="accent6">
                  <a:lumMod val="5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88859" y="4341398"/>
            <a:ext cx="518266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6600"/>
              </a:gs>
              <a:gs pos="100000">
                <a:srgbClr val="FF7B21">
                  <a:alpha val="8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941901" y="1022455"/>
            <a:ext cx="359118" cy="30089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6" name="Oval 35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rgbClr val="006400"/>
                </a:gs>
                <a:gs pos="67000">
                  <a:srgbClr val="00B900"/>
                </a:gs>
                <a:gs pos="37000">
                  <a:srgbClr val="008E00"/>
                </a:gs>
                <a:gs pos="100000">
                  <a:srgbClr val="92D05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38868" y="2700036"/>
            <a:ext cx="362151" cy="303435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0" name="Oval 39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3">
                    <a:lumMod val="50000"/>
                  </a:schemeClr>
                </a:gs>
                <a:gs pos="100000">
                  <a:srgbClr val="FFFF00"/>
                </a:gs>
                <a:gs pos="23000">
                  <a:schemeClr val="accent3">
                    <a:lumMod val="75000"/>
                  </a:schemeClr>
                </a:gs>
                <a:gs pos="68000">
                  <a:srgbClr val="DFDA0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6138" y="3525847"/>
            <a:ext cx="354881" cy="29734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Oval 43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6">
                    <a:lumMod val="50000"/>
                  </a:schemeClr>
                </a:gs>
                <a:gs pos="67000">
                  <a:schemeClr val="accent6">
                    <a:lumMod val="60000"/>
                    <a:lumOff val="40000"/>
                  </a:schemeClr>
                </a:gs>
                <a:gs pos="3700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4191" y="1861927"/>
            <a:ext cx="376828" cy="315733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8" name="Oval 47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30000">
                  <a:srgbClr val="FF0000"/>
                </a:gs>
                <a:gs pos="0">
                  <a:schemeClr val="accent1">
                    <a:lumMod val="75000"/>
                  </a:schemeClr>
                </a:gs>
                <a:gs pos="64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52521" y="4345567"/>
            <a:ext cx="348498" cy="291996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2">
                    <a:lumMod val="75000"/>
                  </a:schemeClr>
                </a:gs>
                <a:gs pos="67000">
                  <a:srgbClr val="FF7B21"/>
                </a:gs>
                <a:gs pos="37000">
                  <a:srgbClr val="FF6600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9838" y="163924"/>
            <a:ext cx="11905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1)  For how many years you are practicing as a medical practicener (Doctor)?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8500" y="1005608"/>
            <a:ext cx="26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Less than 1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year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18593" y="2664883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Five to Ten years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20671" y="1844690"/>
            <a:ext cx="30695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From one to five years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7040" y="3485076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More than Ten years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94572" y="4305271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Cannot remember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84332" y="969758"/>
            <a:ext cx="10308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17%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84332" y="1798765"/>
            <a:ext cx="829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32%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84332" y="2622377"/>
            <a:ext cx="1222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36%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10584332" y="3442326"/>
            <a:ext cx="894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12%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84332" y="428558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03%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06028" y="7024967"/>
            <a:ext cx="7237510" cy="514840"/>
            <a:chOff x="1061449" y="894117"/>
            <a:chExt cx="7237510" cy="514840"/>
          </a:xfrm>
        </p:grpSpPr>
        <p:sp>
          <p:nvSpPr>
            <p:cNvPr id="67" name="Rectangle 66"/>
            <p:cNvSpPr/>
            <p:nvPr/>
          </p:nvSpPr>
          <p:spPr>
            <a:xfrm>
              <a:off x="6847021" y="894117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72990" y="895009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21052" y="91309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95083" y="91354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14305" y="92990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7418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39356" y="92372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1449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85809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13387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2798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8946 -0.00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7721 -0.0027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7 L 0.20807 -0.0006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5287 -0.001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2136 -0.0006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22" grpId="0" animBg="1"/>
      <p:bldP spid="6" grpId="0"/>
      <p:bldP spid="59" grpId="0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78668" y="1027626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3926" y="1024933"/>
            <a:ext cx="3273552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008000"/>
              </a:gs>
              <a:gs pos="100000">
                <a:srgbClr val="00CC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78668" y="186452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78668" y="2693453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8668" y="352237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78668" y="4351304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73927" y="1862241"/>
            <a:ext cx="1408176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0000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73927" y="2699548"/>
            <a:ext cx="2944368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C000"/>
              </a:gs>
              <a:gs pos="100000">
                <a:srgbClr val="FFFF00">
                  <a:alpha val="9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73927" y="3536855"/>
            <a:ext cx="1133856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chemeClr val="accent6">
                  <a:lumMod val="5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88859" y="4341398"/>
            <a:ext cx="1298448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6600"/>
              </a:gs>
              <a:gs pos="100000">
                <a:srgbClr val="FF7B21">
                  <a:alpha val="8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941901" y="1022455"/>
            <a:ext cx="359118" cy="30089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6" name="Oval 35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rgbClr val="006400"/>
                </a:gs>
                <a:gs pos="67000">
                  <a:srgbClr val="00B900"/>
                </a:gs>
                <a:gs pos="37000">
                  <a:srgbClr val="008E00"/>
                </a:gs>
                <a:gs pos="100000">
                  <a:srgbClr val="92D05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38868" y="2700036"/>
            <a:ext cx="362151" cy="303435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0" name="Oval 39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3">
                    <a:lumMod val="50000"/>
                  </a:schemeClr>
                </a:gs>
                <a:gs pos="100000">
                  <a:srgbClr val="FFFF00"/>
                </a:gs>
                <a:gs pos="23000">
                  <a:schemeClr val="accent3">
                    <a:lumMod val="75000"/>
                  </a:schemeClr>
                </a:gs>
                <a:gs pos="68000">
                  <a:srgbClr val="DFDA0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6138" y="3525847"/>
            <a:ext cx="354881" cy="29734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Oval 43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6">
                    <a:lumMod val="50000"/>
                  </a:schemeClr>
                </a:gs>
                <a:gs pos="67000">
                  <a:schemeClr val="accent6">
                    <a:lumMod val="60000"/>
                    <a:lumOff val="40000"/>
                  </a:schemeClr>
                </a:gs>
                <a:gs pos="3700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4191" y="1861927"/>
            <a:ext cx="376828" cy="315733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8" name="Oval 47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30000">
                  <a:srgbClr val="FF0000"/>
                </a:gs>
                <a:gs pos="0">
                  <a:schemeClr val="accent1">
                    <a:lumMod val="75000"/>
                  </a:schemeClr>
                </a:gs>
                <a:gs pos="64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52521" y="4345567"/>
            <a:ext cx="348498" cy="291996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2">
                    <a:lumMod val="75000"/>
                  </a:schemeClr>
                </a:gs>
                <a:gs pos="67000">
                  <a:srgbClr val="FF7B21"/>
                </a:gs>
                <a:gs pos="37000">
                  <a:srgbClr val="FF6600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85966" y="1033631"/>
            <a:ext cx="26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Agree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9483" y="2674163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68425" y="1860720"/>
            <a:ext cx="30695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Disagree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1700" y="3504091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Disagree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19251" y="4318723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Cannot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Say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332" y="969758"/>
            <a:ext cx="10308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43%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84332" y="1798765"/>
            <a:ext cx="829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09%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84332" y="2622377"/>
            <a:ext cx="1222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37%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10584332" y="3442326"/>
            <a:ext cx="894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04%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84332" y="428558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07%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06028" y="7024967"/>
            <a:ext cx="7237510" cy="514840"/>
            <a:chOff x="1061449" y="894117"/>
            <a:chExt cx="7237510" cy="514840"/>
          </a:xfrm>
        </p:grpSpPr>
        <p:sp>
          <p:nvSpPr>
            <p:cNvPr id="67" name="Rectangle 66"/>
            <p:cNvSpPr/>
            <p:nvPr/>
          </p:nvSpPr>
          <p:spPr>
            <a:xfrm>
              <a:off x="6847021" y="894117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72990" y="895009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21052" y="91309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95083" y="91354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14305" y="92990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7418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39356" y="92372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1449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85809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13387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03170" y="167767"/>
            <a:ext cx="120874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2) Do you agree that India’s pharmaceutical industry is one of the fastest growing segments of the Indian economy?</a:t>
            </a:r>
          </a:p>
          <a:p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938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2431 -0.0016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9167 -0.003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7 L 0.21888 -0.004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-4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7005 -0.0023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8646 -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22" grpId="0" animBg="1"/>
      <p:bldP spid="6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78668" y="1027626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3926" y="1024933"/>
            <a:ext cx="3657600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008000"/>
              </a:gs>
              <a:gs pos="100000">
                <a:srgbClr val="00CC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78668" y="186452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78668" y="2693453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8668" y="3522378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78668" y="4351304"/>
            <a:ext cx="5486400" cy="27432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73927" y="1862241"/>
            <a:ext cx="1463040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0000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73927" y="2699548"/>
            <a:ext cx="2670048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C000"/>
              </a:gs>
              <a:gs pos="100000">
                <a:srgbClr val="FFFF00">
                  <a:alpha val="9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73927" y="3536855"/>
            <a:ext cx="1133856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chemeClr val="accent6">
                  <a:lumMod val="5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88859" y="4341398"/>
            <a:ext cx="1133856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6600"/>
              </a:gs>
              <a:gs pos="100000">
                <a:srgbClr val="FF7B21">
                  <a:alpha val="8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941901" y="1022455"/>
            <a:ext cx="359118" cy="30089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6" name="Oval 35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rgbClr val="006400"/>
                </a:gs>
                <a:gs pos="67000">
                  <a:srgbClr val="00B900"/>
                </a:gs>
                <a:gs pos="37000">
                  <a:srgbClr val="008E00"/>
                </a:gs>
                <a:gs pos="100000">
                  <a:srgbClr val="92D05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38868" y="2700036"/>
            <a:ext cx="362151" cy="303435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0" name="Oval 39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3">
                    <a:lumMod val="50000"/>
                  </a:schemeClr>
                </a:gs>
                <a:gs pos="100000">
                  <a:srgbClr val="FFFF00"/>
                </a:gs>
                <a:gs pos="23000">
                  <a:schemeClr val="accent3">
                    <a:lumMod val="75000"/>
                  </a:schemeClr>
                </a:gs>
                <a:gs pos="68000">
                  <a:srgbClr val="DFDA00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6138" y="3525847"/>
            <a:ext cx="354881" cy="297344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Oval 43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6">
                    <a:lumMod val="50000"/>
                  </a:schemeClr>
                </a:gs>
                <a:gs pos="67000">
                  <a:schemeClr val="accent6">
                    <a:lumMod val="60000"/>
                    <a:lumOff val="40000"/>
                  </a:schemeClr>
                </a:gs>
                <a:gs pos="3700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4191" y="1861927"/>
            <a:ext cx="376828" cy="315733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8" name="Oval 47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30000">
                  <a:srgbClr val="FF0000"/>
                </a:gs>
                <a:gs pos="0">
                  <a:schemeClr val="accent1">
                    <a:lumMod val="75000"/>
                  </a:schemeClr>
                </a:gs>
                <a:gs pos="64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52521" y="4345567"/>
            <a:ext cx="348498" cy="291996"/>
            <a:chOff x="4603689" y="2171700"/>
            <a:chExt cx="3001185" cy="2514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/>
          </p:nvSpPr>
          <p:spPr>
            <a:xfrm>
              <a:off x="4838700" y="2171700"/>
              <a:ext cx="2514599" cy="2514600"/>
            </a:xfrm>
            <a:prstGeom prst="ellipse">
              <a:avLst/>
            </a:prstGeom>
            <a:gradFill flip="none" rotWithShape="1">
              <a:gsLst>
                <a:gs pos="4000">
                  <a:schemeClr val="accent2">
                    <a:lumMod val="75000"/>
                  </a:schemeClr>
                </a:gs>
                <a:gs pos="67000">
                  <a:srgbClr val="FF7B21"/>
                </a:gs>
                <a:gs pos="37000">
                  <a:srgbClr val="FF6600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4127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9384678">
              <a:off x="6347574" y="2894203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8018750">
              <a:off x="4603689" y="2854579"/>
              <a:ext cx="1257300" cy="1257300"/>
            </a:xfrm>
            <a:custGeom>
              <a:avLst/>
              <a:gdLst>
                <a:gd name="connsiteX0" fmla="*/ 695061 w 1257300"/>
                <a:gd name="connsiteY0" fmla="*/ 0 h 1257300"/>
                <a:gd name="connsiteX1" fmla="*/ 1257300 w 1257300"/>
                <a:gd name="connsiteY1" fmla="*/ 0 h 1257300"/>
                <a:gd name="connsiteX2" fmla="*/ 0 w 1257300"/>
                <a:gd name="connsiteY2" fmla="*/ 1257300 h 1257300"/>
                <a:gd name="connsiteX3" fmla="*/ 0 w 1257300"/>
                <a:gd name="connsiteY3" fmla="*/ 695061 h 1257300"/>
                <a:gd name="connsiteX4" fmla="*/ 695061 w 1257300"/>
                <a:gd name="connsiteY4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95061" y="0"/>
                  </a:moveTo>
                  <a:lnTo>
                    <a:pt x="1257300" y="0"/>
                  </a:lnTo>
                  <a:cubicBezTo>
                    <a:pt x="1257300" y="694388"/>
                    <a:pt x="694388" y="1257300"/>
                    <a:pt x="0" y="1257300"/>
                  </a:cubicBezTo>
                  <a:lnTo>
                    <a:pt x="0" y="695061"/>
                  </a:lnTo>
                  <a:cubicBezTo>
                    <a:pt x="383872" y="695061"/>
                    <a:pt x="695061" y="383872"/>
                    <a:pt x="69506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38838" y="1014488"/>
            <a:ext cx="26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Agree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71530" y="2648427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87290" y="1811779"/>
            <a:ext cx="30695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Disagree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09496" y="3520137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Disagree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6597" y="4328585"/>
            <a:ext cx="2688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Cannot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Say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332" y="969758"/>
            <a:ext cx="10308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50%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84332" y="1798765"/>
            <a:ext cx="829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10%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84332" y="2622377"/>
            <a:ext cx="1222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32%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10584332" y="3442326"/>
            <a:ext cx="894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04%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84332" y="428558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04%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06028" y="7024967"/>
            <a:ext cx="7237510" cy="514840"/>
            <a:chOff x="1061449" y="894117"/>
            <a:chExt cx="7237510" cy="514840"/>
          </a:xfrm>
        </p:grpSpPr>
        <p:sp>
          <p:nvSpPr>
            <p:cNvPr id="67" name="Rectangle 66"/>
            <p:cNvSpPr/>
            <p:nvPr/>
          </p:nvSpPr>
          <p:spPr>
            <a:xfrm>
              <a:off x="6847021" y="894117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72990" y="895009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21052" y="91309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95083" y="91354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14305" y="929908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7418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39356" y="92372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1449" y="929156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85809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13387" y="934395"/>
              <a:ext cx="725969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121920" y="155304"/>
            <a:ext cx="12070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3) Do you agree that the marketing strategy of the pharmaceutical industry should be different from the marketing strategy in non-pharmaceutical segments?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6460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27591 0.000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9896 -0.0004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19818 -0.0013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7396 1.85185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422 -0.0006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22" grpId="0" animBg="1"/>
      <p:bldP spid="6" grpId="0"/>
      <p:bldP spid="59" grpId="0"/>
      <p:bldP spid="60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02494" y="228058"/>
            <a:ext cx="12035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4) Do you agree that institutional selling is quite prevalent when it comes to pharmaceutical market in India?</a:t>
            </a:r>
          </a:p>
        </p:txBody>
      </p:sp>
      <p:sp useBgFill="1">
        <p:nvSpPr>
          <p:cNvPr id="68" name="Rectangle 67"/>
          <p:cNvSpPr/>
          <p:nvPr/>
        </p:nvSpPr>
        <p:spPr>
          <a:xfrm>
            <a:off x="2824843" y="3831698"/>
            <a:ext cx="8548007" cy="1311522"/>
          </a:xfrm>
          <a:prstGeom prst="rect">
            <a:avLst/>
          </a:prstGeom>
          <a:ln>
            <a:noFill/>
          </a:ln>
          <a:scene3d>
            <a:camera prst="perspectiveRelaxed"/>
            <a:lightRig rig="balanced" dir="t"/>
          </a:scene3d>
          <a:sp3d extrusionH="527050" contourW="12700" prstMaterial="metal">
            <a:bevelT/>
            <a:bevelB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528992" y="1390258"/>
            <a:ext cx="657225" cy="3116456"/>
            <a:chOff x="3645419" y="2106610"/>
            <a:chExt cx="657225" cy="3116456"/>
          </a:xfrm>
        </p:grpSpPr>
        <p:sp>
          <p:nvSpPr>
            <p:cNvPr id="3" name="Oval 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3731873" y="3014251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1117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174128" y="1390258"/>
            <a:ext cx="657225" cy="3116456"/>
            <a:chOff x="3645419" y="2106610"/>
            <a:chExt cx="657225" cy="3116456"/>
          </a:xfrm>
        </p:grpSpPr>
        <p:sp>
          <p:nvSpPr>
            <p:cNvPr id="33" name="Oval 3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19264" y="1390258"/>
            <a:ext cx="657225" cy="3116456"/>
            <a:chOff x="3645419" y="2106610"/>
            <a:chExt cx="657225" cy="3116456"/>
          </a:xfrm>
        </p:grpSpPr>
        <p:sp>
          <p:nvSpPr>
            <p:cNvPr id="37" name="Oval 36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464400" y="1390258"/>
            <a:ext cx="657225" cy="3116456"/>
            <a:chOff x="3645419" y="2106610"/>
            <a:chExt cx="657225" cy="3116456"/>
          </a:xfrm>
        </p:grpSpPr>
        <p:sp>
          <p:nvSpPr>
            <p:cNvPr id="41" name="Oval 40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09536" y="1390258"/>
            <a:ext cx="657225" cy="3116456"/>
            <a:chOff x="3645419" y="2106610"/>
            <a:chExt cx="657225" cy="3116456"/>
          </a:xfrm>
        </p:grpSpPr>
        <p:sp>
          <p:nvSpPr>
            <p:cNvPr id="45" name="Oval 44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8667281" y="3926641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0722" y="3823538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22146" y="3338929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312418" y="3837915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462533" y="4953642"/>
            <a:ext cx="79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Agree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89935" y="5030585"/>
            <a:ext cx="12130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Disagree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8150" y="4945567"/>
            <a:ext cx="125757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Agree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8359" y="4953642"/>
            <a:ext cx="102930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Disagree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813044" y="5015197"/>
            <a:ext cx="12636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Cannot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Say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9303" y="432338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10%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79209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06%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2343" y="4324360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10%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41162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30%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51631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44%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65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9" grpId="0" animBg="1"/>
      <p:bldP spid="50" grpId="0" animBg="1"/>
      <p:bldP spid="51" grpId="0" animBg="1"/>
      <p:bldP spid="2" grpId="0"/>
      <p:bldP spid="57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 useBgFill="1">
        <p:nvSpPr>
          <p:cNvPr id="68" name="Rectangle 67"/>
          <p:cNvSpPr/>
          <p:nvPr/>
        </p:nvSpPr>
        <p:spPr>
          <a:xfrm>
            <a:off x="2824843" y="3831698"/>
            <a:ext cx="8548007" cy="1311522"/>
          </a:xfrm>
          <a:prstGeom prst="rect">
            <a:avLst/>
          </a:prstGeom>
          <a:ln>
            <a:noFill/>
          </a:ln>
          <a:scene3d>
            <a:camera prst="perspectiveRelaxed"/>
            <a:lightRig rig="balanced" dir="t"/>
          </a:scene3d>
          <a:sp3d extrusionH="527050" contourW="12700" prstMaterial="metal">
            <a:bevelT/>
            <a:bevelB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528992" y="1390258"/>
            <a:ext cx="657225" cy="3116456"/>
            <a:chOff x="3645419" y="2106610"/>
            <a:chExt cx="657225" cy="3116456"/>
          </a:xfrm>
        </p:grpSpPr>
        <p:sp>
          <p:nvSpPr>
            <p:cNvPr id="3" name="Oval 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3744746" y="2610978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174128" y="1390258"/>
            <a:ext cx="657225" cy="3116456"/>
            <a:chOff x="3645419" y="2106610"/>
            <a:chExt cx="657225" cy="3116456"/>
          </a:xfrm>
        </p:grpSpPr>
        <p:sp>
          <p:nvSpPr>
            <p:cNvPr id="33" name="Oval 32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19264" y="1390258"/>
            <a:ext cx="657225" cy="3116456"/>
            <a:chOff x="3645419" y="2106610"/>
            <a:chExt cx="657225" cy="3116456"/>
          </a:xfrm>
        </p:grpSpPr>
        <p:sp>
          <p:nvSpPr>
            <p:cNvPr id="37" name="Oval 36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464400" y="1390258"/>
            <a:ext cx="657225" cy="3116456"/>
            <a:chOff x="3645419" y="2106610"/>
            <a:chExt cx="657225" cy="3116456"/>
          </a:xfrm>
        </p:grpSpPr>
        <p:sp>
          <p:nvSpPr>
            <p:cNvPr id="41" name="Oval 40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09536" y="1390258"/>
            <a:ext cx="657225" cy="3116456"/>
            <a:chOff x="3645419" y="2106610"/>
            <a:chExt cx="657225" cy="3116456"/>
          </a:xfrm>
        </p:grpSpPr>
        <p:sp>
          <p:nvSpPr>
            <p:cNvPr id="45" name="Oval 44"/>
            <p:cNvSpPr/>
            <p:nvPr/>
          </p:nvSpPr>
          <p:spPr>
            <a:xfrm>
              <a:off x="3645419" y="4565841"/>
              <a:ext cx="657225" cy="657225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381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68291" y="2297110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flat" dir="t"/>
            </a:scene3d>
            <a:sp3d extrusionH="2540000" contourW="12700" prstMaterial="translucent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571" y="2106610"/>
              <a:ext cx="502920" cy="502920"/>
            </a:xfrm>
            <a:prstGeom prst="ellipse">
              <a:avLst/>
            </a:prstGeom>
            <a:solidFill>
              <a:srgbClr val="1D4B48"/>
            </a:solidFill>
            <a:ln>
              <a:noFill/>
            </a:ln>
            <a:scene3d>
              <a:camera prst="isometricOffAxis2Top"/>
              <a:lightRig rig="flat" dir="t"/>
            </a:scene3d>
            <a:sp3d extrusionH="20955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8667281" y="4075795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6537" y="4046886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08701" y="3164737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939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312418" y="4021022"/>
            <a:ext cx="251460" cy="251460"/>
          </a:xfrm>
          <a:prstGeom prst="ellipse">
            <a:avLst/>
          </a:prstGeom>
          <a:ln>
            <a:noFill/>
          </a:ln>
          <a:scene3d>
            <a:camera prst="isometricOffAxis2Top"/>
            <a:lightRig rig="threePt" dir="t"/>
          </a:scene3d>
          <a:sp3d extrusionH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462533" y="4953642"/>
            <a:ext cx="79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Agree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18386" y="4998017"/>
            <a:ext cx="12130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Disagree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5228" y="4949742"/>
            <a:ext cx="125757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Agree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8359" y="4953642"/>
            <a:ext cx="102930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Strongly Disagree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813044" y="5015197"/>
            <a:ext cx="12636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Cannot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Say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9303" y="432338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02%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79209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6026" y="434191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01%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15586" y="4318182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37%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51631" y="4337437"/>
            <a:ext cx="63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60%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4544" y="17342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5) Do you agree that the pharmaceutical companies need to use innovative and better promotional measures for selling their products?</a:t>
            </a:r>
          </a:p>
        </p:txBody>
      </p:sp>
    </p:spTree>
    <p:extLst>
      <p:ext uri="{BB962C8B-B14F-4D97-AF65-F5344CB8AC3E}">
        <p14:creationId xmlns:p14="http://schemas.microsoft.com/office/powerpoint/2010/main" val="3871074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9" grpId="0" animBg="1"/>
      <p:bldP spid="50" grpId="0" animBg="1"/>
      <p:bldP spid="51" grpId="0" animBg="1"/>
      <p:bldP spid="2" grpId="0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452" y="3522854"/>
            <a:ext cx="4523624" cy="4584589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542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762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8259" y="223529"/>
            <a:ext cx="1226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6) Do the Pharmaceutical companies offer gifts to the doctors to influence their prescriptions in favor of their company medicines?</a:t>
            </a:r>
          </a:p>
        </p:txBody>
      </p:sp>
      <p:sp>
        <p:nvSpPr>
          <p:cNvPr id="5" name="Block Arc 4"/>
          <p:cNvSpPr/>
          <p:nvPr/>
        </p:nvSpPr>
        <p:spPr>
          <a:xfrm>
            <a:off x="4038600" y="1371600"/>
            <a:ext cx="4114800" cy="4114800"/>
          </a:xfrm>
          <a:prstGeom prst="blockArc">
            <a:avLst>
              <a:gd name="adj1" fmla="val 10800000"/>
              <a:gd name="adj2" fmla="val 9390593"/>
              <a:gd name="adj3" fmla="val 204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20166240">
            <a:off x="4038600" y="1371600"/>
            <a:ext cx="4114800" cy="4114800"/>
          </a:xfrm>
          <a:prstGeom prst="blockArc">
            <a:avLst>
              <a:gd name="adj1" fmla="val 10800000"/>
              <a:gd name="adj2" fmla="val 11888364"/>
              <a:gd name="adj3" fmla="val 2063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21301770">
            <a:off x="4038599" y="1398013"/>
            <a:ext cx="4114800" cy="4114800"/>
          </a:xfrm>
          <a:prstGeom prst="blockArc">
            <a:avLst>
              <a:gd name="adj1" fmla="val 10800000"/>
              <a:gd name="adj2" fmla="val 11167966"/>
              <a:gd name="adj3" fmla="val 20969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1788" y="3452153"/>
            <a:ext cx="1028103" cy="126830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9070" y="4023248"/>
            <a:ext cx="1372893" cy="141402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87130" y="3633094"/>
            <a:ext cx="1543741" cy="156882"/>
          </a:xfrm>
          <a:prstGeom prst="rect">
            <a:avLst/>
          </a:prstGeom>
          <a:gradFill>
            <a:gsLst>
              <a:gs pos="100000">
                <a:schemeClr val="tx1"/>
              </a:gs>
              <a:gs pos="6000">
                <a:schemeClr val="bg1"/>
              </a:gs>
            </a:gsLst>
            <a:lin ang="5400000" scaled="1"/>
          </a:gradFill>
          <a:ln>
            <a:noFill/>
          </a:ln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75344" y="3311425"/>
            <a:ext cx="147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Yes – 95%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2944" y="3695338"/>
            <a:ext cx="203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1400" b="1" dirty="0" smtClean="0">
                <a:latin typeface="Arial Narrow" panose="020B0606020202030204" pitchFamily="34" charset="0"/>
              </a:rPr>
              <a:t>Can’t Say – 04%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2640" y="3184300"/>
            <a:ext cx="147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No – 01%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99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1" grpId="0" animBg="1"/>
      <p:bldP spid="12" grpId="0" animBg="1"/>
      <p:bldP spid="17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7">
      <a:dk1>
        <a:sysClr val="windowText" lastClr="000000"/>
      </a:dk1>
      <a:lt1>
        <a:sysClr val="window" lastClr="FFFFFF"/>
      </a:lt1>
      <a:dk2>
        <a:srgbClr val="43B3AB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5400</TotalTime>
  <Words>1167</Words>
  <Application>Microsoft Office PowerPoint</Application>
  <PresentationFormat>Widescreen</PresentationFormat>
  <Paragraphs>276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Century Gothic</vt:lpstr>
      <vt:lpstr>Times New Roman</vt:lpstr>
      <vt:lpstr>Verdana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138</cp:revision>
  <dcterms:created xsi:type="dcterms:W3CDTF">2023-04-16T05:33:35Z</dcterms:created>
  <dcterms:modified xsi:type="dcterms:W3CDTF">2023-07-05T14:48:31Z</dcterms:modified>
</cp:coreProperties>
</file>