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5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S78sY0QWBv90lBLaR28ELL34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394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108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5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60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0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09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c4db3e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dbc4db3e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2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41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42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74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28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90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83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36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8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3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35925" y="1787857"/>
            <a:ext cx="7772400" cy="416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DBS [CA] PPT topic 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Delivered By:</a:t>
            </a:r>
            <a:b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Bhavesh Anandpara</a:t>
            </a:r>
            <a:b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11744" r="3185"/>
          <a:stretch/>
        </p:blipFill>
        <p:spPr>
          <a:xfrm>
            <a:off x="1167826" y="54591"/>
            <a:ext cx="6984776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388" y="170334"/>
            <a:ext cx="918823" cy="8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418160" y="5565451"/>
            <a:ext cx="30543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Class R. No: 510</a:t>
            </a:r>
            <a:br>
              <a:rPr lang="en-US" b="1" i="1" dirty="0"/>
            </a:br>
            <a:r>
              <a:rPr lang="en-US" b="1" i="1" dirty="0"/>
              <a:t>     PRN No: 2046491245010</a:t>
            </a:r>
            <a:br>
              <a:rPr lang="en-US" b="1" i="1" dirty="0"/>
            </a:br>
            <a:endParaRPr 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Problems with unrestricted use of Negation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What is the result of the query: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{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s.rollNo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| ~ student(s) } ?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Infinite Answers ??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75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Problems with unrestricted use of Negation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Unsafe TRC expression :</a:t>
            </a: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Any expression whose results uses “constants/values” that do not appear in the instances of any of the database relations.</a:t>
            </a: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Unsafe expressions are to be avoided while specifying TRC</a:t>
            </a: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queries.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21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Expressive power of TRC and Relational Algebra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It can be shown that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both tuple relational calculus and relational algebra 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have the same expressive power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A Query can be formulated in ( safe ) TRC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if and only if it can be formulated in RA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5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Expressive power of TRC and Relational Algebra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Both cannot be used to formulate queries involving transitive closure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-- find all direct or indirect pre-requisites of a course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-- find all subordinates of a specific employee etc.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c4db3e0c_0_0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lt1"/>
                </a:solidFill>
              </a:rPr>
              <a:t>Reference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115" name="Google Shape;115;gdbc4db3e0c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16" name="Google Shape;116;gdbc4db3e0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8CB40-EAC7-4084-8FE3-E4E594223232}"/>
              </a:ext>
            </a:extLst>
          </p:cNvPr>
          <p:cNvSpPr/>
          <p:nvPr/>
        </p:nvSpPr>
        <p:spPr>
          <a:xfrm>
            <a:off x="2459885" y="2967335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TUPLE RELATIONAL CALCULUS ( TRC )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Procedural Query Language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Query specification involves giving a step by step process of obtaining the query result.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relational algebra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Usage calls for detailed knowledge of the operators involved 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Difficult for the use of non-experts.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TUPLE RELATIONAL CALCULUS ( TRC )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Declarative Query Language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Query specification involves giving the logical conditions the results are required to satisfy.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Easy for the use of non-experts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07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TRC – a declarative query language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Tuple variable – associated with a relation 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		( called the range relation)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Takes tuples from the range relation as its values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t: tuple variable over relation r with scheme R(A,B,C)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T.A stands for value of column A etc.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9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TRC Query – a basic form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Times New Roman"/>
              </a:rPr>
              <a:t>{ t</a:t>
            </a:r>
            <a:r>
              <a:rPr lang="en-US" sz="1600" i="1" dirty="0">
                <a:sym typeface="Times New Roman"/>
              </a:rPr>
              <a:t>1</a:t>
            </a:r>
            <a:r>
              <a:rPr lang="en-US" sz="2400" dirty="0">
                <a:sym typeface="Times New Roman"/>
              </a:rPr>
              <a:t>.A</a:t>
            </a:r>
            <a:r>
              <a:rPr lang="en-US" sz="1600" i="1" dirty="0">
                <a:sym typeface="Times New Roman"/>
              </a:rPr>
              <a:t>ij</a:t>
            </a:r>
            <a:r>
              <a:rPr lang="en-US" sz="2400" dirty="0">
                <a:sym typeface="Times New Roman"/>
              </a:rPr>
              <a:t>.t</a:t>
            </a:r>
            <a:r>
              <a:rPr lang="en-US" sz="1600" i="1" dirty="0">
                <a:sym typeface="Times New Roman"/>
              </a:rPr>
              <a:t>2</a:t>
            </a:r>
            <a:r>
              <a:rPr lang="en-US" sz="2400" dirty="0">
                <a:sym typeface="Times New Roman"/>
              </a:rPr>
              <a:t>A</a:t>
            </a:r>
            <a:r>
              <a:rPr lang="en-US" sz="1600" i="1" dirty="0">
                <a:sym typeface="Times New Roman"/>
              </a:rPr>
              <a:t>i2</a:t>
            </a:r>
            <a:r>
              <a:rPr lang="en-US" sz="2400" dirty="0">
                <a:sym typeface="Times New Roman"/>
              </a:rPr>
              <a:t>…</a:t>
            </a:r>
            <a:r>
              <a:rPr lang="en-US" sz="2400" dirty="0" err="1">
                <a:sym typeface="Times New Roman"/>
              </a:rPr>
              <a:t>t</a:t>
            </a:r>
            <a:r>
              <a:rPr lang="en-US" sz="1600" i="1" dirty="0" err="1">
                <a:sym typeface="Times New Roman"/>
              </a:rPr>
              <a:t>m</a:t>
            </a:r>
            <a:r>
              <a:rPr lang="en-US" sz="2400" dirty="0" err="1">
                <a:sym typeface="Times New Roman"/>
              </a:rPr>
              <a:t>.A</a:t>
            </a:r>
            <a:r>
              <a:rPr lang="en-US" sz="1600" i="1" dirty="0" err="1">
                <a:sym typeface="Times New Roman"/>
              </a:rPr>
              <a:t>im</a:t>
            </a:r>
            <a:r>
              <a:rPr lang="en-US" sz="2400" dirty="0">
                <a:sym typeface="Times New Roman"/>
              </a:rPr>
              <a:t> | 0 }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sym typeface="Times New Roman"/>
            </a:endParaRPr>
          </a:p>
          <a:p>
            <a:pPr marL="742950" lvl="1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Times New Roman"/>
              </a:rPr>
              <a:t>0 -&gt; predictive calculus expression involving tuple variables </a:t>
            </a:r>
          </a:p>
          <a:p>
            <a:pPr marL="742950" lvl="1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1" dirty="0">
                <a:sym typeface="Times New Roman"/>
              </a:rPr>
              <a:t>t</a:t>
            </a:r>
            <a:r>
              <a:rPr lang="en-US" sz="1600" i="1" dirty="0">
                <a:sym typeface="Times New Roman"/>
              </a:rPr>
              <a:t>1</a:t>
            </a:r>
            <a:r>
              <a:rPr lang="en-US" sz="2400" dirty="0">
                <a:sym typeface="Times New Roman"/>
              </a:rPr>
              <a:t>,t</a:t>
            </a:r>
            <a:r>
              <a:rPr lang="en-US" sz="1600" i="1" dirty="0">
                <a:sym typeface="Times New Roman"/>
              </a:rPr>
              <a:t>2</a:t>
            </a:r>
            <a:r>
              <a:rPr lang="en-US" sz="2400" dirty="0">
                <a:sym typeface="Times New Roman"/>
              </a:rPr>
              <a:t>,…t</a:t>
            </a:r>
            <a:r>
              <a:rPr lang="en-US" sz="1600" i="1" dirty="0">
                <a:sym typeface="Times New Roman"/>
              </a:rPr>
              <a:t>m</a:t>
            </a:r>
            <a:r>
              <a:rPr lang="en-US" sz="2400" dirty="0">
                <a:sym typeface="Times New Roman"/>
              </a:rPr>
              <a:t>, t</a:t>
            </a:r>
            <a:r>
              <a:rPr lang="en-US" sz="1600" i="1" dirty="0">
                <a:sym typeface="Times New Roman"/>
              </a:rPr>
              <a:t>m+1</a:t>
            </a:r>
            <a:r>
              <a:rPr lang="en-US" sz="2400" dirty="0">
                <a:sym typeface="Times New Roman"/>
              </a:rPr>
              <a:t>…</a:t>
            </a:r>
            <a:r>
              <a:rPr lang="en-US" sz="2400" dirty="0" err="1">
                <a:sym typeface="Times New Roman"/>
              </a:rPr>
              <a:t>t</a:t>
            </a:r>
            <a:r>
              <a:rPr lang="en-US" sz="1600" i="1" dirty="0" err="1">
                <a:sym typeface="Times New Roman"/>
              </a:rPr>
              <a:t>s</a:t>
            </a:r>
            <a:r>
              <a:rPr lang="en-US" sz="1600" i="1" dirty="0">
                <a:sym typeface="Times New Roman"/>
              </a:rPr>
              <a:t> </a:t>
            </a:r>
          </a:p>
          <a:p>
            <a:pPr marL="742950" lvl="1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 i="1" dirty="0">
                <a:sym typeface="Times New Roman"/>
              </a:rPr>
              <a:t>	- </a:t>
            </a:r>
            <a:r>
              <a:rPr lang="en-US" sz="2400" i="1" dirty="0">
                <a:sym typeface="Times New Roman"/>
              </a:rPr>
              <a:t>specifies the condition to be satisfied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2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Interpretation of the query in TRC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All possible tuple assignments to the free variable in the query are considered.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any Specific assignment, if the expression to the right of the vertical bar evaluates to true, that combination of tuple values would be used to produce a tuple in the result relation</a:t>
            </a:r>
          </a:p>
          <a:p>
            <a:pPr marL="6096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Interpretation of the query in TRC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While producing the result tuple, the values of the attributes for the corresponding tuple variables as specified on the left side of the vertical bar would be used.</a:t>
            </a: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Note: The only free variables are the ones that appear to the left of the vertical bar.</a:t>
            </a:r>
          </a:p>
          <a:p>
            <a:pPr marL="6096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01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 Relational Schema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student(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rollNo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name, degree, year, sex,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deptNo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advisor)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department(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deptId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name,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phone)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professor(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empId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name, sex,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startYear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deptNo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phone)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course(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cname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credits,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deptNo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enrollment(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rollNo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year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grade)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teaching(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empId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year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classRoom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prerequisite(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prereqCourse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096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2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gdecf52b30a_0_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51520" y="1157492"/>
                <a:ext cx="8640900" cy="48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742950" lvl="1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 Relational Schema</a:t>
                </a:r>
              </a:p>
              <a:p>
                <a:pPr marL="742950" lvl="1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1066800" lvl="1" indent="-45720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AutoNum type="arabicParenR"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Determine the department that do not have any girls students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student( </a:t>
                </a:r>
                <a:r>
                  <a:rPr lang="en-US" sz="2400" u="sng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rollNo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name, degree, year, sex, </a:t>
                </a:r>
                <a:r>
                  <a:rPr lang="en-US" sz="24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deptNo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advisor)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department( </a:t>
                </a:r>
                <a:r>
                  <a:rPr lang="en-US" sz="2400" u="sng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deptId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name, </a:t>
                </a:r>
                <a:r>
                  <a:rPr lang="en-US" sz="24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hod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phone)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 i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 i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{ d.name | department(d) ^ 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( student(s) ^ 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</a:t>
                </a:r>
                <a:r>
                  <a:rPr lang="en-US" sz="24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s.sex</a:t>
                </a: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= ‘F’ ^ </a:t>
                </a:r>
                <a:r>
                  <a:rPr lang="en-US" sz="24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s.deptNo</a:t>
                </a: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= </a:t>
                </a:r>
                <a:r>
                  <a:rPr lang="en-US" sz="24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d.deptId</a:t>
                </a: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)</a:t>
                </a:r>
              </a:p>
            </p:txBody>
          </p:sp>
        </mc:Choice>
        <mc:Fallback>
          <p:sp>
            <p:nvSpPr>
              <p:cNvPr id="106" name="Google Shape;106;gdecf52b30a_0_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57492"/>
                <a:ext cx="8640900" cy="4896000"/>
              </a:xfrm>
              <a:prstGeom prst="rect">
                <a:avLst/>
              </a:prstGeom>
              <a:blipFill>
                <a:blip r:embed="rId3"/>
                <a:stretch>
                  <a:fillRect t="-17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913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680</Words>
  <Application>Microsoft Office PowerPoint</Application>
  <PresentationFormat>On-screen Show (4:3)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Retrospect</vt:lpstr>
      <vt:lpstr>Department of Computer Engineering DBS [CA] PPT topic    Delivered By:   Bhavesh Anandpara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[CA]  PPT topic  Delivered By:  Student name  Department of Computer Engineering Bajaj Institute of Technology, Wardha.</dc:title>
  <dc:creator>BIT @ Wardha</dc:creator>
  <cp:lastModifiedBy>bhavesh anandpara</cp:lastModifiedBy>
  <cp:revision>10</cp:revision>
  <dcterms:created xsi:type="dcterms:W3CDTF">2010-06-24T14:41:07Z</dcterms:created>
  <dcterms:modified xsi:type="dcterms:W3CDTF">2022-10-14T20:15:48Z</dcterms:modified>
</cp:coreProperties>
</file>