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3/23/2023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440493"/>
            <a:ext cx="10068367" cy="1988507"/>
          </a:xfrm>
        </p:spPr>
        <p:txBody>
          <a:bodyPr/>
          <a:lstStyle/>
          <a:p>
            <a:r>
              <a:rPr lang="en-US" dirty="0" smtClean="0"/>
              <a:t>Data Analysis For Hotel Bookings</a:t>
            </a:r>
            <a:endParaRPr lang="en-IN" dirty="0"/>
          </a:p>
        </p:txBody>
      </p:sp>
      <p:sp>
        <p:nvSpPr>
          <p:cNvPr id="5" name="Text Placeholder 4"/>
          <p:cNvSpPr>
            <a:spLocks noGrp="1"/>
          </p:cNvSpPr>
          <p:nvPr>
            <p:ph type="body" sz="half" idx="2"/>
          </p:nvPr>
        </p:nvSpPr>
        <p:spPr>
          <a:xfrm>
            <a:off x="1154954" y="3657600"/>
            <a:ext cx="9655008" cy="2362200"/>
          </a:xfrm>
        </p:spPr>
        <p:txBody>
          <a:bodyPr numCol="1"/>
          <a:lstStyle/>
          <a:p>
            <a:pPr algn="r"/>
            <a:r>
              <a:rPr lang="en-US" dirty="0" smtClean="0"/>
              <a:t>Presented By : </a:t>
            </a:r>
            <a:r>
              <a:rPr lang="en-US" dirty="0" err="1" smtClean="0"/>
              <a:t>Bhavesh</a:t>
            </a:r>
            <a:r>
              <a:rPr lang="en-US" dirty="0" smtClean="0"/>
              <a:t> </a:t>
            </a:r>
            <a:r>
              <a:rPr lang="en-US" dirty="0" err="1"/>
              <a:t>B</a:t>
            </a:r>
            <a:r>
              <a:rPr lang="en-US" dirty="0" err="1" smtClean="0"/>
              <a:t>hagat</a:t>
            </a:r>
            <a:endParaRPr lang="en-IN" dirty="0"/>
          </a:p>
        </p:txBody>
      </p:sp>
    </p:spTree>
    <p:extLst>
      <p:ext uri="{BB962C8B-B14F-4D97-AF65-F5344CB8AC3E}">
        <p14:creationId xmlns:p14="http://schemas.microsoft.com/office/powerpoint/2010/main" val="1061390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3" y="576197"/>
            <a:ext cx="9229123" cy="551145"/>
          </a:xfrm>
        </p:spPr>
        <p:txBody>
          <a:bodyPr/>
          <a:lstStyle/>
          <a:p>
            <a:pPr algn="ctr"/>
            <a:r>
              <a:rPr lang="en-US" dirty="0" smtClean="0"/>
              <a:t>Analysis and Findings</a:t>
            </a:r>
            <a:endParaRPr lang="en-IN" dirty="0"/>
          </a:p>
        </p:txBody>
      </p:sp>
      <p:sp>
        <p:nvSpPr>
          <p:cNvPr id="6" name="Text Placeholder 5"/>
          <p:cNvSpPr>
            <a:spLocks noGrp="1"/>
          </p:cNvSpPr>
          <p:nvPr>
            <p:ph type="body" sz="half" idx="2"/>
          </p:nvPr>
        </p:nvSpPr>
        <p:spPr>
          <a:xfrm>
            <a:off x="388308" y="1640911"/>
            <a:ext cx="2079320" cy="1954060"/>
          </a:xfrm>
        </p:spPr>
        <p:txBody>
          <a:bodyPr>
            <a:normAutofit/>
          </a:bodyPr>
          <a:lstStyle/>
          <a:p>
            <a:r>
              <a:rPr lang="en-US" dirty="0" smtClean="0"/>
              <a:t>This pie chart shows top 10 country wise cancellation and we can see that Portugal has 70.07 percent cancellation.</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836" y="1277654"/>
            <a:ext cx="7628350" cy="5311036"/>
          </a:xfrm>
        </p:spPr>
      </p:pic>
    </p:spTree>
    <p:extLst>
      <p:ext uri="{BB962C8B-B14F-4D97-AF65-F5344CB8AC3E}">
        <p14:creationId xmlns:p14="http://schemas.microsoft.com/office/powerpoint/2010/main" val="3416082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3" y="576197"/>
            <a:ext cx="9229123" cy="551145"/>
          </a:xfrm>
        </p:spPr>
        <p:txBody>
          <a:bodyPr/>
          <a:lstStyle/>
          <a:p>
            <a:pPr algn="ctr"/>
            <a:r>
              <a:rPr lang="en-US" dirty="0" smtClean="0"/>
              <a:t>Analysis and Findings</a:t>
            </a:r>
            <a:endParaRPr lang="en-IN" dirty="0"/>
          </a:p>
        </p:txBody>
      </p:sp>
      <p:sp>
        <p:nvSpPr>
          <p:cNvPr id="6" name="Text Placeholder 5"/>
          <p:cNvSpPr>
            <a:spLocks noGrp="1"/>
          </p:cNvSpPr>
          <p:nvPr>
            <p:ph type="body" sz="half" idx="2"/>
          </p:nvPr>
        </p:nvSpPr>
        <p:spPr>
          <a:xfrm>
            <a:off x="388308" y="1640911"/>
            <a:ext cx="2079320" cy="1954060"/>
          </a:xfrm>
        </p:spPr>
        <p:txBody>
          <a:bodyPr>
            <a:normAutofit/>
          </a:bodyPr>
          <a:lstStyle/>
          <a:p>
            <a:r>
              <a:rPr lang="en-US" dirty="0" smtClean="0"/>
              <a:t>As seen in the graph , reservation are canceled when the ADR is higher than when it is not canceled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628" y="1240077"/>
            <a:ext cx="8642958" cy="5123145"/>
          </a:xfrm>
        </p:spPr>
      </p:pic>
    </p:spTree>
    <p:extLst>
      <p:ext uri="{BB962C8B-B14F-4D97-AF65-F5344CB8AC3E}">
        <p14:creationId xmlns:p14="http://schemas.microsoft.com/office/powerpoint/2010/main" val="447030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Conclusion</a:t>
            </a:r>
            <a:endParaRPr lang="en-IN" dirty="0"/>
          </a:p>
        </p:txBody>
      </p:sp>
      <p:sp>
        <p:nvSpPr>
          <p:cNvPr id="6" name="Content Placeholder 5"/>
          <p:cNvSpPr>
            <a:spLocks noGrp="1"/>
          </p:cNvSpPr>
          <p:nvPr>
            <p:ph idx="1"/>
          </p:nvPr>
        </p:nvSpPr>
        <p:spPr/>
        <p:txBody>
          <a:bodyPr/>
          <a:lstStyle/>
          <a:p>
            <a:r>
              <a:rPr lang="en-US" dirty="0" smtClean="0"/>
              <a:t>After seeing all the result we can conclude that higher prices leads to higher cancellations. </a:t>
            </a:r>
          </a:p>
          <a:p>
            <a:r>
              <a:rPr lang="en-US" dirty="0" smtClean="0"/>
              <a:t>When the prices is lower it tends to lower cancellations.</a:t>
            </a:r>
            <a:endParaRPr lang="en-IN" dirty="0"/>
          </a:p>
        </p:txBody>
      </p:sp>
    </p:spTree>
    <p:extLst>
      <p:ext uri="{BB962C8B-B14F-4D97-AF65-F5344CB8AC3E}">
        <p14:creationId xmlns:p14="http://schemas.microsoft.com/office/powerpoint/2010/main" val="3156558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1" y="137786"/>
            <a:ext cx="9404723" cy="751562"/>
          </a:xfrm>
        </p:spPr>
        <p:txBody>
          <a:bodyPr/>
          <a:lstStyle/>
          <a:p>
            <a:r>
              <a:rPr lang="en-US" dirty="0" smtClean="0"/>
              <a:t>                     Suggestions</a:t>
            </a:r>
            <a:endParaRPr lang="en-IN" dirty="0"/>
          </a:p>
        </p:txBody>
      </p:sp>
      <p:sp>
        <p:nvSpPr>
          <p:cNvPr id="6" name="Content Placeholder 5"/>
          <p:cNvSpPr>
            <a:spLocks noGrp="1"/>
          </p:cNvSpPr>
          <p:nvPr>
            <p:ph idx="1"/>
          </p:nvPr>
        </p:nvSpPr>
        <p:spPr>
          <a:xfrm>
            <a:off x="1103312" y="1628384"/>
            <a:ext cx="8946541" cy="4885150"/>
          </a:xfrm>
        </p:spPr>
        <p:txBody>
          <a:bodyPr/>
          <a:lstStyle/>
          <a:p>
            <a:pPr marL="457200" indent="-457200">
              <a:buFont typeface="+mj-lt"/>
              <a:buAutoNum type="arabicPeriod"/>
            </a:pPr>
            <a:r>
              <a:rPr lang="en-US" dirty="0" smtClean="0"/>
              <a:t>Cancellation rates rise as the price does. In order to prevent cancellations of reservations, hotels could work on their pricing strategies and try to lower the rates for specific hotels based on locations. They can also provide some discounts to the consumers.</a:t>
            </a:r>
          </a:p>
          <a:p>
            <a:pPr marL="457200" indent="-457200">
              <a:buFont typeface="+mj-lt"/>
              <a:buAutoNum type="arabicPeriod"/>
            </a:pPr>
            <a:r>
              <a:rPr lang="en-US" dirty="0" smtClean="0"/>
              <a:t>As the </a:t>
            </a:r>
            <a:r>
              <a:rPr lang="en-US" dirty="0" smtClean="0"/>
              <a:t>pricing of resort hotel is more  . </a:t>
            </a:r>
            <a:r>
              <a:rPr lang="en-US" dirty="0" smtClean="0"/>
              <a:t>So the hotels should provide a reasonable discount on the room prices on weekends or on holidays.</a:t>
            </a:r>
          </a:p>
          <a:p>
            <a:pPr marL="457200" indent="-457200">
              <a:buFont typeface="+mj-lt"/>
              <a:buAutoNum type="arabicPeriod"/>
            </a:pPr>
            <a:r>
              <a:rPr lang="en-US" dirty="0" smtClean="0"/>
              <a:t> In the month of January, hotels can start campaigns or marketing with a reasonable amount to increase their revenue as the cancellation is the highest in this month.</a:t>
            </a:r>
          </a:p>
          <a:p>
            <a:pPr marL="457200" indent="-457200">
              <a:buFont typeface="+mj-lt"/>
              <a:buAutoNum type="arabicPeriod"/>
            </a:pPr>
            <a:r>
              <a:rPr lang="en-US" dirty="0" smtClean="0"/>
              <a:t>They can also increase the quality of their hotels and their services mainly in Portugal to reduce the cancellation rate. </a:t>
            </a:r>
            <a:endParaRPr lang="en-IN" dirty="0"/>
          </a:p>
        </p:txBody>
      </p:sp>
    </p:spTree>
    <p:extLst>
      <p:ext uri="{BB962C8B-B14F-4D97-AF65-F5344CB8AC3E}">
        <p14:creationId xmlns:p14="http://schemas.microsoft.com/office/powerpoint/2010/main" val="2597999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Statement</a:t>
            </a:r>
            <a:endParaRPr lang="en-IN" dirty="0"/>
          </a:p>
        </p:txBody>
      </p:sp>
      <p:sp>
        <p:nvSpPr>
          <p:cNvPr id="5" name="Content Placeholder 4"/>
          <p:cNvSpPr>
            <a:spLocks noGrp="1"/>
          </p:cNvSpPr>
          <p:nvPr>
            <p:ph idx="1"/>
          </p:nvPr>
        </p:nvSpPr>
        <p:spPr/>
        <p:txBody>
          <a:bodyPr/>
          <a:lstStyle/>
          <a:p>
            <a:r>
              <a:rPr lang="en-US" dirty="0" smtClean="0"/>
              <a:t>In recent years, City Hotel and Resort Hotel have seen high cancellation rates. Each hotel is now dealing with a number of issues as a result, including fewer revenues and less than ideal hotel room use. Consequently , lowering cancellation rates is both hotels primary goal in order to increase their efficiency in generating revenue, and for us to offer thorough business advice to address this problem.</a:t>
            </a:r>
            <a:endParaRPr lang="en-IN" dirty="0"/>
          </a:p>
        </p:txBody>
      </p:sp>
    </p:spTree>
    <p:extLst>
      <p:ext uri="{BB962C8B-B14F-4D97-AF65-F5344CB8AC3E}">
        <p14:creationId xmlns:p14="http://schemas.microsoft.com/office/powerpoint/2010/main" val="1950922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Research Question</a:t>
            </a:r>
            <a:endParaRPr lang="en-IN" dirty="0"/>
          </a:p>
        </p:txBody>
      </p:sp>
      <p:sp>
        <p:nvSpPr>
          <p:cNvPr id="8" name="Content Placeholder 7"/>
          <p:cNvSpPr>
            <a:spLocks noGrp="1"/>
          </p:cNvSpPr>
          <p:nvPr>
            <p:ph idx="1"/>
          </p:nvPr>
        </p:nvSpPr>
        <p:spPr>
          <a:xfrm>
            <a:off x="1103312" y="1954060"/>
            <a:ext cx="9907066" cy="4294339"/>
          </a:xfrm>
          <a:solidFill>
            <a:srgbClr val="002060"/>
          </a:solidFill>
        </p:spPr>
        <p:txBody>
          <a:bodyPr/>
          <a:lstStyle/>
          <a:p>
            <a:pPr marL="457200" indent="-457200">
              <a:buClr>
                <a:srgbClr val="B6BA12"/>
              </a:buClr>
              <a:buFont typeface="+mj-lt"/>
              <a:buAutoNum type="arabicParenR"/>
            </a:pPr>
            <a:r>
              <a:rPr lang="en-US" dirty="0" smtClean="0"/>
              <a:t>What are the variables that affect hotel reservation cancellations ?</a:t>
            </a:r>
          </a:p>
          <a:p>
            <a:pPr marL="457200" indent="-457200">
              <a:buClr>
                <a:srgbClr val="B6BA12"/>
              </a:buClr>
              <a:buFont typeface="+mj-lt"/>
              <a:buAutoNum type="arabicParenR"/>
            </a:pPr>
            <a:r>
              <a:rPr lang="en-US" dirty="0" smtClean="0"/>
              <a:t>How can we make hotel reservations cancellations better ?</a:t>
            </a:r>
          </a:p>
          <a:p>
            <a:pPr marL="457200" indent="-457200">
              <a:buClr>
                <a:srgbClr val="B6BA12"/>
              </a:buClr>
              <a:buFont typeface="+mj-lt"/>
              <a:buAutoNum type="arabicParenR"/>
            </a:pPr>
            <a:r>
              <a:rPr lang="en-US" dirty="0" smtClean="0"/>
              <a:t>How will hotels be assisted in making pricing and </a:t>
            </a:r>
            <a:r>
              <a:rPr lang="en-US" dirty="0" err="1" smtClean="0"/>
              <a:t>promotionals</a:t>
            </a:r>
            <a:r>
              <a:rPr lang="en-US" dirty="0" smtClean="0"/>
              <a:t> decisions?</a:t>
            </a:r>
          </a:p>
          <a:p>
            <a:pPr marL="0" indent="0">
              <a:buClr>
                <a:srgbClr val="B6BA12"/>
              </a:buClr>
              <a:buNone/>
            </a:pPr>
            <a:r>
              <a:rPr lang="en-US" dirty="0" smtClean="0"/>
              <a:t>        </a:t>
            </a:r>
            <a:endParaRPr lang="en-IN" dirty="0"/>
          </a:p>
        </p:txBody>
      </p:sp>
    </p:spTree>
    <p:extLst>
      <p:ext uri="{BB962C8B-B14F-4D97-AF65-F5344CB8AC3E}">
        <p14:creationId xmlns:p14="http://schemas.microsoft.com/office/powerpoint/2010/main" val="1818593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IN" dirty="0"/>
          </a:p>
        </p:txBody>
      </p:sp>
      <p:sp>
        <p:nvSpPr>
          <p:cNvPr id="3" name="Content Placeholder 2"/>
          <p:cNvSpPr>
            <a:spLocks noGrp="1"/>
          </p:cNvSpPr>
          <p:nvPr>
            <p:ph idx="1"/>
          </p:nvPr>
        </p:nvSpPr>
        <p:spPr>
          <a:solidFill>
            <a:srgbClr val="002060"/>
          </a:solidFill>
        </p:spPr>
        <p:txBody>
          <a:bodyPr/>
          <a:lstStyle/>
          <a:p>
            <a:pPr marL="457200" indent="-457200">
              <a:buFont typeface="+mj-lt"/>
              <a:buAutoNum type="arabicParenR"/>
            </a:pPr>
            <a:r>
              <a:rPr lang="en-US" dirty="0" smtClean="0"/>
              <a:t>More cancellations occur when prices are higher</a:t>
            </a:r>
            <a:r>
              <a:rPr lang="en-US" dirty="0" smtClean="0"/>
              <a:t>.</a:t>
            </a:r>
            <a:endParaRPr lang="en-US" dirty="0" smtClean="0"/>
          </a:p>
          <a:p>
            <a:pPr marL="457200" indent="-457200">
              <a:buFont typeface="+mj-lt"/>
              <a:buAutoNum type="arabicParenR"/>
            </a:pPr>
            <a:r>
              <a:rPr lang="en-US" dirty="0" smtClean="0"/>
              <a:t>The majority of clients are coming from offline travel agents to make their reservations.</a:t>
            </a:r>
          </a:p>
          <a:p>
            <a:pPr marL="0" indent="0">
              <a:buNone/>
            </a:pPr>
            <a:endParaRPr lang="en-IN" dirty="0"/>
          </a:p>
        </p:txBody>
      </p:sp>
    </p:spTree>
    <p:extLst>
      <p:ext uri="{BB962C8B-B14F-4D97-AF65-F5344CB8AC3E}">
        <p14:creationId xmlns:p14="http://schemas.microsoft.com/office/powerpoint/2010/main" val="52036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3" y="576197"/>
            <a:ext cx="9229123" cy="551145"/>
          </a:xfrm>
        </p:spPr>
        <p:txBody>
          <a:bodyPr/>
          <a:lstStyle/>
          <a:p>
            <a:pPr algn="ctr"/>
            <a:r>
              <a:rPr lang="en-US" dirty="0" smtClean="0"/>
              <a:t>Analysis and Findings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0099" y="1315233"/>
            <a:ext cx="6400800" cy="4709647"/>
          </a:xfrm>
        </p:spPr>
      </p:pic>
      <p:sp>
        <p:nvSpPr>
          <p:cNvPr id="6" name="Text Placeholder 5"/>
          <p:cNvSpPr>
            <a:spLocks noGrp="1"/>
          </p:cNvSpPr>
          <p:nvPr>
            <p:ph type="body" sz="half" idx="2"/>
          </p:nvPr>
        </p:nvSpPr>
        <p:spPr>
          <a:xfrm>
            <a:off x="1154954" y="3093929"/>
            <a:ext cx="3401063" cy="1052186"/>
          </a:xfrm>
        </p:spPr>
        <p:txBody>
          <a:bodyPr/>
          <a:lstStyle/>
          <a:p>
            <a:r>
              <a:rPr lang="en-US" dirty="0" smtClean="0"/>
              <a:t>This bar graph shows the percentage of reservations that are canceled and those that are not . </a:t>
            </a:r>
            <a:endParaRPr lang="en-IN" dirty="0"/>
          </a:p>
        </p:txBody>
      </p:sp>
    </p:spTree>
    <p:extLst>
      <p:ext uri="{BB962C8B-B14F-4D97-AF65-F5344CB8AC3E}">
        <p14:creationId xmlns:p14="http://schemas.microsoft.com/office/powerpoint/2010/main" val="1387637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3" y="576197"/>
            <a:ext cx="9229123" cy="551145"/>
          </a:xfrm>
        </p:spPr>
        <p:txBody>
          <a:bodyPr/>
          <a:lstStyle/>
          <a:p>
            <a:pPr algn="ctr"/>
            <a:r>
              <a:rPr lang="en-US" dirty="0" smtClean="0"/>
              <a:t>Analysis and Findings</a:t>
            </a:r>
            <a:endParaRPr lang="en-IN" dirty="0"/>
          </a:p>
        </p:txBody>
      </p:sp>
      <p:sp>
        <p:nvSpPr>
          <p:cNvPr id="6" name="Text Placeholder 5"/>
          <p:cNvSpPr>
            <a:spLocks noGrp="1"/>
          </p:cNvSpPr>
          <p:nvPr>
            <p:ph type="body" sz="half" idx="2"/>
          </p:nvPr>
        </p:nvSpPr>
        <p:spPr>
          <a:xfrm>
            <a:off x="1154954" y="3093929"/>
            <a:ext cx="3401064" cy="1052186"/>
          </a:xfrm>
        </p:spPr>
        <p:txBody>
          <a:bodyPr/>
          <a:lstStyle/>
          <a:p>
            <a:r>
              <a:rPr lang="en-US" dirty="0" smtClean="0"/>
              <a:t>In comparison to resort hotel , city hotels have more bookings. It’s possible that resort hotels are more expensive than city hotels. </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018" y="1578279"/>
            <a:ext cx="5828058" cy="4709787"/>
          </a:xfrm>
        </p:spPr>
      </p:pic>
    </p:spTree>
    <p:extLst>
      <p:ext uri="{BB962C8B-B14F-4D97-AF65-F5344CB8AC3E}">
        <p14:creationId xmlns:p14="http://schemas.microsoft.com/office/powerpoint/2010/main" val="357799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3" y="576197"/>
            <a:ext cx="9229123" cy="551145"/>
          </a:xfrm>
        </p:spPr>
        <p:txBody>
          <a:bodyPr/>
          <a:lstStyle/>
          <a:p>
            <a:pPr algn="ctr"/>
            <a:r>
              <a:rPr lang="en-US" dirty="0" smtClean="0"/>
              <a:t>Analysis and Findings</a:t>
            </a:r>
            <a:endParaRPr lang="en-IN" dirty="0"/>
          </a:p>
        </p:txBody>
      </p:sp>
      <p:sp>
        <p:nvSpPr>
          <p:cNvPr id="6" name="Text Placeholder 5"/>
          <p:cNvSpPr>
            <a:spLocks noGrp="1"/>
          </p:cNvSpPr>
          <p:nvPr>
            <p:ph type="body" sz="half" idx="2"/>
          </p:nvPr>
        </p:nvSpPr>
        <p:spPr>
          <a:xfrm>
            <a:off x="388308" y="1640911"/>
            <a:ext cx="2079320" cy="1954060"/>
          </a:xfrm>
        </p:spPr>
        <p:txBody>
          <a:bodyPr>
            <a:normAutofit fontScale="92500" lnSpcReduction="10000"/>
          </a:bodyPr>
          <a:lstStyle/>
          <a:p>
            <a:r>
              <a:rPr lang="en-US" dirty="0" smtClean="0"/>
              <a:t>The line graph above shows that, on certain days, the average daily rate for a city hotel is less than that of a resort hotel, and on other days it is even less. Weekends and holidays may see a rise in resort hotel rates.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629" y="1640910"/>
            <a:ext cx="8868426" cy="4659682"/>
          </a:xfrm>
        </p:spPr>
      </p:pic>
    </p:spTree>
    <p:extLst>
      <p:ext uri="{BB962C8B-B14F-4D97-AF65-F5344CB8AC3E}">
        <p14:creationId xmlns:p14="http://schemas.microsoft.com/office/powerpoint/2010/main" val="2624509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3" y="576197"/>
            <a:ext cx="9229123" cy="551145"/>
          </a:xfrm>
        </p:spPr>
        <p:txBody>
          <a:bodyPr/>
          <a:lstStyle/>
          <a:p>
            <a:pPr algn="ctr"/>
            <a:r>
              <a:rPr lang="en-US" dirty="0" smtClean="0"/>
              <a:t>Analysis and Findings</a:t>
            </a:r>
            <a:endParaRPr lang="en-IN" dirty="0"/>
          </a:p>
        </p:txBody>
      </p:sp>
      <p:sp>
        <p:nvSpPr>
          <p:cNvPr id="6" name="Text Placeholder 5"/>
          <p:cNvSpPr>
            <a:spLocks noGrp="1"/>
          </p:cNvSpPr>
          <p:nvPr>
            <p:ph type="body" sz="half" idx="2"/>
          </p:nvPr>
        </p:nvSpPr>
        <p:spPr>
          <a:xfrm>
            <a:off x="388308" y="1640911"/>
            <a:ext cx="2079320" cy="1954060"/>
          </a:xfrm>
        </p:spPr>
        <p:txBody>
          <a:bodyPr>
            <a:normAutofit lnSpcReduction="10000"/>
          </a:bodyPr>
          <a:lstStyle/>
          <a:p>
            <a:r>
              <a:rPr lang="en-US" dirty="0" smtClean="0"/>
              <a:t>Here we can see that number of confirmed reservations are highest in the month of August. Whereas January is the month with the most canceled reservations</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628" y="1402914"/>
            <a:ext cx="7916448" cy="4797469"/>
          </a:xfrm>
        </p:spPr>
      </p:pic>
    </p:spTree>
    <p:extLst>
      <p:ext uri="{BB962C8B-B14F-4D97-AF65-F5344CB8AC3E}">
        <p14:creationId xmlns:p14="http://schemas.microsoft.com/office/powerpoint/2010/main" val="1106561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3" y="576197"/>
            <a:ext cx="9229123" cy="551145"/>
          </a:xfrm>
        </p:spPr>
        <p:txBody>
          <a:bodyPr/>
          <a:lstStyle/>
          <a:p>
            <a:pPr algn="ctr"/>
            <a:r>
              <a:rPr lang="en-US" dirty="0" smtClean="0"/>
              <a:t>Analysis and Findings</a:t>
            </a:r>
            <a:endParaRPr lang="en-IN" dirty="0"/>
          </a:p>
        </p:txBody>
      </p:sp>
      <p:sp>
        <p:nvSpPr>
          <p:cNvPr id="6" name="Text Placeholder 5"/>
          <p:cNvSpPr>
            <a:spLocks noGrp="1"/>
          </p:cNvSpPr>
          <p:nvPr>
            <p:ph type="body" sz="half" idx="2"/>
          </p:nvPr>
        </p:nvSpPr>
        <p:spPr>
          <a:xfrm>
            <a:off x="388308" y="1640911"/>
            <a:ext cx="2079320" cy="1954060"/>
          </a:xfrm>
        </p:spPr>
        <p:txBody>
          <a:bodyPr>
            <a:normAutofit/>
          </a:bodyPr>
          <a:lstStyle/>
          <a:p>
            <a:r>
              <a:rPr lang="en-US" dirty="0" smtClean="0"/>
              <a:t>It demonstrate that cancellations are more common when prices are high. Therefore , the cost of the accommodation is solely responsible for cancellation.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628" y="1377863"/>
            <a:ext cx="7916448" cy="5010411"/>
          </a:xfrm>
        </p:spPr>
      </p:pic>
    </p:spTree>
    <p:extLst>
      <p:ext uri="{BB962C8B-B14F-4D97-AF65-F5344CB8AC3E}">
        <p14:creationId xmlns:p14="http://schemas.microsoft.com/office/powerpoint/2010/main" val="678675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233</TotalTime>
  <Words>503</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Data Analysis For Hotel Bookings</vt:lpstr>
      <vt:lpstr>Problem Statement</vt:lpstr>
      <vt:lpstr>Research Question</vt:lpstr>
      <vt:lpstr>Hypothesis</vt:lpstr>
      <vt:lpstr>Analysis and Findings</vt:lpstr>
      <vt:lpstr>Analysis and Findings</vt:lpstr>
      <vt:lpstr>Analysis and Findings</vt:lpstr>
      <vt:lpstr>Analysis and Findings</vt:lpstr>
      <vt:lpstr>Analysis and Findings</vt:lpstr>
      <vt:lpstr>Analysis and Findings</vt:lpstr>
      <vt:lpstr>Analysis and Findings</vt:lpstr>
      <vt:lpstr>                      Conclusion</vt:lpstr>
      <vt:lpstr>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Hotel Bookings</dc:title>
  <dc:creator>BHAVESH</dc:creator>
  <cp:lastModifiedBy>BHAVESH</cp:lastModifiedBy>
  <cp:revision>18</cp:revision>
  <dcterms:created xsi:type="dcterms:W3CDTF">2023-03-21T06:20:41Z</dcterms:created>
  <dcterms:modified xsi:type="dcterms:W3CDTF">2023-03-23T03:54:43Z</dcterms:modified>
</cp:coreProperties>
</file>