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webextensions/taskpanes.xml" ContentType="application/vnd.ms-office.webextensiontaskpanes+xml"/>
  <Override PartName="/ppt/webextensions/webextension1.xml" ContentType="application/vnd.ms-office.webextension+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11/relationships/webextensiontaskpanes" Target="ppt/webextensions/taskpanes.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6" r:id="rId2"/>
    <p:sldId id="258" r:id="rId3"/>
    <p:sldId id="281" r:id="rId4"/>
    <p:sldId id="261" r:id="rId5"/>
    <p:sldId id="268" r:id="rId6"/>
    <p:sldId id="263" r:id="rId7"/>
    <p:sldId id="289" r:id="rId8"/>
    <p:sldId id="314" r:id="rId9"/>
    <p:sldId id="267" r:id="rId10"/>
    <p:sldId id="297" r:id="rId11"/>
    <p:sldId id="298" r:id="rId12"/>
    <p:sldId id="299" r:id="rId13"/>
    <p:sldId id="300" r:id="rId14"/>
    <p:sldId id="332"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5" r:id="rId28"/>
    <p:sldId id="329" r:id="rId29"/>
    <p:sldId id="328" r:id="rId30"/>
    <p:sldId id="327" r:id="rId31"/>
    <p:sldId id="326" r:id="rId32"/>
    <p:sldId id="325" r:id="rId33"/>
    <p:sldId id="331" r:id="rId34"/>
    <p:sldId id="323" r:id="rId35"/>
    <p:sldId id="283" r:id="rId36"/>
    <p:sldId id="264" r:id="rId37"/>
    <p:sldId id="324" r:id="rId38"/>
    <p:sldId id="262" r:id="rId39"/>
    <p:sldId id="291" r:id="rId40"/>
    <p:sldId id="292" r:id="rId41"/>
    <p:sldId id="293" r:id="rId42"/>
    <p:sldId id="294" r:id="rId43"/>
    <p:sldId id="295" r:id="rId44"/>
    <p:sldId id="296" r:id="rId45"/>
    <p:sldId id="266" r:id="rId46"/>
    <p:sldId id="274" r:id="rId47"/>
    <p:sldId id="265" r:id="rId48"/>
    <p:sldId id="290" r:id="rId49"/>
    <p:sldId id="285" r:id="rId50"/>
    <p:sldId id="288" r:id="rId51"/>
    <p:sldId id="278"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autoAdjust="0"/>
  </p:normalViewPr>
  <p:slideViewPr>
    <p:cSldViewPr snapToGrid="0">
      <p:cViewPr>
        <p:scale>
          <a:sx n="96" d="100"/>
          <a:sy n="96" d="100"/>
        </p:scale>
        <p:origin x="-86"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2273C0-EF7E-4C7F-A31E-F93729F9E28F}" type="datetimeFigureOut">
              <a:rPr lang="en-US" smtClean="0"/>
              <a:t>3/25/2025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B7F31A-702E-4B5A-9B97-D17BBB0FAA2D}" type="slidenum">
              <a:rPr lang="en-US" smtClean="0"/>
              <a:t>‹#›</a:t>
            </a:fld>
            <a:endParaRPr lang="en-US"/>
          </a:p>
        </p:txBody>
      </p:sp>
    </p:spTree>
    <p:extLst>
      <p:ext uri="{BB962C8B-B14F-4D97-AF65-F5344CB8AC3E}">
        <p14:creationId xmlns:p14="http://schemas.microsoft.com/office/powerpoint/2010/main" val="780666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3/25/2025</a:t>
            </a:fld>
            <a:endParaRPr lang="en-US" dirty="0"/>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8969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0559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3/25/2025</a:t>
            </a:fld>
            <a:endParaRPr lang="en-US" dirty="0"/>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188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3/25/2025</a:t>
            </a:fld>
            <a:endParaRPr lang="en-US" dirty="0"/>
          </a:p>
        </p:txBody>
      </p:sp>
      <p:sp>
        <p:nvSpPr>
          <p:cNvPr id="9" name="Footer Placeholder 8">
            <a:extLst>
              <a:ext uri="{FF2B5EF4-FFF2-40B4-BE49-F238E27FC236}">
                <a16:creationId xmlns:a16="http://schemas.microsoft.com/office/drawing/2014/main" xmlns=""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8788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3/25/2025</a:t>
            </a:fld>
            <a:endParaRPr lang="en-US" dirty="0"/>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3775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2098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9506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84463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7359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3/25/2025</a:t>
            </a:fld>
            <a:endParaRPr lang="en-US" dirty="0"/>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49386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3/25/2025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6428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3/25/2025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2794497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3">
            <a:extLst>
              <a:ext uri="{FF2B5EF4-FFF2-40B4-BE49-F238E27FC236}">
                <a16:creationId xmlns:a16="http://schemas.microsoft.com/office/drawing/2014/main" xmlns="" id="{26B4480E-B7FF-4481-890E-043A69AE6F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 descr="A pencil on top of a paper with a printed line graph">
            <a:extLst>
              <a:ext uri="{FF2B5EF4-FFF2-40B4-BE49-F238E27FC236}">
                <a16:creationId xmlns:a16="http://schemas.microsoft.com/office/drawing/2014/main" xmlns="" id="{C4AABFAE-C620-EE18-D783-D80101D0892D}"/>
              </a:ext>
            </a:extLst>
          </p:cNvPr>
          <p:cNvPicPr>
            <a:picLocks noChangeAspect="1"/>
          </p:cNvPicPr>
          <p:nvPr/>
        </p:nvPicPr>
        <p:blipFill>
          <a:blip r:embed="rId2"/>
          <a:srcRect t="5335" r="9091" b="18056"/>
          <a:stretch/>
        </p:blipFill>
        <p:spPr>
          <a:xfrm>
            <a:off x="20" y="10"/>
            <a:ext cx="12191980" cy="6857990"/>
          </a:xfrm>
          <a:prstGeom prst="rect">
            <a:avLst/>
          </a:prstGeom>
        </p:spPr>
      </p:pic>
      <p:sp>
        <p:nvSpPr>
          <p:cNvPr id="33" name="Rectangle 27">
            <a:extLst>
              <a:ext uri="{FF2B5EF4-FFF2-40B4-BE49-F238E27FC236}">
                <a16:creationId xmlns:a16="http://schemas.microsoft.com/office/drawing/2014/main" xmlns="" id="{1F1FF39A-AC3C-4066-9D4C-519AA22812E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50612" y="601201"/>
            <a:ext cx="3702134" cy="5791132"/>
          </a:xfrm>
          <a:prstGeom prst="rect">
            <a:avLst/>
          </a:prstGeom>
          <a:solidFill>
            <a:schemeClr val="tx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xmlns="" id="{244B725E-A714-43B7-B61E-A6B9058B7002}"/>
              </a:ext>
            </a:extLst>
          </p:cNvPr>
          <p:cNvSpPr>
            <a:spLocks noGrp="1"/>
          </p:cNvSpPr>
          <p:nvPr>
            <p:ph type="ctrTitle"/>
          </p:nvPr>
        </p:nvSpPr>
        <p:spPr>
          <a:xfrm>
            <a:off x="8297246" y="747623"/>
            <a:ext cx="3208866" cy="1754037"/>
          </a:xfrm>
        </p:spPr>
        <p:txBody>
          <a:bodyPr>
            <a:noAutofit/>
          </a:bodyPr>
          <a:lstStyle/>
          <a:p>
            <a:pPr algn="ctr"/>
            <a:r>
              <a:rPr lang="en-US" b="1" dirty="0">
                <a:solidFill>
                  <a:srgbClr val="FFFFFF"/>
                </a:solidFill>
                <a:latin typeface="Copperplate Gothic Bold" pitchFamily="34" charset="0"/>
                <a:cs typeface="Calibri" panose="020F0502020204030204" pitchFamily="34" charset="0"/>
              </a:rPr>
              <a:t>Bank Loan Analytics</a:t>
            </a:r>
          </a:p>
        </p:txBody>
      </p:sp>
      <p:sp>
        <p:nvSpPr>
          <p:cNvPr id="3" name="Subtitle 2">
            <a:extLst>
              <a:ext uri="{FF2B5EF4-FFF2-40B4-BE49-F238E27FC236}">
                <a16:creationId xmlns:a16="http://schemas.microsoft.com/office/drawing/2014/main" xmlns="" id="{B8034C94-D358-46B7-B9F3-AE56809A0632}"/>
              </a:ext>
            </a:extLst>
          </p:cNvPr>
          <p:cNvSpPr>
            <a:spLocks noGrp="1"/>
          </p:cNvSpPr>
          <p:nvPr>
            <p:ph type="subTitle" idx="1"/>
          </p:nvPr>
        </p:nvSpPr>
        <p:spPr>
          <a:xfrm>
            <a:off x="8297839" y="2514456"/>
            <a:ext cx="3208866" cy="3670684"/>
          </a:xfrm>
        </p:spPr>
        <p:txBody>
          <a:bodyPr>
            <a:normAutofit fontScale="85000" lnSpcReduction="20000"/>
          </a:bodyPr>
          <a:lstStyle/>
          <a:p>
            <a:pPr algn="ctr"/>
            <a:r>
              <a:rPr lang="en-US" sz="2600" b="1" u="sng" dirty="0">
                <a:solidFill>
                  <a:srgbClr val="FFFFFF">
                    <a:alpha val="75000"/>
                  </a:srgbClr>
                </a:solidFill>
                <a:latin typeface="Eras Bold ITC" pitchFamily="34" charset="0"/>
                <a:cs typeface="Calibri" panose="020F0502020204030204" pitchFamily="34" charset="0"/>
              </a:rPr>
              <a:t>Presented by Group </a:t>
            </a:r>
            <a:r>
              <a:rPr lang="en-US" sz="2600" b="1" u="sng" dirty="0" smtClean="0">
                <a:solidFill>
                  <a:srgbClr val="FFFFFF">
                    <a:alpha val="75000"/>
                  </a:srgbClr>
                </a:solidFill>
                <a:latin typeface="Eras Bold ITC" pitchFamily="34" charset="0"/>
                <a:cs typeface="Calibri" panose="020F0502020204030204" pitchFamily="34" charset="0"/>
              </a:rPr>
              <a:t>2</a:t>
            </a:r>
          </a:p>
          <a:p>
            <a:r>
              <a:rPr lang="en-US" sz="2000" b="1" dirty="0" smtClean="0">
                <a:solidFill>
                  <a:srgbClr val="FFFFFF">
                    <a:alpha val="75000"/>
                  </a:srgbClr>
                </a:solidFill>
                <a:latin typeface="Calibri" panose="020F0502020204030204" pitchFamily="34" charset="0"/>
                <a:cs typeface="Calibri" panose="020F0502020204030204" pitchFamily="34" charset="0"/>
              </a:rPr>
              <a:t>BHAVESH </a:t>
            </a:r>
            <a:r>
              <a:rPr lang="en-US" sz="2000" b="1" dirty="0" err="1" smtClean="0">
                <a:solidFill>
                  <a:srgbClr val="FFFFFF">
                    <a:alpha val="75000"/>
                  </a:srgbClr>
                </a:solidFill>
                <a:latin typeface="Calibri" panose="020F0502020204030204" pitchFamily="34" charset="0"/>
                <a:cs typeface="Calibri" panose="020F0502020204030204" pitchFamily="34" charset="0"/>
              </a:rPr>
              <a:t>Biraris</a:t>
            </a:r>
            <a:endParaRPr lang="en-US" sz="2000" b="1" dirty="0" smtClean="0">
              <a:solidFill>
                <a:srgbClr val="FFFFFF">
                  <a:alpha val="75000"/>
                </a:srgbClr>
              </a:solidFill>
              <a:latin typeface="Calibri" panose="020F0502020204030204" pitchFamily="34" charset="0"/>
              <a:cs typeface="Calibri" panose="020F0502020204030204" pitchFamily="34" charset="0"/>
            </a:endParaRPr>
          </a:p>
          <a:p>
            <a:r>
              <a:rPr lang="en-US" sz="2000" b="1" dirty="0" err="1" smtClean="0">
                <a:solidFill>
                  <a:srgbClr val="FFFFFF">
                    <a:alpha val="75000"/>
                  </a:srgbClr>
                </a:solidFill>
                <a:latin typeface="Calibri" panose="020F0502020204030204" pitchFamily="34" charset="0"/>
                <a:cs typeface="Calibri" panose="020F0502020204030204" pitchFamily="34" charset="0"/>
              </a:rPr>
              <a:t>Tanvi</a:t>
            </a:r>
            <a:r>
              <a:rPr lang="en-US" sz="2000" b="1" dirty="0" smtClean="0">
                <a:solidFill>
                  <a:srgbClr val="FFFFFF">
                    <a:alpha val="75000"/>
                  </a:srgbClr>
                </a:solidFill>
                <a:latin typeface="Calibri" panose="020F0502020204030204" pitchFamily="34" charset="0"/>
                <a:cs typeface="Calibri" panose="020F0502020204030204" pitchFamily="34" charset="0"/>
              </a:rPr>
              <a:t> SAWANT</a:t>
            </a:r>
          </a:p>
          <a:p>
            <a:r>
              <a:rPr lang="en-US" sz="2000" b="1" dirty="0" smtClean="0">
                <a:solidFill>
                  <a:srgbClr val="FFFFFF">
                    <a:alpha val="75000"/>
                  </a:srgbClr>
                </a:solidFill>
                <a:latin typeface="Calibri" panose="020F0502020204030204" pitchFamily="34" charset="0"/>
                <a:cs typeface="Calibri" panose="020F0502020204030204" pitchFamily="34" charset="0"/>
              </a:rPr>
              <a:t>ADITYA BADAM</a:t>
            </a:r>
          </a:p>
          <a:p>
            <a:r>
              <a:rPr lang="en-US" sz="2000" b="1" smtClean="0">
                <a:solidFill>
                  <a:srgbClr val="FFFFFF">
                    <a:alpha val="75000"/>
                  </a:srgbClr>
                </a:solidFill>
                <a:latin typeface="Calibri" panose="020F0502020204030204" pitchFamily="34" charset="0"/>
                <a:cs typeface="Calibri" panose="020F0502020204030204" pitchFamily="34" charset="0"/>
              </a:rPr>
              <a:t>ROHAN MD</a:t>
            </a:r>
            <a:endParaRPr lang="en-US" sz="2000" b="1" dirty="0" smtClean="0">
              <a:solidFill>
                <a:srgbClr val="FFFFFF">
                  <a:alpha val="75000"/>
                </a:srgbClr>
              </a:solidFill>
              <a:latin typeface="Calibri" panose="020F0502020204030204" pitchFamily="34" charset="0"/>
              <a:cs typeface="Calibri" panose="020F0502020204030204" pitchFamily="34" charset="0"/>
            </a:endParaRPr>
          </a:p>
          <a:p>
            <a:r>
              <a:rPr lang="en-US" sz="2000" b="1" dirty="0" smtClean="0">
                <a:solidFill>
                  <a:srgbClr val="FFFFFF">
                    <a:alpha val="75000"/>
                  </a:srgbClr>
                </a:solidFill>
                <a:latin typeface="Calibri" panose="020F0502020204030204" pitchFamily="34" charset="0"/>
                <a:cs typeface="Calibri" panose="020F0502020204030204" pitchFamily="34" charset="0"/>
              </a:rPr>
              <a:t>AMRUTA KW</a:t>
            </a:r>
            <a:endParaRPr lang="en-US" sz="2000" b="1" dirty="0" smtClean="0">
              <a:solidFill>
                <a:srgbClr val="FFFFFF">
                  <a:alpha val="75000"/>
                </a:srgbClr>
              </a:solidFill>
              <a:latin typeface="Calibri" panose="020F0502020204030204" pitchFamily="34" charset="0"/>
              <a:cs typeface="Calibri" panose="020F0502020204030204" pitchFamily="34" charset="0"/>
            </a:endParaRPr>
          </a:p>
          <a:p>
            <a:r>
              <a:rPr lang="en-US" sz="2000" b="1" dirty="0">
                <a:solidFill>
                  <a:srgbClr val="FFFFFF">
                    <a:alpha val="75000"/>
                  </a:srgbClr>
                </a:solidFill>
                <a:latin typeface="Calibri" panose="020F0502020204030204" pitchFamily="34" charset="0"/>
                <a:cs typeface="Calibri" panose="020F0502020204030204" pitchFamily="34" charset="0"/>
              </a:rPr>
              <a:t>GAGAN </a:t>
            </a:r>
            <a:r>
              <a:rPr lang="en-US" sz="2000" b="1" dirty="0" smtClean="0">
                <a:solidFill>
                  <a:srgbClr val="FFFFFF">
                    <a:alpha val="75000"/>
                  </a:srgbClr>
                </a:solidFill>
                <a:latin typeface="Calibri" panose="020F0502020204030204" pitchFamily="34" charset="0"/>
                <a:cs typeface="Calibri" panose="020F0502020204030204" pitchFamily="34" charset="0"/>
              </a:rPr>
              <a:t>M</a:t>
            </a:r>
          </a:p>
          <a:p>
            <a:r>
              <a:rPr lang="en-US" sz="2000" b="1" dirty="0" smtClean="0">
                <a:solidFill>
                  <a:srgbClr val="FFFFFF">
                    <a:alpha val="75000"/>
                  </a:srgbClr>
                </a:solidFill>
                <a:latin typeface="Calibri" panose="020F0502020204030204" pitchFamily="34" charset="0"/>
                <a:cs typeface="Calibri" panose="020F0502020204030204" pitchFamily="34" charset="0"/>
              </a:rPr>
              <a:t>SAILAJA</a:t>
            </a:r>
            <a:endParaRPr lang="en-US" sz="2000" b="1" dirty="0" smtClean="0">
              <a:solidFill>
                <a:srgbClr val="FFFFFF">
                  <a:alpha val="75000"/>
                </a:srgbClr>
              </a:solidFill>
              <a:latin typeface="Calibri" panose="020F0502020204030204" pitchFamily="34" charset="0"/>
              <a:cs typeface="Calibri" panose="020F0502020204030204" pitchFamily="34" charset="0"/>
            </a:endParaRPr>
          </a:p>
          <a:p>
            <a:endParaRPr lang="en-US" sz="2000" b="1" dirty="0">
              <a:solidFill>
                <a:srgbClr val="FFFFFF">
                  <a:alpha val="75000"/>
                </a:srgb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70987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500"/>
                                  </p:stCondLst>
                                  <p:iterate>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7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500"/>
                                  </p:stCondLst>
                                  <p:iterate>
                                    <p:tmPct val="1000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7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500"/>
                                  </p:stCondLst>
                                  <p:iterate>
                                    <p:tmPct val="1000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7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500"/>
                                  </p:stCondLst>
                                  <p:iterate>
                                    <p:tmPct val="1000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7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1500"/>
                                  </p:stCondLst>
                                  <p:iterate>
                                    <p:tmPct val="10000"/>
                                  </p:iterate>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7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1500"/>
                                  </p:stCondLst>
                                  <p:iterate>
                                    <p:tmPct val="10000"/>
                                  </p:iterate>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7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1500"/>
                                  </p:stCondLst>
                                  <p:iterate>
                                    <p:tmPct val="10000"/>
                                  </p:iterate>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700"/>
                                        <p:tgtEl>
                                          <p:spTgt spid="3">
                                            <p:txEl>
                                              <p:pRg st="7" end="7"/>
                                            </p:txEl>
                                          </p:spTgt>
                                        </p:tgtEl>
                                      </p:cBhvr>
                                    </p:animEffect>
                                  </p:childTnLst>
                                </p:cTn>
                              </p:par>
                              <p:par>
                                <p:cTn id="43" presetID="10" presetClass="entr" presetSubtype="0" fill="hold" grpId="0" nodeType="withEffect">
                                  <p:stCondLst>
                                    <p:cond delay="1000"/>
                                  </p:stCondLst>
                                  <p:iterate>
                                    <p:tmPct val="10000"/>
                                  </p:iterate>
                                  <p:childTnLst>
                                    <p:set>
                                      <p:cBhvr>
                                        <p:cTn id="44" dur="1" fill="hold">
                                          <p:stCondLst>
                                            <p:cond delay="0"/>
                                          </p:stCondLst>
                                        </p:cTn>
                                        <p:tgtEl>
                                          <p:spTgt spid="2"/>
                                        </p:tgtEl>
                                        <p:attrNameLst>
                                          <p:attrName>style.visibility</p:attrName>
                                        </p:attrNameLst>
                                      </p:cBhvr>
                                      <p:to>
                                        <p:strVal val="visible"/>
                                      </p:to>
                                    </p:set>
                                    <p:animEffect transition="in" filter="fade">
                                      <p:cBhvr>
                                        <p:cTn id="45"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xmlns="" id="{910015B9-6046-41B8-83BD-71778D2F97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xmlns="" id="{53908232-52E2-4794-A6C1-54300FB989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xmlns="" id="{D2B9299F-BED7-44C5-9CC5-E542F9193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xmlns="" id="{E9DDF273-E040-4765-AD05-872458E137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3" name="Rectangle 52">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08154030-3FE0-4DA4-B962-2F139B1173FB}"/>
              </a:ext>
            </a:extLst>
          </p:cNvPr>
          <p:cNvSpPr txBox="1"/>
          <p:nvPr/>
        </p:nvSpPr>
        <p:spPr>
          <a:xfrm>
            <a:off x="449179" y="522514"/>
            <a:ext cx="11293642" cy="586080"/>
          </a:xfrm>
          <a:prstGeom prst="rect">
            <a:avLst/>
          </a:prstGeom>
          <a:solidFill>
            <a:schemeClr val="accent1">
              <a:lumMod val="60000"/>
              <a:lumOff val="40000"/>
            </a:schemeClr>
          </a:solidFill>
          <a:ln>
            <a:solidFill>
              <a:schemeClr val="accent1">
                <a:lumMod val="60000"/>
                <a:lumOff val="40000"/>
              </a:schemeClr>
            </a:solidFill>
          </a:ln>
        </p:spPr>
        <p:txBody>
          <a:bodyPr vert="horz" lIns="91440" tIns="45720" rIns="91440" bIns="45720" rtlCol="0" anchor="b">
            <a:normAutofit/>
          </a:bodyPr>
          <a:lstStyle/>
          <a:p>
            <a:pPr algn="ctr" defTabSz="457200">
              <a:spcBef>
                <a:spcPct val="0"/>
              </a:spcBef>
              <a:spcAft>
                <a:spcPts val="600"/>
              </a:spcAft>
            </a:pPr>
            <a:r>
              <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rPr>
              <a:t>KPI </a:t>
            </a:r>
            <a:r>
              <a:rPr lang="en-US" sz="3200" cap="all" dirty="0" smtClean="0">
                <a:solidFill>
                  <a:schemeClr val="tx1">
                    <a:lumMod val="75000"/>
                    <a:lumOff val="25000"/>
                  </a:schemeClr>
                </a:solidFill>
                <a:latin typeface="Calibri" panose="020F0502020204030204" pitchFamily="34" charset="0"/>
                <a:ea typeface="+mj-ea"/>
                <a:cs typeface="Calibri" panose="020F0502020204030204" pitchFamily="34" charset="0"/>
              </a:rPr>
              <a:t>2 :- total loans</a:t>
            </a:r>
            <a:endPar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endParaRPr>
          </a:p>
        </p:txBody>
      </p:sp>
      <p:sp>
        <p:nvSpPr>
          <p:cNvPr id="55" name="Rectangle 54">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58">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Title 2"/>
          <p:cNvSpPr>
            <a:spLocks noGrp="1"/>
          </p:cNvSpPr>
          <p:nvPr>
            <p:ph idx="1"/>
          </p:nvPr>
        </p:nvSpPr>
        <p:spPr>
          <a:xfrm>
            <a:off x="578682" y="3085764"/>
            <a:ext cx="11029615" cy="2179378"/>
          </a:xfrm>
        </p:spPr>
        <p:txBody>
          <a:bodyPr/>
          <a:lstStyle/>
          <a:p>
            <a:pPr>
              <a:buClrTx/>
            </a:pPr>
            <a:r>
              <a:rPr lang="en-US" dirty="0">
                <a:solidFill>
                  <a:schemeClr val="tx1"/>
                </a:solidFill>
                <a:latin typeface="Calibri" pitchFamily="34" charset="0"/>
                <a:cs typeface="Calibri" pitchFamily="34" charset="0"/>
              </a:rPr>
              <a:t>This visual represents the </a:t>
            </a:r>
            <a:r>
              <a:rPr lang="en-US" b="1" dirty="0">
                <a:solidFill>
                  <a:schemeClr val="tx1"/>
                </a:solidFill>
                <a:latin typeface="Calibri" pitchFamily="34" charset="0"/>
                <a:cs typeface="Calibri" pitchFamily="34" charset="0"/>
              </a:rPr>
              <a:t>Total Number of Loans</a:t>
            </a:r>
            <a:r>
              <a:rPr lang="en-US" dirty="0">
                <a:solidFill>
                  <a:schemeClr val="tx1"/>
                </a:solidFill>
                <a:latin typeface="Calibri" pitchFamily="34" charset="0"/>
                <a:cs typeface="Calibri" pitchFamily="34" charset="0"/>
              </a:rPr>
              <a:t>, which stands at </a:t>
            </a:r>
            <a:r>
              <a:rPr lang="en-US" b="1" dirty="0">
                <a:solidFill>
                  <a:schemeClr val="tx1"/>
                </a:solidFill>
                <a:latin typeface="Calibri" pitchFamily="34" charset="0"/>
                <a:cs typeface="Calibri" pitchFamily="34" charset="0"/>
              </a:rPr>
              <a:t>9</a:t>
            </a:r>
            <a:r>
              <a:rPr lang="en-US" dirty="0" smtClean="0">
                <a:solidFill>
                  <a:schemeClr val="tx1"/>
                </a:solidFill>
                <a:latin typeface="Calibri" pitchFamily="34" charset="0"/>
                <a:cs typeface="Calibri" pitchFamily="34" charset="0"/>
              </a:rPr>
              <a:t>.</a:t>
            </a:r>
          </a:p>
          <a:p>
            <a:pPr>
              <a:buClrTx/>
            </a:pPr>
            <a:r>
              <a:rPr lang="en-US" dirty="0" smtClean="0">
                <a:solidFill>
                  <a:schemeClr val="tx1"/>
                </a:solidFill>
                <a:latin typeface="Calibri" pitchFamily="34" charset="0"/>
                <a:cs typeface="Calibri" pitchFamily="34" charset="0"/>
              </a:rPr>
              <a:t>With </a:t>
            </a:r>
            <a:r>
              <a:rPr lang="en-US" dirty="0">
                <a:solidFill>
                  <a:schemeClr val="tx1"/>
                </a:solidFill>
                <a:latin typeface="Calibri" pitchFamily="34" charset="0"/>
                <a:cs typeface="Calibri" pitchFamily="34" charset="0"/>
              </a:rPr>
              <a:t>a smaller number of loans, each loan carries more weight in overall risk management. A default or delay in repayment could have a substantial impact on the portfolio’s performance</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A small number of loans means each one needs thorough vetting to mitigate financial risk.</a:t>
            </a:r>
            <a:endParaRPr lang="en-IN" dirty="0">
              <a:solidFill>
                <a:schemeClr val="tx1"/>
              </a:solidFill>
              <a:latin typeface="Calibri" pitchFamily="34" charset="0"/>
              <a:cs typeface="Calibri"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8997" y="1644723"/>
            <a:ext cx="2708985" cy="1374522"/>
          </a:xfrm>
          <a:prstGeom prst="rect">
            <a:avLst/>
          </a:prstGeom>
        </p:spPr>
      </p:pic>
    </p:spTree>
    <p:extLst>
      <p:ext uri="{BB962C8B-B14F-4D97-AF65-F5344CB8AC3E}">
        <p14:creationId xmlns:p14="http://schemas.microsoft.com/office/powerpoint/2010/main" val="7589247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xmlns="" id="{910015B9-6046-41B8-83BD-71778D2F97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xmlns="" id="{53908232-52E2-4794-A6C1-54300FB989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xmlns="" id="{D2B9299F-BED7-44C5-9CC5-E542F9193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xmlns="" id="{E9DDF273-E040-4765-AD05-872458E137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3" name="Rectangle 52">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08154030-3FE0-4DA4-B962-2F139B1173FB}"/>
              </a:ext>
            </a:extLst>
          </p:cNvPr>
          <p:cNvSpPr txBox="1"/>
          <p:nvPr/>
        </p:nvSpPr>
        <p:spPr>
          <a:xfrm>
            <a:off x="449179" y="522514"/>
            <a:ext cx="11293642" cy="586080"/>
          </a:xfrm>
          <a:prstGeom prst="rect">
            <a:avLst/>
          </a:prstGeom>
          <a:solidFill>
            <a:schemeClr val="accent1">
              <a:lumMod val="60000"/>
              <a:lumOff val="40000"/>
            </a:schemeClr>
          </a:solidFill>
          <a:ln>
            <a:solidFill>
              <a:schemeClr val="accent1">
                <a:lumMod val="60000"/>
                <a:lumOff val="40000"/>
              </a:schemeClr>
            </a:solidFill>
          </a:ln>
        </p:spPr>
        <p:txBody>
          <a:bodyPr vert="horz" lIns="91440" tIns="45720" rIns="91440" bIns="45720" rtlCol="0" anchor="b">
            <a:normAutofit/>
          </a:bodyPr>
          <a:lstStyle/>
          <a:p>
            <a:pPr algn="ctr" defTabSz="457200">
              <a:spcBef>
                <a:spcPct val="0"/>
              </a:spcBef>
              <a:spcAft>
                <a:spcPts val="600"/>
              </a:spcAft>
            </a:pPr>
            <a:r>
              <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rPr>
              <a:t>KPI </a:t>
            </a:r>
            <a:r>
              <a:rPr lang="en-US" sz="3200" cap="all" dirty="0" smtClean="0">
                <a:solidFill>
                  <a:schemeClr val="tx1">
                    <a:lumMod val="75000"/>
                    <a:lumOff val="25000"/>
                  </a:schemeClr>
                </a:solidFill>
                <a:latin typeface="Calibri" panose="020F0502020204030204" pitchFamily="34" charset="0"/>
                <a:ea typeface="+mj-ea"/>
                <a:cs typeface="Calibri" panose="020F0502020204030204" pitchFamily="34" charset="0"/>
              </a:rPr>
              <a:t>3 :- total collection</a:t>
            </a:r>
            <a:endPar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endParaRPr>
          </a:p>
        </p:txBody>
      </p:sp>
      <p:sp>
        <p:nvSpPr>
          <p:cNvPr id="55" name="Rectangle 54">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58">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Content Placeholder 3"/>
          <p:cNvSpPr>
            <a:spLocks noGrp="1"/>
          </p:cNvSpPr>
          <p:nvPr>
            <p:ph idx="1"/>
          </p:nvPr>
        </p:nvSpPr>
        <p:spPr>
          <a:xfrm>
            <a:off x="581192" y="3269411"/>
            <a:ext cx="11029615" cy="2671433"/>
          </a:xfrm>
        </p:spPr>
        <p:txBody>
          <a:bodyPr/>
          <a:lstStyle/>
          <a:p>
            <a:pPr>
              <a:buClrTx/>
            </a:pPr>
            <a:r>
              <a:rPr lang="en-US" dirty="0">
                <a:solidFill>
                  <a:schemeClr val="tx1"/>
                </a:solidFill>
                <a:latin typeface="Calibri" pitchFamily="34" charset="0"/>
                <a:cs typeface="Calibri" pitchFamily="34" charset="0"/>
              </a:rPr>
              <a:t>The total collections exceed </a:t>
            </a:r>
            <a:r>
              <a:rPr lang="en-US" b="1" dirty="0">
                <a:solidFill>
                  <a:schemeClr val="tx1"/>
                </a:solidFill>
                <a:latin typeface="Calibri" pitchFamily="34" charset="0"/>
                <a:cs typeface="Calibri" pitchFamily="34" charset="0"/>
              </a:rPr>
              <a:t>140 million</a:t>
            </a:r>
            <a:r>
              <a:rPr lang="en-US" dirty="0">
                <a:solidFill>
                  <a:schemeClr val="tx1"/>
                </a:solidFill>
                <a:latin typeface="Calibri" pitchFamily="34" charset="0"/>
                <a:cs typeface="Calibri" pitchFamily="34" charset="0"/>
              </a:rPr>
              <a:t>, indicating efficient loan repayment and cash flow management</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Comparing this with the </a:t>
            </a:r>
            <a:r>
              <a:rPr lang="en-US" b="1" dirty="0">
                <a:solidFill>
                  <a:schemeClr val="tx1"/>
                </a:solidFill>
                <a:latin typeface="Calibri" pitchFamily="34" charset="0"/>
                <a:cs typeface="Calibri" pitchFamily="34" charset="0"/>
              </a:rPr>
              <a:t>Total Loan Amount Funded (110,364,554)</a:t>
            </a:r>
            <a:r>
              <a:rPr lang="en-US" dirty="0">
                <a:solidFill>
                  <a:schemeClr val="tx1"/>
                </a:solidFill>
                <a:latin typeface="Calibri" pitchFamily="34" charset="0"/>
                <a:cs typeface="Calibri" pitchFamily="34" charset="0"/>
              </a:rPr>
              <a:t>, the collection is higher than the disbursed amount, </a:t>
            </a:r>
            <a:r>
              <a:rPr lang="en-US" dirty="0" smtClean="0">
                <a:solidFill>
                  <a:schemeClr val="tx1"/>
                </a:solidFill>
                <a:latin typeface="Calibri" pitchFamily="34" charset="0"/>
                <a:cs typeface="Calibri" pitchFamily="34" charset="0"/>
              </a:rPr>
              <a:t>suggesting a additional </a:t>
            </a:r>
            <a:r>
              <a:rPr lang="en-US" dirty="0">
                <a:solidFill>
                  <a:schemeClr val="tx1"/>
                </a:solidFill>
                <a:latin typeface="Calibri" pitchFamily="34" charset="0"/>
                <a:cs typeface="Calibri" pitchFamily="34" charset="0"/>
              </a:rPr>
              <a:t>revenue from interest, penalties, or </a:t>
            </a:r>
            <a:r>
              <a:rPr lang="en-US" dirty="0" smtClean="0">
                <a:solidFill>
                  <a:schemeClr val="tx1"/>
                </a:solidFill>
                <a:latin typeface="Calibri" pitchFamily="34" charset="0"/>
                <a:cs typeface="Calibri" pitchFamily="34" charset="0"/>
              </a:rPr>
              <a:t>fees, Effective </a:t>
            </a:r>
            <a:r>
              <a:rPr lang="en-US" dirty="0">
                <a:solidFill>
                  <a:schemeClr val="tx1"/>
                </a:solidFill>
                <a:latin typeface="Calibri" pitchFamily="34" charset="0"/>
                <a:cs typeface="Calibri" pitchFamily="34" charset="0"/>
              </a:rPr>
              <a:t>loan recovery strategies and strong borrower repayment discipline</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High collections suggest strong financial health, ensuring liquidity for future lending and operational </a:t>
            </a:r>
            <a:r>
              <a:rPr lang="en-US" dirty="0" smtClean="0">
                <a:solidFill>
                  <a:schemeClr val="tx1"/>
                </a:solidFill>
                <a:latin typeface="Calibri" pitchFamily="34" charset="0"/>
                <a:cs typeface="Calibri" pitchFamily="34" charset="0"/>
              </a:rPr>
              <a:t>expenses. A </a:t>
            </a:r>
            <a:r>
              <a:rPr lang="en-US" dirty="0">
                <a:solidFill>
                  <a:schemeClr val="tx1"/>
                </a:solidFill>
                <a:latin typeface="Calibri" pitchFamily="34" charset="0"/>
                <a:cs typeface="Calibri" pitchFamily="34" charset="0"/>
              </a:rPr>
              <a:t>well-performing collection process reduces defaults and enhances profitability</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A positive collection trend provides confidence for future expansion, allowing for increased loan disbursement while maintaining financial stability.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0137" y="1489234"/>
            <a:ext cx="2131726" cy="1391989"/>
          </a:xfrm>
          <a:prstGeom prst="rect">
            <a:avLst/>
          </a:prstGeom>
        </p:spPr>
      </p:pic>
    </p:spTree>
    <p:extLst>
      <p:ext uri="{BB962C8B-B14F-4D97-AF65-F5344CB8AC3E}">
        <p14:creationId xmlns:p14="http://schemas.microsoft.com/office/powerpoint/2010/main" val="376996746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xmlns="" id="{910015B9-6046-41B8-83BD-71778D2F97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xmlns="" id="{53908232-52E2-4794-A6C1-54300FB989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xmlns="" id="{D2B9299F-BED7-44C5-9CC5-E542F9193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xmlns="" id="{E9DDF273-E040-4765-AD05-872458E137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3" name="Rectangle 52">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08154030-3FE0-4DA4-B962-2F139B1173FB}"/>
              </a:ext>
            </a:extLst>
          </p:cNvPr>
          <p:cNvSpPr txBox="1"/>
          <p:nvPr/>
        </p:nvSpPr>
        <p:spPr>
          <a:xfrm>
            <a:off x="449179" y="522514"/>
            <a:ext cx="11293642" cy="586080"/>
          </a:xfrm>
          <a:prstGeom prst="rect">
            <a:avLst/>
          </a:prstGeom>
          <a:solidFill>
            <a:schemeClr val="accent1">
              <a:lumMod val="60000"/>
              <a:lumOff val="40000"/>
            </a:schemeClr>
          </a:solidFill>
          <a:ln>
            <a:solidFill>
              <a:schemeClr val="accent1">
                <a:lumMod val="60000"/>
                <a:lumOff val="40000"/>
              </a:schemeClr>
            </a:solidFill>
          </a:ln>
        </p:spPr>
        <p:txBody>
          <a:bodyPr vert="horz" lIns="91440" tIns="45720" rIns="91440" bIns="45720" rtlCol="0" anchor="b">
            <a:normAutofit/>
          </a:bodyPr>
          <a:lstStyle/>
          <a:p>
            <a:pPr algn="ctr" defTabSz="457200">
              <a:spcBef>
                <a:spcPct val="0"/>
              </a:spcBef>
              <a:spcAft>
                <a:spcPts val="600"/>
              </a:spcAft>
            </a:pPr>
            <a:r>
              <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rPr>
              <a:t>KPI </a:t>
            </a:r>
            <a:r>
              <a:rPr lang="en-US" sz="3200" cap="all" dirty="0" smtClean="0">
                <a:solidFill>
                  <a:schemeClr val="tx1">
                    <a:lumMod val="75000"/>
                    <a:lumOff val="25000"/>
                  </a:schemeClr>
                </a:solidFill>
                <a:latin typeface="Calibri" panose="020F0502020204030204" pitchFamily="34" charset="0"/>
                <a:ea typeface="+mj-ea"/>
                <a:cs typeface="Calibri" panose="020F0502020204030204" pitchFamily="34" charset="0"/>
              </a:rPr>
              <a:t>4 :- total interest</a:t>
            </a:r>
            <a:endPar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endParaRPr>
          </a:p>
        </p:txBody>
      </p:sp>
      <p:sp>
        <p:nvSpPr>
          <p:cNvPr id="55" name="Rectangle 54">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58">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Content Placeholder 3"/>
          <p:cNvSpPr>
            <a:spLocks noGrp="1"/>
          </p:cNvSpPr>
          <p:nvPr>
            <p:ph idx="1"/>
          </p:nvPr>
        </p:nvSpPr>
        <p:spPr>
          <a:xfrm>
            <a:off x="581192" y="3249666"/>
            <a:ext cx="11029615" cy="2547285"/>
          </a:xfrm>
        </p:spPr>
        <p:txBody>
          <a:bodyPr/>
          <a:lstStyle/>
          <a:p>
            <a:pPr>
              <a:buClrTx/>
            </a:pPr>
            <a:r>
              <a:rPr lang="en-US" dirty="0">
                <a:solidFill>
                  <a:schemeClr val="tx1"/>
                </a:solidFill>
                <a:latin typeface="Calibri" pitchFamily="34" charset="0"/>
                <a:cs typeface="Calibri" pitchFamily="34" charset="0"/>
              </a:rPr>
              <a:t>Interest earnings of nearly </a:t>
            </a:r>
            <a:r>
              <a:rPr lang="en-US" b="1" dirty="0">
                <a:solidFill>
                  <a:schemeClr val="tx1"/>
                </a:solidFill>
                <a:latin typeface="Calibri" pitchFamily="34" charset="0"/>
                <a:cs typeface="Calibri" pitchFamily="34" charset="0"/>
              </a:rPr>
              <a:t>30 million</a:t>
            </a:r>
            <a:r>
              <a:rPr lang="en-US" dirty="0">
                <a:solidFill>
                  <a:schemeClr val="tx1"/>
                </a:solidFill>
                <a:latin typeface="Calibri" pitchFamily="34" charset="0"/>
                <a:cs typeface="Calibri" pitchFamily="34" charset="0"/>
              </a:rPr>
              <a:t> indicate a significant revenue stream, showing the profitability of the lending operations</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When compared to the </a:t>
            </a:r>
            <a:r>
              <a:rPr lang="en-US" b="1" dirty="0">
                <a:solidFill>
                  <a:schemeClr val="tx1"/>
                </a:solidFill>
                <a:latin typeface="Calibri" pitchFamily="34" charset="0"/>
                <a:cs typeface="Calibri" pitchFamily="34" charset="0"/>
              </a:rPr>
              <a:t>Total Loan Amount Funded (110,364,554)</a:t>
            </a:r>
            <a:r>
              <a:rPr lang="en-US" dirty="0">
                <a:solidFill>
                  <a:schemeClr val="tx1"/>
                </a:solidFill>
                <a:latin typeface="Calibri" pitchFamily="34" charset="0"/>
                <a:cs typeface="Calibri" pitchFamily="34" charset="0"/>
              </a:rPr>
              <a:t>, this suggests an effective interest rate strategy and a healthy return on lending activities</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Sustainable interest earnings allow reinvestment in business expansion and risk mitigation.</a:t>
            </a:r>
          </a:p>
          <a:p>
            <a:pPr>
              <a:buClrTx/>
            </a:pPr>
            <a:r>
              <a:rPr lang="en-US" dirty="0">
                <a:solidFill>
                  <a:schemeClr val="tx1"/>
                </a:solidFill>
                <a:latin typeface="Calibri" pitchFamily="34" charset="0"/>
                <a:cs typeface="Calibri" pitchFamily="34" charset="0"/>
              </a:rPr>
              <a:t>If interest earnings grow over time, it signals business expansion and increased loan disbursements.</a:t>
            </a:r>
            <a:endParaRPr lang="en-IN" dirty="0">
              <a:solidFill>
                <a:schemeClr val="tx1"/>
              </a:solidFill>
              <a:latin typeface="Calibri" pitchFamily="34" charset="0"/>
              <a:cs typeface="Calibri"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2733" y="1756653"/>
            <a:ext cx="2141513" cy="1415375"/>
          </a:xfrm>
          <a:prstGeom prst="rect">
            <a:avLst/>
          </a:prstGeom>
        </p:spPr>
      </p:pic>
    </p:spTree>
    <p:extLst>
      <p:ext uri="{BB962C8B-B14F-4D97-AF65-F5344CB8AC3E}">
        <p14:creationId xmlns:p14="http://schemas.microsoft.com/office/powerpoint/2010/main" val="346333707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xmlns="" id="{910015B9-6046-41B8-83BD-71778D2F97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xmlns="" id="{53908232-52E2-4794-A6C1-54300FB989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xmlns="" id="{D2B9299F-BED7-44C5-9CC5-E542F9193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xmlns="" id="{E9DDF273-E040-4765-AD05-872458E137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3" name="Rectangle 52">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08154030-3FE0-4DA4-B962-2F139B1173FB}"/>
              </a:ext>
            </a:extLst>
          </p:cNvPr>
          <p:cNvSpPr txBox="1"/>
          <p:nvPr/>
        </p:nvSpPr>
        <p:spPr>
          <a:xfrm>
            <a:off x="449179" y="522514"/>
            <a:ext cx="11293642" cy="586080"/>
          </a:xfrm>
          <a:prstGeom prst="rect">
            <a:avLst/>
          </a:prstGeom>
          <a:solidFill>
            <a:schemeClr val="accent1">
              <a:lumMod val="60000"/>
              <a:lumOff val="40000"/>
            </a:schemeClr>
          </a:solidFill>
          <a:ln>
            <a:solidFill>
              <a:schemeClr val="accent1">
                <a:lumMod val="60000"/>
                <a:lumOff val="40000"/>
              </a:schemeClr>
            </a:solidFill>
          </a:ln>
        </p:spPr>
        <p:txBody>
          <a:bodyPr vert="horz" lIns="91440" tIns="45720" rIns="91440" bIns="45720" rtlCol="0" anchor="b">
            <a:normAutofit/>
          </a:bodyPr>
          <a:lstStyle/>
          <a:p>
            <a:pPr algn="ctr" defTabSz="457200">
              <a:spcBef>
                <a:spcPct val="0"/>
              </a:spcBef>
              <a:spcAft>
                <a:spcPts val="600"/>
              </a:spcAft>
            </a:pPr>
            <a:r>
              <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rPr>
              <a:t>KPI 5</a:t>
            </a:r>
            <a:r>
              <a:rPr lang="en-US" sz="3200" cap="all" dirty="0" smtClean="0">
                <a:solidFill>
                  <a:schemeClr val="tx1">
                    <a:lumMod val="75000"/>
                    <a:lumOff val="25000"/>
                  </a:schemeClr>
                </a:solidFill>
                <a:latin typeface="Calibri" panose="020F0502020204030204" pitchFamily="34" charset="0"/>
                <a:ea typeface="+mj-ea"/>
                <a:cs typeface="Calibri" panose="020F0502020204030204" pitchFamily="34" charset="0"/>
              </a:rPr>
              <a:t> :- branch-wise performance</a:t>
            </a:r>
            <a:endPar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endParaRPr>
          </a:p>
        </p:txBody>
      </p:sp>
      <p:sp>
        <p:nvSpPr>
          <p:cNvPr id="55" name="Rectangle 54">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58">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4822" y="1449238"/>
            <a:ext cx="5857336" cy="2281687"/>
          </a:xfrm>
          <a:prstGeom prst="rect">
            <a:avLst/>
          </a:prstGeom>
        </p:spPr>
      </p:pic>
      <p:sp>
        <p:nvSpPr>
          <p:cNvPr id="6" name="Content Placeholder 5"/>
          <p:cNvSpPr>
            <a:spLocks noGrp="1"/>
          </p:cNvSpPr>
          <p:nvPr>
            <p:ph idx="1"/>
          </p:nvPr>
        </p:nvSpPr>
        <p:spPr>
          <a:xfrm>
            <a:off x="581192" y="3907766"/>
            <a:ext cx="11029615" cy="2067584"/>
          </a:xfrm>
        </p:spPr>
        <p:txBody>
          <a:bodyPr/>
          <a:lstStyle/>
          <a:p>
            <a:pPr>
              <a:buClrTx/>
            </a:pPr>
            <a:r>
              <a:rPr lang="en-US" dirty="0">
                <a:solidFill>
                  <a:schemeClr val="tx1"/>
                </a:solidFill>
                <a:latin typeface="Calibri" pitchFamily="34" charset="0"/>
                <a:cs typeface="Calibri" pitchFamily="34" charset="0"/>
              </a:rPr>
              <a:t>Identifies which branches are excelling in collections and which need improvement</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Helps management allocate resources, introduce incentives, or improve recovery strategies in weaker branches</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Underperforming branches may require targeted strategies such as enhanced customer engagement, better loan structuring, or improved credit risk assessment.</a:t>
            </a:r>
            <a:endParaRPr lang="en-IN"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2780462926"/>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xmlns="" id="{910015B9-6046-41B8-83BD-71778D2F97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xmlns="" id="{53908232-52E2-4794-A6C1-54300FB989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xmlns="" id="{D2B9299F-BED7-44C5-9CC5-E542F9193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xmlns="" id="{E9DDF273-E040-4765-AD05-872458E137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3" name="Rectangle 52">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08154030-3FE0-4DA4-B962-2F139B1173FB}"/>
              </a:ext>
            </a:extLst>
          </p:cNvPr>
          <p:cNvSpPr txBox="1"/>
          <p:nvPr/>
        </p:nvSpPr>
        <p:spPr>
          <a:xfrm>
            <a:off x="449179" y="522514"/>
            <a:ext cx="11293642" cy="586080"/>
          </a:xfrm>
          <a:prstGeom prst="rect">
            <a:avLst/>
          </a:prstGeom>
          <a:solidFill>
            <a:schemeClr val="accent1">
              <a:lumMod val="60000"/>
              <a:lumOff val="40000"/>
            </a:schemeClr>
          </a:solidFill>
          <a:ln>
            <a:solidFill>
              <a:schemeClr val="accent1">
                <a:lumMod val="60000"/>
                <a:lumOff val="40000"/>
              </a:schemeClr>
            </a:solidFill>
          </a:ln>
        </p:spPr>
        <p:txBody>
          <a:bodyPr vert="horz" lIns="91440" tIns="45720" rIns="91440" bIns="45720" rtlCol="0" anchor="b">
            <a:normAutofit/>
          </a:bodyPr>
          <a:lstStyle/>
          <a:p>
            <a:pPr algn="ctr" defTabSz="457200">
              <a:spcBef>
                <a:spcPct val="0"/>
              </a:spcBef>
              <a:spcAft>
                <a:spcPts val="600"/>
              </a:spcAft>
            </a:pPr>
            <a:r>
              <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rPr>
              <a:t>KPI </a:t>
            </a:r>
            <a:r>
              <a:rPr lang="en-US" sz="3200" cap="all" dirty="0" smtClean="0">
                <a:solidFill>
                  <a:schemeClr val="tx1">
                    <a:lumMod val="75000"/>
                    <a:lumOff val="25000"/>
                  </a:schemeClr>
                </a:solidFill>
                <a:latin typeface="Calibri" panose="020F0502020204030204" pitchFamily="34" charset="0"/>
                <a:ea typeface="+mj-ea"/>
                <a:cs typeface="Calibri" panose="020F0502020204030204" pitchFamily="34" charset="0"/>
              </a:rPr>
              <a:t>6 :- state-wise loan</a:t>
            </a:r>
            <a:endPar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endParaRPr>
          </a:p>
        </p:txBody>
      </p:sp>
      <p:sp>
        <p:nvSpPr>
          <p:cNvPr id="55" name="Rectangle 54">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58">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Content Placeholder 3"/>
          <p:cNvSpPr>
            <a:spLocks noGrp="1"/>
          </p:cNvSpPr>
          <p:nvPr>
            <p:ph idx="1"/>
          </p:nvPr>
        </p:nvSpPr>
        <p:spPr>
          <a:xfrm>
            <a:off x="715852" y="4304581"/>
            <a:ext cx="11029615" cy="2024452"/>
          </a:xfrm>
        </p:spPr>
        <p:txBody>
          <a:bodyPr/>
          <a:lstStyle/>
          <a:p>
            <a:pPr>
              <a:buClrTx/>
            </a:pPr>
            <a:r>
              <a:rPr lang="en-US" dirty="0">
                <a:solidFill>
                  <a:schemeClr val="tx1"/>
                </a:solidFill>
                <a:latin typeface="Calibri" pitchFamily="34" charset="0"/>
                <a:cs typeface="Calibri" pitchFamily="34" charset="0"/>
              </a:rPr>
              <a:t>Higher disbursement states like UP and Bihar need </a:t>
            </a:r>
            <a:r>
              <a:rPr lang="en-US" b="1" dirty="0">
                <a:solidFill>
                  <a:schemeClr val="tx1"/>
                </a:solidFill>
                <a:latin typeface="Calibri" pitchFamily="34" charset="0"/>
                <a:cs typeface="Calibri" pitchFamily="34" charset="0"/>
              </a:rPr>
              <a:t>effective risk management</a:t>
            </a:r>
            <a:r>
              <a:rPr lang="en-US" dirty="0">
                <a:solidFill>
                  <a:schemeClr val="tx1"/>
                </a:solidFill>
                <a:latin typeface="Calibri" pitchFamily="34" charset="0"/>
                <a:cs typeface="Calibri" pitchFamily="34" charset="0"/>
              </a:rPr>
              <a:t> to ensure repayment efficiency</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Lower loan distribution in Punjab might indicate an opportunity for market expansion</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Further investigation can determine whether the variations in loan amounts are due to regional policies, borrower demand, or economic factors</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Jharkhand (</a:t>
            </a:r>
            <a:r>
              <a:rPr lang="en-US" b="1" dirty="0">
                <a:solidFill>
                  <a:schemeClr val="tx1"/>
                </a:solidFill>
                <a:latin typeface="Calibri" pitchFamily="34" charset="0"/>
                <a:cs typeface="Calibri" pitchFamily="34" charset="0"/>
              </a:rPr>
              <a:t>JH</a:t>
            </a:r>
            <a:r>
              <a:rPr lang="en-US" dirty="0">
                <a:solidFill>
                  <a:schemeClr val="tx1"/>
                </a:solidFill>
                <a:latin typeface="Calibri" pitchFamily="34" charset="0"/>
                <a:cs typeface="Calibri" pitchFamily="34" charset="0"/>
              </a:rPr>
              <a:t>) shows a mid-range loan distribution compared to other states.</a:t>
            </a:r>
            <a:endParaRPr lang="en-IN" dirty="0">
              <a:solidFill>
                <a:schemeClr val="tx1"/>
              </a:solidFill>
              <a:latin typeface="Calibri" pitchFamily="34" charset="0"/>
              <a:cs typeface="Calibri"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587" y="1288067"/>
            <a:ext cx="4442825" cy="2849880"/>
          </a:xfrm>
          <a:prstGeom prst="rect">
            <a:avLst/>
          </a:prstGeom>
        </p:spPr>
      </p:pic>
    </p:spTree>
    <p:extLst>
      <p:ext uri="{BB962C8B-B14F-4D97-AF65-F5344CB8AC3E}">
        <p14:creationId xmlns:p14="http://schemas.microsoft.com/office/powerpoint/2010/main" val="3390298711"/>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xmlns="" id="{910015B9-6046-41B8-83BD-71778D2F97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xmlns="" id="{53908232-52E2-4794-A6C1-54300FB989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xmlns="" id="{D2B9299F-BED7-44C5-9CC5-E542F9193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xmlns="" id="{E9DDF273-E040-4765-AD05-872458E137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3" name="Rectangle 52">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08154030-3FE0-4DA4-B962-2F139B1173FB}"/>
              </a:ext>
            </a:extLst>
          </p:cNvPr>
          <p:cNvSpPr txBox="1"/>
          <p:nvPr/>
        </p:nvSpPr>
        <p:spPr>
          <a:xfrm>
            <a:off x="449179" y="522514"/>
            <a:ext cx="11293642" cy="586080"/>
          </a:xfrm>
          <a:prstGeom prst="rect">
            <a:avLst/>
          </a:prstGeom>
          <a:solidFill>
            <a:schemeClr val="accent1">
              <a:lumMod val="60000"/>
              <a:lumOff val="40000"/>
            </a:schemeClr>
          </a:solidFill>
          <a:ln>
            <a:solidFill>
              <a:schemeClr val="accent1">
                <a:lumMod val="60000"/>
                <a:lumOff val="40000"/>
              </a:schemeClr>
            </a:solidFill>
          </a:ln>
        </p:spPr>
        <p:txBody>
          <a:bodyPr vert="horz" lIns="91440" tIns="45720" rIns="91440" bIns="45720" rtlCol="0" anchor="b">
            <a:normAutofit/>
          </a:bodyPr>
          <a:lstStyle/>
          <a:p>
            <a:pPr algn="ctr" defTabSz="457200">
              <a:spcBef>
                <a:spcPct val="0"/>
              </a:spcBef>
              <a:spcAft>
                <a:spcPts val="600"/>
              </a:spcAft>
            </a:pPr>
            <a:r>
              <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rPr>
              <a:t>KPI 7</a:t>
            </a:r>
            <a:r>
              <a:rPr lang="en-US" sz="3200" cap="all" dirty="0" smtClean="0">
                <a:solidFill>
                  <a:schemeClr val="tx1">
                    <a:lumMod val="75000"/>
                    <a:lumOff val="25000"/>
                  </a:schemeClr>
                </a:solidFill>
                <a:latin typeface="Calibri" panose="020F0502020204030204" pitchFamily="34" charset="0"/>
                <a:ea typeface="+mj-ea"/>
                <a:cs typeface="Calibri" panose="020F0502020204030204" pitchFamily="34" charset="0"/>
              </a:rPr>
              <a:t> :- religion-wise loan</a:t>
            </a:r>
            <a:endPar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endParaRPr>
          </a:p>
        </p:txBody>
      </p:sp>
      <p:sp>
        <p:nvSpPr>
          <p:cNvPr id="55" name="Rectangle 54">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58">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Content Placeholder 3"/>
          <p:cNvSpPr>
            <a:spLocks noGrp="1"/>
          </p:cNvSpPr>
          <p:nvPr>
            <p:ph idx="1"/>
          </p:nvPr>
        </p:nvSpPr>
        <p:spPr>
          <a:xfrm>
            <a:off x="715852" y="4304581"/>
            <a:ext cx="11029615" cy="2024452"/>
          </a:xfrm>
        </p:spPr>
        <p:txBody>
          <a:bodyPr/>
          <a:lstStyle/>
          <a:p>
            <a:pPr>
              <a:buClrTx/>
            </a:pPr>
            <a:r>
              <a:rPr lang="en-US" dirty="0" smtClean="0">
                <a:solidFill>
                  <a:schemeClr val="tx1"/>
                </a:solidFill>
                <a:latin typeface="Calibri" pitchFamily="34" charset="0"/>
                <a:cs typeface="Calibri" pitchFamily="34" charset="0"/>
              </a:rPr>
              <a:t>The </a:t>
            </a:r>
            <a:r>
              <a:rPr lang="en-US" dirty="0">
                <a:solidFill>
                  <a:schemeClr val="tx1"/>
                </a:solidFill>
                <a:latin typeface="Calibri" pitchFamily="34" charset="0"/>
                <a:cs typeface="Calibri" pitchFamily="34" charset="0"/>
              </a:rPr>
              <a:t>Hindu community receives the highest percentage of loans (</a:t>
            </a:r>
            <a:r>
              <a:rPr lang="en-US" b="1" dirty="0">
                <a:solidFill>
                  <a:schemeClr val="tx1"/>
                </a:solidFill>
                <a:latin typeface="Calibri" pitchFamily="34" charset="0"/>
                <a:cs typeface="Calibri" pitchFamily="34" charset="0"/>
              </a:rPr>
              <a:t>74%</a:t>
            </a:r>
            <a:r>
              <a:rPr lang="en-US" dirty="0">
                <a:solidFill>
                  <a:schemeClr val="tx1"/>
                </a:solidFill>
                <a:latin typeface="Calibri" pitchFamily="34" charset="0"/>
                <a:cs typeface="Calibri" pitchFamily="34" charset="0"/>
              </a:rPr>
              <a:t>), possibly reflecting their </a:t>
            </a:r>
            <a:r>
              <a:rPr lang="en-US" b="1" dirty="0">
                <a:solidFill>
                  <a:schemeClr val="tx1"/>
                </a:solidFill>
                <a:latin typeface="Calibri" pitchFamily="34" charset="0"/>
                <a:cs typeface="Calibri" pitchFamily="34" charset="0"/>
              </a:rPr>
              <a:t>higher representation</a:t>
            </a:r>
            <a:r>
              <a:rPr lang="en-US" dirty="0">
                <a:solidFill>
                  <a:schemeClr val="tx1"/>
                </a:solidFill>
                <a:latin typeface="Calibri" pitchFamily="34" charset="0"/>
                <a:cs typeface="Calibri" pitchFamily="34" charset="0"/>
              </a:rPr>
              <a:t> among borrowers</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At </a:t>
            </a:r>
            <a:r>
              <a:rPr lang="en-US" b="1" dirty="0">
                <a:solidFill>
                  <a:schemeClr val="tx1"/>
                </a:solidFill>
                <a:latin typeface="Calibri" pitchFamily="34" charset="0"/>
                <a:cs typeface="Calibri" pitchFamily="34" charset="0"/>
              </a:rPr>
              <a:t>18%</a:t>
            </a:r>
            <a:r>
              <a:rPr lang="en-US" dirty="0">
                <a:solidFill>
                  <a:schemeClr val="tx1"/>
                </a:solidFill>
                <a:latin typeface="Calibri" pitchFamily="34" charset="0"/>
                <a:cs typeface="Calibri" pitchFamily="34" charset="0"/>
              </a:rPr>
              <a:t>, the Muslim community holds a significant share, indicating </a:t>
            </a:r>
            <a:r>
              <a:rPr lang="en-US" b="1" dirty="0">
                <a:solidFill>
                  <a:schemeClr val="tx1"/>
                </a:solidFill>
                <a:latin typeface="Calibri" pitchFamily="34" charset="0"/>
                <a:cs typeface="Calibri" pitchFamily="34" charset="0"/>
              </a:rPr>
              <a:t>considerable financial engagement</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The Sikh community has a </a:t>
            </a:r>
            <a:r>
              <a:rPr lang="en-US" b="1" dirty="0">
                <a:solidFill>
                  <a:schemeClr val="tx1"/>
                </a:solidFill>
                <a:latin typeface="Calibri" pitchFamily="34" charset="0"/>
                <a:cs typeface="Calibri" pitchFamily="34" charset="0"/>
              </a:rPr>
              <a:t>smaller loan share (8%)</a:t>
            </a:r>
            <a:r>
              <a:rPr lang="en-US" dirty="0">
                <a:solidFill>
                  <a:schemeClr val="tx1"/>
                </a:solidFill>
                <a:latin typeface="Calibri" pitchFamily="34" charset="0"/>
                <a:cs typeface="Calibri" pitchFamily="34" charset="0"/>
              </a:rPr>
              <a:t>, which might suggest </a:t>
            </a:r>
            <a:r>
              <a:rPr lang="en-US" b="1" dirty="0">
                <a:solidFill>
                  <a:schemeClr val="tx1"/>
                </a:solidFill>
                <a:latin typeface="Calibri" pitchFamily="34" charset="0"/>
                <a:cs typeface="Calibri" pitchFamily="34" charset="0"/>
              </a:rPr>
              <a:t>lesser loan demand or access issues</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The absence of loans to Christians (</a:t>
            </a:r>
            <a:r>
              <a:rPr lang="en-US" b="1" dirty="0">
                <a:solidFill>
                  <a:schemeClr val="tx1"/>
                </a:solidFill>
                <a:latin typeface="Calibri" pitchFamily="34" charset="0"/>
                <a:cs typeface="Calibri" pitchFamily="34" charset="0"/>
              </a:rPr>
              <a:t>0%</a:t>
            </a:r>
            <a:r>
              <a:rPr lang="en-US" dirty="0">
                <a:solidFill>
                  <a:schemeClr val="tx1"/>
                </a:solidFill>
                <a:latin typeface="Calibri" pitchFamily="34" charset="0"/>
                <a:cs typeface="Calibri" pitchFamily="34" charset="0"/>
              </a:rPr>
              <a:t>) raises questions about </a:t>
            </a:r>
            <a:r>
              <a:rPr lang="en-US" b="1" dirty="0">
                <a:solidFill>
                  <a:schemeClr val="tx1"/>
                </a:solidFill>
                <a:latin typeface="Calibri" pitchFamily="34" charset="0"/>
                <a:cs typeface="Calibri" pitchFamily="34" charset="0"/>
              </a:rPr>
              <a:t>either a lack of applications or eligibility constraints</a:t>
            </a:r>
            <a:r>
              <a:rPr lang="en-US" dirty="0">
                <a:solidFill>
                  <a:schemeClr val="tx1"/>
                </a:solidFill>
                <a:latin typeface="Calibri" pitchFamily="34" charset="0"/>
                <a:cs typeface="Calibri" pitchFamily="34" charset="0"/>
              </a:rPr>
              <a:t>.</a:t>
            </a:r>
            <a:endParaRPr lang="en-IN" dirty="0">
              <a:solidFill>
                <a:schemeClr val="tx1"/>
              </a:solidFill>
              <a:latin typeface="Calibri" pitchFamily="34" charset="0"/>
              <a:cs typeface="Calibri"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6523" y="1274049"/>
            <a:ext cx="3758954" cy="2616464"/>
          </a:xfrm>
          <a:prstGeom prst="rect">
            <a:avLst/>
          </a:prstGeom>
        </p:spPr>
      </p:pic>
    </p:spTree>
    <p:extLst>
      <p:ext uri="{BB962C8B-B14F-4D97-AF65-F5344CB8AC3E}">
        <p14:creationId xmlns:p14="http://schemas.microsoft.com/office/powerpoint/2010/main" val="212894214"/>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xmlns="" id="{910015B9-6046-41B8-83BD-71778D2F97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xmlns="" id="{53908232-52E2-4794-A6C1-54300FB989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xmlns="" id="{D2B9299F-BED7-44C5-9CC5-E542F9193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xmlns="" id="{E9DDF273-E040-4765-AD05-872458E137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3" name="Rectangle 52">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08154030-3FE0-4DA4-B962-2F139B1173FB}"/>
              </a:ext>
            </a:extLst>
          </p:cNvPr>
          <p:cNvSpPr txBox="1"/>
          <p:nvPr/>
        </p:nvSpPr>
        <p:spPr>
          <a:xfrm>
            <a:off x="449179" y="522514"/>
            <a:ext cx="11293642" cy="586080"/>
          </a:xfrm>
          <a:prstGeom prst="rect">
            <a:avLst/>
          </a:prstGeom>
          <a:solidFill>
            <a:schemeClr val="accent1">
              <a:lumMod val="60000"/>
              <a:lumOff val="40000"/>
            </a:schemeClr>
          </a:solidFill>
          <a:ln>
            <a:solidFill>
              <a:schemeClr val="accent1">
                <a:lumMod val="60000"/>
                <a:lumOff val="40000"/>
              </a:schemeClr>
            </a:solidFill>
          </a:ln>
        </p:spPr>
        <p:txBody>
          <a:bodyPr vert="horz" lIns="91440" tIns="45720" rIns="91440" bIns="45720" rtlCol="0" anchor="b">
            <a:normAutofit/>
          </a:bodyPr>
          <a:lstStyle/>
          <a:p>
            <a:pPr algn="ctr" defTabSz="457200">
              <a:spcBef>
                <a:spcPct val="0"/>
              </a:spcBef>
              <a:spcAft>
                <a:spcPts val="600"/>
              </a:spcAft>
            </a:pPr>
            <a:r>
              <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rPr>
              <a:t>KPI </a:t>
            </a:r>
            <a:r>
              <a:rPr lang="en-US" sz="3200" cap="all" dirty="0" smtClean="0">
                <a:solidFill>
                  <a:schemeClr val="tx1">
                    <a:lumMod val="75000"/>
                    <a:lumOff val="25000"/>
                  </a:schemeClr>
                </a:solidFill>
                <a:latin typeface="Calibri" panose="020F0502020204030204" pitchFamily="34" charset="0"/>
                <a:ea typeface="+mj-ea"/>
                <a:cs typeface="Calibri" panose="020F0502020204030204" pitchFamily="34" charset="0"/>
              </a:rPr>
              <a:t>8 :- product group-wise loan</a:t>
            </a:r>
            <a:endPar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endParaRPr>
          </a:p>
        </p:txBody>
      </p:sp>
      <p:sp>
        <p:nvSpPr>
          <p:cNvPr id="55" name="Rectangle 54">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58">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Content Placeholder 3"/>
          <p:cNvSpPr>
            <a:spLocks noGrp="1"/>
          </p:cNvSpPr>
          <p:nvPr>
            <p:ph idx="1"/>
          </p:nvPr>
        </p:nvSpPr>
        <p:spPr>
          <a:xfrm>
            <a:off x="446534" y="4123426"/>
            <a:ext cx="11029615" cy="2429894"/>
          </a:xfrm>
        </p:spPr>
        <p:txBody>
          <a:bodyPr/>
          <a:lstStyle/>
          <a:p>
            <a:r>
              <a:rPr lang="en-US" dirty="0">
                <a:solidFill>
                  <a:schemeClr val="tx1"/>
                </a:solidFill>
                <a:latin typeface="Calibri" pitchFamily="34" charset="0"/>
                <a:cs typeface="Calibri" pitchFamily="34" charset="0"/>
              </a:rPr>
              <a:t>T</a:t>
            </a:r>
            <a:r>
              <a:rPr lang="en-US" dirty="0" smtClean="0">
                <a:solidFill>
                  <a:schemeClr val="tx1"/>
                </a:solidFill>
                <a:latin typeface="Calibri" pitchFamily="34" charset="0"/>
                <a:cs typeface="Calibri" pitchFamily="34" charset="0"/>
              </a:rPr>
              <a:t>he </a:t>
            </a:r>
            <a:r>
              <a:rPr lang="en-US" b="1" dirty="0">
                <a:solidFill>
                  <a:schemeClr val="tx1"/>
                </a:solidFill>
                <a:latin typeface="Calibri" pitchFamily="34" charset="0"/>
                <a:cs typeface="Calibri" pitchFamily="34" charset="0"/>
              </a:rPr>
              <a:t>largest share</a:t>
            </a:r>
            <a:r>
              <a:rPr lang="en-US" dirty="0">
                <a:solidFill>
                  <a:schemeClr val="tx1"/>
                </a:solidFill>
                <a:latin typeface="Calibri" pitchFamily="34" charset="0"/>
                <a:cs typeface="Calibri" pitchFamily="34" charset="0"/>
              </a:rPr>
              <a:t> of loans is directed toward </a:t>
            </a:r>
            <a:r>
              <a:rPr lang="en-US" b="1" dirty="0">
                <a:solidFill>
                  <a:schemeClr val="tx1"/>
                </a:solidFill>
                <a:latin typeface="Calibri" pitchFamily="34" charset="0"/>
                <a:cs typeface="Calibri" pitchFamily="34" charset="0"/>
              </a:rPr>
              <a:t>home financing</a:t>
            </a:r>
            <a:r>
              <a:rPr lang="en-US" dirty="0">
                <a:solidFill>
                  <a:schemeClr val="tx1"/>
                </a:solidFill>
                <a:latin typeface="Calibri" pitchFamily="34" charset="0"/>
                <a:cs typeface="Calibri" pitchFamily="34" charset="0"/>
              </a:rPr>
              <a:t>, reflecting a focus on real estate investments and housing development</a:t>
            </a:r>
            <a:r>
              <a:rPr lang="en-US" dirty="0" smtClean="0">
                <a:solidFill>
                  <a:schemeClr val="tx1"/>
                </a:solidFill>
                <a:latin typeface="Calibri" pitchFamily="34" charset="0"/>
                <a:cs typeface="Calibri" pitchFamily="34" charset="0"/>
              </a:rPr>
              <a:t>.</a:t>
            </a:r>
          </a:p>
          <a:p>
            <a:r>
              <a:rPr lang="en-US" dirty="0">
                <a:solidFill>
                  <a:schemeClr val="tx1"/>
                </a:solidFill>
                <a:latin typeface="Calibri" pitchFamily="34" charset="0"/>
                <a:cs typeface="Calibri" pitchFamily="34" charset="0"/>
              </a:rPr>
              <a:t>Loans for </a:t>
            </a:r>
            <a:r>
              <a:rPr lang="en-US" b="1" dirty="0">
                <a:solidFill>
                  <a:schemeClr val="tx1"/>
                </a:solidFill>
                <a:latin typeface="Calibri" pitchFamily="34" charset="0"/>
                <a:cs typeface="Calibri" pitchFamily="34" charset="0"/>
              </a:rPr>
              <a:t>services</a:t>
            </a:r>
            <a:r>
              <a:rPr lang="en-US" dirty="0">
                <a:solidFill>
                  <a:schemeClr val="tx1"/>
                </a:solidFill>
                <a:latin typeface="Calibri" pitchFamily="34" charset="0"/>
                <a:cs typeface="Calibri" pitchFamily="34" charset="0"/>
              </a:rPr>
              <a:t> and </a:t>
            </a:r>
            <a:r>
              <a:rPr lang="en-US" b="1" dirty="0">
                <a:solidFill>
                  <a:schemeClr val="tx1"/>
                </a:solidFill>
                <a:latin typeface="Calibri" pitchFamily="34" charset="0"/>
                <a:cs typeface="Calibri" pitchFamily="34" charset="0"/>
              </a:rPr>
              <a:t>business</a:t>
            </a:r>
            <a:r>
              <a:rPr lang="en-US" dirty="0">
                <a:solidFill>
                  <a:schemeClr val="tx1"/>
                </a:solidFill>
                <a:latin typeface="Calibri" pitchFamily="34" charset="0"/>
                <a:cs typeface="Calibri" pitchFamily="34" charset="0"/>
              </a:rPr>
              <a:t> categories are also substantial, suggesting </a:t>
            </a:r>
            <a:r>
              <a:rPr lang="en-US" b="1" dirty="0">
                <a:solidFill>
                  <a:schemeClr val="tx1"/>
                </a:solidFill>
                <a:latin typeface="Calibri" pitchFamily="34" charset="0"/>
                <a:cs typeface="Calibri" pitchFamily="34" charset="0"/>
              </a:rPr>
              <a:t>entrepreneurial activity and operational funding needs</a:t>
            </a:r>
            <a:r>
              <a:rPr lang="en-US" dirty="0" smtClean="0">
                <a:solidFill>
                  <a:schemeClr val="tx1"/>
                </a:solidFill>
                <a:latin typeface="Calibri" pitchFamily="34" charset="0"/>
                <a:cs typeface="Calibri" pitchFamily="34" charset="0"/>
              </a:rPr>
              <a:t>.</a:t>
            </a:r>
          </a:p>
          <a:p>
            <a:r>
              <a:rPr lang="en-US" dirty="0">
                <a:solidFill>
                  <a:schemeClr val="tx1"/>
                </a:solidFill>
                <a:latin typeface="Calibri" pitchFamily="34" charset="0"/>
                <a:cs typeface="Calibri" pitchFamily="34" charset="0"/>
              </a:rPr>
              <a:t>The </a:t>
            </a:r>
            <a:r>
              <a:rPr lang="en-US" b="1" dirty="0">
                <a:solidFill>
                  <a:schemeClr val="tx1"/>
                </a:solidFill>
                <a:latin typeface="Calibri" pitchFamily="34" charset="0"/>
                <a:cs typeface="Calibri" pitchFamily="34" charset="0"/>
              </a:rPr>
              <a:t>small allocation</a:t>
            </a:r>
            <a:r>
              <a:rPr lang="en-US" dirty="0">
                <a:solidFill>
                  <a:schemeClr val="tx1"/>
                </a:solidFill>
                <a:latin typeface="Calibri" pitchFamily="34" charset="0"/>
                <a:cs typeface="Calibri" pitchFamily="34" charset="0"/>
              </a:rPr>
              <a:t> for agriculture implies </a:t>
            </a:r>
            <a:r>
              <a:rPr lang="en-US" b="1" dirty="0">
                <a:solidFill>
                  <a:schemeClr val="tx1"/>
                </a:solidFill>
                <a:latin typeface="Calibri" pitchFamily="34" charset="0"/>
                <a:cs typeface="Calibri" pitchFamily="34" charset="0"/>
              </a:rPr>
              <a:t>either lower demand from farmers or limited lending in this sector</a:t>
            </a:r>
            <a:r>
              <a:rPr lang="en-US" dirty="0" smtClean="0">
                <a:solidFill>
                  <a:schemeClr val="tx1"/>
                </a:solidFill>
                <a:latin typeface="Calibri" pitchFamily="34" charset="0"/>
                <a:cs typeface="Calibri" pitchFamily="34" charset="0"/>
              </a:rPr>
              <a:t>.</a:t>
            </a:r>
          </a:p>
          <a:p>
            <a:r>
              <a:rPr lang="en-US" dirty="0">
                <a:solidFill>
                  <a:schemeClr val="tx1"/>
                </a:solidFill>
                <a:latin typeface="Calibri" pitchFamily="34" charset="0"/>
                <a:cs typeface="Calibri" pitchFamily="34" charset="0"/>
              </a:rPr>
              <a:t>There is an opportunity to </a:t>
            </a:r>
            <a:r>
              <a:rPr lang="en-US" b="1" dirty="0">
                <a:solidFill>
                  <a:schemeClr val="tx1"/>
                </a:solidFill>
                <a:latin typeface="Calibri" pitchFamily="34" charset="0"/>
                <a:cs typeface="Calibri" pitchFamily="34" charset="0"/>
              </a:rPr>
              <a:t>expand financial products</a:t>
            </a:r>
            <a:r>
              <a:rPr lang="en-US" dirty="0">
                <a:solidFill>
                  <a:schemeClr val="tx1"/>
                </a:solidFill>
                <a:latin typeface="Calibri" pitchFamily="34" charset="0"/>
                <a:cs typeface="Calibri" pitchFamily="34" charset="0"/>
              </a:rPr>
              <a:t> for lesser-funded categories, such as trade and agriculture, to ensure broader financial inclusion.</a:t>
            </a:r>
          </a:p>
          <a:p>
            <a:endParaRPr lang="en-IN" dirty="0">
              <a:solidFill>
                <a:schemeClr val="tx1"/>
              </a:solidFill>
              <a:latin typeface="Calibri" pitchFamily="34" charset="0"/>
              <a:cs typeface="Calibri"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8432" y="1364886"/>
            <a:ext cx="4695136" cy="2508374"/>
          </a:xfrm>
          <a:prstGeom prst="rect">
            <a:avLst/>
          </a:prstGeom>
        </p:spPr>
      </p:pic>
    </p:spTree>
    <p:extLst>
      <p:ext uri="{BB962C8B-B14F-4D97-AF65-F5344CB8AC3E}">
        <p14:creationId xmlns:p14="http://schemas.microsoft.com/office/powerpoint/2010/main" val="150228756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xmlns="" id="{910015B9-6046-41B8-83BD-71778D2F97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xmlns="" id="{53908232-52E2-4794-A6C1-54300FB989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xmlns="" id="{D2B9299F-BED7-44C5-9CC5-E542F9193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xmlns="" id="{E9DDF273-E040-4765-AD05-872458E137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3" name="Rectangle 52">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08154030-3FE0-4DA4-B962-2F139B1173FB}"/>
              </a:ext>
            </a:extLst>
          </p:cNvPr>
          <p:cNvSpPr txBox="1"/>
          <p:nvPr/>
        </p:nvSpPr>
        <p:spPr>
          <a:xfrm>
            <a:off x="449179" y="522514"/>
            <a:ext cx="11293642" cy="586080"/>
          </a:xfrm>
          <a:prstGeom prst="rect">
            <a:avLst/>
          </a:prstGeom>
          <a:solidFill>
            <a:schemeClr val="accent1">
              <a:lumMod val="60000"/>
              <a:lumOff val="40000"/>
            </a:schemeClr>
          </a:solidFill>
          <a:ln>
            <a:solidFill>
              <a:schemeClr val="accent1">
                <a:lumMod val="60000"/>
                <a:lumOff val="40000"/>
              </a:schemeClr>
            </a:solidFill>
          </a:ln>
        </p:spPr>
        <p:txBody>
          <a:bodyPr vert="horz" lIns="91440" tIns="45720" rIns="91440" bIns="45720" rtlCol="0" anchor="b">
            <a:normAutofit/>
          </a:bodyPr>
          <a:lstStyle/>
          <a:p>
            <a:pPr algn="ctr" defTabSz="457200">
              <a:spcBef>
                <a:spcPct val="0"/>
              </a:spcBef>
              <a:spcAft>
                <a:spcPts val="600"/>
              </a:spcAft>
            </a:pPr>
            <a:r>
              <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rPr>
              <a:t>KPI </a:t>
            </a:r>
            <a:r>
              <a:rPr lang="en-US" sz="3200" cap="all" dirty="0" smtClean="0">
                <a:solidFill>
                  <a:schemeClr val="tx1">
                    <a:lumMod val="75000"/>
                    <a:lumOff val="25000"/>
                  </a:schemeClr>
                </a:solidFill>
                <a:latin typeface="Calibri" panose="020F0502020204030204" pitchFamily="34" charset="0"/>
                <a:ea typeface="+mj-ea"/>
                <a:cs typeface="Calibri" panose="020F0502020204030204" pitchFamily="34" charset="0"/>
              </a:rPr>
              <a:t>9 :- disbursement trend</a:t>
            </a:r>
            <a:endPar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endParaRPr>
          </a:p>
        </p:txBody>
      </p:sp>
      <p:sp>
        <p:nvSpPr>
          <p:cNvPr id="55" name="Rectangle 54">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58">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Content Placeholder 3"/>
          <p:cNvSpPr>
            <a:spLocks noGrp="1"/>
          </p:cNvSpPr>
          <p:nvPr>
            <p:ph idx="1"/>
          </p:nvPr>
        </p:nvSpPr>
        <p:spPr>
          <a:xfrm>
            <a:off x="578682" y="4347713"/>
            <a:ext cx="11029615" cy="1966824"/>
          </a:xfrm>
        </p:spPr>
        <p:txBody>
          <a:bodyPr/>
          <a:lstStyle/>
          <a:p>
            <a:pPr>
              <a:buClrTx/>
            </a:pPr>
            <a:r>
              <a:rPr lang="en-US" dirty="0">
                <a:solidFill>
                  <a:schemeClr val="tx1"/>
                </a:solidFill>
                <a:latin typeface="Calibri" pitchFamily="34" charset="0"/>
                <a:cs typeface="Calibri" pitchFamily="34" charset="0"/>
              </a:rPr>
              <a:t>There was a </a:t>
            </a:r>
            <a:r>
              <a:rPr lang="en-US" b="1" dirty="0">
                <a:solidFill>
                  <a:schemeClr val="tx1"/>
                </a:solidFill>
                <a:latin typeface="Calibri" pitchFamily="34" charset="0"/>
                <a:cs typeface="Calibri" pitchFamily="34" charset="0"/>
              </a:rPr>
              <a:t>substantial increase</a:t>
            </a:r>
            <a:r>
              <a:rPr lang="en-US" dirty="0">
                <a:solidFill>
                  <a:schemeClr val="tx1"/>
                </a:solidFill>
                <a:latin typeface="Calibri" pitchFamily="34" charset="0"/>
                <a:cs typeface="Calibri" pitchFamily="34" charset="0"/>
              </a:rPr>
              <a:t> in loan disbursement from </a:t>
            </a:r>
            <a:r>
              <a:rPr lang="en-US" b="1" dirty="0">
                <a:solidFill>
                  <a:schemeClr val="tx1"/>
                </a:solidFill>
                <a:latin typeface="Calibri" pitchFamily="34" charset="0"/>
                <a:cs typeface="Calibri" pitchFamily="34" charset="0"/>
              </a:rPr>
              <a:t>FY 2018 to FY 2019</a:t>
            </a:r>
            <a:r>
              <a:rPr lang="en-US" dirty="0">
                <a:solidFill>
                  <a:schemeClr val="tx1"/>
                </a:solidFill>
                <a:latin typeface="Calibri" pitchFamily="34" charset="0"/>
                <a:cs typeface="Calibri" pitchFamily="34" charset="0"/>
              </a:rPr>
              <a:t>, suggesting </a:t>
            </a:r>
            <a:r>
              <a:rPr lang="en-US" b="1" dirty="0">
                <a:solidFill>
                  <a:schemeClr val="tx1"/>
                </a:solidFill>
                <a:latin typeface="Calibri" pitchFamily="34" charset="0"/>
                <a:cs typeface="Calibri" pitchFamily="34" charset="0"/>
              </a:rPr>
              <a:t>higher demand for loans</a:t>
            </a:r>
            <a:r>
              <a:rPr lang="en-US" dirty="0">
                <a:solidFill>
                  <a:schemeClr val="tx1"/>
                </a:solidFill>
                <a:latin typeface="Calibri" pitchFamily="34" charset="0"/>
                <a:cs typeface="Calibri" pitchFamily="34" charset="0"/>
              </a:rPr>
              <a:t> or </a:t>
            </a:r>
            <a:r>
              <a:rPr lang="en-US" b="1" dirty="0">
                <a:solidFill>
                  <a:schemeClr val="tx1"/>
                </a:solidFill>
                <a:latin typeface="Calibri" pitchFamily="34" charset="0"/>
                <a:cs typeface="Calibri" pitchFamily="34" charset="0"/>
              </a:rPr>
              <a:t>aggressive lending strategies</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The </a:t>
            </a:r>
            <a:r>
              <a:rPr lang="en-US" b="1" dirty="0">
                <a:solidFill>
                  <a:schemeClr val="tx1"/>
                </a:solidFill>
                <a:latin typeface="Calibri" pitchFamily="34" charset="0"/>
                <a:cs typeface="Calibri" pitchFamily="34" charset="0"/>
              </a:rPr>
              <a:t>steep drop</a:t>
            </a:r>
            <a:r>
              <a:rPr lang="en-US" dirty="0">
                <a:solidFill>
                  <a:schemeClr val="tx1"/>
                </a:solidFill>
                <a:latin typeface="Calibri" pitchFamily="34" charset="0"/>
                <a:cs typeface="Calibri" pitchFamily="34" charset="0"/>
              </a:rPr>
              <a:t> in disbursements in </a:t>
            </a:r>
            <a:r>
              <a:rPr lang="en-US" b="1" dirty="0">
                <a:solidFill>
                  <a:schemeClr val="tx1"/>
                </a:solidFill>
                <a:latin typeface="Calibri" pitchFamily="34" charset="0"/>
                <a:cs typeface="Calibri" pitchFamily="34" charset="0"/>
              </a:rPr>
              <a:t>FY 2020</a:t>
            </a:r>
            <a:r>
              <a:rPr lang="en-US" dirty="0">
                <a:solidFill>
                  <a:schemeClr val="tx1"/>
                </a:solidFill>
                <a:latin typeface="Calibri" pitchFamily="34" charset="0"/>
                <a:cs typeface="Calibri" pitchFamily="34" charset="0"/>
              </a:rPr>
              <a:t> could be due to </a:t>
            </a:r>
            <a:r>
              <a:rPr lang="en-US" b="1" dirty="0">
                <a:solidFill>
                  <a:schemeClr val="tx1"/>
                </a:solidFill>
                <a:latin typeface="Calibri" pitchFamily="34" charset="0"/>
                <a:cs typeface="Calibri" pitchFamily="34" charset="0"/>
              </a:rPr>
              <a:t>economic downturns, policy changes, or external market factors like the COVID-19 pandemic</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Investigating </a:t>
            </a:r>
            <a:r>
              <a:rPr lang="en-US" b="1" dirty="0">
                <a:solidFill>
                  <a:schemeClr val="tx1"/>
                </a:solidFill>
                <a:latin typeface="Calibri" pitchFamily="34" charset="0"/>
                <a:cs typeface="Calibri" pitchFamily="34" charset="0"/>
              </a:rPr>
              <a:t>the reasons behind FY 2019’s growth</a:t>
            </a:r>
            <a:r>
              <a:rPr lang="en-US" dirty="0">
                <a:solidFill>
                  <a:schemeClr val="tx1"/>
                </a:solidFill>
                <a:latin typeface="Calibri" pitchFamily="34" charset="0"/>
                <a:cs typeface="Calibri" pitchFamily="34" charset="0"/>
              </a:rPr>
              <a:t> could help replicate similar success strategies</a:t>
            </a:r>
            <a:r>
              <a:rPr lang="en-US" dirty="0" smtClean="0">
                <a:solidFill>
                  <a:schemeClr val="tx1"/>
                </a:solidFill>
                <a:latin typeface="Calibri" pitchFamily="34" charset="0"/>
                <a:cs typeface="Calibri" pitchFamily="34" charset="0"/>
              </a:rPr>
              <a:t>.</a:t>
            </a:r>
          </a:p>
          <a:p>
            <a:pPr>
              <a:buClrTx/>
            </a:pPr>
            <a:endParaRPr lang="en-IN" dirty="0">
              <a:solidFill>
                <a:schemeClr val="tx1"/>
              </a:solidFill>
              <a:latin typeface="Calibri" pitchFamily="34" charset="0"/>
              <a:cs typeface="Calibri"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9670" y="1417175"/>
            <a:ext cx="4312659" cy="2602733"/>
          </a:xfrm>
          <a:prstGeom prst="rect">
            <a:avLst/>
          </a:prstGeom>
        </p:spPr>
      </p:pic>
    </p:spTree>
    <p:extLst>
      <p:ext uri="{BB962C8B-B14F-4D97-AF65-F5344CB8AC3E}">
        <p14:creationId xmlns:p14="http://schemas.microsoft.com/office/powerpoint/2010/main" val="3303975350"/>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xmlns="" id="{910015B9-6046-41B8-83BD-71778D2F97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xmlns="" id="{53908232-52E2-4794-A6C1-54300FB989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xmlns="" id="{D2B9299F-BED7-44C5-9CC5-E542F9193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xmlns="" id="{E9DDF273-E040-4765-AD05-872458E137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3" name="Rectangle 52">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08154030-3FE0-4DA4-B962-2F139B1173FB}"/>
              </a:ext>
            </a:extLst>
          </p:cNvPr>
          <p:cNvSpPr txBox="1"/>
          <p:nvPr/>
        </p:nvSpPr>
        <p:spPr>
          <a:xfrm>
            <a:off x="449179" y="522514"/>
            <a:ext cx="11293642" cy="586080"/>
          </a:xfrm>
          <a:prstGeom prst="rect">
            <a:avLst/>
          </a:prstGeom>
          <a:solidFill>
            <a:schemeClr val="accent1">
              <a:lumMod val="60000"/>
              <a:lumOff val="40000"/>
            </a:schemeClr>
          </a:solidFill>
          <a:ln>
            <a:solidFill>
              <a:schemeClr val="accent1">
                <a:lumMod val="60000"/>
                <a:lumOff val="40000"/>
              </a:schemeClr>
            </a:solidFill>
          </a:ln>
        </p:spPr>
        <p:txBody>
          <a:bodyPr vert="horz" lIns="91440" tIns="45720" rIns="91440" bIns="45720" rtlCol="0" anchor="b">
            <a:normAutofit/>
          </a:bodyPr>
          <a:lstStyle/>
          <a:p>
            <a:pPr algn="ctr" defTabSz="457200">
              <a:spcBef>
                <a:spcPct val="0"/>
              </a:spcBef>
              <a:spcAft>
                <a:spcPts val="600"/>
              </a:spcAft>
            </a:pPr>
            <a:r>
              <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rPr>
              <a:t>KPI </a:t>
            </a:r>
            <a:r>
              <a:rPr lang="en-US" sz="3200" cap="all" dirty="0" smtClean="0">
                <a:solidFill>
                  <a:schemeClr val="tx1">
                    <a:lumMod val="75000"/>
                    <a:lumOff val="25000"/>
                  </a:schemeClr>
                </a:solidFill>
                <a:latin typeface="Calibri" panose="020F0502020204030204" pitchFamily="34" charset="0"/>
                <a:ea typeface="+mj-ea"/>
                <a:cs typeface="Calibri" panose="020F0502020204030204" pitchFamily="34" charset="0"/>
              </a:rPr>
              <a:t>10 :- grade-wise loan</a:t>
            </a:r>
            <a:endPar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endParaRPr>
          </a:p>
        </p:txBody>
      </p:sp>
      <p:sp>
        <p:nvSpPr>
          <p:cNvPr id="55" name="Rectangle 54">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58">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Content Placeholder 3"/>
          <p:cNvSpPr>
            <a:spLocks noGrp="1"/>
          </p:cNvSpPr>
          <p:nvPr>
            <p:ph idx="1"/>
          </p:nvPr>
        </p:nvSpPr>
        <p:spPr>
          <a:xfrm>
            <a:off x="581192" y="4037161"/>
            <a:ext cx="11029615" cy="2534919"/>
          </a:xfrm>
        </p:spPr>
        <p:txBody>
          <a:bodyPr/>
          <a:lstStyle/>
          <a:p>
            <a:pPr>
              <a:buClrTx/>
            </a:pPr>
            <a:r>
              <a:rPr lang="en-US" dirty="0">
                <a:solidFill>
                  <a:schemeClr val="tx1"/>
                </a:solidFill>
                <a:latin typeface="Calibri" pitchFamily="34" charset="0"/>
                <a:cs typeface="Calibri" pitchFamily="34" charset="0"/>
              </a:rPr>
              <a:t>A large portion of loans (</a:t>
            </a:r>
            <a:r>
              <a:rPr lang="en-US" b="1" dirty="0">
                <a:solidFill>
                  <a:schemeClr val="tx1"/>
                </a:solidFill>
                <a:latin typeface="Calibri" pitchFamily="34" charset="0"/>
                <a:cs typeface="Calibri" pitchFamily="34" charset="0"/>
              </a:rPr>
              <a:t>12.2M</a:t>
            </a:r>
            <a:r>
              <a:rPr lang="en-US" dirty="0">
                <a:solidFill>
                  <a:schemeClr val="tx1"/>
                </a:solidFill>
                <a:latin typeface="Calibri" pitchFamily="34" charset="0"/>
                <a:cs typeface="Calibri" pitchFamily="34" charset="0"/>
              </a:rPr>
              <a:t>) falls under an undefined category. </a:t>
            </a:r>
            <a:r>
              <a:rPr lang="en-US" b="1" dirty="0">
                <a:solidFill>
                  <a:schemeClr val="tx1"/>
                </a:solidFill>
                <a:latin typeface="Calibri" pitchFamily="34" charset="0"/>
                <a:cs typeface="Calibri" pitchFamily="34" charset="0"/>
              </a:rPr>
              <a:t>Data inconsistency or grading inefficiencies</a:t>
            </a:r>
            <a:r>
              <a:rPr lang="en-US" dirty="0">
                <a:solidFill>
                  <a:schemeClr val="tx1"/>
                </a:solidFill>
                <a:latin typeface="Calibri" pitchFamily="34" charset="0"/>
                <a:cs typeface="Calibri" pitchFamily="34" charset="0"/>
              </a:rPr>
              <a:t> should be investigated</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This suggests that </a:t>
            </a:r>
            <a:r>
              <a:rPr lang="en-US" b="1" dirty="0">
                <a:solidFill>
                  <a:schemeClr val="tx1"/>
                </a:solidFill>
                <a:latin typeface="Calibri" pitchFamily="34" charset="0"/>
                <a:cs typeface="Calibri" pitchFamily="34" charset="0"/>
              </a:rPr>
              <a:t>moderate-risk borrowers</a:t>
            </a:r>
            <a:r>
              <a:rPr lang="en-US" dirty="0">
                <a:solidFill>
                  <a:schemeClr val="tx1"/>
                </a:solidFill>
                <a:latin typeface="Calibri" pitchFamily="34" charset="0"/>
                <a:cs typeface="Calibri" pitchFamily="34" charset="0"/>
              </a:rPr>
              <a:t> (Grade B) are preferred over high-risk or lower-rated applicants</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The decreasing loan amounts from </a:t>
            </a:r>
            <a:r>
              <a:rPr lang="en-US" b="1" dirty="0">
                <a:solidFill>
                  <a:schemeClr val="tx1"/>
                </a:solidFill>
                <a:latin typeface="Calibri" pitchFamily="34" charset="0"/>
                <a:cs typeface="Calibri" pitchFamily="34" charset="0"/>
              </a:rPr>
              <a:t>Grade C to Grade G</a:t>
            </a:r>
            <a:r>
              <a:rPr lang="en-US" dirty="0">
                <a:solidFill>
                  <a:schemeClr val="tx1"/>
                </a:solidFill>
                <a:latin typeface="Calibri" pitchFamily="34" charset="0"/>
                <a:cs typeface="Calibri" pitchFamily="34" charset="0"/>
              </a:rPr>
              <a:t> indicate </a:t>
            </a:r>
            <a:r>
              <a:rPr lang="en-US" b="1" dirty="0">
                <a:solidFill>
                  <a:schemeClr val="tx1"/>
                </a:solidFill>
                <a:latin typeface="Calibri" pitchFamily="34" charset="0"/>
                <a:cs typeface="Calibri" pitchFamily="34" charset="0"/>
              </a:rPr>
              <a:t>higher-risk borrowers receive fewer loans</a:t>
            </a:r>
            <a:r>
              <a:rPr lang="en-US" dirty="0">
                <a:solidFill>
                  <a:schemeClr val="tx1"/>
                </a:solidFill>
                <a:latin typeface="Calibri" pitchFamily="34" charset="0"/>
                <a:cs typeface="Calibri" pitchFamily="34" charset="0"/>
              </a:rPr>
              <a:t> due to strict lending policies</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Since Grades A, B, and C have substantial loan disbursements, </a:t>
            </a:r>
            <a:r>
              <a:rPr lang="en-US" b="1" dirty="0">
                <a:solidFill>
                  <a:schemeClr val="tx1"/>
                </a:solidFill>
                <a:latin typeface="Calibri" pitchFamily="34" charset="0"/>
                <a:cs typeface="Calibri" pitchFamily="34" charset="0"/>
              </a:rPr>
              <a:t>targeted lending strategies</a:t>
            </a:r>
            <a:r>
              <a:rPr lang="en-US" dirty="0">
                <a:solidFill>
                  <a:schemeClr val="tx1"/>
                </a:solidFill>
                <a:latin typeface="Calibri" pitchFamily="34" charset="0"/>
                <a:cs typeface="Calibri" pitchFamily="34" charset="0"/>
              </a:rPr>
              <a:t> could help expand these categories further. </a:t>
            </a:r>
            <a:endParaRPr lang="en-US" dirty="0" smtClean="0">
              <a:solidFill>
                <a:schemeClr val="tx1"/>
              </a:solidFill>
              <a:latin typeface="Calibri" pitchFamily="34" charset="0"/>
              <a:cs typeface="Calibri" pitchFamily="34" charset="0"/>
            </a:endParaRPr>
          </a:p>
          <a:p>
            <a:pPr>
              <a:buClrTx/>
            </a:pPr>
            <a:r>
              <a:rPr lang="en-US" dirty="0" smtClean="0">
                <a:solidFill>
                  <a:schemeClr val="tx1"/>
                </a:solidFill>
                <a:latin typeface="Calibri" pitchFamily="34" charset="0"/>
                <a:cs typeface="Calibri" pitchFamily="34" charset="0"/>
              </a:rPr>
              <a:t>The </a:t>
            </a:r>
            <a:r>
              <a:rPr lang="en-US" dirty="0">
                <a:solidFill>
                  <a:schemeClr val="tx1"/>
                </a:solidFill>
                <a:latin typeface="Calibri" pitchFamily="34" charset="0"/>
                <a:cs typeface="Calibri" pitchFamily="34" charset="0"/>
              </a:rPr>
              <a:t>high number of </a:t>
            </a:r>
            <a:r>
              <a:rPr lang="en-US" b="1" dirty="0">
                <a:solidFill>
                  <a:schemeClr val="tx1"/>
                </a:solidFill>
                <a:latin typeface="Calibri" pitchFamily="34" charset="0"/>
                <a:cs typeface="Calibri" pitchFamily="34" charset="0"/>
              </a:rPr>
              <a:t>unclassified loans</a:t>
            </a:r>
            <a:r>
              <a:rPr lang="en-US" dirty="0">
                <a:solidFill>
                  <a:schemeClr val="tx1"/>
                </a:solidFill>
                <a:latin typeface="Calibri" pitchFamily="34" charset="0"/>
                <a:cs typeface="Calibri" pitchFamily="34" charset="0"/>
              </a:rPr>
              <a:t> suggests a need for </a:t>
            </a:r>
            <a:r>
              <a:rPr lang="en-US" b="1" dirty="0">
                <a:solidFill>
                  <a:schemeClr val="tx1"/>
                </a:solidFill>
                <a:latin typeface="Calibri" pitchFamily="34" charset="0"/>
                <a:cs typeface="Calibri" pitchFamily="34" charset="0"/>
              </a:rPr>
              <a:t>better data categorization</a:t>
            </a:r>
            <a:r>
              <a:rPr lang="en-US" dirty="0">
                <a:solidFill>
                  <a:schemeClr val="tx1"/>
                </a:solidFill>
                <a:latin typeface="Calibri" pitchFamily="34" charset="0"/>
                <a:cs typeface="Calibri" pitchFamily="34" charset="0"/>
              </a:rPr>
              <a:t> to ensure transparency in loan grading.</a:t>
            </a:r>
            <a:endParaRPr lang="en-IN" dirty="0">
              <a:solidFill>
                <a:schemeClr val="tx1"/>
              </a:solidFill>
              <a:latin typeface="Calibri" pitchFamily="34" charset="0"/>
              <a:cs typeface="Calibri"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7857" y="1324968"/>
            <a:ext cx="4591266" cy="2531039"/>
          </a:xfrm>
          <a:prstGeom prst="rect">
            <a:avLst/>
          </a:prstGeom>
        </p:spPr>
      </p:pic>
    </p:spTree>
    <p:extLst>
      <p:ext uri="{BB962C8B-B14F-4D97-AF65-F5344CB8AC3E}">
        <p14:creationId xmlns:p14="http://schemas.microsoft.com/office/powerpoint/2010/main" val="1271983548"/>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xmlns="" id="{910015B9-6046-41B8-83BD-71778D2F97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xmlns="" id="{53908232-52E2-4794-A6C1-54300FB989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xmlns="" id="{D2B9299F-BED7-44C5-9CC5-E542F9193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xmlns="" id="{E9DDF273-E040-4765-AD05-872458E137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3" name="Rectangle 52">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08154030-3FE0-4DA4-B962-2F139B1173FB}"/>
              </a:ext>
            </a:extLst>
          </p:cNvPr>
          <p:cNvSpPr txBox="1"/>
          <p:nvPr/>
        </p:nvSpPr>
        <p:spPr>
          <a:xfrm>
            <a:off x="449179" y="522514"/>
            <a:ext cx="11293642" cy="586080"/>
          </a:xfrm>
          <a:prstGeom prst="rect">
            <a:avLst/>
          </a:prstGeom>
          <a:solidFill>
            <a:schemeClr val="accent1">
              <a:lumMod val="60000"/>
              <a:lumOff val="40000"/>
            </a:schemeClr>
          </a:solidFill>
          <a:ln>
            <a:solidFill>
              <a:schemeClr val="accent1">
                <a:lumMod val="60000"/>
                <a:lumOff val="40000"/>
              </a:schemeClr>
            </a:solidFill>
          </a:ln>
        </p:spPr>
        <p:txBody>
          <a:bodyPr vert="horz" lIns="91440" tIns="45720" rIns="91440" bIns="45720" rtlCol="0" anchor="b">
            <a:normAutofit/>
          </a:bodyPr>
          <a:lstStyle/>
          <a:p>
            <a:pPr algn="ctr" defTabSz="457200">
              <a:spcBef>
                <a:spcPct val="0"/>
              </a:spcBef>
              <a:spcAft>
                <a:spcPts val="600"/>
              </a:spcAft>
            </a:pPr>
            <a:r>
              <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rPr>
              <a:t>KPI </a:t>
            </a:r>
            <a:r>
              <a:rPr lang="en-US" sz="3200" cap="all" dirty="0" smtClean="0">
                <a:solidFill>
                  <a:schemeClr val="tx1">
                    <a:lumMod val="75000"/>
                    <a:lumOff val="25000"/>
                  </a:schemeClr>
                </a:solidFill>
                <a:latin typeface="Calibri" panose="020F0502020204030204" pitchFamily="34" charset="0"/>
                <a:ea typeface="+mj-ea"/>
                <a:cs typeface="Calibri" panose="020F0502020204030204" pitchFamily="34" charset="0"/>
              </a:rPr>
              <a:t>11 :- default loan count</a:t>
            </a:r>
            <a:endPar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endParaRPr>
          </a:p>
        </p:txBody>
      </p:sp>
      <p:sp>
        <p:nvSpPr>
          <p:cNvPr id="55" name="Rectangle 54">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58">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Content Placeholder 3"/>
          <p:cNvSpPr>
            <a:spLocks noGrp="1"/>
          </p:cNvSpPr>
          <p:nvPr>
            <p:ph idx="1"/>
          </p:nvPr>
        </p:nvSpPr>
        <p:spPr>
          <a:xfrm>
            <a:off x="578682" y="3838755"/>
            <a:ext cx="11029615" cy="2510288"/>
          </a:xfrm>
        </p:spPr>
        <p:txBody>
          <a:bodyPr/>
          <a:lstStyle/>
          <a:p>
            <a:pPr>
              <a:buClrTx/>
            </a:pPr>
            <a:r>
              <a:rPr lang="en-US" dirty="0">
                <a:solidFill>
                  <a:schemeClr val="tx1"/>
                </a:solidFill>
                <a:latin typeface="Calibri" pitchFamily="34" charset="0"/>
                <a:cs typeface="Calibri" pitchFamily="34" charset="0"/>
              </a:rPr>
              <a:t>This visual represents the total default loan value, indicating the amount that has not been repaid by borrowers. It is a crucial metric for assessing credit risk and financial health</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A high default loan value suggests increased risk and potential financial losses for the organization</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There may be no loan defaults in the recorded period</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If no defaults exist, it could indicate an efficient loan approval process and strong borrower repayment behavior.</a:t>
            </a:r>
            <a:endParaRPr lang="en-IN" dirty="0">
              <a:solidFill>
                <a:schemeClr val="tx1"/>
              </a:solidFill>
              <a:latin typeface="Calibri" pitchFamily="34" charset="0"/>
              <a:cs typeface="Calibri"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1110" y="1681144"/>
            <a:ext cx="2049780" cy="2049780"/>
          </a:xfrm>
          <a:prstGeom prst="rect">
            <a:avLst/>
          </a:prstGeom>
        </p:spPr>
      </p:pic>
    </p:spTree>
    <p:extLst>
      <p:ext uri="{BB962C8B-B14F-4D97-AF65-F5344CB8AC3E}">
        <p14:creationId xmlns:p14="http://schemas.microsoft.com/office/powerpoint/2010/main" val="23929884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xmlns="" id="{88C97474-5879-4DB5-B4F3-F0357104BC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8">
            <a:extLst>
              <a:ext uri="{FF2B5EF4-FFF2-40B4-BE49-F238E27FC236}">
                <a16:creationId xmlns:a16="http://schemas.microsoft.com/office/drawing/2014/main" xmlns="" id="{7D2AF00E-D433-4047-863F-BCB69CEC3C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6851" y="601200"/>
            <a:ext cx="7498616" cy="5789365"/>
          </a:xfrm>
          <a:prstGeom prst="rect">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AEE90946-841E-4583-BB94-4465B3E0B504}"/>
              </a:ext>
            </a:extLst>
          </p:cNvPr>
          <p:cNvSpPr>
            <a:spLocks noGrp="1"/>
          </p:cNvSpPr>
          <p:nvPr>
            <p:ph type="title"/>
          </p:nvPr>
        </p:nvSpPr>
        <p:spPr>
          <a:xfrm>
            <a:off x="4470300" y="906681"/>
            <a:ext cx="6658013" cy="976902"/>
          </a:xfrm>
        </p:spPr>
        <p:txBody>
          <a:bodyPr>
            <a:normAutofit/>
          </a:bodyPr>
          <a:lstStyle/>
          <a:p>
            <a:r>
              <a:rPr lang="en-US" dirty="0">
                <a:solidFill>
                  <a:srgbClr val="FFFFFF"/>
                </a:solidFill>
                <a:latin typeface="Calibri" panose="020F0502020204030204" pitchFamily="34" charset="0"/>
                <a:cs typeface="Calibri" panose="020F0502020204030204" pitchFamily="34" charset="0"/>
              </a:rPr>
              <a:t>Introduction</a:t>
            </a:r>
          </a:p>
        </p:txBody>
      </p:sp>
      <p:sp>
        <p:nvSpPr>
          <p:cNvPr id="38" name="Rectangle 30">
            <a:extLst>
              <a:ext uri="{FF2B5EF4-FFF2-40B4-BE49-F238E27FC236}">
                <a16:creationId xmlns:a16="http://schemas.microsoft.com/office/drawing/2014/main" xmlns="" id="{0997DBEA-6DFC-457A-9850-E535053549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2">
            <a:extLst>
              <a:ext uri="{FF2B5EF4-FFF2-40B4-BE49-F238E27FC236}">
                <a16:creationId xmlns:a16="http://schemas.microsoft.com/office/drawing/2014/main" xmlns="" id="{79446CF5-953A-4916-BFF4-F5558E5C23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4">
            <a:extLst>
              <a:ext uri="{FF2B5EF4-FFF2-40B4-BE49-F238E27FC236}">
                <a16:creationId xmlns:a16="http://schemas.microsoft.com/office/drawing/2014/main" xmlns="" id="{477B945C-B433-4DFF-9A67-A5C9257E47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descr="Magnifying glass showing decling performance">
            <a:extLst>
              <a:ext uri="{FF2B5EF4-FFF2-40B4-BE49-F238E27FC236}">
                <a16:creationId xmlns:a16="http://schemas.microsoft.com/office/drawing/2014/main" xmlns="" id="{96C88973-FF45-1977-827E-36D69B1783D8}"/>
              </a:ext>
            </a:extLst>
          </p:cNvPr>
          <p:cNvPicPr>
            <a:picLocks noChangeAspect="1"/>
          </p:cNvPicPr>
          <p:nvPr/>
        </p:nvPicPr>
        <p:blipFill>
          <a:blip r:embed="rId2"/>
          <a:srcRect l="12126" r="45063" b="-1"/>
          <a:stretch/>
        </p:blipFill>
        <p:spPr>
          <a:xfrm>
            <a:off x="446533" y="601201"/>
            <a:ext cx="3703321" cy="5789364"/>
          </a:xfrm>
          <a:prstGeom prst="rect">
            <a:avLst/>
          </a:prstGeom>
        </p:spPr>
      </p:pic>
      <p:sp>
        <p:nvSpPr>
          <p:cNvPr id="3" name="Content Placeholder 2">
            <a:extLst>
              <a:ext uri="{FF2B5EF4-FFF2-40B4-BE49-F238E27FC236}">
                <a16:creationId xmlns:a16="http://schemas.microsoft.com/office/drawing/2014/main" xmlns="" id="{48E24A2C-DF2D-482D-A8AC-4600982F6C71}"/>
              </a:ext>
            </a:extLst>
          </p:cNvPr>
          <p:cNvSpPr>
            <a:spLocks noGrp="1"/>
          </p:cNvSpPr>
          <p:nvPr>
            <p:ph idx="1"/>
          </p:nvPr>
        </p:nvSpPr>
        <p:spPr>
          <a:xfrm>
            <a:off x="4470300" y="1883583"/>
            <a:ext cx="6658013" cy="2562440"/>
          </a:xfrm>
        </p:spPr>
        <p:txBody>
          <a:bodyPr>
            <a:normAutofit/>
          </a:bodyPr>
          <a:lstStyle/>
          <a:p>
            <a:pPr marL="0" indent="0">
              <a:buNone/>
            </a:pPr>
            <a:r>
              <a:rPr lang="en-US" sz="1400" dirty="0">
                <a:solidFill>
                  <a:srgbClr val="FFFFFF"/>
                </a:solidFill>
                <a:latin typeface="Calibri" panose="020F0502020204030204" pitchFamily="34" charset="0"/>
                <a:cs typeface="Calibri" panose="020F0502020204030204" pitchFamily="34" charset="0"/>
              </a:rPr>
              <a:t>This project is an in-depth analysis of bank loan data, aimed at uncovering key insights into loan issuance trends, customer credit behavior, and financial performance metrics. The analysis combines SQL, Tableau, Excel and Power BI for data extraction and transformation into data visualization, providing a comprehensive overview of loan trends over time, the financial health of different customer segments, and risk assessment across various loan grades. This project serves as a crucial tool for understanding the dynamics of loan portfolios and guiding strategic decision-making in the financial sector.</a:t>
            </a:r>
          </a:p>
        </p:txBody>
      </p:sp>
    </p:spTree>
    <p:extLst>
      <p:ext uri="{BB962C8B-B14F-4D97-AF65-F5344CB8AC3E}">
        <p14:creationId xmlns:p14="http://schemas.microsoft.com/office/powerpoint/2010/main" val="3859141780"/>
      </p:ext>
    </p:extLst>
  </p:cSld>
  <p:clrMapOvr>
    <a:overrideClrMapping bg1="dk1" tx1="lt1" bg2="dk2" tx2="lt2" accent1="accent1" accent2="accent2" accent3="accent3" accent4="accent4" accent5="accent5" accent6="accent6" hlink="hlink" folHlink="folHlink"/>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xmlns="" id="{910015B9-6046-41B8-83BD-71778D2F97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xmlns="" id="{53908232-52E2-4794-A6C1-54300FB989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xmlns="" id="{D2B9299F-BED7-44C5-9CC5-E542F9193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xmlns="" id="{E9DDF273-E040-4765-AD05-872458E137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3" name="Rectangle 52">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08154030-3FE0-4DA4-B962-2F139B1173FB}"/>
              </a:ext>
            </a:extLst>
          </p:cNvPr>
          <p:cNvSpPr txBox="1"/>
          <p:nvPr/>
        </p:nvSpPr>
        <p:spPr>
          <a:xfrm>
            <a:off x="449179" y="522514"/>
            <a:ext cx="11293642" cy="586080"/>
          </a:xfrm>
          <a:prstGeom prst="rect">
            <a:avLst/>
          </a:prstGeom>
          <a:solidFill>
            <a:schemeClr val="accent1">
              <a:lumMod val="60000"/>
              <a:lumOff val="40000"/>
            </a:schemeClr>
          </a:solidFill>
          <a:ln>
            <a:solidFill>
              <a:schemeClr val="accent1">
                <a:lumMod val="60000"/>
                <a:lumOff val="40000"/>
              </a:schemeClr>
            </a:solidFill>
          </a:ln>
        </p:spPr>
        <p:txBody>
          <a:bodyPr vert="horz" lIns="91440" tIns="45720" rIns="91440" bIns="45720" rtlCol="0" anchor="b">
            <a:normAutofit/>
          </a:bodyPr>
          <a:lstStyle/>
          <a:p>
            <a:pPr algn="ctr" defTabSz="457200">
              <a:spcBef>
                <a:spcPct val="0"/>
              </a:spcBef>
              <a:spcAft>
                <a:spcPts val="600"/>
              </a:spcAft>
            </a:pPr>
            <a:r>
              <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rPr>
              <a:t>KPI </a:t>
            </a:r>
            <a:r>
              <a:rPr lang="en-US" sz="3200" cap="all" dirty="0" smtClean="0">
                <a:solidFill>
                  <a:schemeClr val="tx1">
                    <a:lumMod val="75000"/>
                    <a:lumOff val="25000"/>
                  </a:schemeClr>
                </a:solidFill>
                <a:latin typeface="Calibri" panose="020F0502020204030204" pitchFamily="34" charset="0"/>
                <a:ea typeface="+mj-ea"/>
                <a:cs typeface="Calibri" panose="020F0502020204030204" pitchFamily="34" charset="0"/>
              </a:rPr>
              <a:t>12 :-delinquent client count </a:t>
            </a:r>
            <a:endPar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endParaRPr>
          </a:p>
        </p:txBody>
      </p:sp>
      <p:sp>
        <p:nvSpPr>
          <p:cNvPr id="55" name="Rectangle 54">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58">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Content Placeholder 3"/>
          <p:cNvSpPr>
            <a:spLocks noGrp="1"/>
          </p:cNvSpPr>
          <p:nvPr>
            <p:ph idx="1"/>
          </p:nvPr>
        </p:nvSpPr>
        <p:spPr>
          <a:xfrm>
            <a:off x="578682" y="3907765"/>
            <a:ext cx="11029615" cy="2628301"/>
          </a:xfrm>
        </p:spPr>
        <p:txBody>
          <a:bodyPr/>
          <a:lstStyle/>
          <a:p>
            <a:pPr>
              <a:buClrTx/>
            </a:pPr>
            <a:r>
              <a:rPr lang="en-US" dirty="0">
                <a:solidFill>
                  <a:schemeClr val="tx1"/>
                </a:solidFill>
                <a:latin typeface="Calibri" pitchFamily="34" charset="0"/>
                <a:cs typeface="Calibri" pitchFamily="34" charset="0"/>
              </a:rPr>
              <a:t>With </a:t>
            </a:r>
            <a:r>
              <a:rPr lang="en-US" b="1" dirty="0">
                <a:solidFill>
                  <a:schemeClr val="tx1"/>
                </a:solidFill>
                <a:latin typeface="Calibri" pitchFamily="34" charset="0"/>
                <a:cs typeface="Calibri" pitchFamily="34" charset="0"/>
              </a:rPr>
              <a:t>997 clients in delinquency</a:t>
            </a:r>
            <a:r>
              <a:rPr lang="en-US" dirty="0">
                <a:solidFill>
                  <a:schemeClr val="tx1"/>
                </a:solidFill>
                <a:latin typeface="Calibri" pitchFamily="34" charset="0"/>
                <a:cs typeface="Calibri" pitchFamily="34" charset="0"/>
              </a:rPr>
              <a:t>, there is a notable level of overdue payments, indicating potential financial stress among borrowers</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A high delinquency count can lead to </a:t>
            </a:r>
            <a:r>
              <a:rPr lang="en-US" b="1" dirty="0">
                <a:solidFill>
                  <a:schemeClr val="tx1"/>
                </a:solidFill>
                <a:latin typeface="Calibri" pitchFamily="34" charset="0"/>
                <a:cs typeface="Calibri" pitchFamily="34" charset="0"/>
              </a:rPr>
              <a:t>cash flow disruptions</a:t>
            </a:r>
            <a:r>
              <a:rPr lang="en-US" dirty="0">
                <a:solidFill>
                  <a:schemeClr val="tx1"/>
                </a:solidFill>
                <a:latin typeface="Calibri" pitchFamily="34" charset="0"/>
                <a:cs typeface="Calibri" pitchFamily="34" charset="0"/>
              </a:rPr>
              <a:t> and may require stronger collection strategies to recover overdue amounts</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Delinquency suggests potential </a:t>
            </a:r>
            <a:r>
              <a:rPr lang="en-US" b="1" dirty="0">
                <a:solidFill>
                  <a:schemeClr val="tx1"/>
                </a:solidFill>
                <a:latin typeface="Calibri" pitchFamily="34" charset="0"/>
                <a:cs typeface="Calibri" pitchFamily="34" charset="0"/>
              </a:rPr>
              <a:t>loan defaults</a:t>
            </a:r>
            <a:r>
              <a:rPr lang="en-US" dirty="0">
                <a:solidFill>
                  <a:schemeClr val="tx1"/>
                </a:solidFill>
                <a:latin typeface="Calibri" pitchFamily="34" charset="0"/>
                <a:cs typeface="Calibri" pitchFamily="34" charset="0"/>
              </a:rPr>
              <a:t>, which can impact the </a:t>
            </a:r>
            <a:r>
              <a:rPr lang="en-US" b="1" dirty="0">
                <a:solidFill>
                  <a:schemeClr val="tx1"/>
                </a:solidFill>
                <a:latin typeface="Calibri" pitchFamily="34" charset="0"/>
                <a:cs typeface="Calibri" pitchFamily="34" charset="0"/>
              </a:rPr>
              <a:t>institution’s financial stability and risk exposure</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Delinquent clients affect overall </a:t>
            </a:r>
            <a:r>
              <a:rPr lang="en-US" b="1" dirty="0">
                <a:solidFill>
                  <a:schemeClr val="tx1"/>
                </a:solidFill>
                <a:latin typeface="Calibri" pitchFamily="34" charset="0"/>
                <a:cs typeface="Calibri" pitchFamily="34" charset="0"/>
              </a:rPr>
              <a:t>loan book quality</a:t>
            </a:r>
            <a:r>
              <a:rPr lang="en-US" dirty="0">
                <a:solidFill>
                  <a:schemeClr val="tx1"/>
                </a:solidFill>
                <a:latin typeface="Calibri" pitchFamily="34" charset="0"/>
                <a:cs typeface="Calibri" pitchFamily="34" charset="0"/>
              </a:rPr>
              <a:t>, potentially increasing </a:t>
            </a:r>
            <a:r>
              <a:rPr lang="en-US" b="1" dirty="0">
                <a:solidFill>
                  <a:schemeClr val="tx1"/>
                </a:solidFill>
                <a:latin typeface="Calibri" pitchFamily="34" charset="0"/>
                <a:cs typeface="Calibri" pitchFamily="34" charset="0"/>
              </a:rPr>
              <a:t>provisioning costs for bad </a:t>
            </a:r>
            <a:r>
              <a:rPr lang="en-US" b="1" dirty="0" smtClean="0">
                <a:solidFill>
                  <a:schemeClr val="tx1"/>
                </a:solidFill>
                <a:latin typeface="Calibri" pitchFamily="34" charset="0"/>
                <a:cs typeface="Calibri" pitchFamily="34" charset="0"/>
              </a:rPr>
              <a:t>debts</a:t>
            </a:r>
            <a:r>
              <a:rPr lang="en-US" dirty="0">
                <a:solidFill>
                  <a:schemeClr val="tx1"/>
                </a:solidFill>
                <a:latin typeface="Calibri" pitchFamily="34" charset="0"/>
                <a:cs typeface="Calibri" pitchFamily="34" charset="0"/>
              </a:rPr>
              <a:t>, Monitoring trends in delinquency can help assess the </a:t>
            </a:r>
            <a:r>
              <a:rPr lang="en-US" b="1" dirty="0">
                <a:solidFill>
                  <a:schemeClr val="tx1"/>
                </a:solidFill>
                <a:latin typeface="Calibri" pitchFamily="34" charset="0"/>
                <a:cs typeface="Calibri" pitchFamily="34" charset="0"/>
              </a:rPr>
              <a:t>long-term profitability and sustainability</a:t>
            </a:r>
            <a:r>
              <a:rPr lang="en-US" dirty="0">
                <a:solidFill>
                  <a:schemeClr val="tx1"/>
                </a:solidFill>
                <a:latin typeface="Calibri" pitchFamily="34" charset="0"/>
                <a:cs typeface="Calibri" pitchFamily="34" charset="0"/>
              </a:rPr>
              <a:t> of lending operations</a:t>
            </a:r>
            <a:r>
              <a:rPr lang="en-US" dirty="0" smtClean="0">
                <a:solidFill>
                  <a:schemeClr val="tx1"/>
                </a:solidFill>
                <a:latin typeface="Calibri" pitchFamily="34" charset="0"/>
                <a:cs typeface="Calibri" pitchFamily="34" charset="0"/>
              </a:rPr>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7595" y="1568353"/>
            <a:ext cx="2891790" cy="2279027"/>
          </a:xfrm>
          <a:prstGeom prst="rect">
            <a:avLst/>
          </a:prstGeom>
        </p:spPr>
      </p:pic>
    </p:spTree>
    <p:extLst>
      <p:ext uri="{BB962C8B-B14F-4D97-AF65-F5344CB8AC3E}">
        <p14:creationId xmlns:p14="http://schemas.microsoft.com/office/powerpoint/2010/main" val="2228225151"/>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xmlns="" id="{910015B9-6046-41B8-83BD-71778D2F97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xmlns="" id="{53908232-52E2-4794-A6C1-54300FB989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xmlns="" id="{D2B9299F-BED7-44C5-9CC5-E542F9193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xmlns="" id="{08154030-3FE0-4DA4-B962-2F139B1173FB}"/>
              </a:ext>
            </a:extLst>
          </p:cNvPr>
          <p:cNvSpPr txBox="1"/>
          <p:nvPr/>
        </p:nvSpPr>
        <p:spPr>
          <a:xfrm>
            <a:off x="449179" y="522514"/>
            <a:ext cx="11293642" cy="586080"/>
          </a:xfrm>
          <a:prstGeom prst="rect">
            <a:avLst/>
          </a:prstGeom>
          <a:solidFill>
            <a:schemeClr val="accent1">
              <a:lumMod val="60000"/>
              <a:lumOff val="40000"/>
            </a:schemeClr>
          </a:solidFill>
          <a:ln>
            <a:solidFill>
              <a:schemeClr val="accent1">
                <a:lumMod val="60000"/>
                <a:lumOff val="40000"/>
              </a:schemeClr>
            </a:solidFill>
          </a:ln>
        </p:spPr>
        <p:txBody>
          <a:bodyPr vert="horz" lIns="91440" tIns="45720" rIns="91440" bIns="45720" rtlCol="0" anchor="b">
            <a:normAutofit/>
          </a:bodyPr>
          <a:lstStyle/>
          <a:p>
            <a:pPr algn="ctr" defTabSz="457200">
              <a:spcBef>
                <a:spcPct val="0"/>
              </a:spcBef>
              <a:spcAft>
                <a:spcPts val="600"/>
              </a:spcAft>
            </a:pPr>
            <a:r>
              <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rPr>
              <a:t>KPI </a:t>
            </a:r>
            <a:r>
              <a:rPr lang="en-US" sz="3200" cap="all" dirty="0" smtClean="0">
                <a:solidFill>
                  <a:schemeClr val="tx1">
                    <a:lumMod val="75000"/>
                    <a:lumOff val="25000"/>
                  </a:schemeClr>
                </a:solidFill>
                <a:latin typeface="Calibri" panose="020F0502020204030204" pitchFamily="34" charset="0"/>
                <a:ea typeface="+mj-ea"/>
                <a:cs typeface="Calibri" panose="020F0502020204030204" pitchFamily="34" charset="0"/>
              </a:rPr>
              <a:t>13 :- delinquent loan rate</a:t>
            </a:r>
            <a:endPar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endParaRPr>
          </a:p>
        </p:txBody>
      </p:sp>
      <p:sp>
        <p:nvSpPr>
          <p:cNvPr id="55" name="Rectangle 54">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58">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Content Placeholder 3"/>
          <p:cNvSpPr>
            <a:spLocks noGrp="1"/>
          </p:cNvSpPr>
          <p:nvPr>
            <p:ph idx="1"/>
          </p:nvPr>
        </p:nvSpPr>
        <p:spPr>
          <a:xfrm>
            <a:off x="578682" y="3804250"/>
            <a:ext cx="11029615" cy="1975450"/>
          </a:xfrm>
        </p:spPr>
        <p:txBody>
          <a:bodyPr/>
          <a:lstStyle/>
          <a:p>
            <a:pPr>
              <a:buClrTx/>
            </a:pPr>
            <a:r>
              <a:rPr lang="en-US" dirty="0">
                <a:solidFill>
                  <a:schemeClr val="tx1"/>
                </a:solidFill>
                <a:latin typeface="Calibri" pitchFamily="34" charset="0"/>
                <a:cs typeface="Calibri" pitchFamily="34" charset="0"/>
              </a:rPr>
              <a:t>This KPI card highlights the Delinquent Loan Rate as 9.97%, representing the percentage of loans that are past due but not yet defaulted</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Nearly 10% of loans are in delinquency, signaling potential repayment challenges</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If not managed properly, delinquent loans may transition into </a:t>
            </a:r>
            <a:r>
              <a:rPr lang="en-US" b="1" dirty="0">
                <a:solidFill>
                  <a:schemeClr val="tx1"/>
                </a:solidFill>
                <a:latin typeface="Calibri" pitchFamily="34" charset="0"/>
                <a:cs typeface="Calibri" pitchFamily="34" charset="0"/>
              </a:rPr>
              <a:t>defaults</a:t>
            </a:r>
            <a:r>
              <a:rPr lang="en-US" dirty="0">
                <a:solidFill>
                  <a:schemeClr val="tx1"/>
                </a:solidFill>
                <a:latin typeface="Calibri" pitchFamily="34" charset="0"/>
                <a:cs typeface="Calibri" pitchFamily="34" charset="0"/>
              </a:rPr>
              <a:t>, increasing financial risk</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Immediate action is required to </a:t>
            </a:r>
            <a:r>
              <a:rPr lang="en-US" b="1" dirty="0">
                <a:solidFill>
                  <a:schemeClr val="tx1"/>
                </a:solidFill>
                <a:latin typeface="Calibri" pitchFamily="34" charset="0"/>
                <a:cs typeface="Calibri" pitchFamily="34" charset="0"/>
              </a:rPr>
              <a:t>strengthen collection efforts</a:t>
            </a:r>
            <a:r>
              <a:rPr lang="en-US" dirty="0">
                <a:solidFill>
                  <a:schemeClr val="tx1"/>
                </a:solidFill>
                <a:latin typeface="Calibri" pitchFamily="34" charset="0"/>
                <a:cs typeface="Calibri" pitchFamily="34" charset="0"/>
              </a:rPr>
              <a:t> and </a:t>
            </a:r>
            <a:r>
              <a:rPr lang="en-US" b="1" dirty="0">
                <a:solidFill>
                  <a:schemeClr val="tx1"/>
                </a:solidFill>
                <a:latin typeface="Calibri" pitchFamily="34" charset="0"/>
                <a:cs typeface="Calibri" pitchFamily="34" charset="0"/>
              </a:rPr>
              <a:t>support borrowers</a:t>
            </a:r>
            <a:r>
              <a:rPr lang="en-US" dirty="0">
                <a:solidFill>
                  <a:schemeClr val="tx1"/>
                </a:solidFill>
                <a:latin typeface="Calibri" pitchFamily="34" charset="0"/>
                <a:cs typeface="Calibri" pitchFamily="34" charset="0"/>
              </a:rPr>
              <a:t> facing repayment issues.</a:t>
            </a:r>
            <a:endParaRPr lang="en-IN" dirty="0">
              <a:solidFill>
                <a:schemeClr val="tx1"/>
              </a:solidFill>
              <a:latin typeface="Calibri" pitchFamily="34" charset="0"/>
              <a:cs typeface="Calibri"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3963" y="1727969"/>
            <a:ext cx="3099054" cy="1524187"/>
          </a:xfrm>
          <a:prstGeom prst="rect">
            <a:avLst/>
          </a:prstGeom>
        </p:spPr>
      </p:pic>
    </p:spTree>
    <p:extLst>
      <p:ext uri="{BB962C8B-B14F-4D97-AF65-F5344CB8AC3E}">
        <p14:creationId xmlns:p14="http://schemas.microsoft.com/office/powerpoint/2010/main" val="3666588607"/>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xmlns="" id="{910015B9-6046-41B8-83BD-71778D2F97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xmlns="" id="{53908232-52E2-4794-A6C1-54300FB989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xmlns="" id="{D2B9299F-BED7-44C5-9CC5-E542F9193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xmlns="" id="{E9DDF273-E040-4765-AD05-872458E137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3" name="Rectangle 52">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08154030-3FE0-4DA4-B962-2F139B1173FB}"/>
              </a:ext>
            </a:extLst>
          </p:cNvPr>
          <p:cNvSpPr txBox="1"/>
          <p:nvPr/>
        </p:nvSpPr>
        <p:spPr>
          <a:xfrm>
            <a:off x="449179" y="522514"/>
            <a:ext cx="11293642" cy="586080"/>
          </a:xfrm>
          <a:prstGeom prst="rect">
            <a:avLst/>
          </a:prstGeom>
          <a:solidFill>
            <a:schemeClr val="accent1">
              <a:lumMod val="60000"/>
              <a:lumOff val="40000"/>
            </a:schemeClr>
          </a:solidFill>
          <a:ln>
            <a:solidFill>
              <a:schemeClr val="accent1">
                <a:lumMod val="60000"/>
                <a:lumOff val="40000"/>
              </a:schemeClr>
            </a:solidFill>
          </a:ln>
        </p:spPr>
        <p:txBody>
          <a:bodyPr vert="horz" lIns="91440" tIns="45720" rIns="91440" bIns="45720" rtlCol="0" anchor="b">
            <a:normAutofit/>
          </a:bodyPr>
          <a:lstStyle/>
          <a:p>
            <a:pPr algn="ctr" defTabSz="457200">
              <a:spcBef>
                <a:spcPct val="0"/>
              </a:spcBef>
              <a:spcAft>
                <a:spcPts val="600"/>
              </a:spcAft>
            </a:pPr>
            <a:r>
              <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rPr>
              <a:t>KPI </a:t>
            </a:r>
            <a:r>
              <a:rPr lang="en-US" sz="3200" cap="all" dirty="0" smtClean="0">
                <a:solidFill>
                  <a:schemeClr val="tx1">
                    <a:lumMod val="75000"/>
                    <a:lumOff val="25000"/>
                  </a:schemeClr>
                </a:solidFill>
                <a:latin typeface="Calibri" panose="020F0502020204030204" pitchFamily="34" charset="0"/>
                <a:ea typeface="+mj-ea"/>
                <a:cs typeface="Calibri" panose="020F0502020204030204" pitchFamily="34" charset="0"/>
              </a:rPr>
              <a:t>14 :- default loan rate</a:t>
            </a:r>
            <a:endPar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endParaRPr>
          </a:p>
        </p:txBody>
      </p:sp>
      <p:sp>
        <p:nvSpPr>
          <p:cNvPr id="55" name="Rectangle 54">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58">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Title 2"/>
          <p:cNvSpPr>
            <a:spLocks noGrp="1"/>
          </p:cNvSpPr>
          <p:nvPr>
            <p:ph idx="1"/>
          </p:nvPr>
        </p:nvSpPr>
        <p:spPr>
          <a:xfrm>
            <a:off x="581192" y="4342192"/>
            <a:ext cx="11029615" cy="2006849"/>
          </a:xfrm>
        </p:spPr>
        <p:txBody>
          <a:bodyPr/>
          <a:lstStyle/>
          <a:p>
            <a:pPr>
              <a:buClrTx/>
            </a:pPr>
            <a:r>
              <a:rPr lang="en-US" dirty="0">
                <a:solidFill>
                  <a:schemeClr val="tx1"/>
                </a:solidFill>
                <a:latin typeface="Calibri" pitchFamily="34" charset="0"/>
                <a:cs typeface="Calibri" pitchFamily="34" charset="0"/>
              </a:rPr>
              <a:t>This </a:t>
            </a:r>
            <a:r>
              <a:rPr lang="en-US" b="1" dirty="0">
                <a:solidFill>
                  <a:schemeClr val="tx1"/>
                </a:solidFill>
                <a:latin typeface="Calibri" pitchFamily="34" charset="0"/>
                <a:cs typeface="Calibri" pitchFamily="34" charset="0"/>
              </a:rPr>
              <a:t>KPI card</a:t>
            </a:r>
            <a:r>
              <a:rPr lang="en-US" dirty="0">
                <a:solidFill>
                  <a:schemeClr val="tx1"/>
                </a:solidFill>
                <a:latin typeface="Calibri" pitchFamily="34" charset="0"/>
                <a:cs typeface="Calibri" pitchFamily="34" charset="0"/>
              </a:rPr>
              <a:t> displays the </a:t>
            </a:r>
            <a:r>
              <a:rPr lang="en-US" b="1" dirty="0">
                <a:solidFill>
                  <a:schemeClr val="tx1"/>
                </a:solidFill>
                <a:latin typeface="Calibri" pitchFamily="34" charset="0"/>
                <a:cs typeface="Calibri" pitchFamily="34" charset="0"/>
              </a:rPr>
              <a:t>Default Loan Rate</a:t>
            </a:r>
            <a:r>
              <a:rPr lang="en-US" dirty="0">
                <a:solidFill>
                  <a:schemeClr val="tx1"/>
                </a:solidFill>
                <a:latin typeface="Calibri" pitchFamily="34" charset="0"/>
                <a:cs typeface="Calibri" pitchFamily="34" charset="0"/>
              </a:rPr>
              <a:t> as </a:t>
            </a:r>
            <a:r>
              <a:rPr lang="en-US" b="1" dirty="0">
                <a:solidFill>
                  <a:schemeClr val="tx1"/>
                </a:solidFill>
                <a:latin typeface="Calibri" pitchFamily="34" charset="0"/>
                <a:cs typeface="Calibri" pitchFamily="34" charset="0"/>
              </a:rPr>
              <a:t>1.58%</a:t>
            </a:r>
            <a:r>
              <a:rPr lang="en-US" dirty="0">
                <a:solidFill>
                  <a:schemeClr val="tx1"/>
                </a:solidFill>
                <a:latin typeface="Calibri" pitchFamily="34" charset="0"/>
                <a:cs typeface="Calibri" pitchFamily="34" charset="0"/>
              </a:rPr>
              <a:t>, indicating the proportion of loans that have defaulted</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 A 1.58% default rate suggests that the majority of borrowers are repaying their loans successfully</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While the rate is relatively low, continued monitoring is crucial to prevent future defaults</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A lower default rate ensures financial stability and better profitability for the lending institution</a:t>
            </a:r>
            <a:r>
              <a:rPr lang="en-US" dirty="0" smtClean="0">
                <a:solidFill>
                  <a:schemeClr val="tx1"/>
                </a:solidFill>
                <a:latin typeface="Calibri" pitchFamily="34" charset="0"/>
                <a:cs typeface="Calibri" pitchFamily="34" charset="0"/>
              </a:rPr>
              <a:t>.</a:t>
            </a:r>
          </a:p>
          <a:p>
            <a:pPr>
              <a:buClrTx/>
            </a:pPr>
            <a:endParaRPr lang="en-IN" dirty="0">
              <a:solidFill>
                <a:schemeClr val="tx1"/>
              </a:solidFill>
              <a:latin typeface="Calibri" pitchFamily="34" charset="0"/>
              <a:cs typeface="Calibri"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7466" y="1828022"/>
            <a:ext cx="3237067" cy="1674303"/>
          </a:xfrm>
          <a:prstGeom prst="rect">
            <a:avLst/>
          </a:prstGeom>
        </p:spPr>
      </p:pic>
    </p:spTree>
    <p:extLst>
      <p:ext uri="{BB962C8B-B14F-4D97-AF65-F5344CB8AC3E}">
        <p14:creationId xmlns:p14="http://schemas.microsoft.com/office/powerpoint/2010/main" val="404353318"/>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xmlns="" id="{910015B9-6046-41B8-83BD-71778D2F97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xmlns="" id="{53908232-52E2-4794-A6C1-54300FB989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xmlns="" id="{D2B9299F-BED7-44C5-9CC5-E542F9193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xmlns="" id="{E9DDF273-E040-4765-AD05-872458E137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3" name="Rectangle 52">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08154030-3FE0-4DA4-B962-2F139B1173FB}"/>
              </a:ext>
            </a:extLst>
          </p:cNvPr>
          <p:cNvSpPr txBox="1"/>
          <p:nvPr/>
        </p:nvSpPr>
        <p:spPr>
          <a:xfrm>
            <a:off x="449179" y="522514"/>
            <a:ext cx="11293642" cy="586080"/>
          </a:xfrm>
          <a:prstGeom prst="rect">
            <a:avLst/>
          </a:prstGeom>
          <a:solidFill>
            <a:schemeClr val="accent1">
              <a:lumMod val="60000"/>
              <a:lumOff val="40000"/>
            </a:schemeClr>
          </a:solidFill>
          <a:ln>
            <a:solidFill>
              <a:schemeClr val="accent1">
                <a:lumMod val="60000"/>
                <a:lumOff val="40000"/>
              </a:schemeClr>
            </a:solidFill>
          </a:ln>
        </p:spPr>
        <p:txBody>
          <a:bodyPr vert="horz" lIns="91440" tIns="45720" rIns="91440" bIns="45720" rtlCol="0" anchor="b">
            <a:normAutofit/>
          </a:bodyPr>
          <a:lstStyle/>
          <a:p>
            <a:pPr algn="ctr" defTabSz="457200">
              <a:spcBef>
                <a:spcPct val="0"/>
              </a:spcBef>
              <a:spcAft>
                <a:spcPts val="600"/>
              </a:spcAft>
            </a:pPr>
            <a:r>
              <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rPr>
              <a:t>KPI </a:t>
            </a:r>
            <a:r>
              <a:rPr lang="en-US" sz="3200" cap="all" dirty="0" smtClean="0">
                <a:solidFill>
                  <a:schemeClr val="tx1">
                    <a:lumMod val="75000"/>
                    <a:lumOff val="25000"/>
                  </a:schemeClr>
                </a:solidFill>
                <a:latin typeface="Calibri" panose="020F0502020204030204" pitchFamily="34" charset="0"/>
                <a:ea typeface="+mj-ea"/>
                <a:cs typeface="Calibri" panose="020F0502020204030204" pitchFamily="34" charset="0"/>
              </a:rPr>
              <a:t>15 :- loan status-wise loan</a:t>
            </a:r>
            <a:endPar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endParaRPr>
          </a:p>
        </p:txBody>
      </p:sp>
      <p:sp>
        <p:nvSpPr>
          <p:cNvPr id="55" name="Rectangle 54">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58">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Title 2"/>
          <p:cNvSpPr>
            <a:spLocks noGrp="1"/>
          </p:cNvSpPr>
          <p:nvPr>
            <p:ph idx="1"/>
          </p:nvPr>
        </p:nvSpPr>
        <p:spPr>
          <a:xfrm>
            <a:off x="578682" y="3634827"/>
            <a:ext cx="11166785" cy="2955755"/>
          </a:xfrm>
        </p:spPr>
        <p:txBody>
          <a:bodyPr/>
          <a:lstStyle/>
          <a:p>
            <a:pPr>
              <a:buClrTx/>
            </a:pPr>
            <a:r>
              <a:rPr lang="en-US" b="1" dirty="0">
                <a:solidFill>
                  <a:schemeClr val="tx1"/>
                </a:solidFill>
                <a:latin typeface="Calibri" pitchFamily="34" charset="0"/>
                <a:cs typeface="Calibri" pitchFamily="34" charset="0"/>
              </a:rPr>
              <a:t>7,989 loans</a:t>
            </a:r>
            <a:r>
              <a:rPr lang="en-US" dirty="0">
                <a:solidFill>
                  <a:schemeClr val="tx1"/>
                </a:solidFill>
                <a:latin typeface="Calibri" pitchFamily="34" charset="0"/>
                <a:cs typeface="Calibri" pitchFamily="34" charset="0"/>
              </a:rPr>
              <a:t> have been fully repaid, indicating strong repayment behavior among borrowers</a:t>
            </a:r>
            <a:r>
              <a:rPr lang="en-US" dirty="0" smtClean="0">
                <a:solidFill>
                  <a:schemeClr val="tx1"/>
                </a:solidFill>
                <a:latin typeface="Calibri" pitchFamily="34" charset="0"/>
                <a:cs typeface="Calibri" pitchFamily="34" charset="0"/>
              </a:rPr>
              <a:t>.</a:t>
            </a:r>
          </a:p>
          <a:p>
            <a:pPr>
              <a:buClrTx/>
            </a:pPr>
            <a:r>
              <a:rPr lang="en-US" b="1" dirty="0">
                <a:solidFill>
                  <a:schemeClr val="tx1"/>
                </a:solidFill>
                <a:latin typeface="Calibri" pitchFamily="34" charset="0"/>
                <a:cs typeface="Calibri" pitchFamily="34" charset="0"/>
              </a:rPr>
              <a:t>690 loans</a:t>
            </a:r>
            <a:r>
              <a:rPr lang="en-US" dirty="0">
                <a:solidFill>
                  <a:schemeClr val="tx1"/>
                </a:solidFill>
                <a:latin typeface="Calibri" pitchFamily="34" charset="0"/>
                <a:cs typeface="Calibri" pitchFamily="34" charset="0"/>
              </a:rPr>
              <a:t> are currently active, suggesting an ongoing revenue stream for the lender</a:t>
            </a:r>
            <a:r>
              <a:rPr lang="en-US" dirty="0" smtClean="0">
                <a:solidFill>
                  <a:schemeClr val="tx1"/>
                </a:solidFill>
                <a:latin typeface="Calibri" pitchFamily="34" charset="0"/>
                <a:cs typeface="Calibri" pitchFamily="34" charset="0"/>
              </a:rPr>
              <a:t>.</a:t>
            </a:r>
          </a:p>
          <a:p>
            <a:pPr>
              <a:buClrTx/>
            </a:pPr>
            <a:r>
              <a:rPr lang="en-US" dirty="0" smtClean="0">
                <a:solidFill>
                  <a:schemeClr val="tx1"/>
                </a:solidFill>
                <a:latin typeface="Calibri" pitchFamily="34" charset="0"/>
                <a:cs typeface="Calibri" pitchFamily="34" charset="0"/>
              </a:rPr>
              <a:t>Only </a:t>
            </a:r>
            <a:r>
              <a:rPr lang="en-US" b="1" dirty="0">
                <a:solidFill>
                  <a:schemeClr val="tx1"/>
                </a:solidFill>
                <a:latin typeface="Calibri" pitchFamily="34" charset="0"/>
                <a:cs typeface="Calibri" pitchFamily="34" charset="0"/>
              </a:rPr>
              <a:t>1 loan</a:t>
            </a:r>
            <a:r>
              <a:rPr lang="en-US" dirty="0">
                <a:solidFill>
                  <a:schemeClr val="tx1"/>
                </a:solidFill>
                <a:latin typeface="Calibri" pitchFamily="34" charset="0"/>
                <a:cs typeface="Calibri" pitchFamily="34" charset="0"/>
              </a:rPr>
              <a:t> is classified as </a:t>
            </a:r>
            <a:r>
              <a:rPr lang="en-US" b="1" dirty="0">
                <a:solidFill>
                  <a:schemeClr val="tx1"/>
                </a:solidFill>
                <a:latin typeface="Calibri" pitchFamily="34" charset="0"/>
                <a:cs typeface="Calibri" pitchFamily="34" charset="0"/>
              </a:rPr>
              <a:t>NPA</a:t>
            </a:r>
            <a:r>
              <a:rPr lang="en-US" dirty="0">
                <a:solidFill>
                  <a:schemeClr val="tx1"/>
                </a:solidFill>
                <a:latin typeface="Calibri" pitchFamily="34" charset="0"/>
                <a:cs typeface="Calibri" pitchFamily="34" charset="0"/>
              </a:rPr>
              <a:t>, indicating a </a:t>
            </a:r>
            <a:r>
              <a:rPr lang="en-US" b="1" dirty="0">
                <a:solidFill>
                  <a:schemeClr val="tx1"/>
                </a:solidFill>
                <a:latin typeface="Calibri" pitchFamily="34" charset="0"/>
                <a:cs typeface="Calibri" pitchFamily="34" charset="0"/>
              </a:rPr>
              <a:t>low default rate</a:t>
            </a:r>
            <a:r>
              <a:rPr lang="en-US" dirty="0" smtClean="0">
                <a:solidFill>
                  <a:schemeClr val="tx1"/>
                </a:solidFill>
                <a:latin typeface="Calibri" pitchFamily="34" charset="0"/>
                <a:cs typeface="Calibri" pitchFamily="34" charset="0"/>
              </a:rPr>
              <a:t>.</a:t>
            </a:r>
          </a:p>
          <a:p>
            <a:pPr>
              <a:buClrTx/>
            </a:pPr>
            <a:r>
              <a:rPr lang="en-US" b="1" dirty="0">
                <a:solidFill>
                  <a:schemeClr val="tx1"/>
                </a:solidFill>
                <a:latin typeface="Calibri" pitchFamily="34" charset="0"/>
                <a:cs typeface="Calibri" pitchFamily="34" charset="0"/>
              </a:rPr>
              <a:t>49 loans</a:t>
            </a:r>
            <a:r>
              <a:rPr lang="en-US" dirty="0">
                <a:solidFill>
                  <a:schemeClr val="tx1"/>
                </a:solidFill>
                <a:latin typeface="Calibri" pitchFamily="34" charset="0"/>
                <a:cs typeface="Calibri" pitchFamily="34" charset="0"/>
              </a:rPr>
              <a:t> have been written off, meaning they are considered uncollectible</a:t>
            </a:r>
            <a:r>
              <a:rPr lang="en-US" dirty="0" smtClean="0">
                <a:solidFill>
                  <a:schemeClr val="tx1"/>
                </a:solidFill>
                <a:latin typeface="Calibri" pitchFamily="34" charset="0"/>
                <a:cs typeface="Calibri" pitchFamily="34" charset="0"/>
              </a:rPr>
              <a:t>.</a:t>
            </a:r>
          </a:p>
          <a:p>
            <a:pPr>
              <a:buClrTx/>
            </a:pPr>
            <a:r>
              <a:rPr lang="en-US" b="1" dirty="0">
                <a:solidFill>
                  <a:schemeClr val="tx1"/>
                </a:solidFill>
                <a:latin typeface="Calibri" pitchFamily="34" charset="0"/>
                <a:cs typeface="Calibri" pitchFamily="34" charset="0"/>
              </a:rPr>
              <a:t>626 loans</a:t>
            </a:r>
            <a:r>
              <a:rPr lang="en-US" dirty="0">
                <a:solidFill>
                  <a:schemeClr val="tx1"/>
                </a:solidFill>
                <a:latin typeface="Calibri" pitchFamily="34" charset="0"/>
                <a:cs typeface="Calibri" pitchFamily="34" charset="0"/>
              </a:rPr>
              <a:t> have been </a:t>
            </a:r>
            <a:r>
              <a:rPr lang="en-US" b="1" dirty="0">
                <a:solidFill>
                  <a:schemeClr val="tx1"/>
                </a:solidFill>
                <a:latin typeface="Calibri" pitchFamily="34" charset="0"/>
                <a:cs typeface="Calibri" pitchFamily="34" charset="0"/>
              </a:rPr>
              <a:t>paid off</a:t>
            </a:r>
            <a:r>
              <a:rPr lang="en-US" dirty="0">
                <a:solidFill>
                  <a:schemeClr val="tx1"/>
                </a:solidFill>
                <a:latin typeface="Calibri" pitchFamily="34" charset="0"/>
                <a:cs typeface="Calibri" pitchFamily="34" charset="0"/>
              </a:rPr>
              <a:t>, and </a:t>
            </a:r>
            <a:r>
              <a:rPr lang="en-US" b="1" dirty="0">
                <a:solidFill>
                  <a:schemeClr val="tx1"/>
                </a:solidFill>
                <a:latin typeface="Calibri" pitchFamily="34" charset="0"/>
                <a:cs typeface="Calibri" pitchFamily="34" charset="0"/>
              </a:rPr>
              <a:t>167 were settled through insurance</a:t>
            </a:r>
            <a:r>
              <a:rPr lang="en-US" dirty="0" smtClean="0">
                <a:solidFill>
                  <a:schemeClr val="tx1"/>
                </a:solidFill>
                <a:latin typeface="Calibri" pitchFamily="34" charset="0"/>
                <a:cs typeface="Calibri" pitchFamily="34" charset="0"/>
              </a:rPr>
              <a:t>.</a:t>
            </a:r>
          </a:p>
          <a:p>
            <a:pPr>
              <a:buClrTx/>
            </a:pPr>
            <a:r>
              <a:rPr lang="en-US" b="1" dirty="0" err="1">
                <a:solidFill>
                  <a:schemeClr val="tx1"/>
                </a:solidFill>
                <a:latin typeface="Calibri" pitchFamily="34" charset="0"/>
                <a:cs typeface="Calibri" pitchFamily="34" charset="0"/>
              </a:rPr>
              <a:t>trong</a:t>
            </a:r>
            <a:r>
              <a:rPr lang="en-US" b="1" dirty="0">
                <a:solidFill>
                  <a:schemeClr val="tx1"/>
                </a:solidFill>
                <a:latin typeface="Calibri" pitchFamily="34" charset="0"/>
                <a:cs typeface="Calibri" pitchFamily="34" charset="0"/>
              </a:rPr>
              <a:t> repayment trends</a:t>
            </a:r>
            <a:r>
              <a:rPr lang="en-US" dirty="0">
                <a:solidFill>
                  <a:schemeClr val="tx1"/>
                </a:solidFill>
                <a:latin typeface="Calibri" pitchFamily="34" charset="0"/>
                <a:cs typeface="Calibri" pitchFamily="34" charset="0"/>
              </a:rPr>
              <a:t> indicate a financially responsible customer </a:t>
            </a:r>
            <a:r>
              <a:rPr lang="en-US" dirty="0" smtClean="0">
                <a:solidFill>
                  <a:schemeClr val="tx1"/>
                </a:solidFill>
                <a:latin typeface="Calibri" pitchFamily="34" charset="0"/>
                <a:cs typeface="Calibri" pitchFamily="34" charset="0"/>
              </a:rPr>
              <a:t>base, </a:t>
            </a:r>
            <a:r>
              <a:rPr lang="en-US" b="1" dirty="0" smtClean="0">
                <a:solidFill>
                  <a:schemeClr val="tx1"/>
                </a:solidFill>
                <a:latin typeface="Calibri" pitchFamily="34" charset="0"/>
                <a:cs typeface="Calibri" pitchFamily="34" charset="0"/>
              </a:rPr>
              <a:t>Monitor </a:t>
            </a:r>
            <a:r>
              <a:rPr lang="en-US" b="1" dirty="0">
                <a:solidFill>
                  <a:schemeClr val="tx1"/>
                </a:solidFill>
                <a:latin typeface="Calibri" pitchFamily="34" charset="0"/>
                <a:cs typeface="Calibri" pitchFamily="34" charset="0"/>
              </a:rPr>
              <a:t>active loans closely</a:t>
            </a:r>
            <a:r>
              <a:rPr lang="en-US" dirty="0">
                <a:solidFill>
                  <a:schemeClr val="tx1"/>
                </a:solidFill>
                <a:latin typeface="Calibri" pitchFamily="34" charset="0"/>
                <a:cs typeface="Calibri" pitchFamily="34" charset="0"/>
              </a:rPr>
              <a:t> to ensure timely </a:t>
            </a:r>
            <a:r>
              <a:rPr lang="en-US" dirty="0" smtClean="0">
                <a:solidFill>
                  <a:schemeClr val="tx1"/>
                </a:solidFill>
                <a:latin typeface="Calibri" pitchFamily="34" charset="0"/>
                <a:cs typeface="Calibri" pitchFamily="34" charset="0"/>
              </a:rPr>
              <a:t>repayments, </a:t>
            </a:r>
            <a:r>
              <a:rPr lang="en-US" b="1" dirty="0" smtClean="0">
                <a:solidFill>
                  <a:schemeClr val="tx1"/>
                </a:solidFill>
                <a:latin typeface="Calibri" pitchFamily="34" charset="0"/>
                <a:cs typeface="Calibri" pitchFamily="34" charset="0"/>
              </a:rPr>
              <a:t>Minimize </a:t>
            </a:r>
            <a:r>
              <a:rPr lang="en-US" b="1" dirty="0">
                <a:solidFill>
                  <a:schemeClr val="tx1"/>
                </a:solidFill>
                <a:latin typeface="Calibri" pitchFamily="34" charset="0"/>
                <a:cs typeface="Calibri" pitchFamily="34" charset="0"/>
              </a:rPr>
              <a:t>write-offs and NPAs</a:t>
            </a:r>
            <a:r>
              <a:rPr lang="en-US" dirty="0">
                <a:solidFill>
                  <a:schemeClr val="tx1"/>
                </a:solidFill>
                <a:latin typeface="Calibri" pitchFamily="34" charset="0"/>
                <a:cs typeface="Calibri" pitchFamily="34" charset="0"/>
              </a:rPr>
              <a:t> by improving loan recovery strategies.</a:t>
            </a:r>
            <a:endParaRPr lang="en-IN" dirty="0">
              <a:solidFill>
                <a:schemeClr val="tx1"/>
              </a:solidFill>
              <a:latin typeface="Calibri" pitchFamily="34" charset="0"/>
              <a:cs typeface="Calibri"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7552" y="1355139"/>
            <a:ext cx="5636896" cy="2440484"/>
          </a:xfrm>
          <a:prstGeom prst="rect">
            <a:avLst/>
          </a:prstGeom>
        </p:spPr>
      </p:pic>
    </p:spTree>
    <p:extLst>
      <p:ext uri="{BB962C8B-B14F-4D97-AF65-F5344CB8AC3E}">
        <p14:creationId xmlns:p14="http://schemas.microsoft.com/office/powerpoint/2010/main" val="4053486735"/>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xmlns="" id="{910015B9-6046-41B8-83BD-71778D2F97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xmlns="" id="{53908232-52E2-4794-A6C1-54300FB989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xmlns="" id="{D2B9299F-BED7-44C5-9CC5-E542F9193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xmlns="" id="{E9DDF273-E040-4765-AD05-872458E137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3" name="Rectangle 52">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08154030-3FE0-4DA4-B962-2F139B1173FB}"/>
              </a:ext>
            </a:extLst>
          </p:cNvPr>
          <p:cNvSpPr txBox="1"/>
          <p:nvPr/>
        </p:nvSpPr>
        <p:spPr>
          <a:xfrm>
            <a:off x="449179" y="522514"/>
            <a:ext cx="11293642" cy="586080"/>
          </a:xfrm>
          <a:prstGeom prst="rect">
            <a:avLst/>
          </a:prstGeom>
          <a:solidFill>
            <a:schemeClr val="accent1">
              <a:lumMod val="60000"/>
              <a:lumOff val="40000"/>
            </a:schemeClr>
          </a:solidFill>
          <a:ln>
            <a:solidFill>
              <a:schemeClr val="accent1">
                <a:lumMod val="60000"/>
                <a:lumOff val="40000"/>
              </a:schemeClr>
            </a:solidFill>
          </a:ln>
        </p:spPr>
        <p:txBody>
          <a:bodyPr vert="horz" lIns="91440" tIns="45720" rIns="91440" bIns="45720" rtlCol="0" anchor="b">
            <a:normAutofit/>
          </a:bodyPr>
          <a:lstStyle/>
          <a:p>
            <a:pPr algn="ctr" defTabSz="457200">
              <a:spcBef>
                <a:spcPct val="0"/>
              </a:spcBef>
              <a:spcAft>
                <a:spcPts val="600"/>
              </a:spcAft>
            </a:pPr>
            <a:r>
              <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rPr>
              <a:t>KPI </a:t>
            </a:r>
            <a:r>
              <a:rPr lang="en-US" sz="3200" cap="all" dirty="0" smtClean="0">
                <a:solidFill>
                  <a:schemeClr val="tx1">
                    <a:lumMod val="75000"/>
                    <a:lumOff val="25000"/>
                  </a:schemeClr>
                </a:solidFill>
                <a:latin typeface="Calibri" panose="020F0502020204030204" pitchFamily="34" charset="0"/>
                <a:ea typeface="+mj-ea"/>
                <a:cs typeface="Calibri" panose="020F0502020204030204" pitchFamily="34" charset="0"/>
              </a:rPr>
              <a:t>16 :- age group-wise loan</a:t>
            </a:r>
            <a:endPar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endParaRPr>
          </a:p>
        </p:txBody>
      </p:sp>
      <p:sp>
        <p:nvSpPr>
          <p:cNvPr id="55" name="Rectangle 54">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58">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Title 2"/>
          <p:cNvSpPr>
            <a:spLocks noGrp="1"/>
          </p:cNvSpPr>
          <p:nvPr>
            <p:ph idx="1"/>
          </p:nvPr>
        </p:nvSpPr>
        <p:spPr>
          <a:xfrm>
            <a:off x="578682" y="3591694"/>
            <a:ext cx="11029615" cy="3067898"/>
          </a:xfrm>
        </p:spPr>
        <p:txBody>
          <a:bodyPr/>
          <a:lstStyle/>
          <a:p>
            <a:pPr>
              <a:buClrTx/>
            </a:pPr>
            <a:r>
              <a:rPr lang="en-US" dirty="0">
                <a:solidFill>
                  <a:schemeClr val="tx1"/>
                </a:solidFill>
                <a:latin typeface="Calibri" pitchFamily="34" charset="0"/>
                <a:cs typeface="Calibri" pitchFamily="34" charset="0"/>
              </a:rPr>
              <a:t>The </a:t>
            </a:r>
            <a:r>
              <a:rPr lang="en-US" b="1" dirty="0">
                <a:solidFill>
                  <a:schemeClr val="tx1"/>
                </a:solidFill>
                <a:latin typeface="Calibri" pitchFamily="34" charset="0"/>
                <a:cs typeface="Calibri" pitchFamily="34" charset="0"/>
              </a:rPr>
              <a:t>26-35 age group</a:t>
            </a:r>
            <a:r>
              <a:rPr lang="en-US" dirty="0">
                <a:solidFill>
                  <a:schemeClr val="tx1"/>
                </a:solidFill>
                <a:latin typeface="Calibri" pitchFamily="34" charset="0"/>
                <a:cs typeface="Calibri" pitchFamily="34" charset="0"/>
              </a:rPr>
              <a:t> received the </a:t>
            </a:r>
            <a:r>
              <a:rPr lang="en-US" b="1" dirty="0">
                <a:solidFill>
                  <a:schemeClr val="tx1"/>
                </a:solidFill>
                <a:latin typeface="Calibri" pitchFamily="34" charset="0"/>
                <a:cs typeface="Calibri" pitchFamily="34" charset="0"/>
              </a:rPr>
              <a:t>highest loan disbursement</a:t>
            </a:r>
            <a:r>
              <a:rPr lang="en-US" dirty="0">
                <a:solidFill>
                  <a:schemeClr val="tx1"/>
                </a:solidFill>
                <a:latin typeface="Calibri" pitchFamily="34" charset="0"/>
                <a:cs typeface="Calibri" pitchFamily="34" charset="0"/>
              </a:rPr>
              <a:t> (10,946,600), suggesting they are the most active borrowers. This could indicate a strong demand for personal, home, or business loans in this financially active stage of life</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The </a:t>
            </a:r>
            <a:r>
              <a:rPr lang="en-US" b="1" dirty="0">
                <a:solidFill>
                  <a:schemeClr val="tx1"/>
                </a:solidFill>
                <a:latin typeface="Calibri" pitchFamily="34" charset="0"/>
                <a:cs typeface="Calibri" pitchFamily="34" charset="0"/>
              </a:rPr>
              <a:t>36-45 age group</a:t>
            </a:r>
            <a:r>
              <a:rPr lang="en-US" dirty="0">
                <a:solidFill>
                  <a:schemeClr val="tx1"/>
                </a:solidFill>
                <a:latin typeface="Calibri" pitchFamily="34" charset="0"/>
                <a:cs typeface="Calibri" pitchFamily="34" charset="0"/>
              </a:rPr>
              <a:t> follows with </a:t>
            </a:r>
            <a:r>
              <a:rPr lang="en-US" b="1" dirty="0">
                <a:solidFill>
                  <a:schemeClr val="tx1"/>
                </a:solidFill>
                <a:latin typeface="Calibri" pitchFamily="34" charset="0"/>
                <a:cs typeface="Calibri" pitchFamily="34" charset="0"/>
              </a:rPr>
              <a:t>9,388,625</a:t>
            </a:r>
            <a:r>
              <a:rPr lang="en-US" dirty="0">
                <a:solidFill>
                  <a:schemeClr val="tx1"/>
                </a:solidFill>
                <a:latin typeface="Calibri" pitchFamily="34" charset="0"/>
                <a:cs typeface="Calibri" pitchFamily="34" charset="0"/>
              </a:rPr>
              <a:t> in loans, indicating a stable financial position where individuals may be seeking home or expansion loans</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Loan amounts start to </a:t>
            </a:r>
            <a:r>
              <a:rPr lang="en-US" b="1" dirty="0">
                <a:solidFill>
                  <a:schemeClr val="tx1"/>
                </a:solidFill>
                <a:latin typeface="Calibri" pitchFamily="34" charset="0"/>
                <a:cs typeface="Calibri" pitchFamily="34" charset="0"/>
              </a:rPr>
              <a:t>decrease for age groups 46-55 (5,384,100) and 56-63 (779,400)</a:t>
            </a:r>
            <a:r>
              <a:rPr lang="en-US" dirty="0">
                <a:solidFill>
                  <a:schemeClr val="tx1"/>
                </a:solidFill>
                <a:latin typeface="Calibri" pitchFamily="34" charset="0"/>
                <a:cs typeface="Calibri" pitchFamily="34" charset="0"/>
              </a:rPr>
              <a:t>, likely due to retirement considerations and lower credit-seeking behavior</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The </a:t>
            </a:r>
            <a:r>
              <a:rPr lang="en-US" b="1" dirty="0">
                <a:solidFill>
                  <a:schemeClr val="tx1"/>
                </a:solidFill>
                <a:latin typeface="Calibri" pitchFamily="34" charset="0"/>
                <a:cs typeface="Calibri" pitchFamily="34" charset="0"/>
              </a:rPr>
              <a:t>18-25 age group</a:t>
            </a:r>
            <a:r>
              <a:rPr lang="en-US" dirty="0">
                <a:solidFill>
                  <a:schemeClr val="tx1"/>
                </a:solidFill>
                <a:latin typeface="Calibri" pitchFamily="34" charset="0"/>
                <a:cs typeface="Calibri" pitchFamily="34" charset="0"/>
              </a:rPr>
              <a:t> has received </a:t>
            </a:r>
            <a:r>
              <a:rPr lang="en-US" b="1" dirty="0">
                <a:solidFill>
                  <a:schemeClr val="tx1"/>
                </a:solidFill>
                <a:latin typeface="Calibri" pitchFamily="34" charset="0"/>
                <a:cs typeface="Calibri" pitchFamily="34" charset="0"/>
              </a:rPr>
              <a:t>4,641,325</a:t>
            </a:r>
            <a:r>
              <a:rPr lang="en-US" dirty="0">
                <a:solidFill>
                  <a:schemeClr val="tx1"/>
                </a:solidFill>
                <a:latin typeface="Calibri" pitchFamily="34" charset="0"/>
                <a:cs typeface="Calibri" pitchFamily="34" charset="0"/>
              </a:rPr>
              <a:t>, showing a growing trend in younger borrowers seeking financial support, possibly for education or business startups.</a:t>
            </a:r>
            <a:endParaRPr lang="en-IN" dirty="0">
              <a:solidFill>
                <a:schemeClr val="tx1"/>
              </a:solidFill>
              <a:latin typeface="Calibri" pitchFamily="34" charset="0"/>
              <a:cs typeface="Calibri"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7810" y="1363619"/>
            <a:ext cx="4091359" cy="2199089"/>
          </a:xfrm>
          <a:prstGeom prst="rect">
            <a:avLst/>
          </a:prstGeom>
        </p:spPr>
      </p:pic>
    </p:spTree>
    <p:extLst>
      <p:ext uri="{BB962C8B-B14F-4D97-AF65-F5344CB8AC3E}">
        <p14:creationId xmlns:p14="http://schemas.microsoft.com/office/powerpoint/2010/main" val="900695922"/>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xmlns="" id="{910015B9-6046-41B8-83BD-71778D2F97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xmlns="" id="{53908232-52E2-4794-A6C1-54300FB989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xmlns="" id="{D2B9299F-BED7-44C5-9CC5-E542F9193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xmlns="" id="{E9DDF273-E040-4765-AD05-872458E137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3" name="Rectangle 52">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08154030-3FE0-4DA4-B962-2F139B1173FB}"/>
              </a:ext>
            </a:extLst>
          </p:cNvPr>
          <p:cNvSpPr txBox="1"/>
          <p:nvPr/>
        </p:nvSpPr>
        <p:spPr>
          <a:xfrm>
            <a:off x="449179" y="522514"/>
            <a:ext cx="11293642" cy="586080"/>
          </a:xfrm>
          <a:prstGeom prst="rect">
            <a:avLst/>
          </a:prstGeom>
          <a:solidFill>
            <a:schemeClr val="accent1">
              <a:lumMod val="60000"/>
              <a:lumOff val="40000"/>
            </a:schemeClr>
          </a:solidFill>
          <a:ln>
            <a:solidFill>
              <a:schemeClr val="accent1">
                <a:lumMod val="60000"/>
                <a:lumOff val="40000"/>
              </a:schemeClr>
            </a:solidFill>
          </a:ln>
        </p:spPr>
        <p:txBody>
          <a:bodyPr vert="horz" lIns="91440" tIns="45720" rIns="91440" bIns="45720" rtlCol="0" anchor="b">
            <a:normAutofit/>
          </a:bodyPr>
          <a:lstStyle/>
          <a:p>
            <a:pPr algn="ctr" defTabSz="457200">
              <a:spcBef>
                <a:spcPct val="0"/>
              </a:spcBef>
              <a:spcAft>
                <a:spcPts val="600"/>
              </a:spcAft>
            </a:pPr>
            <a:r>
              <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rPr>
              <a:t>KPI </a:t>
            </a:r>
            <a:r>
              <a:rPr lang="en-US" sz="3200" cap="all" dirty="0" smtClean="0">
                <a:solidFill>
                  <a:schemeClr val="tx1">
                    <a:lumMod val="75000"/>
                    <a:lumOff val="25000"/>
                  </a:schemeClr>
                </a:solidFill>
                <a:latin typeface="Calibri" panose="020F0502020204030204" pitchFamily="34" charset="0"/>
                <a:ea typeface="+mj-ea"/>
                <a:cs typeface="Calibri" panose="020F0502020204030204" pitchFamily="34" charset="0"/>
              </a:rPr>
              <a:t>17 :- loan maturity</a:t>
            </a:r>
            <a:endPar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endParaRPr>
          </a:p>
        </p:txBody>
      </p:sp>
      <p:sp>
        <p:nvSpPr>
          <p:cNvPr id="55" name="Rectangle 54">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58">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Content Placeholder 3"/>
          <p:cNvSpPr>
            <a:spLocks noGrp="1"/>
          </p:cNvSpPr>
          <p:nvPr>
            <p:ph idx="1"/>
          </p:nvPr>
        </p:nvSpPr>
        <p:spPr>
          <a:xfrm>
            <a:off x="581192" y="3959525"/>
            <a:ext cx="11029615" cy="2731807"/>
          </a:xfrm>
        </p:spPr>
        <p:txBody>
          <a:bodyPr>
            <a:normAutofit/>
          </a:bodyPr>
          <a:lstStyle/>
          <a:p>
            <a:pPr>
              <a:buClrTx/>
            </a:pPr>
            <a:r>
              <a:rPr lang="en-US" dirty="0">
                <a:solidFill>
                  <a:schemeClr val="tx1"/>
                </a:solidFill>
                <a:latin typeface="Calibri" pitchFamily="34" charset="0"/>
                <a:cs typeface="Calibri" pitchFamily="34" charset="0"/>
              </a:rPr>
              <a:t>The majority of loans (1,89,271) have been successfully </a:t>
            </a:r>
            <a:r>
              <a:rPr lang="en-US" b="1" dirty="0">
                <a:solidFill>
                  <a:schemeClr val="tx1"/>
                </a:solidFill>
                <a:latin typeface="Calibri" pitchFamily="34" charset="0"/>
                <a:cs typeface="Calibri" pitchFamily="34" charset="0"/>
              </a:rPr>
              <a:t>fully paid</a:t>
            </a:r>
            <a:r>
              <a:rPr lang="en-US" dirty="0">
                <a:solidFill>
                  <a:schemeClr val="tx1"/>
                </a:solidFill>
                <a:latin typeface="Calibri" pitchFamily="34" charset="0"/>
                <a:cs typeface="Calibri" pitchFamily="34" charset="0"/>
              </a:rPr>
              <a:t>, indicating strong repayment behavior. This suggests a healthy financial ecosystem where borrowers are able to meet their obligations</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A smaller proportion (2,696) of loans were </a:t>
            </a:r>
            <a:r>
              <a:rPr lang="en-US" b="1" dirty="0">
                <a:solidFill>
                  <a:schemeClr val="tx1"/>
                </a:solidFill>
                <a:latin typeface="Calibri" pitchFamily="34" charset="0"/>
                <a:cs typeface="Calibri" pitchFamily="34" charset="0"/>
              </a:rPr>
              <a:t>paid off through insurance</a:t>
            </a:r>
            <a:r>
              <a:rPr lang="en-US" dirty="0">
                <a:solidFill>
                  <a:schemeClr val="tx1"/>
                </a:solidFill>
                <a:latin typeface="Calibri" pitchFamily="34" charset="0"/>
                <a:cs typeface="Calibri" pitchFamily="34" charset="0"/>
              </a:rPr>
              <a:t>, implying that these loans may have been covered due to unforeseen circumstances like borrower defaults, accidents, or death</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Only </a:t>
            </a:r>
            <a:r>
              <a:rPr lang="en-US" b="1" dirty="0">
                <a:solidFill>
                  <a:schemeClr val="tx1"/>
                </a:solidFill>
                <a:latin typeface="Calibri" pitchFamily="34" charset="0"/>
                <a:cs typeface="Calibri" pitchFamily="34" charset="0"/>
              </a:rPr>
              <a:t>2 loans</a:t>
            </a:r>
            <a:r>
              <a:rPr lang="en-US" dirty="0">
                <a:solidFill>
                  <a:schemeClr val="tx1"/>
                </a:solidFill>
                <a:latin typeface="Calibri" pitchFamily="34" charset="0"/>
                <a:cs typeface="Calibri" pitchFamily="34" charset="0"/>
              </a:rPr>
              <a:t> have been canceled, showing that loan applications are rarely withdrawn after approval</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High loan maturity rates reflect </a:t>
            </a:r>
            <a:r>
              <a:rPr lang="en-US" b="1" dirty="0">
                <a:solidFill>
                  <a:schemeClr val="tx1"/>
                </a:solidFill>
                <a:latin typeface="Calibri" pitchFamily="34" charset="0"/>
                <a:cs typeface="Calibri" pitchFamily="34" charset="0"/>
              </a:rPr>
              <a:t>good borrower creditworthiness</a:t>
            </a:r>
            <a:r>
              <a:rPr lang="en-US" dirty="0">
                <a:solidFill>
                  <a:schemeClr val="tx1"/>
                </a:solidFill>
                <a:latin typeface="Calibri" pitchFamily="34" charset="0"/>
                <a:cs typeface="Calibri" pitchFamily="34" charset="0"/>
              </a:rPr>
              <a:t> and effective risk </a:t>
            </a:r>
            <a:r>
              <a:rPr lang="en-US" dirty="0" smtClean="0">
                <a:solidFill>
                  <a:schemeClr val="tx1"/>
                </a:solidFill>
                <a:latin typeface="Calibri" pitchFamily="34" charset="0"/>
                <a:cs typeface="Calibri" pitchFamily="34" charset="0"/>
              </a:rPr>
              <a:t>management. The </a:t>
            </a:r>
            <a:r>
              <a:rPr lang="en-US" dirty="0">
                <a:solidFill>
                  <a:schemeClr val="tx1"/>
                </a:solidFill>
                <a:latin typeface="Calibri" pitchFamily="34" charset="0"/>
                <a:cs typeface="Calibri" pitchFamily="34" charset="0"/>
              </a:rPr>
              <a:t>presence of </a:t>
            </a:r>
            <a:r>
              <a:rPr lang="en-US" b="1" dirty="0">
                <a:solidFill>
                  <a:schemeClr val="tx1"/>
                </a:solidFill>
                <a:latin typeface="Calibri" pitchFamily="34" charset="0"/>
                <a:cs typeface="Calibri" pitchFamily="34" charset="0"/>
              </a:rPr>
              <a:t>insurance-paid loans</a:t>
            </a:r>
            <a:r>
              <a:rPr lang="en-US" dirty="0">
                <a:solidFill>
                  <a:schemeClr val="tx1"/>
                </a:solidFill>
                <a:latin typeface="Calibri" pitchFamily="34" charset="0"/>
                <a:cs typeface="Calibri" pitchFamily="34" charset="0"/>
              </a:rPr>
              <a:t> should be monitored to assess default risks covered by policies</a:t>
            </a:r>
            <a:r>
              <a:rPr lang="en-US" dirty="0" smtClean="0">
                <a:solidFill>
                  <a:schemeClr val="tx1"/>
                </a:solidFill>
                <a:latin typeface="Calibri" pitchFamily="34" charset="0"/>
                <a:cs typeface="Calibri" pitchFamily="34" charset="0"/>
              </a:rPr>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0738" y="1108594"/>
            <a:ext cx="3505504" cy="2994920"/>
          </a:xfrm>
          <a:prstGeom prst="rect">
            <a:avLst/>
          </a:prstGeom>
        </p:spPr>
      </p:pic>
    </p:spTree>
    <p:extLst>
      <p:ext uri="{BB962C8B-B14F-4D97-AF65-F5344CB8AC3E}">
        <p14:creationId xmlns:p14="http://schemas.microsoft.com/office/powerpoint/2010/main" val="899470052"/>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xmlns="" id="{910015B9-6046-41B8-83BD-71778D2F97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xmlns="" id="{53908232-52E2-4794-A6C1-54300FB989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xmlns="" id="{D2B9299F-BED7-44C5-9CC5-E542F9193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xmlns="" id="{E9DDF273-E040-4765-AD05-872458E137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3" name="Rectangle 52">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08154030-3FE0-4DA4-B962-2F139B1173FB}"/>
              </a:ext>
            </a:extLst>
          </p:cNvPr>
          <p:cNvSpPr txBox="1"/>
          <p:nvPr/>
        </p:nvSpPr>
        <p:spPr>
          <a:xfrm>
            <a:off x="449179" y="522514"/>
            <a:ext cx="11293642" cy="586080"/>
          </a:xfrm>
          <a:prstGeom prst="rect">
            <a:avLst/>
          </a:prstGeom>
          <a:solidFill>
            <a:schemeClr val="accent1">
              <a:lumMod val="60000"/>
              <a:lumOff val="40000"/>
            </a:schemeClr>
          </a:solidFill>
          <a:ln>
            <a:solidFill>
              <a:schemeClr val="accent1">
                <a:lumMod val="60000"/>
                <a:lumOff val="40000"/>
              </a:schemeClr>
            </a:solidFill>
          </a:ln>
        </p:spPr>
        <p:txBody>
          <a:bodyPr vert="horz" lIns="91440" tIns="45720" rIns="91440" bIns="45720" rtlCol="0" anchor="b">
            <a:normAutofit/>
          </a:bodyPr>
          <a:lstStyle/>
          <a:p>
            <a:pPr algn="ctr" defTabSz="457200">
              <a:spcBef>
                <a:spcPct val="0"/>
              </a:spcBef>
              <a:spcAft>
                <a:spcPts val="600"/>
              </a:spcAft>
            </a:pPr>
            <a:r>
              <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rPr>
              <a:t>KPI </a:t>
            </a:r>
            <a:r>
              <a:rPr lang="en-US" sz="3200" cap="all" dirty="0" smtClean="0">
                <a:solidFill>
                  <a:schemeClr val="tx1">
                    <a:lumMod val="75000"/>
                    <a:lumOff val="25000"/>
                  </a:schemeClr>
                </a:solidFill>
                <a:latin typeface="Calibri" panose="020F0502020204030204" pitchFamily="34" charset="0"/>
                <a:ea typeface="+mj-ea"/>
                <a:cs typeface="Calibri" panose="020F0502020204030204" pitchFamily="34" charset="0"/>
              </a:rPr>
              <a:t>18 :- no verified loan</a:t>
            </a:r>
            <a:endPar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endParaRPr>
          </a:p>
        </p:txBody>
      </p:sp>
      <p:sp>
        <p:nvSpPr>
          <p:cNvPr id="55" name="Rectangle 54">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58">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Content Placeholder 3"/>
          <p:cNvSpPr>
            <a:spLocks noGrp="1"/>
          </p:cNvSpPr>
          <p:nvPr>
            <p:ph idx="1"/>
          </p:nvPr>
        </p:nvSpPr>
        <p:spPr>
          <a:xfrm>
            <a:off x="581192" y="3085764"/>
            <a:ext cx="11029615" cy="2676681"/>
          </a:xfrm>
        </p:spPr>
        <p:txBody>
          <a:bodyPr/>
          <a:lstStyle/>
          <a:p>
            <a:pPr>
              <a:buClrTx/>
            </a:pPr>
            <a:r>
              <a:rPr lang="en-US" dirty="0">
                <a:solidFill>
                  <a:schemeClr val="tx1"/>
                </a:solidFill>
                <a:latin typeface="Calibri" pitchFamily="34" charset="0"/>
                <a:cs typeface="Calibri" pitchFamily="34" charset="0"/>
              </a:rPr>
              <a:t>With </a:t>
            </a:r>
            <a:r>
              <a:rPr lang="en-US" b="1" dirty="0">
                <a:solidFill>
                  <a:schemeClr val="tx1"/>
                </a:solidFill>
                <a:latin typeface="Calibri" pitchFamily="34" charset="0"/>
                <a:cs typeface="Calibri" pitchFamily="34" charset="0"/>
              </a:rPr>
              <a:t>3,064 loans</a:t>
            </a:r>
            <a:r>
              <a:rPr lang="en-US" dirty="0">
                <a:solidFill>
                  <a:schemeClr val="tx1"/>
                </a:solidFill>
                <a:latin typeface="Calibri" pitchFamily="34" charset="0"/>
                <a:cs typeface="Calibri" pitchFamily="34" charset="0"/>
              </a:rPr>
              <a:t> classified as "No Verified Loan," there may be potential issues in the verification process, compliance, or documentation gaps</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Unverified loans pose a financial risk as they may lead to </a:t>
            </a:r>
            <a:r>
              <a:rPr lang="en-US" b="1" dirty="0">
                <a:solidFill>
                  <a:schemeClr val="tx1"/>
                </a:solidFill>
                <a:latin typeface="Calibri" pitchFamily="34" charset="0"/>
                <a:cs typeface="Calibri" pitchFamily="34" charset="0"/>
              </a:rPr>
              <a:t>higher default rates, fraud, or regulatory non-compliance</a:t>
            </a:r>
            <a:r>
              <a:rPr lang="en-US" dirty="0">
                <a:solidFill>
                  <a:schemeClr val="tx1"/>
                </a:solidFill>
                <a:latin typeface="Calibri" pitchFamily="34" charset="0"/>
                <a:cs typeface="Calibri" pitchFamily="34" charset="0"/>
              </a:rPr>
              <a:t> if not properly assessed</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Unverified loans may </a:t>
            </a:r>
            <a:r>
              <a:rPr lang="en-US" b="1" dirty="0">
                <a:solidFill>
                  <a:schemeClr val="tx1"/>
                </a:solidFill>
                <a:latin typeface="Calibri" pitchFamily="34" charset="0"/>
                <a:cs typeface="Calibri" pitchFamily="34" charset="0"/>
              </a:rPr>
              <a:t>slow down disbursement</a:t>
            </a:r>
            <a:r>
              <a:rPr lang="en-US" dirty="0">
                <a:solidFill>
                  <a:schemeClr val="tx1"/>
                </a:solidFill>
                <a:latin typeface="Calibri" pitchFamily="34" charset="0"/>
                <a:cs typeface="Calibri" pitchFamily="34" charset="0"/>
              </a:rPr>
              <a:t> or create uncertainty in loan repayments, impacting cash flow and revenue realization</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Addressing verification challenges can enhance </a:t>
            </a:r>
            <a:r>
              <a:rPr lang="en-US" b="1" dirty="0">
                <a:solidFill>
                  <a:schemeClr val="tx1"/>
                </a:solidFill>
                <a:latin typeface="Calibri" pitchFamily="34" charset="0"/>
                <a:cs typeface="Calibri" pitchFamily="34" charset="0"/>
              </a:rPr>
              <a:t>lender credibility and investor confidence</a:t>
            </a:r>
            <a:r>
              <a:rPr lang="en-US" dirty="0">
                <a:solidFill>
                  <a:schemeClr val="tx1"/>
                </a:solidFill>
                <a:latin typeface="Calibri" pitchFamily="34" charset="0"/>
                <a:cs typeface="Calibri" pitchFamily="34" charset="0"/>
              </a:rPr>
              <a:t>.</a:t>
            </a:r>
            <a:endParaRPr lang="en-IN" dirty="0">
              <a:solidFill>
                <a:schemeClr val="tx1"/>
              </a:solidFill>
              <a:latin typeface="Calibri" pitchFamily="34" charset="0"/>
              <a:cs typeface="Calibri"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6656" y="1445643"/>
            <a:ext cx="3218687" cy="1728877"/>
          </a:xfrm>
          <a:prstGeom prst="rect">
            <a:avLst/>
          </a:prstGeom>
        </p:spPr>
      </p:pic>
    </p:spTree>
    <p:extLst>
      <p:ext uri="{BB962C8B-B14F-4D97-AF65-F5344CB8AC3E}">
        <p14:creationId xmlns:p14="http://schemas.microsoft.com/office/powerpoint/2010/main" val="2142875319"/>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58DF7D-C2D0-4B03-A7A0-2F06B789EE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a:extLst>
              <a:ext uri="{FF2B5EF4-FFF2-40B4-BE49-F238E27FC236}">
                <a16:creationId xmlns:a16="http://schemas.microsoft.com/office/drawing/2014/main" xmlns="" id="{1B230220-A615-4B8A-A3B2-C8DBD156EBD1}"/>
              </a:ext>
            </a:extLst>
          </p:cNvPr>
          <p:cNvSpPr>
            <a:spLocks noGrp="1"/>
          </p:cNvSpPr>
          <p:nvPr>
            <p:ph type="title"/>
          </p:nvPr>
        </p:nvSpPr>
        <p:spPr>
          <a:xfrm>
            <a:off x="2786333" y="2716588"/>
            <a:ext cx="6909758" cy="2866246"/>
          </a:xfrm>
        </p:spPr>
        <p:style>
          <a:lnRef idx="1">
            <a:schemeClr val="dk1"/>
          </a:lnRef>
          <a:fillRef idx="3">
            <a:schemeClr val="dk1"/>
          </a:fillRef>
          <a:effectRef idx="2">
            <a:schemeClr val="dk1"/>
          </a:effectRef>
          <a:fontRef idx="minor">
            <a:schemeClr val="lt1"/>
          </a:fontRef>
        </p:style>
        <p:txBody>
          <a:bodyPr anchor="ctr">
            <a:normAutofit/>
          </a:bodyPr>
          <a:lstStyle/>
          <a:p>
            <a:pPr algn="ctr"/>
            <a:r>
              <a:rPr lang="en-US" sz="5400" dirty="0">
                <a:solidFill>
                  <a:schemeClr val="bg1"/>
                </a:solidFill>
                <a:latin typeface="Copperplate Gothic Bold" pitchFamily="34" charset="0"/>
                <a:cs typeface="Calibri" pitchFamily="34" charset="0"/>
              </a:rPr>
              <a:t>Bank </a:t>
            </a:r>
            <a:br>
              <a:rPr lang="en-US" sz="5400" dirty="0">
                <a:solidFill>
                  <a:schemeClr val="bg1"/>
                </a:solidFill>
                <a:latin typeface="Copperplate Gothic Bold" pitchFamily="34" charset="0"/>
                <a:cs typeface="Calibri" pitchFamily="34" charset="0"/>
              </a:rPr>
            </a:br>
            <a:r>
              <a:rPr lang="en-US" sz="5400" dirty="0">
                <a:solidFill>
                  <a:schemeClr val="bg1"/>
                </a:solidFill>
                <a:latin typeface="Copperplate Gothic Bold" pitchFamily="34" charset="0"/>
                <a:cs typeface="Calibri" pitchFamily="34" charset="0"/>
              </a:rPr>
              <a:t>Debit &amp; Credit </a:t>
            </a:r>
            <a:r>
              <a:rPr lang="en-US" sz="5400" dirty="0" smtClean="0">
                <a:solidFill>
                  <a:schemeClr val="bg1"/>
                </a:solidFill>
                <a:latin typeface="Copperplate Gothic Bold" pitchFamily="34" charset="0"/>
                <a:cs typeface="Calibri" pitchFamily="34" charset="0"/>
              </a:rPr>
              <a:t>KPI’s</a:t>
            </a:r>
            <a:endParaRPr lang="en-US" sz="5400" dirty="0">
              <a:solidFill>
                <a:schemeClr val="bg1"/>
              </a:solidFill>
              <a:latin typeface="Copperplate Gothic Bold" pitchFamily="34" charset="0"/>
              <a:cs typeface="Calibri" pitchFamily="34" charset="0"/>
            </a:endParaRPr>
          </a:p>
        </p:txBody>
      </p:sp>
      <p:sp>
        <p:nvSpPr>
          <p:cNvPr id="3" name="Oval 2">
            <a:extLst>
              <a:ext uri="{FF2B5EF4-FFF2-40B4-BE49-F238E27FC236}">
                <a16:creationId xmlns:a16="http://schemas.microsoft.com/office/drawing/2014/main" xmlns="" id="{87DC38E5-7B60-2DFF-3969-EC3C4EE6E248}"/>
              </a:ext>
            </a:extLst>
          </p:cNvPr>
          <p:cNvSpPr/>
          <p:nvPr/>
        </p:nvSpPr>
        <p:spPr>
          <a:xfrm>
            <a:off x="5024282" y="489800"/>
            <a:ext cx="2143433" cy="194678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7200" dirty="0">
                <a:solidFill>
                  <a:schemeClr val="bg1"/>
                </a:solidFill>
                <a:latin typeface="Copperplate Gothic Bold" pitchFamily="34" charset="0"/>
              </a:rPr>
              <a:t>2</a:t>
            </a:r>
          </a:p>
        </p:txBody>
      </p:sp>
    </p:spTree>
    <p:extLst>
      <p:ext uri="{BB962C8B-B14F-4D97-AF65-F5344CB8AC3E}">
        <p14:creationId xmlns:p14="http://schemas.microsoft.com/office/powerpoint/2010/main" val="2135588359"/>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xmlns="" id="{910015B9-6046-41B8-83BD-71778D2F97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xmlns="" id="{53908232-52E2-4794-A6C1-54300FB989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xmlns="" id="{D2B9299F-BED7-44C5-9CC5-E542F9193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xmlns="" id="{E9DDF273-E040-4765-AD05-872458E137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3" name="Rectangle 52">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08154030-3FE0-4DA4-B962-2F139B1173FB}"/>
              </a:ext>
            </a:extLst>
          </p:cNvPr>
          <p:cNvSpPr txBox="1"/>
          <p:nvPr/>
        </p:nvSpPr>
        <p:spPr>
          <a:xfrm>
            <a:off x="449179" y="522514"/>
            <a:ext cx="11293642" cy="586080"/>
          </a:xfrm>
          <a:prstGeom prst="rect">
            <a:avLst/>
          </a:prstGeom>
          <a:solidFill>
            <a:schemeClr val="accent1">
              <a:lumMod val="60000"/>
              <a:lumOff val="40000"/>
            </a:schemeClr>
          </a:solidFill>
          <a:ln>
            <a:solidFill>
              <a:schemeClr val="accent1">
                <a:lumMod val="60000"/>
                <a:lumOff val="40000"/>
              </a:schemeClr>
            </a:solidFill>
          </a:ln>
        </p:spPr>
        <p:txBody>
          <a:bodyPr vert="horz" lIns="91440" tIns="45720" rIns="91440" bIns="45720" rtlCol="0" anchor="b">
            <a:normAutofit/>
          </a:bodyPr>
          <a:lstStyle/>
          <a:p>
            <a:pPr algn="ctr" defTabSz="457200">
              <a:spcBef>
                <a:spcPct val="0"/>
              </a:spcBef>
              <a:spcAft>
                <a:spcPts val="600"/>
              </a:spcAft>
            </a:pPr>
            <a:r>
              <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rPr>
              <a:t>KPI </a:t>
            </a:r>
            <a:r>
              <a:rPr lang="en-US" sz="3200" cap="all" dirty="0" smtClean="0">
                <a:solidFill>
                  <a:schemeClr val="tx1">
                    <a:lumMod val="75000"/>
                    <a:lumOff val="25000"/>
                  </a:schemeClr>
                </a:solidFill>
                <a:latin typeface="Calibri" panose="020F0502020204030204" pitchFamily="34" charset="0"/>
                <a:ea typeface="+mj-ea"/>
                <a:cs typeface="Calibri" panose="020F0502020204030204" pitchFamily="34" charset="0"/>
              </a:rPr>
              <a:t>1 :- total credit amount</a:t>
            </a:r>
            <a:endPar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endParaRPr>
          </a:p>
        </p:txBody>
      </p:sp>
      <p:sp>
        <p:nvSpPr>
          <p:cNvPr id="55" name="Rectangle 54">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58">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 name="Content Placeholder 4"/>
          <p:cNvSpPr>
            <a:spLocks noGrp="1"/>
          </p:cNvSpPr>
          <p:nvPr>
            <p:ph idx="1"/>
          </p:nvPr>
        </p:nvSpPr>
        <p:spPr>
          <a:xfrm>
            <a:off x="578681" y="3689613"/>
            <a:ext cx="11166786" cy="1736402"/>
          </a:xfrm>
          <a:solidFill>
            <a:schemeClr val="bg1"/>
          </a:solidFill>
        </p:spPr>
        <p:txBody>
          <a:bodyPr>
            <a:normAutofit/>
          </a:bodyPr>
          <a:lstStyle/>
          <a:p>
            <a:pPr>
              <a:buClrTx/>
            </a:pPr>
            <a:r>
              <a:rPr lang="en-US" dirty="0">
                <a:solidFill>
                  <a:schemeClr val="tx1"/>
                </a:solidFill>
                <a:latin typeface="Calibri" pitchFamily="34" charset="0"/>
                <a:cs typeface="Calibri" pitchFamily="34" charset="0"/>
              </a:rPr>
              <a:t>T</a:t>
            </a:r>
            <a:r>
              <a:rPr lang="en-US" dirty="0" smtClean="0">
                <a:solidFill>
                  <a:schemeClr val="tx1"/>
                </a:solidFill>
                <a:latin typeface="Calibri" pitchFamily="34" charset="0"/>
                <a:cs typeface="Calibri" pitchFamily="34" charset="0"/>
              </a:rPr>
              <a:t>his </a:t>
            </a:r>
            <a:r>
              <a:rPr lang="en-US" dirty="0">
                <a:solidFill>
                  <a:schemeClr val="tx1"/>
                </a:solidFill>
                <a:latin typeface="Calibri" pitchFamily="34" charset="0"/>
                <a:cs typeface="Calibri" pitchFamily="34" charset="0"/>
              </a:rPr>
              <a:t>figure sums up all credit-related financial activities</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A quick snapshot of incoming transactions, helping assess financial health</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High credit volume suggests strong revenue or incoming funds</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Can help determine if the organization has sufficient credited funds to cover expenses.</a:t>
            </a:r>
          </a:p>
          <a:p>
            <a:pPr>
              <a:buClrTx/>
            </a:pPr>
            <a:endParaRPr lang="en-IN" dirty="0">
              <a:solidFill>
                <a:schemeClr val="tx1"/>
              </a:solidFill>
              <a:latin typeface="Calibri" pitchFamily="34" charset="0"/>
              <a:cs typeface="Calibri"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565" y="1644482"/>
            <a:ext cx="2889849" cy="1090091"/>
          </a:xfrm>
          <a:prstGeom prst="rect">
            <a:avLst/>
          </a:prstGeom>
        </p:spPr>
      </p:pic>
    </p:spTree>
    <p:extLst>
      <p:ext uri="{BB962C8B-B14F-4D97-AF65-F5344CB8AC3E}">
        <p14:creationId xmlns:p14="http://schemas.microsoft.com/office/powerpoint/2010/main" val="3097903500"/>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xmlns="" id="{910015B9-6046-41B8-83BD-71778D2F97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xmlns="" id="{53908232-52E2-4794-A6C1-54300FB989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xmlns="" id="{D2B9299F-BED7-44C5-9CC5-E542F9193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xmlns="" id="{08154030-3FE0-4DA4-B962-2F139B1173FB}"/>
              </a:ext>
            </a:extLst>
          </p:cNvPr>
          <p:cNvSpPr txBox="1"/>
          <p:nvPr/>
        </p:nvSpPr>
        <p:spPr>
          <a:xfrm>
            <a:off x="449179" y="522514"/>
            <a:ext cx="11293642" cy="586080"/>
          </a:xfrm>
          <a:prstGeom prst="rect">
            <a:avLst/>
          </a:prstGeom>
          <a:solidFill>
            <a:schemeClr val="accent1">
              <a:lumMod val="60000"/>
              <a:lumOff val="40000"/>
            </a:schemeClr>
          </a:solidFill>
          <a:ln>
            <a:solidFill>
              <a:schemeClr val="accent1">
                <a:lumMod val="60000"/>
                <a:lumOff val="40000"/>
              </a:schemeClr>
            </a:solidFill>
          </a:ln>
        </p:spPr>
        <p:txBody>
          <a:bodyPr vert="horz" lIns="91440" tIns="45720" rIns="91440" bIns="45720" rtlCol="0" anchor="b">
            <a:normAutofit/>
          </a:bodyPr>
          <a:lstStyle/>
          <a:p>
            <a:pPr algn="ctr" defTabSz="457200">
              <a:spcBef>
                <a:spcPct val="0"/>
              </a:spcBef>
              <a:spcAft>
                <a:spcPts val="600"/>
              </a:spcAft>
            </a:pPr>
            <a:r>
              <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rPr>
              <a:t>KPI 2</a:t>
            </a:r>
            <a:r>
              <a:rPr lang="en-US" sz="3200" cap="all" dirty="0" smtClean="0">
                <a:solidFill>
                  <a:schemeClr val="tx1">
                    <a:lumMod val="75000"/>
                    <a:lumOff val="25000"/>
                  </a:schemeClr>
                </a:solidFill>
                <a:latin typeface="Calibri" panose="020F0502020204030204" pitchFamily="34" charset="0"/>
                <a:ea typeface="+mj-ea"/>
                <a:cs typeface="Calibri" panose="020F0502020204030204" pitchFamily="34" charset="0"/>
              </a:rPr>
              <a:t> :- total debit amount</a:t>
            </a:r>
            <a:endPar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endParaRPr>
          </a:p>
        </p:txBody>
      </p:sp>
      <p:sp>
        <p:nvSpPr>
          <p:cNvPr id="55" name="Rectangle 54">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58">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 name="Content Placeholder 4"/>
          <p:cNvSpPr>
            <a:spLocks noGrp="1"/>
          </p:cNvSpPr>
          <p:nvPr>
            <p:ph idx="1"/>
          </p:nvPr>
        </p:nvSpPr>
        <p:spPr>
          <a:xfrm>
            <a:off x="581192" y="3310052"/>
            <a:ext cx="11164275" cy="1667390"/>
          </a:xfrm>
          <a:solidFill>
            <a:schemeClr val="bg1"/>
          </a:solidFill>
        </p:spPr>
        <p:txBody>
          <a:bodyPr>
            <a:noAutofit/>
          </a:bodyPr>
          <a:lstStyle/>
          <a:p>
            <a:pPr>
              <a:lnSpc>
                <a:spcPct val="100000"/>
              </a:lnSpc>
              <a:spcBef>
                <a:spcPts val="70"/>
              </a:spcBef>
              <a:buClrTx/>
              <a:buFont typeface="Wingdings" pitchFamily="2" charset="2"/>
              <a:buChar char="§"/>
            </a:pPr>
            <a:r>
              <a:rPr lang="en-US" dirty="0">
                <a:solidFill>
                  <a:schemeClr val="tx1"/>
                </a:solidFill>
                <a:latin typeface="Calibri" pitchFamily="34" charset="0"/>
                <a:cs typeface="Calibri" pitchFamily="34" charset="0"/>
              </a:rPr>
              <a:t>This figure aggregates all outgoing financial </a:t>
            </a:r>
            <a:r>
              <a:rPr lang="en-US" dirty="0" smtClean="0">
                <a:solidFill>
                  <a:schemeClr val="tx1"/>
                </a:solidFill>
                <a:latin typeface="Calibri" pitchFamily="34" charset="0"/>
                <a:cs typeface="Calibri" pitchFamily="34" charset="0"/>
              </a:rPr>
              <a:t>activities, helps </a:t>
            </a:r>
            <a:r>
              <a:rPr lang="en-US" dirty="0">
                <a:solidFill>
                  <a:schemeClr val="tx1"/>
                </a:solidFill>
                <a:latin typeface="Calibri" pitchFamily="34" charset="0"/>
                <a:cs typeface="Calibri" pitchFamily="34" charset="0"/>
              </a:rPr>
              <a:t>in assessing cash outflows and financial </a:t>
            </a:r>
            <a:r>
              <a:rPr lang="en-US" dirty="0" smtClean="0">
                <a:solidFill>
                  <a:schemeClr val="tx1"/>
                </a:solidFill>
                <a:latin typeface="Calibri" pitchFamily="34" charset="0"/>
                <a:cs typeface="Calibri" pitchFamily="34" charset="0"/>
              </a:rPr>
              <a:t>stability, essential </a:t>
            </a:r>
            <a:r>
              <a:rPr lang="en-US" dirty="0">
                <a:solidFill>
                  <a:schemeClr val="tx1"/>
                </a:solidFill>
                <a:latin typeface="Calibri" pitchFamily="34" charset="0"/>
                <a:cs typeface="Calibri" pitchFamily="34" charset="0"/>
              </a:rPr>
              <a:t>to determine the net financial position</a:t>
            </a:r>
            <a:r>
              <a:rPr lang="en-US" dirty="0" smtClean="0">
                <a:solidFill>
                  <a:schemeClr val="tx1"/>
                </a:solidFill>
                <a:latin typeface="Calibri" pitchFamily="34" charset="0"/>
                <a:cs typeface="Calibri" pitchFamily="34" charset="0"/>
              </a:rPr>
              <a:t>.</a:t>
            </a:r>
          </a:p>
          <a:p>
            <a:pPr>
              <a:lnSpc>
                <a:spcPct val="100000"/>
              </a:lnSpc>
              <a:spcBef>
                <a:spcPts val="70"/>
              </a:spcBef>
              <a:buClrTx/>
              <a:buFont typeface="Wingdings" pitchFamily="2" charset="2"/>
              <a:buChar char="§"/>
            </a:pPr>
            <a:r>
              <a:rPr lang="en-US" dirty="0">
                <a:solidFill>
                  <a:schemeClr val="tx1"/>
                </a:solidFill>
                <a:latin typeface="Calibri" pitchFamily="34" charset="0"/>
                <a:cs typeface="Calibri" pitchFamily="34" charset="0"/>
              </a:rPr>
              <a:t>High debit volume may indicate significant expenditures or investments</a:t>
            </a:r>
            <a:r>
              <a:rPr lang="en-US" dirty="0" smtClean="0">
                <a:solidFill>
                  <a:schemeClr val="tx1"/>
                </a:solidFill>
                <a:latin typeface="Calibri" pitchFamily="34" charset="0"/>
                <a:cs typeface="Calibri" pitchFamily="34" charset="0"/>
              </a:rPr>
              <a:t>.</a:t>
            </a:r>
          </a:p>
          <a:p>
            <a:pPr>
              <a:lnSpc>
                <a:spcPct val="100000"/>
              </a:lnSpc>
              <a:spcBef>
                <a:spcPts val="70"/>
              </a:spcBef>
              <a:buClrTx/>
              <a:buFont typeface="Wingdings" pitchFamily="2" charset="2"/>
              <a:buChar char="§"/>
            </a:pPr>
            <a:r>
              <a:rPr lang="en-US" dirty="0">
                <a:solidFill>
                  <a:schemeClr val="tx1"/>
                </a:solidFill>
                <a:latin typeface="Calibri" pitchFamily="34" charset="0"/>
                <a:cs typeface="Calibri" pitchFamily="34" charset="0"/>
              </a:rPr>
              <a:t>Understanding trends in debit transactions can inform budget adjustments.</a:t>
            </a:r>
            <a:endParaRPr lang="en-IN" dirty="0">
              <a:solidFill>
                <a:schemeClr val="tx1"/>
              </a:solidFill>
              <a:latin typeface="Calibri" pitchFamily="34" charset="0"/>
              <a:cs typeface="Calibri"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4856" y="1555630"/>
            <a:ext cx="3157268" cy="1316966"/>
          </a:xfrm>
          <a:prstGeom prst="rect">
            <a:avLst/>
          </a:prstGeom>
        </p:spPr>
      </p:pic>
    </p:spTree>
    <p:extLst>
      <p:ext uri="{BB962C8B-B14F-4D97-AF65-F5344CB8AC3E}">
        <p14:creationId xmlns:p14="http://schemas.microsoft.com/office/powerpoint/2010/main" val="259642160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BE8B5A36-D344-C278-26AB-4AB3B1D90B0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xmlns="" id="{EB55A75F-8F2D-9591-F323-FDCCE333BC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854A81DC-59C2-9903-3D01-410B11BA95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xmlns="" id="{A2B92D43-4EF9-C05C-4B5E-B9F412DEB6B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xmlns="" id="{43F55924-29F5-C741-3E70-4D8B2C7459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xmlns="" id="{3E46B620-D514-FB07-7D7E-4D000F2EFD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597643"/>
            <a:ext cx="3703320" cy="579292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B34C3D26-EE6A-E2F1-42FC-3CEB4290B51D}"/>
              </a:ext>
            </a:extLst>
          </p:cNvPr>
          <p:cNvSpPr>
            <a:spLocks noGrp="1"/>
          </p:cNvSpPr>
          <p:nvPr>
            <p:ph type="title"/>
          </p:nvPr>
        </p:nvSpPr>
        <p:spPr>
          <a:xfrm>
            <a:off x="771148" y="1037967"/>
            <a:ext cx="3054091" cy="4709131"/>
          </a:xfrm>
        </p:spPr>
        <p:txBody>
          <a:bodyPr anchor="ctr">
            <a:normAutofit/>
          </a:bodyPr>
          <a:lstStyle/>
          <a:p>
            <a:pPr algn="ctr"/>
            <a:r>
              <a:rPr lang="en-US" sz="4000" dirty="0">
                <a:solidFill>
                  <a:srgbClr val="FFFEFF"/>
                </a:solidFill>
                <a:latin typeface="Copperplate Gothic Bold" pitchFamily="34" charset="0"/>
                <a:cs typeface="Calibri" panose="020F0502020204030204" pitchFamily="34" charset="0"/>
              </a:rPr>
              <a:t>table's OF    CONTENT</a:t>
            </a:r>
          </a:p>
        </p:txBody>
      </p:sp>
      <p:sp>
        <p:nvSpPr>
          <p:cNvPr id="3" name="Content Placeholder 2">
            <a:extLst>
              <a:ext uri="{FF2B5EF4-FFF2-40B4-BE49-F238E27FC236}">
                <a16:creationId xmlns:a16="http://schemas.microsoft.com/office/drawing/2014/main" xmlns="" id="{7D750DD4-FAD5-452B-3197-23984FD8D93F}"/>
              </a:ext>
            </a:extLst>
          </p:cNvPr>
          <p:cNvSpPr>
            <a:spLocks noGrp="1"/>
          </p:cNvSpPr>
          <p:nvPr>
            <p:ph idx="1"/>
          </p:nvPr>
        </p:nvSpPr>
        <p:spPr>
          <a:xfrm>
            <a:off x="4474468" y="732905"/>
            <a:ext cx="6199326" cy="5657660"/>
          </a:xfrm>
        </p:spPr>
        <p:txBody>
          <a:bodyPr>
            <a:normAutofit/>
          </a:bodyPr>
          <a:lstStyle/>
          <a:p>
            <a:pPr marL="342900" indent="-342900">
              <a:buClr>
                <a:schemeClr val="tx2">
                  <a:lumMod val="85000"/>
                  <a:lumOff val="15000"/>
                </a:schemeClr>
              </a:buClr>
              <a:buFont typeface="+mj-lt"/>
              <a:buAutoNum type="arabicPeriod"/>
            </a:pPr>
            <a:r>
              <a:rPr lang="en-US" sz="3600" b="1"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All KPI Analysis   &amp; Recommendation .</a:t>
            </a:r>
          </a:p>
          <a:p>
            <a:pPr marL="342900" indent="-342900">
              <a:buClr>
                <a:schemeClr val="tx2">
                  <a:lumMod val="85000"/>
                  <a:lumOff val="15000"/>
                </a:schemeClr>
              </a:buClr>
              <a:buFont typeface="+mj-lt"/>
              <a:buAutoNum type="arabicPeriod"/>
            </a:pPr>
            <a:r>
              <a:rPr lang="en-US" sz="3600" b="1"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 Dashboard Screenshots .</a:t>
            </a:r>
          </a:p>
          <a:p>
            <a:pPr marL="342900" indent="-342900">
              <a:buClr>
                <a:schemeClr val="tx2">
                  <a:lumMod val="85000"/>
                  <a:lumOff val="15000"/>
                </a:schemeClr>
              </a:buClr>
              <a:buFont typeface="+mj-lt"/>
              <a:buAutoNum type="arabicPeriod"/>
            </a:pPr>
            <a:r>
              <a:rPr lang="en-US" sz="3600" b="1"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Challenges .</a:t>
            </a:r>
          </a:p>
          <a:p>
            <a:pPr marL="342900" indent="-342900">
              <a:buClr>
                <a:schemeClr val="tx2">
                  <a:lumMod val="85000"/>
                  <a:lumOff val="15000"/>
                </a:schemeClr>
              </a:buClr>
              <a:buFont typeface="+mj-lt"/>
              <a:buAutoNum type="arabicPeriod"/>
            </a:pPr>
            <a:r>
              <a:rPr lang="en-US" sz="3600" b="1"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What We Learn ?</a:t>
            </a:r>
          </a:p>
          <a:p>
            <a:pPr marL="0" indent="0">
              <a:buClr>
                <a:srgbClr val="C00000"/>
              </a:buClr>
              <a:buNone/>
            </a:pPr>
            <a:endParaRPr lang="en-US" b="1" dirty="0"/>
          </a:p>
          <a:p>
            <a:pPr marL="0" indent="0">
              <a:buClr>
                <a:srgbClr val="C00000"/>
              </a:buClr>
              <a:buNone/>
            </a:pPr>
            <a:endParaRPr lang="en-US" b="1" u="sng" dirty="0"/>
          </a:p>
        </p:txBody>
      </p:sp>
    </p:spTree>
    <p:extLst>
      <p:ext uri="{BB962C8B-B14F-4D97-AF65-F5344CB8AC3E}">
        <p14:creationId xmlns:p14="http://schemas.microsoft.com/office/powerpoint/2010/main" val="1121188089"/>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xmlns="" id="{910015B9-6046-41B8-83BD-71778D2F97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xmlns="" id="{53908232-52E2-4794-A6C1-54300FB989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xmlns="" id="{D2B9299F-BED7-44C5-9CC5-E542F9193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xmlns="" id="{E9DDF273-E040-4765-AD05-872458E137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3" name="Rectangle 52">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08154030-3FE0-4DA4-B962-2F139B1173FB}"/>
              </a:ext>
            </a:extLst>
          </p:cNvPr>
          <p:cNvSpPr txBox="1"/>
          <p:nvPr/>
        </p:nvSpPr>
        <p:spPr>
          <a:xfrm>
            <a:off x="449179" y="522514"/>
            <a:ext cx="11293642" cy="586080"/>
          </a:xfrm>
          <a:prstGeom prst="rect">
            <a:avLst/>
          </a:prstGeom>
          <a:solidFill>
            <a:schemeClr val="accent1">
              <a:lumMod val="60000"/>
              <a:lumOff val="40000"/>
            </a:schemeClr>
          </a:solidFill>
          <a:ln>
            <a:solidFill>
              <a:schemeClr val="accent1">
                <a:lumMod val="60000"/>
                <a:lumOff val="40000"/>
              </a:schemeClr>
            </a:solidFill>
          </a:ln>
        </p:spPr>
        <p:txBody>
          <a:bodyPr vert="horz" lIns="91440" tIns="45720" rIns="91440" bIns="45720" rtlCol="0" anchor="b">
            <a:normAutofit/>
          </a:bodyPr>
          <a:lstStyle/>
          <a:p>
            <a:pPr algn="ctr" defTabSz="457200">
              <a:spcBef>
                <a:spcPct val="0"/>
              </a:spcBef>
              <a:spcAft>
                <a:spcPts val="600"/>
              </a:spcAft>
            </a:pPr>
            <a:r>
              <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rPr>
              <a:t>KPI 3</a:t>
            </a:r>
            <a:r>
              <a:rPr lang="en-US" sz="3200" cap="all" dirty="0" smtClean="0">
                <a:solidFill>
                  <a:schemeClr val="tx1">
                    <a:lumMod val="75000"/>
                    <a:lumOff val="25000"/>
                  </a:schemeClr>
                </a:solidFill>
                <a:latin typeface="Calibri" panose="020F0502020204030204" pitchFamily="34" charset="0"/>
                <a:ea typeface="+mj-ea"/>
                <a:cs typeface="Calibri" panose="020F0502020204030204" pitchFamily="34" charset="0"/>
              </a:rPr>
              <a:t> :- credit to debit ratio</a:t>
            </a:r>
            <a:endPar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endParaRPr>
          </a:p>
        </p:txBody>
      </p:sp>
      <p:sp>
        <p:nvSpPr>
          <p:cNvPr id="55" name="Rectangle 54">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58">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 name="Content Placeholder 4"/>
          <p:cNvSpPr>
            <a:spLocks noGrp="1"/>
          </p:cNvSpPr>
          <p:nvPr>
            <p:ph idx="1"/>
          </p:nvPr>
        </p:nvSpPr>
        <p:spPr>
          <a:xfrm>
            <a:off x="578682" y="3565814"/>
            <a:ext cx="11239507" cy="2188004"/>
          </a:xfrm>
          <a:solidFill>
            <a:schemeClr val="bg1"/>
          </a:solidFill>
        </p:spPr>
        <p:txBody>
          <a:bodyPr>
            <a:normAutofit/>
          </a:bodyPr>
          <a:lstStyle/>
          <a:p>
            <a:pPr>
              <a:buClrTx/>
            </a:pPr>
            <a:r>
              <a:rPr lang="en-US" dirty="0">
                <a:solidFill>
                  <a:schemeClr val="tx1"/>
                </a:solidFill>
                <a:latin typeface="Calibri" pitchFamily="34" charset="0"/>
                <a:cs typeface="Calibri" pitchFamily="34" charset="0"/>
              </a:rPr>
              <a:t>A ratio of </a:t>
            </a:r>
            <a:r>
              <a:rPr lang="en-US" b="1" dirty="0">
                <a:solidFill>
                  <a:schemeClr val="tx1"/>
                </a:solidFill>
                <a:latin typeface="Calibri" pitchFamily="34" charset="0"/>
                <a:cs typeface="Calibri" pitchFamily="34" charset="0"/>
              </a:rPr>
              <a:t>1.0025</a:t>
            </a:r>
            <a:r>
              <a:rPr lang="en-US" dirty="0">
                <a:solidFill>
                  <a:schemeClr val="tx1"/>
                </a:solidFill>
                <a:latin typeface="Calibri" pitchFamily="34" charset="0"/>
                <a:cs typeface="Calibri" pitchFamily="34" charset="0"/>
              </a:rPr>
              <a:t> suggests that the total credited amount is slightly higher than the debited amount</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A ratio close to 1 implies balanced inflows and outflows, minimizing liquidity </a:t>
            </a:r>
            <a:r>
              <a:rPr lang="en-US" dirty="0" smtClean="0">
                <a:solidFill>
                  <a:schemeClr val="tx1"/>
                </a:solidFill>
                <a:latin typeface="Calibri" pitchFamily="34" charset="0"/>
                <a:cs typeface="Calibri" pitchFamily="34" charset="0"/>
              </a:rPr>
              <a:t>concerns, This </a:t>
            </a:r>
            <a:r>
              <a:rPr lang="en-US" dirty="0">
                <a:solidFill>
                  <a:schemeClr val="tx1"/>
                </a:solidFill>
                <a:latin typeface="Calibri" pitchFamily="34" charset="0"/>
                <a:cs typeface="Calibri" pitchFamily="34" charset="0"/>
              </a:rPr>
              <a:t>metric helps in assessing financial sustainability and operational efficiency</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A nearly 1:1 ratio suggests steady cash movement without significant surplus or deficit</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Ensures that credits are sufficient to cover debits, reducing the risk of financial shortfalls.</a:t>
            </a:r>
            <a:endParaRPr lang="en-IN" dirty="0">
              <a:solidFill>
                <a:schemeClr val="tx1"/>
              </a:solidFill>
              <a:latin typeface="Calibri" pitchFamily="34" charset="0"/>
              <a:cs typeface="Calibri"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5048" y="1382095"/>
            <a:ext cx="3096883" cy="1386984"/>
          </a:xfrm>
          <a:prstGeom prst="rect">
            <a:avLst/>
          </a:prstGeom>
        </p:spPr>
      </p:pic>
    </p:spTree>
    <p:extLst>
      <p:ext uri="{BB962C8B-B14F-4D97-AF65-F5344CB8AC3E}">
        <p14:creationId xmlns:p14="http://schemas.microsoft.com/office/powerpoint/2010/main" val="2103936290"/>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xmlns="" id="{910015B9-6046-41B8-83BD-71778D2F97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xmlns="" id="{53908232-52E2-4794-A6C1-54300FB989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xmlns="" id="{D2B9299F-BED7-44C5-9CC5-E542F9193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xmlns="" id="{08154030-3FE0-4DA4-B962-2F139B1173FB}"/>
              </a:ext>
            </a:extLst>
          </p:cNvPr>
          <p:cNvSpPr txBox="1"/>
          <p:nvPr/>
        </p:nvSpPr>
        <p:spPr>
          <a:xfrm>
            <a:off x="449179" y="522514"/>
            <a:ext cx="11293642" cy="586080"/>
          </a:xfrm>
          <a:prstGeom prst="rect">
            <a:avLst/>
          </a:prstGeom>
          <a:solidFill>
            <a:schemeClr val="accent1">
              <a:lumMod val="60000"/>
              <a:lumOff val="40000"/>
            </a:schemeClr>
          </a:solidFill>
          <a:ln>
            <a:solidFill>
              <a:schemeClr val="accent1">
                <a:lumMod val="60000"/>
                <a:lumOff val="40000"/>
              </a:schemeClr>
            </a:solidFill>
          </a:ln>
        </p:spPr>
        <p:txBody>
          <a:bodyPr vert="horz" lIns="91440" tIns="45720" rIns="91440" bIns="45720" rtlCol="0" anchor="b">
            <a:normAutofit/>
          </a:bodyPr>
          <a:lstStyle/>
          <a:p>
            <a:pPr algn="ctr" defTabSz="457200">
              <a:spcBef>
                <a:spcPct val="0"/>
              </a:spcBef>
              <a:spcAft>
                <a:spcPts val="600"/>
              </a:spcAft>
            </a:pPr>
            <a:r>
              <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rPr>
              <a:t>KPI 4</a:t>
            </a:r>
            <a:r>
              <a:rPr lang="en-US" sz="3200" cap="all" dirty="0" smtClean="0">
                <a:solidFill>
                  <a:schemeClr val="tx1">
                    <a:lumMod val="75000"/>
                    <a:lumOff val="25000"/>
                  </a:schemeClr>
                </a:solidFill>
                <a:latin typeface="Calibri" panose="020F0502020204030204" pitchFamily="34" charset="0"/>
                <a:ea typeface="+mj-ea"/>
                <a:cs typeface="Calibri" panose="020F0502020204030204" pitchFamily="34" charset="0"/>
              </a:rPr>
              <a:t> :- net transaction amount</a:t>
            </a:r>
            <a:endPar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endParaRPr>
          </a:p>
        </p:txBody>
      </p:sp>
      <p:sp>
        <p:nvSpPr>
          <p:cNvPr id="55" name="Rectangle 54">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58">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 name="Content Placeholder 4"/>
          <p:cNvSpPr>
            <a:spLocks noGrp="1"/>
          </p:cNvSpPr>
          <p:nvPr>
            <p:ph idx="1"/>
          </p:nvPr>
        </p:nvSpPr>
        <p:spPr>
          <a:xfrm>
            <a:off x="578682" y="3194880"/>
            <a:ext cx="11166785" cy="2507181"/>
          </a:xfrm>
          <a:solidFill>
            <a:schemeClr val="bg1"/>
          </a:solidFill>
        </p:spPr>
        <p:txBody>
          <a:bodyPr/>
          <a:lstStyle/>
          <a:p>
            <a:pPr>
              <a:buClrTx/>
            </a:pPr>
            <a:r>
              <a:rPr lang="en-US" dirty="0">
                <a:solidFill>
                  <a:schemeClr val="tx1"/>
                </a:solidFill>
                <a:latin typeface="Calibri" pitchFamily="34" charset="0"/>
                <a:cs typeface="Calibri" pitchFamily="34" charset="0"/>
              </a:rPr>
              <a:t>This value represents the difference between total credit and total debit, indicating whether there is a surplus or deficit.</a:t>
            </a:r>
          </a:p>
          <a:p>
            <a:pPr>
              <a:buClrTx/>
            </a:pPr>
            <a:r>
              <a:rPr lang="en-US" dirty="0">
                <a:solidFill>
                  <a:schemeClr val="tx1"/>
                </a:solidFill>
                <a:latin typeface="Calibri" pitchFamily="34" charset="0"/>
                <a:cs typeface="Calibri" pitchFamily="34" charset="0"/>
              </a:rPr>
              <a:t>A positive net amount (318.12K) suggests more credit than debit, indicating financial gain or surplus.</a:t>
            </a:r>
          </a:p>
          <a:p>
            <a:pPr>
              <a:buClrTx/>
            </a:pPr>
            <a:r>
              <a:rPr lang="en-US" dirty="0">
                <a:solidFill>
                  <a:schemeClr val="tx1"/>
                </a:solidFill>
                <a:latin typeface="Calibri" pitchFamily="34" charset="0"/>
                <a:cs typeface="Calibri" pitchFamily="34" charset="0"/>
              </a:rPr>
              <a:t>A positive net transaction amount could indicate growth, profitability, or excess funds available for reinvestment.</a:t>
            </a:r>
          </a:p>
          <a:p>
            <a:pPr>
              <a:buClrTx/>
            </a:pPr>
            <a:r>
              <a:rPr lang="en-US" dirty="0">
                <a:solidFill>
                  <a:schemeClr val="tx1"/>
                </a:solidFill>
                <a:latin typeface="Calibri" pitchFamily="34" charset="0"/>
                <a:cs typeface="Calibri" pitchFamily="34" charset="0"/>
              </a:rPr>
              <a:t>Monitoring net transactions helps assess liquidity and optimize financial planning.</a:t>
            </a:r>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093" y="1472960"/>
            <a:ext cx="2705813" cy="1218482"/>
          </a:xfrm>
          <a:prstGeom prst="rect">
            <a:avLst/>
          </a:prstGeom>
        </p:spPr>
      </p:pic>
    </p:spTree>
    <p:extLst>
      <p:ext uri="{BB962C8B-B14F-4D97-AF65-F5344CB8AC3E}">
        <p14:creationId xmlns:p14="http://schemas.microsoft.com/office/powerpoint/2010/main" val="1452791026"/>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xmlns="" id="{910015B9-6046-41B8-83BD-71778D2F97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xmlns="" id="{53908232-52E2-4794-A6C1-54300FB989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xmlns="" id="{D2B9299F-BED7-44C5-9CC5-E542F9193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xmlns="" id="{E9DDF273-E040-4765-AD05-872458E137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3" name="Rectangle 52">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08154030-3FE0-4DA4-B962-2F139B1173FB}"/>
              </a:ext>
            </a:extLst>
          </p:cNvPr>
          <p:cNvSpPr txBox="1"/>
          <p:nvPr/>
        </p:nvSpPr>
        <p:spPr>
          <a:xfrm>
            <a:off x="449179" y="522514"/>
            <a:ext cx="11293642" cy="586080"/>
          </a:xfrm>
          <a:prstGeom prst="rect">
            <a:avLst/>
          </a:prstGeom>
          <a:solidFill>
            <a:schemeClr val="accent1">
              <a:lumMod val="60000"/>
              <a:lumOff val="40000"/>
            </a:schemeClr>
          </a:solidFill>
          <a:ln>
            <a:solidFill>
              <a:schemeClr val="accent1">
                <a:lumMod val="60000"/>
                <a:lumOff val="40000"/>
              </a:schemeClr>
            </a:solidFill>
          </a:ln>
        </p:spPr>
        <p:txBody>
          <a:bodyPr vert="horz" lIns="91440" tIns="45720" rIns="91440" bIns="45720" rtlCol="0" anchor="b">
            <a:normAutofit/>
          </a:bodyPr>
          <a:lstStyle/>
          <a:p>
            <a:pPr algn="ctr" defTabSz="457200">
              <a:spcBef>
                <a:spcPct val="0"/>
              </a:spcBef>
              <a:spcAft>
                <a:spcPts val="600"/>
              </a:spcAft>
            </a:pPr>
            <a:r>
              <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rPr>
              <a:t>KPI 5</a:t>
            </a:r>
            <a:r>
              <a:rPr lang="en-US" sz="3200" cap="all" dirty="0" smtClean="0">
                <a:solidFill>
                  <a:schemeClr val="tx1">
                    <a:lumMod val="75000"/>
                    <a:lumOff val="25000"/>
                  </a:schemeClr>
                </a:solidFill>
                <a:latin typeface="Calibri" panose="020F0502020204030204" pitchFamily="34" charset="0"/>
                <a:ea typeface="+mj-ea"/>
                <a:cs typeface="Calibri" panose="020F0502020204030204" pitchFamily="34" charset="0"/>
              </a:rPr>
              <a:t> :- account activity ratio</a:t>
            </a:r>
            <a:endPar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endParaRPr>
          </a:p>
        </p:txBody>
      </p:sp>
      <p:sp>
        <p:nvSpPr>
          <p:cNvPr id="55" name="Rectangle 54">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58">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7088" y="1824899"/>
            <a:ext cx="2717824" cy="1420208"/>
          </a:xfrm>
          <a:prstGeom prst="rect">
            <a:avLst/>
          </a:prstGeom>
        </p:spPr>
      </p:pic>
      <p:sp>
        <p:nvSpPr>
          <p:cNvPr id="18" name="Title 4"/>
          <p:cNvSpPr>
            <a:spLocks noGrp="1"/>
          </p:cNvSpPr>
          <p:nvPr>
            <p:ph idx="1"/>
          </p:nvPr>
        </p:nvSpPr>
        <p:spPr>
          <a:xfrm>
            <a:off x="443888" y="3579961"/>
            <a:ext cx="11298933" cy="2130725"/>
          </a:xfrm>
          <a:solidFill>
            <a:schemeClr val="bg1"/>
          </a:solidFill>
        </p:spPr>
        <p:txBody>
          <a:bodyPr/>
          <a:lstStyle/>
          <a:p>
            <a:pPr>
              <a:buClrTx/>
            </a:pPr>
            <a:r>
              <a:rPr lang="en-US" dirty="0">
                <a:solidFill>
                  <a:schemeClr val="tx1"/>
                </a:solidFill>
                <a:latin typeface="Calibri" pitchFamily="34" charset="0"/>
                <a:cs typeface="Calibri" pitchFamily="34" charset="0"/>
              </a:rPr>
              <a:t>This ratio typically measures the frequency of account transactions relative to total account activity.</a:t>
            </a:r>
          </a:p>
          <a:p>
            <a:pPr>
              <a:buClrTx/>
            </a:pPr>
            <a:r>
              <a:rPr lang="en-US" dirty="0">
                <a:solidFill>
                  <a:schemeClr val="tx1"/>
                </a:solidFill>
                <a:latin typeface="Calibri" pitchFamily="34" charset="0"/>
                <a:cs typeface="Calibri" pitchFamily="34" charset="0"/>
              </a:rPr>
              <a:t>A low or zero ratio may indicate inactive accounts, potential issues in transaction processing, or a lack of financial engagement.</a:t>
            </a:r>
          </a:p>
          <a:p>
            <a:pPr>
              <a:buClrTx/>
            </a:pPr>
            <a:r>
              <a:rPr lang="en-US" dirty="0">
                <a:solidFill>
                  <a:schemeClr val="tx1"/>
                </a:solidFill>
                <a:latin typeface="Calibri" pitchFamily="34" charset="0"/>
                <a:cs typeface="Calibri" pitchFamily="34" charset="0"/>
              </a:rPr>
              <a:t>A higher ratio generally reflects active account usage and healthy financial movement.</a:t>
            </a:r>
          </a:p>
          <a:p>
            <a:pPr>
              <a:buClrTx/>
            </a:pPr>
            <a:r>
              <a:rPr lang="en-US" dirty="0">
                <a:solidFill>
                  <a:schemeClr val="tx1"/>
                </a:solidFill>
                <a:latin typeface="Calibri" pitchFamily="34" charset="0"/>
                <a:cs typeface="Calibri" pitchFamily="34" charset="0"/>
              </a:rPr>
              <a:t>Further investigation is recommended to determine the reason for inactivity and identify potential corrective actions.</a:t>
            </a:r>
          </a:p>
          <a:p>
            <a:endParaRPr lang="en-IN" dirty="0"/>
          </a:p>
        </p:txBody>
      </p:sp>
    </p:spTree>
    <p:extLst>
      <p:ext uri="{BB962C8B-B14F-4D97-AF65-F5344CB8AC3E}">
        <p14:creationId xmlns:p14="http://schemas.microsoft.com/office/powerpoint/2010/main" val="1690668890"/>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xmlns="" id="{910015B9-6046-41B8-83BD-71778D2F97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xmlns="" id="{53908232-52E2-4794-A6C1-54300FB989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xmlns="" id="{D2B9299F-BED7-44C5-9CC5-E542F9193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xmlns="" id="{E9DDF273-E040-4765-AD05-872458E137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3" name="Rectangle 52">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08154030-3FE0-4DA4-B962-2F139B1173FB}"/>
              </a:ext>
            </a:extLst>
          </p:cNvPr>
          <p:cNvSpPr txBox="1"/>
          <p:nvPr/>
        </p:nvSpPr>
        <p:spPr>
          <a:xfrm>
            <a:off x="449179" y="522514"/>
            <a:ext cx="11293642" cy="586080"/>
          </a:xfrm>
          <a:prstGeom prst="rect">
            <a:avLst/>
          </a:prstGeom>
          <a:solidFill>
            <a:schemeClr val="accent1">
              <a:lumMod val="60000"/>
              <a:lumOff val="40000"/>
            </a:schemeClr>
          </a:solidFill>
          <a:ln>
            <a:solidFill>
              <a:schemeClr val="accent1">
                <a:lumMod val="60000"/>
                <a:lumOff val="40000"/>
              </a:schemeClr>
            </a:solidFill>
          </a:ln>
        </p:spPr>
        <p:txBody>
          <a:bodyPr vert="horz" lIns="91440" tIns="45720" rIns="91440" bIns="45720" rtlCol="0" anchor="b">
            <a:normAutofit/>
          </a:bodyPr>
          <a:lstStyle/>
          <a:p>
            <a:pPr algn="ctr" defTabSz="457200">
              <a:spcBef>
                <a:spcPct val="0"/>
              </a:spcBef>
              <a:spcAft>
                <a:spcPts val="600"/>
              </a:spcAft>
            </a:pPr>
            <a:r>
              <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rPr>
              <a:t>KPI 6</a:t>
            </a:r>
            <a:r>
              <a:rPr lang="en-US" sz="3200" cap="all" dirty="0" smtClean="0">
                <a:solidFill>
                  <a:schemeClr val="tx1">
                    <a:lumMod val="75000"/>
                    <a:lumOff val="25000"/>
                  </a:schemeClr>
                </a:solidFill>
                <a:latin typeface="Calibri" panose="020F0502020204030204" pitchFamily="34" charset="0"/>
                <a:ea typeface="+mj-ea"/>
                <a:cs typeface="Calibri" panose="020F0502020204030204" pitchFamily="34" charset="0"/>
              </a:rPr>
              <a:t> :- transaction per day/week/month</a:t>
            </a:r>
            <a:endPar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endParaRPr>
          </a:p>
        </p:txBody>
      </p:sp>
      <p:sp>
        <p:nvSpPr>
          <p:cNvPr id="55" name="Rectangle 54">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58">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1109" y="1356023"/>
            <a:ext cx="7702697" cy="2361961"/>
          </a:xfrm>
          <a:prstGeom prst="rect">
            <a:avLst/>
          </a:prstGeom>
        </p:spPr>
      </p:pic>
      <p:sp>
        <p:nvSpPr>
          <p:cNvPr id="5" name="Content Placeholder 4"/>
          <p:cNvSpPr>
            <a:spLocks noGrp="1"/>
          </p:cNvSpPr>
          <p:nvPr>
            <p:ph idx="1"/>
          </p:nvPr>
        </p:nvSpPr>
        <p:spPr>
          <a:xfrm>
            <a:off x="664810" y="4267583"/>
            <a:ext cx="11164275" cy="2452394"/>
          </a:xfrm>
          <a:solidFill>
            <a:schemeClr val="bg1"/>
          </a:solidFill>
        </p:spPr>
        <p:txBody>
          <a:bodyPr>
            <a:normAutofit/>
          </a:bodyPr>
          <a:lstStyle/>
          <a:p>
            <a:pPr>
              <a:buClrTx/>
            </a:pPr>
            <a:r>
              <a:rPr lang="en-US" dirty="0">
                <a:solidFill>
                  <a:schemeClr val="tx1"/>
                </a:solidFill>
                <a:latin typeface="Calibri" pitchFamily="34" charset="0"/>
                <a:cs typeface="Calibri" pitchFamily="34" charset="0"/>
              </a:rPr>
              <a:t>Most months maintain a steady transaction range between 8.6K and 9.3K transactions.</a:t>
            </a:r>
          </a:p>
          <a:p>
            <a:pPr>
              <a:buClrTx/>
            </a:pPr>
            <a:r>
              <a:rPr lang="en-US" dirty="0">
                <a:solidFill>
                  <a:schemeClr val="tx1"/>
                </a:solidFill>
                <a:latin typeface="Calibri" pitchFamily="34" charset="0"/>
                <a:cs typeface="Calibri" pitchFamily="34" charset="0"/>
              </a:rPr>
              <a:t>A significant decline is observed, with December’s transactions dropping to 0.3K, indicating a potential seasonal trend, system issue, or business slowdown.</a:t>
            </a:r>
          </a:p>
          <a:p>
            <a:pPr>
              <a:buClrTx/>
            </a:pPr>
            <a:r>
              <a:rPr lang="en-US" dirty="0">
                <a:solidFill>
                  <a:schemeClr val="tx1"/>
                </a:solidFill>
                <a:latin typeface="Calibri" pitchFamily="34" charset="0"/>
                <a:cs typeface="Calibri" pitchFamily="34" charset="0"/>
              </a:rPr>
              <a:t>The highest recorded transaction counts hover around 9.3K (January, April), while the lowest before December is 8.6K (February)</a:t>
            </a:r>
          </a:p>
          <a:p>
            <a:pPr>
              <a:buClrTx/>
            </a:pPr>
            <a:endParaRPr lang="en-US" dirty="0">
              <a:solidFill>
                <a:schemeClr val="tx1"/>
              </a:solidFill>
              <a:latin typeface="Calibri" pitchFamily="34" charset="0"/>
              <a:cs typeface="Calibri" pitchFamily="34" charset="0"/>
            </a:endParaRPr>
          </a:p>
          <a:p>
            <a:pPr>
              <a:buClrTx/>
            </a:pPr>
            <a:endParaRPr lang="en-IN"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4280612203"/>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xmlns="" id="{910015B9-6046-41B8-83BD-71778D2F97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xmlns="" id="{53908232-52E2-4794-A6C1-54300FB989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xmlns="" id="{D2B9299F-BED7-44C5-9CC5-E542F9193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xmlns="" id="{E9DDF273-E040-4765-AD05-872458E137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3" name="Rectangle 52">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08154030-3FE0-4DA4-B962-2F139B1173FB}"/>
              </a:ext>
            </a:extLst>
          </p:cNvPr>
          <p:cNvSpPr txBox="1"/>
          <p:nvPr/>
        </p:nvSpPr>
        <p:spPr>
          <a:xfrm>
            <a:off x="449179" y="522514"/>
            <a:ext cx="11293642" cy="586080"/>
          </a:xfrm>
          <a:prstGeom prst="rect">
            <a:avLst/>
          </a:prstGeom>
          <a:solidFill>
            <a:schemeClr val="accent1">
              <a:lumMod val="60000"/>
              <a:lumOff val="40000"/>
            </a:schemeClr>
          </a:solidFill>
          <a:ln>
            <a:solidFill>
              <a:schemeClr val="accent1">
                <a:lumMod val="60000"/>
                <a:lumOff val="40000"/>
              </a:schemeClr>
            </a:solidFill>
          </a:ln>
        </p:spPr>
        <p:txBody>
          <a:bodyPr vert="horz" lIns="91440" tIns="45720" rIns="91440" bIns="45720" rtlCol="0" anchor="b">
            <a:normAutofit/>
          </a:bodyPr>
          <a:lstStyle/>
          <a:p>
            <a:pPr algn="ctr" defTabSz="457200">
              <a:spcBef>
                <a:spcPct val="0"/>
              </a:spcBef>
              <a:spcAft>
                <a:spcPts val="600"/>
              </a:spcAft>
            </a:pPr>
            <a:r>
              <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rPr>
              <a:t>KPI </a:t>
            </a:r>
            <a:r>
              <a:rPr lang="en-US" sz="3200" cap="all" dirty="0" smtClean="0">
                <a:solidFill>
                  <a:schemeClr val="tx1">
                    <a:lumMod val="75000"/>
                    <a:lumOff val="25000"/>
                  </a:schemeClr>
                </a:solidFill>
                <a:latin typeface="Calibri" panose="020F0502020204030204" pitchFamily="34" charset="0"/>
                <a:ea typeface="+mj-ea"/>
                <a:cs typeface="Calibri" panose="020F0502020204030204" pitchFamily="34" charset="0"/>
              </a:rPr>
              <a:t>7 :- total transaction amount by branch</a:t>
            </a:r>
            <a:endPar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endParaRPr>
          </a:p>
        </p:txBody>
      </p:sp>
      <p:sp>
        <p:nvSpPr>
          <p:cNvPr id="55" name="Rectangle 54">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58">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Content Placeholder 3"/>
          <p:cNvSpPr>
            <a:spLocks noGrp="1"/>
          </p:cNvSpPr>
          <p:nvPr>
            <p:ph idx="1"/>
          </p:nvPr>
        </p:nvSpPr>
        <p:spPr>
          <a:xfrm>
            <a:off x="581192" y="3752490"/>
            <a:ext cx="11029615" cy="2222859"/>
          </a:xfrm>
        </p:spPr>
        <p:txBody>
          <a:bodyPr/>
          <a:lstStyle/>
          <a:p>
            <a:pPr>
              <a:buClrTx/>
            </a:pPr>
            <a:r>
              <a:rPr lang="en-US" dirty="0">
                <a:solidFill>
                  <a:schemeClr val="tx1"/>
                </a:solidFill>
                <a:latin typeface="Calibri" pitchFamily="34" charset="0"/>
                <a:cs typeface="Calibri" pitchFamily="34" charset="0"/>
              </a:rPr>
              <a:t>City Center Branch leads with $42,911,469.79, indicating its dominance in transaction volume</a:t>
            </a:r>
            <a:r>
              <a:rPr lang="en-US" dirty="0" smtClean="0">
                <a:solidFill>
                  <a:schemeClr val="tx1"/>
                </a:solidFill>
                <a:latin typeface="Calibri" pitchFamily="34" charset="0"/>
                <a:cs typeface="Calibri" pitchFamily="34" charset="0"/>
              </a:rPr>
              <a:t>.</a:t>
            </a:r>
          </a:p>
          <a:p>
            <a:pPr>
              <a:buClrTx/>
            </a:pPr>
            <a:r>
              <a:rPr lang="en-US" b="1" dirty="0">
                <a:solidFill>
                  <a:schemeClr val="tx1"/>
                </a:solidFill>
                <a:latin typeface="Calibri" pitchFamily="34" charset="0"/>
                <a:cs typeface="Calibri" pitchFamily="34" charset="0"/>
              </a:rPr>
              <a:t>Main, East, and Downtown Branches</a:t>
            </a:r>
            <a:r>
              <a:rPr lang="en-US" dirty="0">
                <a:solidFill>
                  <a:schemeClr val="tx1"/>
                </a:solidFill>
                <a:latin typeface="Calibri" pitchFamily="34" charset="0"/>
                <a:cs typeface="Calibri" pitchFamily="34" charset="0"/>
              </a:rPr>
              <a:t> follow closely, each recording transactions over </a:t>
            </a:r>
            <a:r>
              <a:rPr lang="en-US" b="1" dirty="0">
                <a:solidFill>
                  <a:schemeClr val="tx1"/>
                </a:solidFill>
                <a:latin typeface="Calibri" pitchFamily="34" charset="0"/>
                <a:cs typeface="Calibri" pitchFamily="34" charset="0"/>
              </a:rPr>
              <a:t>$42 million</a:t>
            </a:r>
            <a:r>
              <a:rPr lang="en-US" dirty="0" smtClean="0">
                <a:solidFill>
                  <a:schemeClr val="tx1"/>
                </a:solidFill>
                <a:latin typeface="Calibri" pitchFamily="34" charset="0"/>
                <a:cs typeface="Calibri" pitchFamily="34" charset="0"/>
              </a:rPr>
              <a:t>.</a:t>
            </a:r>
          </a:p>
          <a:p>
            <a:pPr>
              <a:buClrTx/>
            </a:pPr>
            <a:r>
              <a:rPr lang="en-US" b="1" dirty="0">
                <a:solidFill>
                  <a:schemeClr val="tx1"/>
                </a:solidFill>
                <a:latin typeface="Calibri" pitchFamily="34" charset="0"/>
                <a:cs typeface="Calibri" pitchFamily="34" charset="0"/>
              </a:rPr>
              <a:t>North Branch</a:t>
            </a:r>
            <a:r>
              <a:rPr lang="en-US" dirty="0">
                <a:solidFill>
                  <a:schemeClr val="tx1"/>
                </a:solidFill>
                <a:latin typeface="Calibri" pitchFamily="34" charset="0"/>
                <a:cs typeface="Calibri" pitchFamily="34" charset="0"/>
              </a:rPr>
              <a:t> has the lowest recorded transactions at </a:t>
            </a:r>
            <a:r>
              <a:rPr lang="en-US" b="1" dirty="0">
                <a:solidFill>
                  <a:schemeClr val="tx1"/>
                </a:solidFill>
                <a:latin typeface="Calibri" pitchFamily="34" charset="0"/>
                <a:cs typeface="Calibri" pitchFamily="34" charset="0"/>
              </a:rPr>
              <a:t>$41,677,131.72</a:t>
            </a:r>
            <a:r>
              <a:rPr lang="en-US" dirty="0">
                <a:solidFill>
                  <a:schemeClr val="tx1"/>
                </a:solidFill>
                <a:latin typeface="Calibri" pitchFamily="34" charset="0"/>
                <a:cs typeface="Calibri" pitchFamily="34" charset="0"/>
              </a:rPr>
              <a:t>, yet the variation among branches is minimal</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The transaction amounts are relatively close across all branches, suggesting stable financial activity across locations.</a:t>
            </a:r>
            <a:endParaRPr lang="en-IN" dirty="0">
              <a:solidFill>
                <a:schemeClr val="tx1"/>
              </a:solidFill>
              <a:latin typeface="Calibri" pitchFamily="34" charset="0"/>
              <a:cs typeface="Calibri"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2075" y="1305128"/>
            <a:ext cx="5822830" cy="2531134"/>
          </a:xfrm>
          <a:prstGeom prst="rect">
            <a:avLst/>
          </a:prstGeom>
        </p:spPr>
      </p:pic>
    </p:spTree>
    <p:extLst>
      <p:ext uri="{BB962C8B-B14F-4D97-AF65-F5344CB8AC3E}">
        <p14:creationId xmlns:p14="http://schemas.microsoft.com/office/powerpoint/2010/main" val="3814574450"/>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62DC3F8E-C67E-D5E1-1626-082ED5A97FB2}"/>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xmlns="" id="{F6322094-4F35-6ED6-B279-A069A8BF0E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1A5D16E4-EBF3-EBC3-D34C-263048B796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xmlns="" id="{C859F178-F891-C073-F827-DA208435A8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xmlns="" id="{0533144C-822A-D6B3-FD89-471F1D2D77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xmlns="" id="{71B9A32F-B9EF-AD81-3139-7171A2DB54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597643"/>
            <a:ext cx="3703320" cy="5792922"/>
          </a:xfrm>
          <a:prstGeom prst="rect">
            <a:avLst/>
          </a:prstGeom>
          <a:ln/>
        </p:spPr>
        <p:style>
          <a:lnRef idx="1">
            <a:schemeClr val="dk1"/>
          </a:lnRef>
          <a:fillRef idx="3">
            <a:schemeClr val="dk1"/>
          </a:fillRef>
          <a:effectRef idx="2">
            <a:schemeClr val="dk1"/>
          </a:effectRef>
          <a:fontRef idx="minor">
            <a:schemeClr val="lt1"/>
          </a:fontRef>
        </p:style>
      </p:sp>
      <p:sp>
        <p:nvSpPr>
          <p:cNvPr id="3" name="Content Placeholder 2">
            <a:extLst>
              <a:ext uri="{FF2B5EF4-FFF2-40B4-BE49-F238E27FC236}">
                <a16:creationId xmlns:a16="http://schemas.microsoft.com/office/drawing/2014/main" xmlns="" id="{FE7B5E63-ABDB-C585-2467-F69CF6D3289D}"/>
              </a:ext>
            </a:extLst>
          </p:cNvPr>
          <p:cNvSpPr>
            <a:spLocks noGrp="1"/>
          </p:cNvSpPr>
          <p:nvPr>
            <p:ph idx="1"/>
          </p:nvPr>
        </p:nvSpPr>
        <p:spPr>
          <a:xfrm>
            <a:off x="4534935" y="998375"/>
            <a:ext cx="7431779" cy="5065963"/>
          </a:xfrm>
        </p:spPr>
        <p:txBody>
          <a:bodyPr>
            <a:normAutofit/>
          </a:bodyPr>
          <a:lstStyle/>
          <a:p>
            <a:pPr marL="0" indent="0">
              <a:buClr>
                <a:srgbClr val="C00000"/>
              </a:buClr>
              <a:buNone/>
            </a:pPr>
            <a:endParaRPr lang="en-US" b="1" dirty="0"/>
          </a:p>
          <a:p>
            <a:pPr marL="0" indent="0">
              <a:buClr>
                <a:srgbClr val="C00000"/>
              </a:buClr>
              <a:buNone/>
            </a:pPr>
            <a:endParaRPr lang="en-US" b="1" u="sng" dirty="0"/>
          </a:p>
        </p:txBody>
      </p:sp>
      <p:sp>
        <p:nvSpPr>
          <p:cNvPr id="4" name="Oval 3">
            <a:extLst>
              <a:ext uri="{FF2B5EF4-FFF2-40B4-BE49-F238E27FC236}">
                <a16:creationId xmlns:a16="http://schemas.microsoft.com/office/drawing/2014/main" xmlns="" id="{26AD2B92-BE0E-BDCC-11F0-A4EF484AF555}"/>
              </a:ext>
            </a:extLst>
          </p:cNvPr>
          <p:cNvSpPr/>
          <p:nvPr/>
        </p:nvSpPr>
        <p:spPr>
          <a:xfrm>
            <a:off x="1226477" y="2455607"/>
            <a:ext cx="2143433" cy="19467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dirty="0" smtClean="0">
                <a:solidFill>
                  <a:schemeClr val="tx1">
                    <a:lumMod val="75000"/>
                    <a:lumOff val="25000"/>
                  </a:schemeClr>
                </a:solidFill>
                <a:latin typeface="Copperplate Gothic Bold" pitchFamily="34" charset="0"/>
                <a:cs typeface="Calibri" panose="020F0502020204030204" pitchFamily="34" charset="0"/>
              </a:rPr>
              <a:t>2</a:t>
            </a:r>
            <a:endParaRPr lang="en-US" sz="6600" dirty="0">
              <a:solidFill>
                <a:schemeClr val="tx1">
                  <a:lumMod val="75000"/>
                  <a:lumOff val="25000"/>
                </a:schemeClr>
              </a:solidFill>
              <a:latin typeface="Copperplate Gothic Bold"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xmlns="" id="{14B88981-37E9-6C2D-AE6B-76EAFCA8779F}"/>
              </a:ext>
            </a:extLst>
          </p:cNvPr>
          <p:cNvSpPr txBox="1">
            <a:spLocks/>
          </p:cNvSpPr>
          <p:nvPr/>
        </p:nvSpPr>
        <p:spPr>
          <a:xfrm>
            <a:off x="4373218" y="2217575"/>
            <a:ext cx="7593496" cy="2712233"/>
          </a:xfrm>
          <a:prstGeom prst="rect">
            <a:avLst/>
          </a:prstGeom>
        </p:spPr>
        <p:style>
          <a:lnRef idx="0">
            <a:schemeClr val="dk1"/>
          </a:lnRef>
          <a:fillRef idx="3">
            <a:schemeClr val="dk1"/>
          </a:fillRef>
          <a:effectRef idx="3">
            <a:schemeClr val="dk1"/>
          </a:effectRef>
          <a:fontRef idx="minor">
            <a:schemeClr val="lt1"/>
          </a:fontRef>
        </p:style>
        <p:txBody>
          <a:bodyPr vert="horz" lIns="91440" tIns="45720" rIns="91440" bIns="45720" rtlCol="0" anchor="ctr">
            <a:noAutofit/>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Clr>
                <a:schemeClr val="tx2">
                  <a:lumMod val="85000"/>
                  <a:lumOff val="15000"/>
                </a:schemeClr>
              </a:buClr>
              <a:buNone/>
            </a:pPr>
            <a:endParaRPr lang="en-US" sz="7200" b="1" dirty="0">
              <a:solidFill>
                <a:schemeClr val="tx1">
                  <a:lumMod val="85000"/>
                  <a:lumOff val="15000"/>
                </a:schemeClr>
              </a:solidFill>
            </a:endParaRPr>
          </a:p>
          <a:p>
            <a:pPr marL="0" indent="0" algn="ctr">
              <a:buClr>
                <a:schemeClr val="tx2">
                  <a:lumMod val="85000"/>
                  <a:lumOff val="15000"/>
                </a:schemeClr>
              </a:buClr>
              <a:buNone/>
            </a:pPr>
            <a:r>
              <a:rPr lang="en-US" sz="5800" b="1" dirty="0">
                <a:solidFill>
                  <a:schemeClr val="bg1"/>
                </a:solidFill>
                <a:latin typeface="Copperplate Gothic Bold" pitchFamily="34" charset="0"/>
                <a:cs typeface="Calibri" panose="020F0502020204030204" pitchFamily="34" charset="0"/>
              </a:rPr>
              <a:t>Dashboard Screenshots</a:t>
            </a:r>
          </a:p>
          <a:p>
            <a:pPr marL="0" indent="0">
              <a:buClr>
                <a:srgbClr val="C00000"/>
              </a:buClr>
              <a:buFont typeface="Wingdings 2" panose="05020102010507070707" pitchFamily="18" charset="2"/>
              <a:buNone/>
            </a:pPr>
            <a:endParaRPr lang="en-US" sz="7200" b="1" u="sng" dirty="0"/>
          </a:p>
        </p:txBody>
      </p:sp>
    </p:spTree>
    <p:extLst>
      <p:ext uri="{BB962C8B-B14F-4D97-AF65-F5344CB8AC3E}">
        <p14:creationId xmlns:p14="http://schemas.microsoft.com/office/powerpoint/2010/main" val="3848350747"/>
      </p:ext>
    </p:extLst>
  </p:cSld>
  <p:clrMapOvr>
    <a:masterClrMapping/>
  </p:clrMapOvr>
  <p:transition spd="slow">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F62E5BD8-A60B-4AA9-97B8-C6F1B11ABDD7}"/>
              </a:ext>
            </a:extLst>
          </p:cNvPr>
          <p:cNvSpPr txBox="1"/>
          <p:nvPr/>
        </p:nvSpPr>
        <p:spPr>
          <a:xfrm>
            <a:off x="4208105" y="177283"/>
            <a:ext cx="3769567" cy="523220"/>
          </a:xfrm>
          <a:prstGeom prst="rect">
            <a:avLst/>
          </a:prstGeom>
          <a:solidFill>
            <a:schemeClr val="accent1">
              <a:lumMod val="60000"/>
              <a:lumOff val="40000"/>
            </a:schemeClr>
          </a:solidFill>
        </p:spPr>
        <p:txBody>
          <a:bodyPr wrap="square" rtlCol="0">
            <a:spAutoFit/>
          </a:bodyPr>
          <a:lstStyle>
            <a:defPPr>
              <a:defRPr lang="en-US"/>
            </a:defPPr>
            <a:lvl1pPr algn="ctr">
              <a:defRPr sz="2800"/>
            </a:lvl1pPr>
          </a:lstStyle>
          <a:p>
            <a:r>
              <a:rPr lang="en-US" dirty="0"/>
              <a:t>Excel Dashboard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 y="879894"/>
            <a:ext cx="11283351" cy="5736566"/>
          </a:xfrm>
          <a:prstGeom prst="rect">
            <a:avLst/>
          </a:prstGeom>
        </p:spPr>
      </p:pic>
    </p:spTree>
    <p:extLst>
      <p:ext uri="{BB962C8B-B14F-4D97-AF65-F5344CB8AC3E}">
        <p14:creationId xmlns:p14="http://schemas.microsoft.com/office/powerpoint/2010/main" val="13626801"/>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F62E5BD8-A60B-4AA9-97B8-C6F1B11ABDD7}"/>
              </a:ext>
            </a:extLst>
          </p:cNvPr>
          <p:cNvSpPr txBox="1"/>
          <p:nvPr/>
        </p:nvSpPr>
        <p:spPr>
          <a:xfrm>
            <a:off x="4208105" y="177283"/>
            <a:ext cx="3769567" cy="523220"/>
          </a:xfrm>
          <a:prstGeom prst="rect">
            <a:avLst/>
          </a:prstGeom>
          <a:solidFill>
            <a:schemeClr val="accent1">
              <a:lumMod val="60000"/>
              <a:lumOff val="40000"/>
            </a:schemeClr>
          </a:solidFill>
        </p:spPr>
        <p:txBody>
          <a:bodyPr wrap="square" rtlCol="0">
            <a:spAutoFit/>
          </a:bodyPr>
          <a:lstStyle>
            <a:defPPr>
              <a:defRPr lang="en-US"/>
            </a:defPPr>
            <a:lvl1pPr algn="ctr">
              <a:defRPr sz="2800"/>
            </a:lvl1pPr>
          </a:lstStyle>
          <a:p>
            <a:r>
              <a:rPr lang="en-US" dirty="0"/>
              <a:t>Excel Dashboard</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826" y="923025"/>
            <a:ext cx="11335110" cy="5658929"/>
          </a:xfrm>
          <a:prstGeom prst="rect">
            <a:avLst/>
          </a:prstGeom>
        </p:spPr>
      </p:pic>
    </p:spTree>
    <p:extLst>
      <p:ext uri="{BB962C8B-B14F-4D97-AF65-F5344CB8AC3E}">
        <p14:creationId xmlns:p14="http://schemas.microsoft.com/office/powerpoint/2010/main" val="3536279156"/>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xmlns="" id="{AE5DD2B2-FF0B-4DF3-BA45-B9DF7F209420}"/>
              </a:ext>
            </a:extLst>
          </p:cNvPr>
          <p:cNvSpPr txBox="1"/>
          <p:nvPr/>
        </p:nvSpPr>
        <p:spPr>
          <a:xfrm>
            <a:off x="4189445" y="100053"/>
            <a:ext cx="3825551" cy="523220"/>
          </a:xfrm>
          <a:prstGeom prst="rect">
            <a:avLst/>
          </a:prstGeom>
          <a:solidFill>
            <a:schemeClr val="accent1">
              <a:lumMod val="60000"/>
              <a:lumOff val="40000"/>
            </a:schemeClr>
          </a:solidFill>
        </p:spPr>
        <p:txBody>
          <a:bodyPr wrap="square" rtlCol="0">
            <a:spAutoFit/>
          </a:bodyPr>
          <a:lstStyle>
            <a:defPPr>
              <a:defRPr lang="en-US"/>
            </a:defPPr>
            <a:lvl1pPr algn="ctr">
              <a:defRPr sz="2800"/>
            </a:lvl1pPr>
          </a:lstStyle>
          <a:p>
            <a:r>
              <a:rPr lang="en-US" dirty="0"/>
              <a:t>My SQL Query’s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585" y="854302"/>
            <a:ext cx="3070860" cy="54254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4996" y="854302"/>
            <a:ext cx="3210464" cy="54254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ounded Rectangle 8"/>
          <p:cNvSpPr/>
          <p:nvPr/>
        </p:nvSpPr>
        <p:spPr>
          <a:xfrm>
            <a:off x="4683175" y="2756139"/>
            <a:ext cx="2838090" cy="16217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Copperplate Gothic Bold" pitchFamily="34" charset="0"/>
              </a:rPr>
              <a:t>Query’s For</a:t>
            </a:r>
          </a:p>
          <a:p>
            <a:pPr algn="ctr"/>
            <a:r>
              <a:rPr lang="en-US" sz="2400" b="1" dirty="0" smtClean="0">
                <a:solidFill>
                  <a:schemeClr val="tx1"/>
                </a:solidFill>
                <a:latin typeface="Copperplate Gothic Bold" pitchFamily="34" charset="0"/>
              </a:rPr>
              <a:t>Bank Data</a:t>
            </a:r>
            <a:endParaRPr lang="en-IN" sz="2400" b="1" dirty="0">
              <a:solidFill>
                <a:schemeClr val="tx1"/>
              </a:solidFill>
              <a:latin typeface="Copperplate Gothic Bold" pitchFamily="34" charset="0"/>
            </a:endParaRPr>
          </a:p>
        </p:txBody>
      </p:sp>
    </p:spTree>
    <p:extLst>
      <p:ext uri="{BB962C8B-B14F-4D97-AF65-F5344CB8AC3E}">
        <p14:creationId xmlns:p14="http://schemas.microsoft.com/office/powerpoint/2010/main" val="1844616841"/>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xmlns="" id="{AE5DD2B2-FF0B-4DF3-BA45-B9DF7F209420}"/>
              </a:ext>
            </a:extLst>
          </p:cNvPr>
          <p:cNvSpPr txBox="1"/>
          <p:nvPr/>
        </p:nvSpPr>
        <p:spPr>
          <a:xfrm>
            <a:off x="4189445" y="100053"/>
            <a:ext cx="3825551" cy="523220"/>
          </a:xfrm>
          <a:prstGeom prst="rect">
            <a:avLst/>
          </a:prstGeom>
          <a:solidFill>
            <a:schemeClr val="accent1">
              <a:lumMod val="60000"/>
              <a:lumOff val="40000"/>
            </a:schemeClr>
          </a:solidFill>
        </p:spPr>
        <p:txBody>
          <a:bodyPr wrap="square" rtlCol="0">
            <a:spAutoFit/>
          </a:bodyPr>
          <a:lstStyle>
            <a:defPPr>
              <a:defRPr lang="en-US"/>
            </a:defPPr>
            <a:lvl1pPr algn="ctr">
              <a:defRPr sz="2800"/>
            </a:lvl1pPr>
          </a:lstStyle>
          <a:p>
            <a:r>
              <a:rPr lang="en-US" dirty="0"/>
              <a:t>My SQL Query’s</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570" y="1727296"/>
            <a:ext cx="5208009" cy="1402080"/>
          </a:xfrm>
          <a:prstGeom prst="rect">
            <a:avLst/>
          </a:prstGeom>
          <a:ln w="88900" cap="sq" cmpd="thickThin">
            <a:solidFill>
              <a:srgbClr val="000000"/>
            </a:solidFill>
            <a:prstDash val="solid"/>
            <a:miter lim="800000"/>
          </a:ln>
          <a:effectLst>
            <a:innerShdw blurRad="76200">
              <a:srgbClr val="000000"/>
            </a:innerShdw>
          </a:effectLst>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0646" y="1727296"/>
            <a:ext cx="5897880" cy="1402080"/>
          </a:xfrm>
          <a:prstGeom prst="rect">
            <a:avLst/>
          </a:prstGeom>
          <a:ln w="88900" cap="sq" cmpd="thickThin">
            <a:solidFill>
              <a:srgbClr val="000000"/>
            </a:solidFill>
            <a:prstDash val="solid"/>
            <a:miter lim="800000"/>
          </a:ln>
          <a:effectLst>
            <a:innerShdw blurRad="76200">
              <a:srgbClr val="000000"/>
            </a:innerShdw>
          </a:effectLst>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572" y="3411459"/>
            <a:ext cx="5208009" cy="1432560"/>
          </a:xfrm>
          <a:prstGeom prst="rect">
            <a:avLst/>
          </a:prstGeom>
          <a:ln w="88900" cap="sq" cmpd="thickThin">
            <a:solidFill>
              <a:srgbClr val="000000"/>
            </a:solidFill>
            <a:prstDash val="solid"/>
            <a:miter lim="800000"/>
          </a:ln>
          <a:effectLst>
            <a:innerShdw blurRad="76200">
              <a:srgbClr val="000000"/>
            </a:innerShdw>
          </a:effectLst>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50646" y="3411459"/>
            <a:ext cx="5897879" cy="1432560"/>
          </a:xfrm>
          <a:prstGeom prst="rect">
            <a:avLst/>
          </a:prstGeom>
          <a:ln w="88900" cap="sq" cmpd="thickThin">
            <a:solidFill>
              <a:srgbClr val="000000"/>
            </a:solidFill>
            <a:prstDash val="solid"/>
            <a:miter lim="800000"/>
          </a:ln>
          <a:effectLst>
            <a:innerShdw blurRad="76200">
              <a:srgbClr val="000000"/>
            </a:innerShdw>
          </a:effectLst>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571" y="5152414"/>
            <a:ext cx="5208009" cy="1539240"/>
          </a:xfrm>
          <a:prstGeom prst="rect">
            <a:avLst/>
          </a:prstGeom>
          <a:ln w="88900" cap="sq" cmpd="thickThin">
            <a:solidFill>
              <a:srgbClr val="000000"/>
            </a:solidFill>
            <a:prstDash val="solid"/>
            <a:miter lim="800000"/>
          </a:ln>
          <a:effectLst>
            <a:innerShdw blurRad="76200">
              <a:srgbClr val="000000"/>
            </a:innerShdw>
          </a:effectLst>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50646" y="5129554"/>
            <a:ext cx="5897879" cy="1562100"/>
          </a:xfrm>
          <a:prstGeom prst="rect">
            <a:avLst/>
          </a:prstGeom>
          <a:ln w="88900" cap="sq" cmpd="thickThin">
            <a:solidFill>
              <a:srgbClr val="000000"/>
            </a:solidFill>
            <a:prstDash val="solid"/>
            <a:miter lim="800000"/>
          </a:ln>
          <a:effectLst>
            <a:innerShdw blurRad="76200">
              <a:srgbClr val="000000"/>
            </a:innerShdw>
          </a:effectLst>
        </p:spPr>
      </p:pic>
      <p:sp>
        <p:nvSpPr>
          <p:cNvPr id="19" name="Pentagon 18"/>
          <p:cNvSpPr/>
          <p:nvPr/>
        </p:nvSpPr>
        <p:spPr>
          <a:xfrm>
            <a:off x="4189445" y="836762"/>
            <a:ext cx="3825552" cy="62972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KPI’s For Bank Dataset</a:t>
            </a:r>
            <a:endParaRPr lang="en-IN" sz="2000" b="1" dirty="0">
              <a:solidFill>
                <a:schemeClr val="tx1"/>
              </a:solidFill>
            </a:endParaRPr>
          </a:p>
        </p:txBody>
      </p:sp>
    </p:spTree>
    <p:extLst>
      <p:ext uri="{BB962C8B-B14F-4D97-AF65-F5344CB8AC3E}">
        <p14:creationId xmlns:p14="http://schemas.microsoft.com/office/powerpoint/2010/main" val="247929317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58DF7D-C2D0-4B03-A7A0-2F06B789EE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1B26B711-3121-40B0-8377-A64F3DC00C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xmlns="" id="{645C4D3D-ABBA-4B4E-93E5-01E3437198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xmlns="" id="{98DDD5E5-0097-4C6C-B266-5732EDA96CC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xmlns="" id="{8952EF87-C74F-4D3F-9CAD-EEA1733C9B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597643"/>
            <a:ext cx="3703320" cy="579292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C69AB40E-A16F-4909-BDAE-DBA0E3DE864E}"/>
              </a:ext>
            </a:extLst>
          </p:cNvPr>
          <p:cNvSpPr>
            <a:spLocks noGrp="1"/>
          </p:cNvSpPr>
          <p:nvPr>
            <p:ph type="title"/>
          </p:nvPr>
        </p:nvSpPr>
        <p:spPr>
          <a:xfrm>
            <a:off x="771148" y="1037967"/>
            <a:ext cx="3054091" cy="4709131"/>
          </a:xfrm>
        </p:spPr>
        <p:style>
          <a:lnRef idx="1">
            <a:schemeClr val="dk1"/>
          </a:lnRef>
          <a:fillRef idx="3">
            <a:schemeClr val="dk1"/>
          </a:fillRef>
          <a:effectRef idx="2">
            <a:schemeClr val="dk1"/>
          </a:effectRef>
          <a:fontRef idx="minor">
            <a:schemeClr val="lt1"/>
          </a:fontRef>
        </p:style>
        <p:txBody>
          <a:bodyPr anchor="ctr">
            <a:normAutofit/>
          </a:bodyPr>
          <a:lstStyle/>
          <a:p>
            <a:pPr algn="ctr"/>
            <a:r>
              <a:rPr lang="en-US" sz="3600" dirty="0">
                <a:solidFill>
                  <a:srgbClr val="FFFEFF"/>
                </a:solidFill>
                <a:latin typeface="Copperplate Gothic Bold" pitchFamily="34" charset="0"/>
                <a:cs typeface="Calibri" panose="020F0502020204030204" pitchFamily="34" charset="0"/>
              </a:rPr>
              <a:t>Data Cleaning</a:t>
            </a:r>
          </a:p>
        </p:txBody>
      </p:sp>
      <p:sp>
        <p:nvSpPr>
          <p:cNvPr id="3" name="Content Placeholder 2">
            <a:extLst>
              <a:ext uri="{FF2B5EF4-FFF2-40B4-BE49-F238E27FC236}">
                <a16:creationId xmlns:a16="http://schemas.microsoft.com/office/drawing/2014/main" xmlns="" id="{2DF2B5A1-D1F2-4D02-A3B4-9572B5B98774}"/>
              </a:ext>
            </a:extLst>
          </p:cNvPr>
          <p:cNvSpPr>
            <a:spLocks noGrp="1"/>
          </p:cNvSpPr>
          <p:nvPr>
            <p:ph idx="1"/>
          </p:nvPr>
        </p:nvSpPr>
        <p:spPr>
          <a:xfrm>
            <a:off x="4416862" y="780553"/>
            <a:ext cx="6773767" cy="4528411"/>
          </a:xfrm>
        </p:spPr>
        <p:txBody>
          <a:bodyPr>
            <a:normAutofit/>
          </a:bodyPr>
          <a:lstStyle/>
          <a:p>
            <a:pPr marL="342900" indent="-342900">
              <a:buClr>
                <a:schemeClr val="tx1"/>
              </a:buClr>
              <a:buFont typeface="+mj-lt"/>
              <a:buAutoNum type="arabicPeriod"/>
            </a:pPr>
            <a:r>
              <a:rPr lang="en-US" sz="1400" b="1" u="sng" dirty="0">
                <a:solidFill>
                  <a:schemeClr val="tx1">
                    <a:lumMod val="85000"/>
                    <a:lumOff val="15000"/>
                  </a:schemeClr>
                </a:solidFill>
                <a:latin typeface="Calibri" panose="020F0502020204030204" pitchFamily="34" charset="0"/>
                <a:cs typeface="Calibri" panose="020F0502020204030204" pitchFamily="34" charset="0"/>
              </a:rPr>
              <a:t>Merging and cleaning data :- </a:t>
            </a:r>
            <a:r>
              <a:rPr lang="en-US" sz="1400" dirty="0">
                <a:solidFill>
                  <a:schemeClr val="tx1">
                    <a:lumMod val="85000"/>
                    <a:lumOff val="15000"/>
                  </a:schemeClr>
                </a:solidFill>
                <a:latin typeface="Calibri" panose="020F0502020204030204" pitchFamily="34" charset="0"/>
                <a:cs typeface="Calibri" panose="020F0502020204030204" pitchFamily="34" charset="0"/>
              </a:rPr>
              <a:t>“Firstly Merge  </a:t>
            </a:r>
            <a:r>
              <a:rPr lang="en-US" sz="1400" dirty="0" smtClean="0">
                <a:solidFill>
                  <a:schemeClr val="tx1">
                    <a:lumMod val="85000"/>
                    <a:lumOff val="15000"/>
                  </a:schemeClr>
                </a:solidFill>
                <a:latin typeface="Calibri" panose="020F0502020204030204" pitchFamily="34" charset="0"/>
                <a:cs typeface="Calibri" panose="020F0502020204030204" pitchFamily="34" charset="0"/>
              </a:rPr>
              <a:t>data </a:t>
            </a:r>
            <a:r>
              <a:rPr lang="en-US" sz="1400" dirty="0">
                <a:solidFill>
                  <a:schemeClr val="tx1">
                    <a:lumMod val="85000"/>
                    <a:lumOff val="15000"/>
                  </a:schemeClr>
                </a:solidFill>
                <a:latin typeface="Calibri" panose="020F0502020204030204" pitchFamily="34" charset="0"/>
                <a:cs typeface="Calibri" panose="020F0502020204030204" pitchFamily="34" charset="0"/>
              </a:rPr>
              <a:t>sheet of </a:t>
            </a:r>
            <a:r>
              <a:rPr lang="en-US" sz="1400" dirty="0" smtClean="0">
                <a:solidFill>
                  <a:schemeClr val="tx1">
                    <a:lumMod val="85000"/>
                    <a:lumOff val="15000"/>
                  </a:schemeClr>
                </a:solidFill>
                <a:latin typeface="Calibri" panose="020F0502020204030204" pitchFamily="34" charset="0"/>
                <a:cs typeface="Calibri" panose="020F0502020204030204" pitchFamily="34" charset="0"/>
              </a:rPr>
              <a:t> then </a:t>
            </a:r>
            <a:r>
              <a:rPr lang="en-US" sz="1400" dirty="0">
                <a:solidFill>
                  <a:schemeClr val="tx1">
                    <a:lumMod val="85000"/>
                    <a:lumOff val="15000"/>
                  </a:schemeClr>
                </a:solidFill>
                <a:latin typeface="Calibri" panose="020F0502020204030204" pitchFamily="34" charset="0"/>
                <a:cs typeface="Calibri" panose="020F0502020204030204" pitchFamily="34" charset="0"/>
              </a:rPr>
              <a:t>convert it merged file into power query then cleaning the data </a:t>
            </a:r>
          </a:p>
          <a:p>
            <a:pPr marL="342900" indent="-342900">
              <a:buClr>
                <a:schemeClr val="tx1"/>
              </a:buClr>
              <a:buFont typeface="+mj-lt"/>
              <a:buAutoNum type="arabicPeriod"/>
            </a:pPr>
            <a:r>
              <a:rPr lang="en-US" sz="1400" b="1" u="sng" dirty="0">
                <a:solidFill>
                  <a:schemeClr val="tx1">
                    <a:lumMod val="85000"/>
                    <a:lumOff val="15000"/>
                  </a:schemeClr>
                </a:solidFill>
                <a:latin typeface="Calibri" panose="020F0502020204030204" pitchFamily="34" charset="0"/>
                <a:cs typeface="Calibri" panose="020F0502020204030204" pitchFamily="34" charset="0"/>
              </a:rPr>
              <a:t>Data</a:t>
            </a:r>
            <a:r>
              <a:rPr lang="en-US" sz="1400" dirty="0">
                <a:solidFill>
                  <a:schemeClr val="tx1">
                    <a:lumMod val="85000"/>
                    <a:lumOff val="15000"/>
                  </a:schemeClr>
                </a:solidFill>
                <a:latin typeface="Calibri" panose="020F0502020204030204" pitchFamily="34" charset="0"/>
                <a:cs typeface="Calibri" panose="020F0502020204030204" pitchFamily="34" charset="0"/>
              </a:rPr>
              <a:t> </a:t>
            </a:r>
            <a:r>
              <a:rPr lang="en-US" sz="1400" b="1" u="sng" dirty="0">
                <a:solidFill>
                  <a:schemeClr val="tx1">
                    <a:lumMod val="85000"/>
                    <a:lumOff val="15000"/>
                  </a:schemeClr>
                </a:solidFill>
                <a:latin typeface="Calibri" panose="020F0502020204030204" pitchFamily="34" charset="0"/>
                <a:cs typeface="Calibri" panose="020F0502020204030204" pitchFamily="34" charset="0"/>
              </a:rPr>
              <a:t>types:-  </a:t>
            </a:r>
            <a:r>
              <a:rPr lang="en-US" sz="1400" b="1" u="sng" dirty="0" smtClean="0">
                <a:solidFill>
                  <a:schemeClr val="tx1">
                    <a:lumMod val="85000"/>
                    <a:lumOff val="15000"/>
                  </a:schemeClr>
                </a:solidFill>
                <a:latin typeface="Calibri" panose="020F0502020204030204" pitchFamily="34" charset="0"/>
                <a:cs typeface="Calibri" panose="020F0502020204030204" pitchFamily="34" charset="0"/>
              </a:rPr>
              <a:t> </a:t>
            </a:r>
            <a:r>
              <a:rPr lang="en-US" sz="1400" dirty="0" smtClean="0">
                <a:solidFill>
                  <a:schemeClr val="tx1">
                    <a:lumMod val="85000"/>
                    <a:lumOff val="15000"/>
                  </a:schemeClr>
                </a:solidFill>
                <a:latin typeface="Calibri" panose="020F0502020204030204" pitchFamily="34" charset="0"/>
                <a:cs typeface="Calibri" panose="020F0502020204030204" pitchFamily="34" charset="0"/>
              </a:rPr>
              <a:t>D</a:t>
            </a:r>
            <a:r>
              <a:rPr lang="en-US" sz="1400" dirty="0" smtClean="0">
                <a:solidFill>
                  <a:schemeClr val="tx1">
                    <a:lumMod val="85000"/>
                    <a:lumOff val="15000"/>
                  </a:schemeClr>
                </a:solidFill>
                <a:latin typeface="Calibri" panose="020F0502020204030204" pitchFamily="34" charset="0"/>
                <a:cs typeface="Calibri" panose="020F0502020204030204" pitchFamily="34" charset="0"/>
              </a:rPr>
              <a:t>ate </a:t>
            </a:r>
            <a:r>
              <a:rPr lang="en-US" sz="1400" dirty="0">
                <a:solidFill>
                  <a:schemeClr val="tx1">
                    <a:lumMod val="85000"/>
                    <a:lumOff val="15000"/>
                  </a:schemeClr>
                </a:solidFill>
                <a:latin typeface="Calibri" panose="020F0502020204030204" pitchFamily="34" charset="0"/>
                <a:cs typeface="Calibri" panose="020F0502020204030204" pitchFamily="34" charset="0"/>
              </a:rPr>
              <a:t>column in </a:t>
            </a:r>
            <a:r>
              <a:rPr lang="en-US" sz="1400" dirty="0" smtClean="0">
                <a:solidFill>
                  <a:schemeClr val="tx1">
                    <a:lumMod val="85000"/>
                    <a:lumOff val="15000"/>
                  </a:schemeClr>
                </a:solidFill>
                <a:latin typeface="Calibri" panose="020F0502020204030204" pitchFamily="34" charset="0"/>
                <a:cs typeface="Calibri" panose="020F0502020204030204" pitchFamily="34" charset="0"/>
              </a:rPr>
              <a:t>sheet </a:t>
            </a:r>
            <a:r>
              <a:rPr lang="en-US" sz="1400" dirty="0">
                <a:solidFill>
                  <a:schemeClr val="tx1">
                    <a:lumMod val="85000"/>
                    <a:lumOff val="15000"/>
                  </a:schemeClr>
                </a:solidFill>
                <a:latin typeface="Calibri" panose="020F0502020204030204" pitchFamily="34" charset="0"/>
                <a:cs typeface="Calibri" panose="020F0502020204030204" pitchFamily="34" charset="0"/>
              </a:rPr>
              <a:t>was changed to “dd-mm-</a:t>
            </a:r>
            <a:r>
              <a:rPr lang="en-US" sz="1400" dirty="0" err="1">
                <a:solidFill>
                  <a:schemeClr val="tx1">
                    <a:lumMod val="85000"/>
                    <a:lumOff val="15000"/>
                  </a:schemeClr>
                </a:solidFill>
                <a:latin typeface="Calibri" panose="020F0502020204030204" pitchFamily="34" charset="0"/>
                <a:cs typeface="Calibri" panose="020F0502020204030204" pitchFamily="34" charset="0"/>
              </a:rPr>
              <a:t>yyyy</a:t>
            </a:r>
            <a:r>
              <a:rPr lang="en-US" sz="1400" dirty="0">
                <a:solidFill>
                  <a:schemeClr val="tx1">
                    <a:lumMod val="85000"/>
                    <a:lumOff val="15000"/>
                  </a:schemeClr>
                </a:solidFill>
                <a:latin typeface="Calibri" panose="020F0502020204030204" pitchFamily="34" charset="0"/>
                <a:cs typeface="Calibri" panose="020F0502020204030204" pitchFamily="34" charset="0"/>
              </a:rPr>
              <a:t>” format.</a:t>
            </a:r>
          </a:p>
          <a:p>
            <a:pPr marL="342900" indent="-342900">
              <a:buClr>
                <a:schemeClr val="tx1"/>
              </a:buClr>
              <a:buFont typeface="+mj-lt"/>
              <a:buAutoNum type="arabicPeriod"/>
            </a:pPr>
            <a:r>
              <a:rPr lang="en-US" sz="1400" b="1" u="sng" dirty="0">
                <a:solidFill>
                  <a:schemeClr val="tx1">
                    <a:lumMod val="85000"/>
                    <a:lumOff val="15000"/>
                  </a:schemeClr>
                </a:solidFill>
                <a:latin typeface="Calibri" panose="020F0502020204030204" pitchFamily="34" charset="0"/>
                <a:cs typeface="Calibri" panose="020F0502020204030204" pitchFamily="34" charset="0"/>
              </a:rPr>
              <a:t>Null values:-  </a:t>
            </a:r>
            <a:r>
              <a:rPr lang="en-US" sz="1400" dirty="0">
                <a:solidFill>
                  <a:schemeClr val="tx1">
                    <a:lumMod val="85000"/>
                    <a:lumOff val="15000"/>
                  </a:schemeClr>
                </a:solidFill>
                <a:latin typeface="Calibri" panose="020F0502020204030204" pitchFamily="34" charset="0"/>
                <a:cs typeface="Calibri" panose="020F0502020204030204" pitchFamily="34" charset="0"/>
              </a:rPr>
              <a:t>C</a:t>
            </a:r>
            <a:r>
              <a:rPr lang="en-US" sz="1400" dirty="0" smtClean="0">
                <a:solidFill>
                  <a:schemeClr val="tx1">
                    <a:lumMod val="85000"/>
                    <a:lumOff val="15000"/>
                  </a:schemeClr>
                </a:solidFill>
                <a:latin typeface="Calibri" panose="020F0502020204030204" pitchFamily="34" charset="0"/>
                <a:cs typeface="Calibri" panose="020F0502020204030204" pitchFamily="34" charset="0"/>
              </a:rPr>
              <a:t>olumn </a:t>
            </a:r>
            <a:r>
              <a:rPr lang="en-US" sz="1400" dirty="0">
                <a:solidFill>
                  <a:schemeClr val="tx1">
                    <a:lumMod val="85000"/>
                    <a:lumOff val="15000"/>
                  </a:schemeClr>
                </a:solidFill>
                <a:latin typeface="Calibri" panose="020F0502020204030204" pitchFamily="34" charset="0"/>
                <a:cs typeface="Calibri" panose="020F0502020204030204" pitchFamily="34" charset="0"/>
              </a:rPr>
              <a:t>had many null values, so this column was completely deleted from the database.</a:t>
            </a:r>
          </a:p>
          <a:p>
            <a:pPr marL="342900" indent="-342900">
              <a:buClr>
                <a:schemeClr val="tx1"/>
              </a:buClr>
              <a:buFont typeface="+mj-lt"/>
              <a:buAutoNum type="arabicPeriod"/>
            </a:pPr>
            <a:r>
              <a:rPr lang="en-US" sz="1400" b="1" u="sng" dirty="0">
                <a:solidFill>
                  <a:schemeClr val="tx1">
                    <a:lumMod val="85000"/>
                    <a:lumOff val="15000"/>
                  </a:schemeClr>
                </a:solidFill>
                <a:latin typeface="Calibri" panose="020F0502020204030204" pitchFamily="34" charset="0"/>
                <a:cs typeface="Calibri" panose="020F0502020204030204" pitchFamily="34" charset="0"/>
              </a:rPr>
              <a:t>New Add Column </a:t>
            </a:r>
            <a:r>
              <a:rPr lang="en-US" sz="1400" dirty="0">
                <a:solidFill>
                  <a:schemeClr val="tx1">
                    <a:lumMod val="85000"/>
                    <a:lumOff val="15000"/>
                  </a:schemeClr>
                </a:solidFill>
                <a:latin typeface="Calibri" panose="020F0502020204030204" pitchFamily="34" charset="0"/>
                <a:cs typeface="Calibri" panose="020F0502020204030204" pitchFamily="34" charset="0"/>
              </a:rPr>
              <a:t>:- Extract the required and meaningful column in power query.</a:t>
            </a:r>
          </a:p>
          <a:p>
            <a:pPr marL="0" indent="0">
              <a:buClr>
                <a:srgbClr val="C00000"/>
              </a:buClr>
              <a:buNone/>
            </a:pPr>
            <a:endParaRPr lang="en-US" sz="1400" b="1" u="sng" dirty="0">
              <a:solidFill>
                <a:schemeClr val="tx1">
                  <a:lumMod val="85000"/>
                  <a:lumOff val="15000"/>
                </a:schemeClr>
              </a:solidFill>
              <a:latin typeface="Calibri" panose="020F0502020204030204" pitchFamily="34" charset="0"/>
              <a:cs typeface="Calibri" panose="020F0502020204030204" pitchFamily="34" charset="0"/>
            </a:endParaRPr>
          </a:p>
          <a:p>
            <a:pPr marL="0" indent="0">
              <a:buClr>
                <a:srgbClr val="C00000"/>
              </a:buClr>
              <a:buNone/>
            </a:pPr>
            <a:r>
              <a:rPr lang="en-US" sz="1400" b="1" dirty="0">
                <a:solidFill>
                  <a:schemeClr val="tx1">
                    <a:lumMod val="85000"/>
                    <a:lumOff val="15000"/>
                  </a:schemeClr>
                </a:solidFill>
                <a:latin typeface="Calibri" panose="020F0502020204030204" pitchFamily="34" charset="0"/>
                <a:cs typeface="Calibri" panose="020F0502020204030204" pitchFamily="34" charset="0"/>
              </a:rPr>
              <a:t>These data cleaning steps were crucial to ensure relevance of data and give accurate results for further analysis.</a:t>
            </a:r>
          </a:p>
          <a:p>
            <a:pPr marL="0" indent="0">
              <a:buClr>
                <a:srgbClr val="C00000"/>
              </a:buClr>
              <a:buNone/>
            </a:pPr>
            <a:endParaRPr lang="en-US" b="1" dirty="0"/>
          </a:p>
          <a:p>
            <a:pPr marL="0" indent="0">
              <a:buClr>
                <a:srgbClr val="C00000"/>
              </a:buClr>
              <a:buNone/>
            </a:pPr>
            <a:endParaRPr lang="en-US" b="1" u="sng" dirty="0"/>
          </a:p>
        </p:txBody>
      </p:sp>
    </p:spTree>
    <p:extLst>
      <p:ext uri="{BB962C8B-B14F-4D97-AF65-F5344CB8AC3E}">
        <p14:creationId xmlns:p14="http://schemas.microsoft.com/office/powerpoint/2010/main" val="1404655975"/>
      </p:ext>
    </p:extLst>
  </p:cSld>
  <p:clrMapOvr>
    <a:masterClrMapping/>
  </p:clrMapOvr>
  <p:transition spd="slow">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xmlns="" id="{AE5DD2B2-FF0B-4DF3-BA45-B9DF7F209420}"/>
              </a:ext>
            </a:extLst>
          </p:cNvPr>
          <p:cNvSpPr txBox="1"/>
          <p:nvPr/>
        </p:nvSpPr>
        <p:spPr>
          <a:xfrm>
            <a:off x="4189445" y="100053"/>
            <a:ext cx="3825551" cy="523220"/>
          </a:xfrm>
          <a:prstGeom prst="rect">
            <a:avLst/>
          </a:prstGeom>
          <a:solidFill>
            <a:schemeClr val="accent1">
              <a:lumMod val="60000"/>
              <a:lumOff val="40000"/>
            </a:schemeClr>
          </a:solidFill>
        </p:spPr>
        <p:txBody>
          <a:bodyPr wrap="square" rtlCol="0">
            <a:spAutoFit/>
          </a:bodyPr>
          <a:lstStyle>
            <a:defPPr>
              <a:defRPr lang="en-US"/>
            </a:defPPr>
            <a:lvl1pPr algn="ctr">
              <a:defRPr sz="2800"/>
            </a:lvl1pPr>
          </a:lstStyle>
          <a:p>
            <a:r>
              <a:rPr lang="en-US" dirty="0"/>
              <a:t>My SQL Query’s</a:t>
            </a:r>
          </a:p>
        </p:txBody>
      </p:sp>
      <p:sp>
        <p:nvSpPr>
          <p:cNvPr id="19" name="Pentagon 18"/>
          <p:cNvSpPr/>
          <p:nvPr/>
        </p:nvSpPr>
        <p:spPr>
          <a:xfrm>
            <a:off x="4189444" y="741871"/>
            <a:ext cx="3825552" cy="62972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KPI’s For Bank Dataset</a:t>
            </a:r>
            <a:endParaRPr lang="en-IN" sz="2000" b="1"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058" y="1601139"/>
            <a:ext cx="5593263" cy="1443902"/>
          </a:xfrm>
          <a:prstGeom prst="rect">
            <a:avLst/>
          </a:prstGeom>
          <a:ln w="88900" cap="sq" cmpd="thickThin">
            <a:solidFill>
              <a:srgbClr val="000000"/>
            </a:solidFill>
            <a:prstDash val="solid"/>
            <a:miter lim="800000"/>
          </a:ln>
          <a:effectLst>
            <a:innerShdw blurRad="76200">
              <a:srgbClr val="000000"/>
            </a:innerShdw>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5376" y="1601140"/>
            <a:ext cx="5568457" cy="1443902"/>
          </a:xfrm>
          <a:prstGeom prst="rect">
            <a:avLst/>
          </a:prstGeom>
          <a:ln w="88900" cap="sq" cmpd="thickThin">
            <a:solidFill>
              <a:srgbClr val="000000"/>
            </a:solidFill>
            <a:prstDash val="solid"/>
            <a:miter lim="800000"/>
          </a:ln>
          <a:effectLst>
            <a:innerShdw blurRad="76200">
              <a:srgbClr val="000000"/>
            </a:innerShdw>
          </a:effec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057" y="3269771"/>
            <a:ext cx="5593263" cy="1759406"/>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5375" y="3269771"/>
            <a:ext cx="5568457" cy="1759406"/>
          </a:xfrm>
          <a:prstGeom prst="rect">
            <a:avLst/>
          </a:prstGeom>
          <a:ln w="88900" cap="sq" cmpd="thickThin">
            <a:solidFill>
              <a:srgbClr val="000000"/>
            </a:solidFill>
            <a:prstDash val="solid"/>
            <a:miter lim="800000"/>
          </a:ln>
          <a:effectLst>
            <a:innerShdw blurRad="76200">
              <a:srgbClr val="000000"/>
            </a:innerShdw>
          </a:effectLst>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9057" y="5255581"/>
            <a:ext cx="5593264" cy="1447060"/>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45375" y="5255581"/>
            <a:ext cx="5568457" cy="144706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753583346"/>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xmlns="" id="{AE5DD2B2-FF0B-4DF3-BA45-B9DF7F209420}"/>
              </a:ext>
            </a:extLst>
          </p:cNvPr>
          <p:cNvSpPr txBox="1"/>
          <p:nvPr/>
        </p:nvSpPr>
        <p:spPr>
          <a:xfrm>
            <a:off x="4189445" y="100053"/>
            <a:ext cx="3825551" cy="523220"/>
          </a:xfrm>
          <a:prstGeom prst="rect">
            <a:avLst/>
          </a:prstGeom>
          <a:solidFill>
            <a:schemeClr val="accent1">
              <a:lumMod val="60000"/>
              <a:lumOff val="40000"/>
            </a:schemeClr>
          </a:solidFill>
        </p:spPr>
        <p:txBody>
          <a:bodyPr wrap="square" rtlCol="0">
            <a:spAutoFit/>
          </a:bodyPr>
          <a:lstStyle>
            <a:defPPr>
              <a:defRPr lang="en-US"/>
            </a:defPPr>
            <a:lvl1pPr algn="ctr">
              <a:defRPr sz="2800"/>
            </a:lvl1pPr>
          </a:lstStyle>
          <a:p>
            <a:r>
              <a:rPr lang="en-US" dirty="0"/>
              <a:t>My SQL Query’s</a:t>
            </a:r>
          </a:p>
        </p:txBody>
      </p:sp>
      <p:sp>
        <p:nvSpPr>
          <p:cNvPr id="19" name="Pentagon 18"/>
          <p:cNvSpPr/>
          <p:nvPr/>
        </p:nvSpPr>
        <p:spPr>
          <a:xfrm>
            <a:off x="4189444" y="741871"/>
            <a:ext cx="3825552" cy="62972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KPI’s For Bank Dataset</a:t>
            </a:r>
            <a:endParaRPr lang="en-IN" sz="2000" b="1" dirty="0">
              <a:solidFill>
                <a:schemeClr val="tx1"/>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584" y="1605592"/>
            <a:ext cx="5115465" cy="1714500"/>
          </a:xfrm>
          <a:prstGeom prst="rect">
            <a:avLst/>
          </a:prstGeom>
          <a:ln w="88900" cap="sq" cmpd="thickThin">
            <a:solidFill>
              <a:srgbClr val="000000"/>
            </a:solidFill>
            <a:prstDash val="solid"/>
            <a:miter lim="800000"/>
          </a:ln>
          <a:effectLst>
            <a:innerShdw blurRad="76200">
              <a:srgbClr val="000000"/>
            </a:innerShdw>
          </a:effectLst>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8072" y="1605592"/>
            <a:ext cx="5861474" cy="1714500"/>
          </a:xfrm>
          <a:prstGeom prst="rect">
            <a:avLst/>
          </a:prstGeom>
          <a:ln w="88900" cap="sq" cmpd="thickThin">
            <a:solidFill>
              <a:srgbClr val="000000"/>
            </a:solidFill>
            <a:prstDash val="solid"/>
            <a:miter lim="800000"/>
          </a:ln>
          <a:effectLst>
            <a:innerShdw blurRad="76200">
              <a:srgbClr val="000000"/>
            </a:innerShdw>
          </a:effec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4646" y="3754360"/>
            <a:ext cx="7755147" cy="188731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929238560"/>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xmlns="" id="{AE5DD2B2-FF0B-4DF3-BA45-B9DF7F209420}"/>
              </a:ext>
            </a:extLst>
          </p:cNvPr>
          <p:cNvSpPr txBox="1"/>
          <p:nvPr/>
        </p:nvSpPr>
        <p:spPr>
          <a:xfrm>
            <a:off x="4189445" y="100053"/>
            <a:ext cx="3825551" cy="523220"/>
          </a:xfrm>
          <a:prstGeom prst="rect">
            <a:avLst/>
          </a:prstGeom>
          <a:solidFill>
            <a:schemeClr val="accent1">
              <a:lumMod val="60000"/>
              <a:lumOff val="40000"/>
            </a:schemeClr>
          </a:solidFill>
        </p:spPr>
        <p:txBody>
          <a:bodyPr wrap="square" rtlCol="0">
            <a:spAutoFit/>
          </a:bodyPr>
          <a:lstStyle>
            <a:defPPr>
              <a:defRPr lang="en-US"/>
            </a:defPPr>
            <a:lvl1pPr algn="ctr">
              <a:defRPr sz="2800"/>
            </a:lvl1pPr>
          </a:lstStyle>
          <a:p>
            <a:r>
              <a:rPr lang="en-US" dirty="0"/>
              <a:t>My SQL Query’s</a:t>
            </a:r>
          </a:p>
        </p:txBody>
      </p:sp>
      <p:sp>
        <p:nvSpPr>
          <p:cNvPr id="9" name="Rounded Rectangle 8"/>
          <p:cNvSpPr/>
          <p:nvPr/>
        </p:nvSpPr>
        <p:spPr>
          <a:xfrm>
            <a:off x="4189444" y="854302"/>
            <a:ext cx="3825551" cy="16217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latin typeface="Copperplate Gothic Bold" pitchFamily="34" charset="0"/>
              </a:rPr>
              <a:t>Query’s For</a:t>
            </a:r>
          </a:p>
          <a:p>
            <a:pPr algn="ctr"/>
            <a:r>
              <a:rPr lang="en-IN" sz="2400" b="1" dirty="0">
                <a:solidFill>
                  <a:schemeClr val="tx1"/>
                </a:solidFill>
                <a:latin typeface="Copperplate Gothic Bold" pitchFamily="34" charset="0"/>
              </a:rPr>
              <a:t>Debit and Credit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6000" y="2769366"/>
            <a:ext cx="4192438" cy="37093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89426416"/>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xmlns="" id="{AE5DD2B2-FF0B-4DF3-BA45-B9DF7F209420}"/>
              </a:ext>
            </a:extLst>
          </p:cNvPr>
          <p:cNvSpPr txBox="1"/>
          <p:nvPr/>
        </p:nvSpPr>
        <p:spPr>
          <a:xfrm>
            <a:off x="4189445" y="100053"/>
            <a:ext cx="3825551" cy="523220"/>
          </a:xfrm>
          <a:prstGeom prst="rect">
            <a:avLst/>
          </a:prstGeom>
          <a:solidFill>
            <a:schemeClr val="accent1">
              <a:lumMod val="60000"/>
              <a:lumOff val="40000"/>
            </a:schemeClr>
          </a:solidFill>
        </p:spPr>
        <p:txBody>
          <a:bodyPr wrap="square" rtlCol="0">
            <a:spAutoFit/>
          </a:bodyPr>
          <a:lstStyle>
            <a:defPPr>
              <a:defRPr lang="en-US"/>
            </a:defPPr>
            <a:lvl1pPr algn="ctr">
              <a:defRPr sz="2800"/>
            </a:lvl1pPr>
          </a:lstStyle>
          <a:p>
            <a:r>
              <a:rPr lang="en-US" dirty="0"/>
              <a:t>My SQL Query’s</a:t>
            </a:r>
          </a:p>
        </p:txBody>
      </p:sp>
      <p:sp>
        <p:nvSpPr>
          <p:cNvPr id="19" name="Pentagon 18"/>
          <p:cNvSpPr/>
          <p:nvPr/>
        </p:nvSpPr>
        <p:spPr>
          <a:xfrm>
            <a:off x="4189444" y="741871"/>
            <a:ext cx="3825552" cy="62972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KPI’s </a:t>
            </a:r>
            <a:r>
              <a:rPr lang="en-US" sz="2000" b="1" dirty="0">
                <a:solidFill>
                  <a:schemeClr val="tx1"/>
                </a:solidFill>
              </a:rPr>
              <a:t>For Debit and Credit</a:t>
            </a:r>
            <a:endParaRPr lang="en-IN" sz="2000" b="1"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706" y="1722767"/>
            <a:ext cx="5486400" cy="1115324"/>
          </a:xfrm>
          <a:prstGeom prst="rect">
            <a:avLst/>
          </a:prstGeom>
          <a:ln w="88900" cap="sq" cmpd="thickThin">
            <a:solidFill>
              <a:srgbClr val="000000"/>
            </a:solidFill>
            <a:prstDash val="solid"/>
            <a:miter lim="800000"/>
          </a:ln>
          <a:effectLst>
            <a:innerShdw blurRad="76200">
              <a:srgbClr val="000000"/>
            </a:innerShdw>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0676" y="1722767"/>
            <a:ext cx="5597897" cy="1115324"/>
          </a:xfrm>
          <a:prstGeom prst="rect">
            <a:avLst/>
          </a:prstGeom>
          <a:ln w="88900" cap="sq" cmpd="thickThin">
            <a:solidFill>
              <a:srgbClr val="000000"/>
            </a:solidFill>
            <a:prstDash val="solid"/>
            <a:miter lim="800000"/>
          </a:ln>
          <a:effectLst>
            <a:innerShdw blurRad="76200">
              <a:srgbClr val="000000"/>
            </a:inn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706" y="3148641"/>
            <a:ext cx="5486400" cy="1224951"/>
          </a:xfrm>
          <a:prstGeom prst="rect">
            <a:avLst/>
          </a:prstGeom>
          <a:ln w="88900" cap="sq" cmpd="thickThin">
            <a:solidFill>
              <a:srgbClr val="000000"/>
            </a:solidFill>
            <a:prstDash val="solid"/>
            <a:miter lim="800000"/>
          </a:ln>
          <a:effectLst>
            <a:innerShdw blurRad="76200">
              <a:srgbClr val="000000"/>
            </a:innerShdw>
          </a:effec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6877" y="3148640"/>
            <a:ext cx="5545494" cy="1224951"/>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5610" y="4680405"/>
            <a:ext cx="6713220" cy="107341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639174476"/>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xmlns="" id="{AE5DD2B2-FF0B-4DF3-BA45-B9DF7F209420}"/>
              </a:ext>
            </a:extLst>
          </p:cNvPr>
          <p:cNvSpPr txBox="1"/>
          <p:nvPr/>
        </p:nvSpPr>
        <p:spPr>
          <a:xfrm>
            <a:off x="4189445" y="100053"/>
            <a:ext cx="3825551" cy="523220"/>
          </a:xfrm>
          <a:prstGeom prst="rect">
            <a:avLst/>
          </a:prstGeom>
          <a:solidFill>
            <a:schemeClr val="accent1">
              <a:lumMod val="60000"/>
              <a:lumOff val="40000"/>
            </a:schemeClr>
          </a:solidFill>
        </p:spPr>
        <p:txBody>
          <a:bodyPr wrap="square" rtlCol="0">
            <a:spAutoFit/>
          </a:bodyPr>
          <a:lstStyle>
            <a:defPPr>
              <a:defRPr lang="en-US"/>
            </a:defPPr>
            <a:lvl1pPr algn="ctr">
              <a:defRPr sz="2800"/>
            </a:lvl1pPr>
          </a:lstStyle>
          <a:p>
            <a:r>
              <a:rPr lang="en-US" dirty="0"/>
              <a:t>My SQL Query’s</a:t>
            </a:r>
          </a:p>
        </p:txBody>
      </p:sp>
      <p:sp>
        <p:nvSpPr>
          <p:cNvPr id="19" name="Pentagon 18"/>
          <p:cNvSpPr/>
          <p:nvPr/>
        </p:nvSpPr>
        <p:spPr>
          <a:xfrm>
            <a:off x="4189444" y="741871"/>
            <a:ext cx="3825552" cy="629729"/>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KPI’s </a:t>
            </a:r>
            <a:r>
              <a:rPr lang="en-US" sz="2000" b="1" dirty="0">
                <a:solidFill>
                  <a:schemeClr val="tx1"/>
                </a:solidFill>
              </a:rPr>
              <a:t>For Debit and Credit</a:t>
            </a:r>
            <a:endParaRPr lang="en-IN" sz="2000" b="1" dirty="0">
              <a:solidFill>
                <a:schemeClr val="tx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020" y="1575542"/>
            <a:ext cx="10058400" cy="2721857"/>
          </a:xfrm>
          <a:prstGeom prst="rect">
            <a:avLst/>
          </a:prstGeom>
          <a:ln w="88900" cap="sq" cmpd="thickThin">
            <a:solidFill>
              <a:srgbClr val="000000"/>
            </a:solidFill>
            <a:prstDash val="solid"/>
            <a:miter lim="800000"/>
          </a:ln>
          <a:effectLst>
            <a:innerShdw blurRad="76200">
              <a:srgbClr val="000000"/>
            </a:innerShdw>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020" y="4660781"/>
            <a:ext cx="10058400" cy="9525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749301139"/>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E8642DA-5427-4CDE-9EA4-55B7D1D7C842}"/>
              </a:ext>
            </a:extLst>
          </p:cNvPr>
          <p:cNvSpPr txBox="1"/>
          <p:nvPr/>
        </p:nvSpPr>
        <p:spPr>
          <a:xfrm>
            <a:off x="4220546" y="158621"/>
            <a:ext cx="3750906" cy="523220"/>
          </a:xfrm>
          <a:prstGeom prst="rect">
            <a:avLst/>
          </a:prstGeom>
          <a:solidFill>
            <a:schemeClr val="accent1">
              <a:lumMod val="60000"/>
              <a:lumOff val="40000"/>
            </a:schemeClr>
          </a:solidFill>
        </p:spPr>
        <p:txBody>
          <a:bodyPr wrap="square" rtlCol="0">
            <a:spAutoFit/>
          </a:bodyPr>
          <a:lstStyle/>
          <a:p>
            <a:pPr algn="ctr"/>
            <a:r>
              <a:rPr lang="en-US" sz="2800" dirty="0"/>
              <a:t>Power BI Dashboard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060" y="927339"/>
            <a:ext cx="11455878" cy="5775386"/>
          </a:xfrm>
          <a:prstGeom prst="rect">
            <a:avLst/>
          </a:prstGeom>
        </p:spPr>
      </p:pic>
    </p:spTree>
    <p:extLst>
      <p:ext uri="{BB962C8B-B14F-4D97-AF65-F5344CB8AC3E}">
        <p14:creationId xmlns:p14="http://schemas.microsoft.com/office/powerpoint/2010/main" val="1106404191"/>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2871545-4CEE-4576-5FEB-8F6E2DE33905}"/>
              </a:ext>
            </a:extLst>
          </p:cNvPr>
          <p:cNvSpPr txBox="1"/>
          <p:nvPr/>
        </p:nvSpPr>
        <p:spPr>
          <a:xfrm>
            <a:off x="4220547" y="139960"/>
            <a:ext cx="3750906" cy="523220"/>
          </a:xfrm>
          <a:prstGeom prst="rect">
            <a:avLst/>
          </a:prstGeom>
          <a:solidFill>
            <a:schemeClr val="accent1">
              <a:lumMod val="60000"/>
              <a:lumOff val="40000"/>
            </a:schemeClr>
          </a:solidFill>
        </p:spPr>
        <p:txBody>
          <a:bodyPr wrap="square" rtlCol="0">
            <a:spAutoFit/>
          </a:bodyPr>
          <a:lstStyle/>
          <a:p>
            <a:pPr algn="ctr"/>
            <a:r>
              <a:rPr lang="en-US" sz="2800" dirty="0"/>
              <a:t>Power BI Dashboard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373" y="879894"/>
            <a:ext cx="11363936" cy="5630749"/>
          </a:xfrm>
          <a:prstGeom prst="rect">
            <a:avLst/>
          </a:prstGeom>
        </p:spPr>
      </p:pic>
    </p:spTree>
    <p:extLst>
      <p:ext uri="{BB962C8B-B14F-4D97-AF65-F5344CB8AC3E}">
        <p14:creationId xmlns:p14="http://schemas.microsoft.com/office/powerpoint/2010/main" val="5325602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51BD78B-D7E9-45CC-B5DB-7A866BB25081}"/>
              </a:ext>
            </a:extLst>
          </p:cNvPr>
          <p:cNvSpPr txBox="1"/>
          <p:nvPr/>
        </p:nvSpPr>
        <p:spPr>
          <a:xfrm>
            <a:off x="4167091" y="159786"/>
            <a:ext cx="3838575" cy="523220"/>
          </a:xfrm>
          <a:prstGeom prst="rect">
            <a:avLst/>
          </a:prstGeom>
          <a:solidFill>
            <a:schemeClr val="accent1">
              <a:lumMod val="60000"/>
              <a:lumOff val="40000"/>
            </a:schemeClr>
          </a:solidFill>
        </p:spPr>
        <p:txBody>
          <a:bodyPr wrap="square" rtlCol="0">
            <a:spAutoFit/>
          </a:bodyPr>
          <a:lstStyle>
            <a:defPPr>
              <a:defRPr lang="en-US"/>
            </a:defPPr>
            <a:lvl1pPr algn="ctr">
              <a:defRPr sz="2800"/>
            </a:lvl1pPr>
          </a:lstStyle>
          <a:p>
            <a:r>
              <a:rPr lang="en-US" dirty="0"/>
              <a:t>Tableau Dashboard</a:t>
            </a:r>
          </a:p>
        </p:txBody>
      </p:sp>
      <p:pic>
        <p:nvPicPr>
          <p:cNvPr id="1026" name="Picture 2" descr="C:\Users\Bhavesh\OneDrive\Pictures\Screenshots\Screenshot (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079" y="802257"/>
            <a:ext cx="11231594" cy="6055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979040"/>
      </p:ext>
    </p:extLst>
  </p:cSld>
  <p:clrMapOvr>
    <a:overrideClrMapping bg1="lt1" tx1="dk1" bg2="lt2" tx2="dk2" accent1="accent1" accent2="accent2" accent3="accent3" accent4="accent4" accent5="accent5" accent6="accent6" hlink="hlink" folHlink="folHlink"/>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51BD78B-D7E9-45CC-B5DB-7A866BB25081}"/>
              </a:ext>
            </a:extLst>
          </p:cNvPr>
          <p:cNvSpPr txBox="1"/>
          <p:nvPr/>
        </p:nvSpPr>
        <p:spPr>
          <a:xfrm>
            <a:off x="4167091" y="159786"/>
            <a:ext cx="3838575" cy="523220"/>
          </a:xfrm>
          <a:prstGeom prst="rect">
            <a:avLst/>
          </a:prstGeom>
          <a:solidFill>
            <a:schemeClr val="accent1">
              <a:lumMod val="60000"/>
              <a:lumOff val="40000"/>
            </a:schemeClr>
          </a:solidFill>
        </p:spPr>
        <p:txBody>
          <a:bodyPr wrap="square" rtlCol="0">
            <a:spAutoFit/>
          </a:bodyPr>
          <a:lstStyle>
            <a:defPPr>
              <a:defRPr lang="en-US"/>
            </a:defPPr>
            <a:lvl1pPr algn="ctr">
              <a:defRPr sz="2800"/>
            </a:lvl1pPr>
          </a:lstStyle>
          <a:p>
            <a:r>
              <a:rPr lang="en-US" dirty="0"/>
              <a:t>Tableau Dashboard</a:t>
            </a:r>
          </a:p>
        </p:txBody>
      </p:sp>
      <p:pic>
        <p:nvPicPr>
          <p:cNvPr id="2050" name="Picture 2" descr="C:\Users\Bhavesh\OneDrive\Pictures\Screenshots\Screenshot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080" y="776376"/>
            <a:ext cx="11248846" cy="5954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2064196"/>
      </p:ext>
    </p:extLst>
  </p:cSld>
  <p:clrMapOvr>
    <a:overrideClrMapping bg1="lt1" tx1="dk1" bg2="lt2" tx2="dk2" accent1="accent1" accent2="accent2" accent3="accent3" accent4="accent4" accent5="accent5" accent6="accent6" hlink="hlink" folHlink="folHlink"/>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E8303934-F036-75A3-5A6E-AFD27C34CD0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CF080F7-6445-F141-58EF-14AFC4790A3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5564FE17-454A-9168-AA97-CCABCD2AFF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xmlns="" id="{148DE3D4-D02C-13CB-A909-786FC22501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xmlns="" id="{95077F22-ED76-AB77-D1B7-7401374143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xmlns="" id="{B3823D6F-011B-2C61-972A-33B934D4FD5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597643"/>
            <a:ext cx="3703320" cy="5792922"/>
          </a:xfrm>
          <a:prstGeom prst="rect">
            <a:avLst/>
          </a:prstGeom>
          <a:ln/>
        </p:spPr>
        <p:style>
          <a:lnRef idx="1">
            <a:schemeClr val="dk1"/>
          </a:lnRef>
          <a:fillRef idx="3">
            <a:schemeClr val="dk1"/>
          </a:fillRef>
          <a:effectRef idx="2">
            <a:schemeClr val="dk1"/>
          </a:effectRef>
          <a:fontRef idx="minor">
            <a:schemeClr val="lt1"/>
          </a:fontRef>
        </p:style>
      </p:sp>
      <p:sp>
        <p:nvSpPr>
          <p:cNvPr id="3" name="Content Placeholder 2">
            <a:extLst>
              <a:ext uri="{FF2B5EF4-FFF2-40B4-BE49-F238E27FC236}">
                <a16:creationId xmlns:a16="http://schemas.microsoft.com/office/drawing/2014/main" xmlns="" id="{4A530026-599E-1E84-049B-63175FEBE128}"/>
              </a:ext>
            </a:extLst>
          </p:cNvPr>
          <p:cNvSpPr>
            <a:spLocks noGrp="1"/>
          </p:cNvSpPr>
          <p:nvPr>
            <p:ph idx="1"/>
          </p:nvPr>
        </p:nvSpPr>
        <p:spPr>
          <a:xfrm>
            <a:off x="4534935" y="998375"/>
            <a:ext cx="6773767" cy="5065963"/>
          </a:xfrm>
        </p:spPr>
        <p:txBody>
          <a:bodyPr>
            <a:normAutofit/>
          </a:bodyPr>
          <a:lstStyle/>
          <a:p>
            <a:pPr marL="0" indent="0">
              <a:buClr>
                <a:srgbClr val="C00000"/>
              </a:buClr>
              <a:buNone/>
            </a:pPr>
            <a:endParaRPr lang="en-US" b="1" dirty="0"/>
          </a:p>
          <a:p>
            <a:pPr marL="0" indent="0">
              <a:buClr>
                <a:srgbClr val="C00000"/>
              </a:buClr>
              <a:buNone/>
            </a:pPr>
            <a:endParaRPr lang="en-US" b="1" u="sng" dirty="0"/>
          </a:p>
        </p:txBody>
      </p:sp>
      <p:sp>
        <p:nvSpPr>
          <p:cNvPr id="4" name="Oval 3">
            <a:extLst>
              <a:ext uri="{FF2B5EF4-FFF2-40B4-BE49-F238E27FC236}">
                <a16:creationId xmlns:a16="http://schemas.microsoft.com/office/drawing/2014/main" xmlns="" id="{FBAB119B-6428-8D58-5230-E983A8CB649F}"/>
              </a:ext>
            </a:extLst>
          </p:cNvPr>
          <p:cNvSpPr/>
          <p:nvPr/>
        </p:nvSpPr>
        <p:spPr>
          <a:xfrm>
            <a:off x="1226477" y="2455607"/>
            <a:ext cx="2143433" cy="19467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dirty="0" smtClean="0">
                <a:solidFill>
                  <a:schemeClr val="tx1">
                    <a:lumMod val="75000"/>
                    <a:lumOff val="25000"/>
                  </a:schemeClr>
                </a:solidFill>
                <a:latin typeface="Copperplate Gothic Bold" pitchFamily="34" charset="0"/>
                <a:cs typeface="Calibri" panose="020F0502020204030204" pitchFamily="34" charset="0"/>
              </a:rPr>
              <a:t>3</a:t>
            </a:r>
            <a:endParaRPr lang="en-US" sz="6600" dirty="0">
              <a:solidFill>
                <a:schemeClr val="tx1">
                  <a:lumMod val="75000"/>
                  <a:lumOff val="25000"/>
                </a:schemeClr>
              </a:solidFill>
              <a:latin typeface="Copperplate Gothic Bold"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xmlns="" id="{5CD88765-2FF8-87BB-10DF-2231E43EA3D8}"/>
              </a:ext>
            </a:extLst>
          </p:cNvPr>
          <p:cNvSpPr txBox="1">
            <a:spLocks/>
          </p:cNvSpPr>
          <p:nvPr/>
        </p:nvSpPr>
        <p:spPr>
          <a:xfrm>
            <a:off x="4596388" y="548640"/>
            <a:ext cx="6035726" cy="1764489"/>
          </a:xfrm>
          <a:prstGeom prst="rect">
            <a:avLst/>
          </a:prstGeom>
        </p:spPr>
        <p:txBody>
          <a:bodyPr vert="horz" lIns="91440" tIns="45720" rIns="91440" bIns="45720" rtlCol="0" anchor="ctr">
            <a:noAutofit/>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Clr>
                <a:schemeClr val="tx2">
                  <a:lumMod val="85000"/>
                  <a:lumOff val="15000"/>
                </a:schemeClr>
              </a:buClr>
              <a:buNone/>
            </a:pPr>
            <a:endParaRPr lang="en-US" sz="3600" b="1" dirty="0">
              <a:solidFill>
                <a:schemeClr val="tx1">
                  <a:lumMod val="85000"/>
                  <a:lumOff val="15000"/>
                </a:schemeClr>
              </a:solidFill>
            </a:endParaRPr>
          </a:p>
          <a:p>
            <a:pPr marL="0" indent="0" algn="ctr">
              <a:buClr>
                <a:schemeClr val="tx2">
                  <a:lumMod val="85000"/>
                  <a:lumOff val="15000"/>
                </a:schemeClr>
              </a:buClr>
              <a:buNone/>
            </a:pPr>
            <a:r>
              <a:rPr lang="en-US" sz="3600" b="1" dirty="0">
                <a:solidFill>
                  <a:schemeClr val="tx1">
                    <a:lumMod val="85000"/>
                    <a:lumOff val="15000"/>
                  </a:schemeClr>
                </a:solidFill>
              </a:rPr>
              <a:t> </a:t>
            </a:r>
            <a:r>
              <a:rPr lang="en-US" sz="2800" b="1" dirty="0" smtClean="0">
                <a:solidFill>
                  <a:schemeClr val="tx1">
                    <a:lumMod val="85000"/>
                    <a:lumOff val="15000"/>
                  </a:schemeClr>
                </a:solidFill>
                <a:latin typeface="Copperplate Gothic Bold" pitchFamily="34" charset="0"/>
                <a:cs typeface="Calibri" panose="020F0502020204030204" pitchFamily="34" charset="0"/>
              </a:rPr>
              <a:t>Challenges </a:t>
            </a:r>
            <a:r>
              <a:rPr lang="en-US" sz="2800" b="1" dirty="0">
                <a:solidFill>
                  <a:schemeClr val="tx1">
                    <a:lumMod val="85000"/>
                    <a:lumOff val="15000"/>
                  </a:schemeClr>
                </a:solidFill>
                <a:latin typeface="Copperplate Gothic Bold" pitchFamily="34" charset="0"/>
                <a:cs typeface="Calibri" panose="020F0502020204030204" pitchFamily="34" charset="0"/>
              </a:rPr>
              <a:t>During Project</a:t>
            </a:r>
            <a:endParaRPr lang="en-US" sz="2800" b="1" dirty="0">
              <a:latin typeface="Copperplate Gothic Bold" pitchFamily="34" charset="0"/>
              <a:cs typeface="Calibri" panose="020F0502020204030204" pitchFamily="34" charset="0"/>
            </a:endParaRPr>
          </a:p>
          <a:p>
            <a:pPr marL="0" indent="0">
              <a:buClr>
                <a:srgbClr val="C00000"/>
              </a:buClr>
              <a:buFont typeface="Wingdings 2" panose="05020102010507070707" pitchFamily="18" charset="2"/>
              <a:buNone/>
            </a:pPr>
            <a:endParaRPr lang="en-US" sz="3600" b="1" u="sng" dirty="0"/>
          </a:p>
        </p:txBody>
      </p:sp>
      <p:sp>
        <p:nvSpPr>
          <p:cNvPr id="2" name="TextBox 1">
            <a:extLst>
              <a:ext uri="{FF2B5EF4-FFF2-40B4-BE49-F238E27FC236}">
                <a16:creationId xmlns:a16="http://schemas.microsoft.com/office/drawing/2014/main" xmlns="" id="{E00634B3-464D-2F88-E294-5433189A0119}"/>
              </a:ext>
            </a:extLst>
          </p:cNvPr>
          <p:cNvSpPr txBox="1"/>
          <p:nvPr/>
        </p:nvSpPr>
        <p:spPr>
          <a:xfrm>
            <a:off x="4249622" y="2663107"/>
            <a:ext cx="7344392" cy="1708160"/>
          </a:xfrm>
          <a:prstGeom prst="rect">
            <a:avLst/>
          </a:prstGeom>
          <a:noFill/>
        </p:spPr>
        <p:txBody>
          <a:bodyPr wrap="square">
            <a:spAutoFit/>
          </a:bodyPr>
          <a:lstStyle/>
          <a:p>
            <a:pPr marL="285750" indent="-285750">
              <a:buFont typeface="Wingdings" pitchFamily="2" charset="2"/>
              <a:buChar char="§"/>
            </a:pPr>
            <a:r>
              <a:rPr lang="en-US" sz="1500" dirty="0">
                <a:latin typeface="Calibri" panose="020F0502020204030204" pitchFamily="34" charset="0"/>
                <a:ea typeface="Calibri" panose="020F0502020204030204" pitchFamily="34" charset="0"/>
                <a:cs typeface="Calibri" panose="020F0502020204030204" pitchFamily="34" charset="0"/>
              </a:rPr>
              <a:t>True challenge was to assemble our classroom knowledge and to put it into this real-world scenario. </a:t>
            </a:r>
          </a:p>
          <a:p>
            <a:pPr marL="285750" indent="-285750">
              <a:buFont typeface="Wingdings" pitchFamily="2" charset="2"/>
              <a:buChar char="§"/>
            </a:pPr>
            <a:endParaRPr lang="en-US" sz="15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itchFamily="2" charset="2"/>
              <a:buChar char="§"/>
            </a:pPr>
            <a:r>
              <a:rPr lang="en-US" sz="1500" dirty="0">
                <a:latin typeface="Calibri" panose="020F0502020204030204" pitchFamily="34" charset="0"/>
                <a:ea typeface="Calibri" panose="020F0502020204030204" pitchFamily="34" charset="0"/>
                <a:cs typeface="Calibri" panose="020F0502020204030204" pitchFamily="34" charset="0"/>
              </a:rPr>
              <a:t>Different opinions and priorities to be gathered as a team for each tasks.</a:t>
            </a:r>
          </a:p>
          <a:p>
            <a:pPr marL="285750" indent="-285750">
              <a:buFont typeface="Wingdings" pitchFamily="2" charset="2"/>
              <a:buChar char="§"/>
            </a:pPr>
            <a:endParaRPr lang="en-US" sz="15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itchFamily="2" charset="2"/>
              <a:buChar char="§"/>
            </a:pPr>
            <a:r>
              <a:rPr lang="en-US" sz="1500" dirty="0">
                <a:latin typeface="Calibri" panose="020F0502020204030204" pitchFamily="34" charset="0"/>
                <a:ea typeface="Calibri" panose="020F0502020204030204" pitchFamily="34" charset="0"/>
                <a:cs typeface="Calibri" panose="020F0502020204030204" pitchFamily="34" charset="0"/>
              </a:rPr>
              <a:t>Compiling and selecting the best outcomes for presentation.</a:t>
            </a:r>
          </a:p>
          <a:p>
            <a:pPr marL="285750" indent="-285750">
              <a:buFont typeface="Wingdings" pitchFamily="2" charset="2"/>
              <a:buChar char="§"/>
            </a:pPr>
            <a:endParaRPr lang="en-US" sz="15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7227180"/>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29C2F8B-2FCA-4FD2-969A-F61F024AE79B}"/>
              </a:ext>
            </a:extLst>
          </p:cNvPr>
          <p:cNvSpPr txBox="1"/>
          <p:nvPr/>
        </p:nvSpPr>
        <p:spPr>
          <a:xfrm>
            <a:off x="4180115" y="205274"/>
            <a:ext cx="3834882" cy="584775"/>
          </a:xfrm>
          <a:prstGeom prst="rect">
            <a:avLst/>
          </a:prstGeom>
          <a:solidFill>
            <a:schemeClr val="accent1">
              <a:lumMod val="40000"/>
              <a:lumOff val="60000"/>
            </a:schemeClr>
          </a:solidFill>
        </p:spPr>
        <p:txBody>
          <a:bodyPr wrap="square" rtlCol="0">
            <a:spAutoFit/>
          </a:bodyPr>
          <a:lstStyle/>
          <a:p>
            <a:pPr algn="ctr"/>
            <a:r>
              <a:rPr lang="en-US" sz="3200" dirty="0">
                <a:latin typeface="Calibri" panose="020F0502020204030204" pitchFamily="34" charset="0"/>
                <a:cs typeface="Calibri" panose="020F0502020204030204" pitchFamily="34" charset="0"/>
              </a:rPr>
              <a:t>Our Findings</a:t>
            </a:r>
          </a:p>
        </p:txBody>
      </p:sp>
      <p:sp>
        <p:nvSpPr>
          <p:cNvPr id="3" name="TextBox 2">
            <a:extLst>
              <a:ext uri="{FF2B5EF4-FFF2-40B4-BE49-F238E27FC236}">
                <a16:creationId xmlns:a16="http://schemas.microsoft.com/office/drawing/2014/main" xmlns="" id="{2BD8B22A-5225-4E31-8966-F8B2C623E1A1}"/>
              </a:ext>
            </a:extLst>
          </p:cNvPr>
          <p:cNvSpPr txBox="1"/>
          <p:nvPr/>
        </p:nvSpPr>
        <p:spPr>
          <a:xfrm>
            <a:off x="2886269" y="1736190"/>
            <a:ext cx="1940768" cy="707886"/>
          </a:xfrm>
          <a:prstGeom prst="rect">
            <a:avLst/>
          </a:prstGeom>
          <a:ln w="88900" cap="sq" cmpd="thickThin">
            <a:solidFill>
              <a:srgbClr val="000000"/>
            </a:solidFill>
            <a:prstDash val="solid"/>
            <a:miter lim="800000"/>
          </a:ln>
          <a:effectLst>
            <a:innerShdw blurRad="76200">
              <a:srgbClr val="000000"/>
            </a:inn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2000" dirty="0">
                <a:solidFill>
                  <a:schemeClr val="tx2"/>
                </a:solidFill>
                <a:latin typeface="Calibri" panose="020F0502020204030204" pitchFamily="34" charset="0"/>
                <a:cs typeface="Calibri" panose="020F0502020204030204" pitchFamily="34" charset="0"/>
              </a:rPr>
              <a:t>Total Loan Amount</a:t>
            </a:r>
          </a:p>
        </p:txBody>
      </p:sp>
      <p:sp>
        <p:nvSpPr>
          <p:cNvPr id="4" name="TextBox 3">
            <a:extLst>
              <a:ext uri="{FF2B5EF4-FFF2-40B4-BE49-F238E27FC236}">
                <a16:creationId xmlns:a16="http://schemas.microsoft.com/office/drawing/2014/main" xmlns="" id="{41D3F48D-54E4-4B77-B937-731830812779}"/>
              </a:ext>
            </a:extLst>
          </p:cNvPr>
          <p:cNvSpPr txBox="1"/>
          <p:nvPr/>
        </p:nvSpPr>
        <p:spPr>
          <a:xfrm>
            <a:off x="2886269" y="2718705"/>
            <a:ext cx="1968759" cy="707886"/>
          </a:xfrm>
          <a:prstGeom prst="rect">
            <a:avLst/>
          </a:prstGeom>
          <a:ln w="88900" cap="sq" cmpd="thickThin">
            <a:solidFill>
              <a:srgbClr val="000000"/>
            </a:solidFill>
            <a:prstDash val="solid"/>
            <a:miter lim="800000"/>
          </a:ln>
          <a:effectLst>
            <a:innerShdw blurRad="76200">
              <a:srgbClr val="000000"/>
            </a:inn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defPPr>
              <a:defRPr lang="en-US"/>
            </a:defPPr>
            <a:lvl1pPr>
              <a:defRPr>
                <a:solidFill>
                  <a:schemeClr val="tx2"/>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000" dirty="0" smtClean="0">
                <a:latin typeface="Calibri" panose="020F0502020204030204" pitchFamily="34" charset="0"/>
                <a:cs typeface="Calibri" panose="020F0502020204030204" pitchFamily="34" charset="0"/>
              </a:rPr>
              <a:t>Net Transaction Amount</a:t>
            </a:r>
            <a:endParaRPr lang="en-US" sz="2000" dirty="0">
              <a:latin typeface="Calibri" panose="020F0502020204030204" pitchFamily="34" charset="0"/>
              <a:cs typeface="Calibri" panose="020F0502020204030204" pitchFamily="34" charset="0"/>
            </a:endParaRPr>
          </a:p>
        </p:txBody>
      </p:sp>
      <p:sp>
        <p:nvSpPr>
          <p:cNvPr id="12" name="Arrow: Chevron 11">
            <a:extLst>
              <a:ext uri="{FF2B5EF4-FFF2-40B4-BE49-F238E27FC236}">
                <a16:creationId xmlns:a16="http://schemas.microsoft.com/office/drawing/2014/main" xmlns="" id="{A3A5BE6F-D534-4911-92C6-CBC0CDA4E321}"/>
              </a:ext>
            </a:extLst>
          </p:cNvPr>
          <p:cNvSpPr/>
          <p:nvPr/>
        </p:nvSpPr>
        <p:spPr>
          <a:xfrm>
            <a:off x="5359586" y="2010823"/>
            <a:ext cx="1020905" cy="158620"/>
          </a:xfrm>
          <a:prstGeom prst="chevron">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Chevron 12">
            <a:extLst>
              <a:ext uri="{FF2B5EF4-FFF2-40B4-BE49-F238E27FC236}">
                <a16:creationId xmlns:a16="http://schemas.microsoft.com/office/drawing/2014/main" xmlns="" id="{BAA9F70F-C8D9-4B10-9B3F-CD4D8CC844DD}"/>
              </a:ext>
            </a:extLst>
          </p:cNvPr>
          <p:cNvSpPr/>
          <p:nvPr/>
        </p:nvSpPr>
        <p:spPr>
          <a:xfrm>
            <a:off x="5359586" y="4854263"/>
            <a:ext cx="1080000" cy="158620"/>
          </a:xfrm>
          <a:prstGeom prst="chevron">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Chevron 13">
            <a:extLst>
              <a:ext uri="{FF2B5EF4-FFF2-40B4-BE49-F238E27FC236}">
                <a16:creationId xmlns:a16="http://schemas.microsoft.com/office/drawing/2014/main" xmlns="" id="{2AF3EE4E-814D-4FAD-97CC-420BD86542C0}"/>
              </a:ext>
            </a:extLst>
          </p:cNvPr>
          <p:cNvSpPr/>
          <p:nvPr/>
        </p:nvSpPr>
        <p:spPr>
          <a:xfrm>
            <a:off x="5359586" y="3937690"/>
            <a:ext cx="1080000" cy="158620"/>
          </a:xfrm>
          <a:prstGeom prst="chevron">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hevron 14">
            <a:extLst>
              <a:ext uri="{FF2B5EF4-FFF2-40B4-BE49-F238E27FC236}">
                <a16:creationId xmlns:a16="http://schemas.microsoft.com/office/drawing/2014/main" xmlns="" id="{461888C7-00CD-46DC-9DD0-2561062FD084}"/>
              </a:ext>
            </a:extLst>
          </p:cNvPr>
          <p:cNvSpPr/>
          <p:nvPr/>
        </p:nvSpPr>
        <p:spPr>
          <a:xfrm>
            <a:off x="5359586" y="2993338"/>
            <a:ext cx="1080000" cy="158620"/>
          </a:xfrm>
          <a:prstGeom prst="chevron">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lowchart: Terminator 16">
            <a:extLst>
              <a:ext uri="{FF2B5EF4-FFF2-40B4-BE49-F238E27FC236}">
                <a16:creationId xmlns:a16="http://schemas.microsoft.com/office/drawing/2014/main" xmlns="" id="{8DCBB6E6-026B-43BE-A3B6-3D83ADC3C165}"/>
              </a:ext>
            </a:extLst>
          </p:cNvPr>
          <p:cNvSpPr/>
          <p:nvPr/>
        </p:nvSpPr>
        <p:spPr>
          <a:xfrm>
            <a:off x="7063273" y="1698171"/>
            <a:ext cx="2131957" cy="562630"/>
          </a:xfrm>
          <a:prstGeom prst="flowChartTerminator">
            <a:avLst/>
          </a:prstGeom>
          <a:ln w="88900" cap="sq" cmpd="thickThin">
            <a:solidFill>
              <a:srgbClr val="000000"/>
            </a:solidFill>
            <a:prstDash val="solid"/>
            <a:miter lim="800000"/>
          </a:ln>
          <a:effectLst>
            <a:innerShdw blurRad="76200">
              <a:srgbClr val="000000"/>
            </a:inn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2000" dirty="0" smtClean="0">
                <a:solidFill>
                  <a:schemeClr val="tx2"/>
                </a:solidFill>
                <a:latin typeface="Calibri" panose="020F0502020204030204" pitchFamily="34" charset="0"/>
                <a:cs typeface="Calibri" panose="020F0502020204030204" pitchFamily="34" charset="0"/>
              </a:rPr>
              <a:t>110,364,554</a:t>
            </a:r>
            <a:endParaRPr lang="en-US" sz="2000" dirty="0">
              <a:solidFill>
                <a:schemeClr val="tx2"/>
              </a:solidFill>
              <a:latin typeface="Calibri" panose="020F0502020204030204" pitchFamily="34" charset="0"/>
              <a:cs typeface="Calibri" panose="020F0502020204030204" pitchFamily="34" charset="0"/>
            </a:endParaRPr>
          </a:p>
        </p:txBody>
      </p:sp>
      <p:sp>
        <p:nvSpPr>
          <p:cNvPr id="18" name="Flowchart: Terminator 17">
            <a:extLst>
              <a:ext uri="{FF2B5EF4-FFF2-40B4-BE49-F238E27FC236}">
                <a16:creationId xmlns:a16="http://schemas.microsoft.com/office/drawing/2014/main" xmlns="" id="{69321EBB-A4DC-4545-99C3-031185BC4D84}"/>
              </a:ext>
            </a:extLst>
          </p:cNvPr>
          <p:cNvSpPr/>
          <p:nvPr/>
        </p:nvSpPr>
        <p:spPr>
          <a:xfrm>
            <a:off x="7139823" y="4652258"/>
            <a:ext cx="2060160" cy="562630"/>
          </a:xfrm>
          <a:prstGeom prst="flowChartTerminator">
            <a:avLst/>
          </a:prstGeom>
          <a:ln w="88900" cap="sq" cmpd="thickThin">
            <a:solidFill>
              <a:srgbClr val="000000"/>
            </a:solidFill>
            <a:prstDash val="solid"/>
            <a:miter lim="800000"/>
          </a:ln>
          <a:effectLst>
            <a:innerShdw blurRad="76200">
              <a:srgbClr val="000000"/>
            </a:inn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2000" dirty="0" smtClean="0">
                <a:solidFill>
                  <a:schemeClr val="tx2"/>
                </a:solidFill>
                <a:latin typeface="Calibri" panose="020F0502020204030204" pitchFamily="34" charset="0"/>
                <a:cs typeface="Calibri" panose="020F0502020204030204" pitchFamily="34" charset="0"/>
              </a:rPr>
              <a:t>140,118,327</a:t>
            </a:r>
            <a:endParaRPr lang="en-US" sz="2000" dirty="0">
              <a:solidFill>
                <a:schemeClr val="tx2"/>
              </a:solidFill>
              <a:latin typeface="Calibri" panose="020F0502020204030204" pitchFamily="34" charset="0"/>
              <a:cs typeface="Calibri" panose="020F0502020204030204" pitchFamily="34" charset="0"/>
            </a:endParaRPr>
          </a:p>
        </p:txBody>
      </p:sp>
      <p:sp>
        <p:nvSpPr>
          <p:cNvPr id="19" name="Flowchart: Terminator 18">
            <a:extLst>
              <a:ext uri="{FF2B5EF4-FFF2-40B4-BE49-F238E27FC236}">
                <a16:creationId xmlns:a16="http://schemas.microsoft.com/office/drawing/2014/main" xmlns="" id="{0ADB3CF5-9A84-4AB0-AB95-FD806921FB85}"/>
              </a:ext>
            </a:extLst>
          </p:cNvPr>
          <p:cNvSpPr/>
          <p:nvPr/>
        </p:nvSpPr>
        <p:spPr>
          <a:xfrm>
            <a:off x="7068026" y="3735685"/>
            <a:ext cx="2131957" cy="562630"/>
          </a:xfrm>
          <a:prstGeom prst="flowChartTerminator">
            <a:avLst/>
          </a:prstGeom>
          <a:ln w="88900" cap="sq" cmpd="thickThin">
            <a:solidFill>
              <a:srgbClr val="000000"/>
            </a:solidFill>
            <a:prstDash val="solid"/>
            <a:miter lim="800000"/>
          </a:ln>
          <a:effectLst>
            <a:innerShdw blurRad="76200">
              <a:srgbClr val="000000"/>
            </a:inn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2000" dirty="0" smtClean="0">
                <a:solidFill>
                  <a:schemeClr val="tx2"/>
                </a:solidFill>
                <a:latin typeface="Calibri" panose="020F0502020204030204" pitchFamily="34" charset="0"/>
                <a:cs typeface="Calibri" panose="020F0502020204030204" pitchFamily="34" charset="0"/>
              </a:rPr>
              <a:t>9.970</a:t>
            </a:r>
            <a:endParaRPr lang="en-US" sz="2000" dirty="0">
              <a:solidFill>
                <a:schemeClr val="tx2"/>
              </a:solidFill>
              <a:latin typeface="Calibri" panose="020F0502020204030204" pitchFamily="34" charset="0"/>
              <a:cs typeface="Calibri" panose="020F0502020204030204" pitchFamily="34" charset="0"/>
            </a:endParaRPr>
          </a:p>
        </p:txBody>
      </p:sp>
      <p:sp>
        <p:nvSpPr>
          <p:cNvPr id="20" name="Flowchart: Terminator 19">
            <a:extLst>
              <a:ext uri="{FF2B5EF4-FFF2-40B4-BE49-F238E27FC236}">
                <a16:creationId xmlns:a16="http://schemas.microsoft.com/office/drawing/2014/main" xmlns="" id="{34DF6958-9C5F-421B-AF75-0DF390D3FD1A}"/>
              </a:ext>
            </a:extLst>
          </p:cNvPr>
          <p:cNvSpPr/>
          <p:nvPr/>
        </p:nvSpPr>
        <p:spPr>
          <a:xfrm>
            <a:off x="7063273" y="2791333"/>
            <a:ext cx="2136710" cy="562630"/>
          </a:xfrm>
          <a:prstGeom prst="flowChartTerminator">
            <a:avLst/>
          </a:prstGeom>
          <a:ln w="88900" cap="sq" cmpd="thickThin">
            <a:solidFill>
              <a:srgbClr val="000000"/>
            </a:solidFill>
            <a:prstDash val="solid"/>
            <a:miter lim="800000"/>
          </a:ln>
          <a:effectLst>
            <a:innerShdw blurRad="76200">
              <a:srgbClr val="000000"/>
            </a:inn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2000" dirty="0" smtClean="0">
                <a:solidFill>
                  <a:schemeClr val="tx2"/>
                </a:solidFill>
                <a:latin typeface="Calibri" panose="020F0502020204030204" pitchFamily="34" charset="0"/>
                <a:cs typeface="Calibri" panose="020F0502020204030204" pitchFamily="34" charset="0"/>
              </a:rPr>
              <a:t>318,117</a:t>
            </a:r>
            <a:endParaRPr lang="en-US" sz="2000" dirty="0">
              <a:solidFill>
                <a:schemeClr val="tx2"/>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xmlns="" id="{481017E3-F93F-449A-A137-3D0E06ED43A4}"/>
              </a:ext>
            </a:extLst>
          </p:cNvPr>
          <p:cNvSpPr txBox="1"/>
          <p:nvPr/>
        </p:nvSpPr>
        <p:spPr>
          <a:xfrm>
            <a:off x="2852056" y="3663057"/>
            <a:ext cx="2002972" cy="707886"/>
          </a:xfrm>
          <a:prstGeom prst="rect">
            <a:avLst/>
          </a:prstGeom>
          <a:ln w="88900" cap="sq" cmpd="thickThin">
            <a:solidFill>
              <a:srgbClr val="000000"/>
            </a:solidFill>
            <a:prstDash val="solid"/>
            <a:miter lim="800000"/>
          </a:ln>
          <a:effectLst>
            <a:innerShdw blurRad="76200">
              <a:srgbClr val="000000"/>
            </a:inn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defPPr>
              <a:defRPr lang="en-US"/>
            </a:defPPr>
            <a:lvl1pPr>
              <a:defRPr>
                <a:solidFill>
                  <a:schemeClr val="tx2"/>
                </a:solidFill>
              </a:defRPr>
            </a:lvl1pPr>
          </a:lstStyle>
          <a:p>
            <a:r>
              <a:rPr lang="en-US" sz="2000" dirty="0" smtClean="0">
                <a:latin typeface="Calibri" panose="020F0502020204030204" pitchFamily="34" charset="0"/>
                <a:cs typeface="Calibri" panose="020F0502020204030204" pitchFamily="34" charset="0"/>
              </a:rPr>
              <a:t>Delinquent Loan Rate</a:t>
            </a:r>
            <a:endParaRPr lang="en-US" sz="2000" dirty="0">
              <a:latin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xmlns="" id="{C30C4163-5B09-43D6-AF93-19A199F46497}"/>
              </a:ext>
            </a:extLst>
          </p:cNvPr>
          <p:cNvSpPr txBox="1"/>
          <p:nvPr/>
        </p:nvSpPr>
        <p:spPr>
          <a:xfrm>
            <a:off x="2852056" y="4733518"/>
            <a:ext cx="2002971" cy="400110"/>
          </a:xfrm>
          <a:prstGeom prst="rect">
            <a:avLst/>
          </a:prstGeom>
          <a:ln w="88900" cap="sq" cmpd="thickThin">
            <a:solidFill>
              <a:srgbClr val="000000"/>
            </a:solidFill>
            <a:prstDash val="solid"/>
            <a:miter lim="800000"/>
          </a:ln>
          <a:effectLst>
            <a:innerShdw blurRad="76200">
              <a:srgbClr val="000000"/>
            </a:inn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defPPr>
              <a:defRPr lang="en-US"/>
            </a:defPPr>
            <a:lvl1pPr>
              <a:defRPr>
                <a:solidFill>
                  <a:schemeClr val="tx2"/>
                </a:solidFill>
              </a:defRPr>
            </a:lvl1pPr>
          </a:lstStyle>
          <a:p>
            <a:r>
              <a:rPr lang="en-US" sz="2000" dirty="0">
                <a:latin typeface="Calibri" panose="020F0502020204030204" pitchFamily="34" charset="0"/>
                <a:cs typeface="Calibri" panose="020F0502020204030204" pitchFamily="34" charset="0"/>
              </a:rPr>
              <a:t>Total  </a:t>
            </a:r>
            <a:r>
              <a:rPr lang="en-US" sz="2000" dirty="0" smtClean="0">
                <a:latin typeface="Calibri" panose="020F0502020204030204" pitchFamily="34" charset="0"/>
                <a:cs typeface="Calibri" panose="020F0502020204030204" pitchFamily="34" charset="0"/>
              </a:rPr>
              <a:t>Collection </a:t>
            </a: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7736645"/>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FED43721-0D5E-2214-3C86-5C36032EA5B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848543D-9EE3-C418-C172-FFA117DD77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402C01BF-C584-FE92-5EE9-F1D8A32F7E4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xmlns="" id="{3534D4F5-66CD-EF5F-0A5E-88082B21BC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xmlns="" id="{C1AE052E-C544-9DE7-6FAE-A540D20328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xmlns="" id="{DC9BA232-D8AF-FC22-864D-F6BF7822FA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597643"/>
            <a:ext cx="3703320" cy="5792922"/>
          </a:xfrm>
          <a:prstGeom prst="rect">
            <a:avLst/>
          </a:prstGeom>
          <a:ln/>
        </p:spPr>
        <p:style>
          <a:lnRef idx="1">
            <a:schemeClr val="dk1"/>
          </a:lnRef>
          <a:fillRef idx="3">
            <a:schemeClr val="dk1"/>
          </a:fillRef>
          <a:effectRef idx="2">
            <a:schemeClr val="dk1"/>
          </a:effectRef>
          <a:fontRef idx="minor">
            <a:schemeClr val="lt1"/>
          </a:fontRef>
        </p:style>
      </p:sp>
      <p:sp>
        <p:nvSpPr>
          <p:cNvPr id="3" name="Content Placeholder 2">
            <a:extLst>
              <a:ext uri="{FF2B5EF4-FFF2-40B4-BE49-F238E27FC236}">
                <a16:creationId xmlns:a16="http://schemas.microsoft.com/office/drawing/2014/main" xmlns="" id="{00E61779-15C3-7D64-3D99-F868FE5B8052}"/>
              </a:ext>
            </a:extLst>
          </p:cNvPr>
          <p:cNvSpPr>
            <a:spLocks noGrp="1"/>
          </p:cNvSpPr>
          <p:nvPr>
            <p:ph idx="1"/>
          </p:nvPr>
        </p:nvSpPr>
        <p:spPr>
          <a:xfrm>
            <a:off x="4534935" y="998375"/>
            <a:ext cx="6773767" cy="5065963"/>
          </a:xfrm>
        </p:spPr>
        <p:txBody>
          <a:bodyPr>
            <a:normAutofit/>
          </a:bodyPr>
          <a:lstStyle/>
          <a:p>
            <a:pPr marL="0" indent="0">
              <a:buClr>
                <a:srgbClr val="C00000"/>
              </a:buClr>
              <a:buNone/>
            </a:pPr>
            <a:endParaRPr lang="en-US" b="1" dirty="0"/>
          </a:p>
          <a:p>
            <a:pPr marL="0" indent="0">
              <a:buClr>
                <a:srgbClr val="C00000"/>
              </a:buClr>
              <a:buNone/>
            </a:pPr>
            <a:endParaRPr lang="en-US" b="1" u="sng" dirty="0"/>
          </a:p>
        </p:txBody>
      </p:sp>
      <p:sp>
        <p:nvSpPr>
          <p:cNvPr id="4" name="Oval 3">
            <a:extLst>
              <a:ext uri="{FF2B5EF4-FFF2-40B4-BE49-F238E27FC236}">
                <a16:creationId xmlns:a16="http://schemas.microsoft.com/office/drawing/2014/main" xmlns="" id="{A0DDEE39-F431-4CC3-C91B-AB507900B134}"/>
              </a:ext>
            </a:extLst>
          </p:cNvPr>
          <p:cNvSpPr/>
          <p:nvPr/>
        </p:nvSpPr>
        <p:spPr>
          <a:xfrm>
            <a:off x="1226477" y="2455607"/>
            <a:ext cx="2143433" cy="19467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tx1">
                    <a:lumMod val="75000"/>
                    <a:lumOff val="25000"/>
                  </a:schemeClr>
                </a:solidFill>
                <a:latin typeface="Copperplate Gothic Bold" pitchFamily="34" charset="0"/>
                <a:cs typeface="Calibri" panose="020F0502020204030204" pitchFamily="34" charset="0"/>
              </a:rPr>
              <a:t>4</a:t>
            </a:r>
          </a:p>
        </p:txBody>
      </p:sp>
      <p:sp>
        <p:nvSpPr>
          <p:cNvPr id="5" name="Content Placeholder 2">
            <a:extLst>
              <a:ext uri="{FF2B5EF4-FFF2-40B4-BE49-F238E27FC236}">
                <a16:creationId xmlns:a16="http://schemas.microsoft.com/office/drawing/2014/main" xmlns="" id="{62AB0A2B-D0D5-37E9-C17E-8A4C7321DDE2}"/>
              </a:ext>
            </a:extLst>
          </p:cNvPr>
          <p:cNvSpPr txBox="1">
            <a:spLocks/>
          </p:cNvSpPr>
          <p:nvPr/>
        </p:nvSpPr>
        <p:spPr>
          <a:xfrm>
            <a:off x="4663047" y="450694"/>
            <a:ext cx="5865135" cy="1299825"/>
          </a:xfrm>
          <a:prstGeom prst="rect">
            <a:avLst/>
          </a:prstGeom>
        </p:spPr>
        <p:txBody>
          <a:bodyPr vert="horz" lIns="91440" tIns="45720" rIns="91440" bIns="45720" rtlCol="0" anchor="ctr">
            <a:noAutofit/>
          </a:bodyPr>
          <a:lst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Clr>
                <a:schemeClr val="tx2">
                  <a:lumMod val="85000"/>
                  <a:lumOff val="15000"/>
                </a:schemeClr>
              </a:buClr>
              <a:buNone/>
            </a:pPr>
            <a:endParaRPr lang="en-US" sz="3600" b="1" dirty="0">
              <a:solidFill>
                <a:schemeClr val="tx1">
                  <a:lumMod val="85000"/>
                  <a:lumOff val="15000"/>
                </a:schemeClr>
              </a:solidFill>
            </a:endParaRPr>
          </a:p>
          <a:p>
            <a:pPr marL="0" indent="0">
              <a:buClr>
                <a:schemeClr val="tx2">
                  <a:lumMod val="85000"/>
                  <a:lumOff val="15000"/>
                </a:schemeClr>
              </a:buClr>
              <a:buNone/>
            </a:pPr>
            <a:r>
              <a:rPr lang="en-US" sz="3600" b="1" dirty="0">
                <a:solidFill>
                  <a:schemeClr val="tx1">
                    <a:lumMod val="85000"/>
                    <a:lumOff val="15000"/>
                  </a:schemeClr>
                </a:solidFill>
              </a:rPr>
              <a:t> </a:t>
            </a:r>
            <a:r>
              <a:rPr lang="en-US" sz="3600" b="1" dirty="0">
                <a:solidFill>
                  <a:schemeClr val="tx1">
                    <a:lumMod val="85000"/>
                    <a:lumOff val="15000"/>
                  </a:schemeClr>
                </a:solidFill>
                <a:latin typeface="Copperplate Gothic Bold" pitchFamily="34" charset="0"/>
                <a:cs typeface="Calibri" panose="020F0502020204030204" pitchFamily="34" charset="0"/>
              </a:rPr>
              <a:t>What We Learn ?</a:t>
            </a:r>
            <a:endParaRPr lang="en-US" sz="3600" b="1" dirty="0">
              <a:latin typeface="Copperplate Gothic Bold" pitchFamily="34" charset="0"/>
              <a:cs typeface="Calibri" panose="020F0502020204030204" pitchFamily="34" charset="0"/>
            </a:endParaRPr>
          </a:p>
          <a:p>
            <a:pPr marL="0" indent="0">
              <a:buClr>
                <a:srgbClr val="C00000"/>
              </a:buClr>
              <a:buFont typeface="Wingdings 2" panose="05020102010507070707" pitchFamily="18" charset="2"/>
              <a:buNone/>
            </a:pPr>
            <a:endParaRPr lang="en-US" sz="3600" b="1" u="sng" dirty="0"/>
          </a:p>
        </p:txBody>
      </p:sp>
      <p:sp>
        <p:nvSpPr>
          <p:cNvPr id="2" name="TextBox 1">
            <a:extLst>
              <a:ext uri="{FF2B5EF4-FFF2-40B4-BE49-F238E27FC236}">
                <a16:creationId xmlns:a16="http://schemas.microsoft.com/office/drawing/2014/main" xmlns="" id="{F2742FD7-A045-224E-60C8-2420F928E660}"/>
              </a:ext>
            </a:extLst>
          </p:cNvPr>
          <p:cNvSpPr txBox="1"/>
          <p:nvPr/>
        </p:nvSpPr>
        <p:spPr>
          <a:xfrm>
            <a:off x="4465932" y="2147130"/>
            <a:ext cx="6605192" cy="2631490"/>
          </a:xfrm>
          <a:prstGeom prst="rect">
            <a:avLst/>
          </a:prstGeom>
          <a:noFill/>
        </p:spPr>
        <p:txBody>
          <a:bodyPr wrap="square">
            <a:spAutoFit/>
          </a:bodyPr>
          <a:lstStyle/>
          <a:p>
            <a:pPr marL="285750" indent="-285750">
              <a:buFont typeface="Wingdings" pitchFamily="2" charset="2"/>
              <a:buChar char="§"/>
            </a:pPr>
            <a:r>
              <a:rPr lang="en-US" sz="1500" dirty="0">
                <a:latin typeface="Calibri" panose="020F0502020204030204" pitchFamily="34" charset="0"/>
                <a:ea typeface="Calibri" panose="020F0502020204030204" pitchFamily="34" charset="0"/>
                <a:cs typeface="Calibri" panose="020F0502020204030204" pitchFamily="34" charset="0"/>
              </a:rPr>
              <a:t>Importance of key performance indicators in data analytics.</a:t>
            </a:r>
          </a:p>
          <a:p>
            <a:pPr marL="285750" indent="-285750">
              <a:buFont typeface="Wingdings" pitchFamily="2" charset="2"/>
              <a:buChar char="§"/>
            </a:pPr>
            <a:endParaRPr lang="en-US" sz="15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itchFamily="2" charset="2"/>
              <a:buChar char="§"/>
            </a:pPr>
            <a:endParaRPr lang="en-US" sz="15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itchFamily="2" charset="2"/>
              <a:buChar char="§"/>
            </a:pPr>
            <a:r>
              <a:rPr lang="en-US" sz="1500" dirty="0">
                <a:latin typeface="Calibri" panose="020F0502020204030204" pitchFamily="34" charset="0"/>
                <a:ea typeface="Calibri" panose="020F0502020204030204" pitchFamily="34" charset="0"/>
                <a:cs typeface="Calibri" panose="020F0502020204030204" pitchFamily="34" charset="0"/>
              </a:rPr>
              <a:t> Parameters to be assessed after loan distribution by banks e.g. home ownership, revolving balance, grades, verification status, etc. </a:t>
            </a:r>
          </a:p>
          <a:p>
            <a:pPr marL="285750" indent="-285750">
              <a:buFont typeface="Wingdings" pitchFamily="2" charset="2"/>
              <a:buChar char="§"/>
            </a:pPr>
            <a:endParaRPr lang="en-US" sz="15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itchFamily="2" charset="2"/>
              <a:buChar char="§"/>
            </a:pPr>
            <a:endParaRPr lang="en-US" sz="15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itchFamily="2" charset="2"/>
              <a:buChar char="§"/>
            </a:pPr>
            <a:r>
              <a:rPr lang="en-US" sz="1500" dirty="0">
                <a:latin typeface="Calibri" panose="020F0502020204030204" pitchFamily="34" charset="0"/>
                <a:ea typeface="Calibri" panose="020F0502020204030204" pitchFamily="34" charset="0"/>
                <a:cs typeface="Calibri" panose="020F0502020204030204" pitchFamily="34" charset="0"/>
              </a:rPr>
              <a:t>How all these parameters are extracted from data to make Pivot tables, charts and beautify interactive and mesmerizing dashboards in Excel, PowerBI and Tableau using slicers, filters, icons and images. Writing queries for the same in SQL.</a:t>
            </a:r>
          </a:p>
        </p:txBody>
      </p:sp>
    </p:spTree>
    <p:extLst>
      <p:ext uri="{BB962C8B-B14F-4D97-AF65-F5344CB8AC3E}">
        <p14:creationId xmlns:p14="http://schemas.microsoft.com/office/powerpoint/2010/main" val="3532551327"/>
      </p:ext>
    </p:extLst>
  </p:cSld>
  <p:clrMapOvr>
    <a:masterClrMapping/>
  </p:clrMapOvr>
  <p:transition spd="slow">
    <p:cov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8234E97-9BFF-D81B-84DE-F5F57E4C1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72" y="754029"/>
            <a:ext cx="11112763" cy="575757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418433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58DF7D-C2D0-4B03-A7A0-2F06B789EE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8952EF87-C74F-4D3F-9CAD-EEA1733C9B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597643"/>
            <a:ext cx="3703320" cy="5792922"/>
          </a:xfrm>
          <a:prstGeom prst="rect">
            <a:avLst/>
          </a:prstGeom>
          <a:ln/>
        </p:spPr>
        <p:style>
          <a:lnRef idx="1">
            <a:schemeClr val="dk1"/>
          </a:lnRef>
          <a:fillRef idx="3">
            <a:schemeClr val="dk1"/>
          </a:fillRef>
          <a:effectRef idx="2">
            <a:schemeClr val="dk1"/>
          </a:effectRef>
          <a:fontRef idx="minor">
            <a:schemeClr val="lt1"/>
          </a:fontRef>
        </p:style>
      </p:sp>
      <p:sp>
        <p:nvSpPr>
          <p:cNvPr id="2" name="Title 1">
            <a:extLst>
              <a:ext uri="{FF2B5EF4-FFF2-40B4-BE49-F238E27FC236}">
                <a16:creationId xmlns:a16="http://schemas.microsoft.com/office/drawing/2014/main" xmlns="" id="{1B230220-A615-4B8A-A3B2-C8DBD156EBD1}"/>
              </a:ext>
            </a:extLst>
          </p:cNvPr>
          <p:cNvSpPr>
            <a:spLocks noGrp="1"/>
          </p:cNvSpPr>
          <p:nvPr>
            <p:ph type="title"/>
          </p:nvPr>
        </p:nvSpPr>
        <p:spPr>
          <a:xfrm>
            <a:off x="526212" y="3103134"/>
            <a:ext cx="3554082" cy="2866246"/>
          </a:xfrm>
        </p:spPr>
        <p:txBody>
          <a:bodyPr anchor="ctr">
            <a:normAutofit/>
          </a:bodyPr>
          <a:lstStyle/>
          <a:p>
            <a:r>
              <a:rPr lang="en-US" sz="3600" dirty="0" smtClean="0">
                <a:solidFill>
                  <a:schemeClr val="bg1"/>
                </a:solidFill>
                <a:latin typeface="Copperplate Gothic Bold" pitchFamily="34" charset="0"/>
                <a:cs typeface="Calibri" pitchFamily="34" charset="0"/>
              </a:rPr>
              <a:t>Bank Loan </a:t>
            </a:r>
            <a:r>
              <a:rPr lang="en-US" sz="3600" dirty="0">
                <a:solidFill>
                  <a:schemeClr val="bg1"/>
                </a:solidFill>
                <a:latin typeface="Copperplate Gothic Bold" pitchFamily="34" charset="0"/>
                <a:cs typeface="Calibri" pitchFamily="34" charset="0"/>
              </a:rPr>
              <a:t>Dashboard </a:t>
            </a:r>
            <a:r>
              <a:rPr lang="en-US" sz="3600" dirty="0" smtClean="0">
                <a:solidFill>
                  <a:schemeClr val="bg1"/>
                </a:solidFill>
                <a:latin typeface="Copperplate Gothic Bold" pitchFamily="34" charset="0"/>
                <a:cs typeface="Calibri" pitchFamily="34" charset="0"/>
              </a:rPr>
              <a:t>KPI’s</a:t>
            </a:r>
            <a:endParaRPr lang="en-US" sz="3600" dirty="0">
              <a:solidFill>
                <a:schemeClr val="bg1"/>
              </a:solidFill>
              <a:latin typeface="Copperplate Gothic Bold" pitchFamily="34" charset="0"/>
              <a:cs typeface="Calibri" pitchFamily="34" charset="0"/>
            </a:endParaRPr>
          </a:p>
        </p:txBody>
      </p:sp>
      <p:sp>
        <p:nvSpPr>
          <p:cNvPr id="3" name="Oval 2">
            <a:extLst>
              <a:ext uri="{FF2B5EF4-FFF2-40B4-BE49-F238E27FC236}">
                <a16:creationId xmlns:a16="http://schemas.microsoft.com/office/drawing/2014/main" xmlns="" id="{87DC38E5-7B60-2DFF-3969-EC3C4EE6E248}"/>
              </a:ext>
            </a:extLst>
          </p:cNvPr>
          <p:cNvSpPr/>
          <p:nvPr/>
        </p:nvSpPr>
        <p:spPr>
          <a:xfrm>
            <a:off x="1127245" y="1110902"/>
            <a:ext cx="2143433" cy="19467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200" dirty="0">
                <a:solidFill>
                  <a:schemeClr val="tx1">
                    <a:lumMod val="75000"/>
                    <a:lumOff val="25000"/>
                  </a:schemeClr>
                </a:solidFill>
                <a:latin typeface="Copperplate Gothic Bold" pitchFamily="34" charset="0"/>
              </a:rPr>
              <a:t>1</a:t>
            </a:r>
          </a:p>
        </p:txBody>
      </p:sp>
      <p:sp>
        <p:nvSpPr>
          <p:cNvPr id="4" name="Content Placeholder 3"/>
          <p:cNvSpPr>
            <a:spLocks noGrp="1"/>
          </p:cNvSpPr>
          <p:nvPr>
            <p:ph idx="1"/>
          </p:nvPr>
        </p:nvSpPr>
        <p:spPr>
          <a:xfrm>
            <a:off x="4241830" y="597643"/>
            <a:ext cx="7368977" cy="5792922"/>
          </a:xfrm>
        </p:spPr>
        <p:txBody>
          <a:bodyPr>
            <a:normAutofit fontScale="92500" lnSpcReduction="20000"/>
          </a:bodyPr>
          <a:lstStyle/>
          <a:p>
            <a:pPr marL="342900" lvl="0" indent="-342900" defTabSz="914400" eaLnBrk="0" fontAlgn="base" hangingPunct="0">
              <a:lnSpc>
                <a:spcPct val="150000"/>
              </a:lnSpc>
              <a:spcBef>
                <a:spcPct val="0"/>
              </a:spcBef>
              <a:spcAft>
                <a:spcPct val="0"/>
              </a:spcAft>
              <a:buClrTx/>
              <a:buSzTx/>
              <a:buFont typeface="+mj-lt"/>
              <a:buAutoNum type="arabicParenR"/>
            </a:pPr>
            <a:r>
              <a:rPr lang="en-US" altLang="en-US" sz="1600" b="1" dirty="0">
                <a:solidFill>
                  <a:schemeClr val="tx1"/>
                </a:solidFill>
                <a:latin typeface="Arial" panose="020B0604020202020204" pitchFamily="34" charset="0"/>
              </a:rPr>
              <a:t>Total Loan Amount </a:t>
            </a:r>
            <a:r>
              <a:rPr lang="en-US" altLang="en-US" sz="1600" b="1" dirty="0" smtClean="0">
                <a:solidFill>
                  <a:schemeClr val="tx1"/>
                </a:solidFill>
                <a:latin typeface="Arial" panose="020B0604020202020204" pitchFamily="34" charset="0"/>
              </a:rPr>
              <a:t>Funded</a:t>
            </a:r>
            <a:endParaRPr lang="en-US" altLang="en-US" sz="1600" b="1" dirty="0">
              <a:solidFill>
                <a:schemeClr val="tx1"/>
              </a:solidFill>
              <a:latin typeface="Arial" panose="020B0604020202020204" pitchFamily="34" charset="0"/>
            </a:endParaRPr>
          </a:p>
          <a:p>
            <a:pPr marL="342900" lvl="0" indent="-342900" defTabSz="914400" eaLnBrk="0" fontAlgn="base" hangingPunct="0">
              <a:lnSpc>
                <a:spcPct val="150000"/>
              </a:lnSpc>
              <a:spcBef>
                <a:spcPct val="0"/>
              </a:spcBef>
              <a:spcAft>
                <a:spcPct val="0"/>
              </a:spcAft>
              <a:buClrTx/>
              <a:buSzTx/>
              <a:buFont typeface="+mj-lt"/>
              <a:buAutoNum type="arabicParenR"/>
            </a:pPr>
            <a:r>
              <a:rPr lang="en-US" altLang="en-US" sz="1600" b="1" dirty="0">
                <a:solidFill>
                  <a:schemeClr val="tx1"/>
                </a:solidFill>
                <a:latin typeface="Arial" panose="020B0604020202020204" pitchFamily="34" charset="0"/>
              </a:rPr>
              <a:t>Total </a:t>
            </a:r>
            <a:r>
              <a:rPr lang="en-US" altLang="en-US" sz="1600" b="1" dirty="0" smtClean="0">
                <a:solidFill>
                  <a:schemeClr val="tx1"/>
                </a:solidFill>
                <a:latin typeface="Arial" panose="020B0604020202020204" pitchFamily="34" charset="0"/>
              </a:rPr>
              <a:t>Loans</a:t>
            </a:r>
          </a:p>
          <a:p>
            <a:pPr marL="342900" lvl="0" indent="-342900" defTabSz="914400" eaLnBrk="0" fontAlgn="base" hangingPunct="0">
              <a:lnSpc>
                <a:spcPct val="150000"/>
              </a:lnSpc>
              <a:spcBef>
                <a:spcPct val="0"/>
              </a:spcBef>
              <a:spcAft>
                <a:spcPct val="0"/>
              </a:spcAft>
              <a:buClrTx/>
              <a:buSzTx/>
              <a:buFont typeface="+mj-lt"/>
              <a:buAutoNum type="arabicParenR"/>
            </a:pPr>
            <a:r>
              <a:rPr lang="en-US" altLang="en-US" sz="1600" b="1" dirty="0" smtClean="0">
                <a:solidFill>
                  <a:schemeClr val="tx1"/>
                </a:solidFill>
                <a:latin typeface="Arial" panose="020B0604020202020204" pitchFamily="34" charset="0"/>
              </a:rPr>
              <a:t>Total Collection</a:t>
            </a:r>
          </a:p>
          <a:p>
            <a:pPr marL="342900" lvl="0" indent="-342900" defTabSz="914400" eaLnBrk="0" fontAlgn="base" hangingPunct="0">
              <a:lnSpc>
                <a:spcPct val="150000"/>
              </a:lnSpc>
              <a:spcBef>
                <a:spcPct val="0"/>
              </a:spcBef>
              <a:spcAft>
                <a:spcPct val="0"/>
              </a:spcAft>
              <a:buClrTx/>
              <a:buSzTx/>
              <a:buFont typeface="+mj-lt"/>
              <a:buAutoNum type="arabicParenR"/>
            </a:pPr>
            <a:r>
              <a:rPr lang="en-US" altLang="en-US" sz="1600" b="1" dirty="0" smtClean="0">
                <a:solidFill>
                  <a:schemeClr val="tx1"/>
                </a:solidFill>
                <a:latin typeface="Arial" panose="020B0604020202020204" pitchFamily="34" charset="0"/>
              </a:rPr>
              <a:t>Total Interest</a:t>
            </a:r>
            <a:endParaRPr lang="en-US" altLang="en-US" sz="1600" b="1" dirty="0">
              <a:solidFill>
                <a:schemeClr val="tx1"/>
              </a:solidFill>
              <a:latin typeface="Arial" panose="020B0604020202020204" pitchFamily="34" charset="0"/>
            </a:endParaRPr>
          </a:p>
          <a:p>
            <a:pPr marL="342900" lvl="0" indent="-342900" defTabSz="914400" eaLnBrk="0" fontAlgn="base" hangingPunct="0">
              <a:lnSpc>
                <a:spcPct val="150000"/>
              </a:lnSpc>
              <a:spcBef>
                <a:spcPct val="0"/>
              </a:spcBef>
              <a:spcAft>
                <a:spcPct val="0"/>
              </a:spcAft>
              <a:buClrTx/>
              <a:buSzTx/>
              <a:buFont typeface="+mj-lt"/>
              <a:buAutoNum type="arabicParenR"/>
            </a:pPr>
            <a:r>
              <a:rPr lang="en-US" altLang="en-US" sz="1600" b="1" dirty="0">
                <a:solidFill>
                  <a:schemeClr val="tx1"/>
                </a:solidFill>
                <a:latin typeface="Arial" panose="020B0604020202020204" pitchFamily="34" charset="0"/>
              </a:rPr>
              <a:t>Branch-Wise </a:t>
            </a:r>
            <a:r>
              <a:rPr lang="en-US" altLang="en-US" sz="1600" b="1" dirty="0" smtClean="0">
                <a:solidFill>
                  <a:schemeClr val="tx1"/>
                </a:solidFill>
                <a:latin typeface="Arial" panose="020B0604020202020204" pitchFamily="34" charset="0"/>
              </a:rPr>
              <a:t>Performance</a:t>
            </a:r>
          </a:p>
          <a:p>
            <a:pPr marL="342900" lvl="0" indent="-342900" defTabSz="914400" eaLnBrk="0" fontAlgn="base" hangingPunct="0">
              <a:lnSpc>
                <a:spcPct val="150000"/>
              </a:lnSpc>
              <a:spcBef>
                <a:spcPct val="0"/>
              </a:spcBef>
              <a:spcAft>
                <a:spcPct val="0"/>
              </a:spcAft>
              <a:buClrTx/>
              <a:buSzTx/>
              <a:buFont typeface="+mj-lt"/>
              <a:buAutoNum type="arabicParenR"/>
            </a:pPr>
            <a:r>
              <a:rPr lang="en-US" altLang="en-US" sz="1600" b="1" dirty="0" smtClean="0">
                <a:solidFill>
                  <a:schemeClr val="tx1"/>
                </a:solidFill>
                <a:latin typeface="Arial" panose="020B0604020202020204" pitchFamily="34" charset="0"/>
              </a:rPr>
              <a:t>State-Wise Loan</a:t>
            </a:r>
          </a:p>
          <a:p>
            <a:pPr marL="342900" lvl="0" indent="-342900" defTabSz="914400" eaLnBrk="0" fontAlgn="base" hangingPunct="0">
              <a:lnSpc>
                <a:spcPct val="150000"/>
              </a:lnSpc>
              <a:spcBef>
                <a:spcPct val="0"/>
              </a:spcBef>
              <a:spcAft>
                <a:spcPct val="0"/>
              </a:spcAft>
              <a:buClrTx/>
              <a:buSzTx/>
              <a:buFont typeface="+mj-lt"/>
              <a:buAutoNum type="arabicParenR"/>
            </a:pPr>
            <a:r>
              <a:rPr lang="en-US" altLang="en-US" sz="1600" b="1" dirty="0" smtClean="0">
                <a:solidFill>
                  <a:schemeClr val="tx1"/>
                </a:solidFill>
                <a:latin typeface="Arial" panose="020B0604020202020204" pitchFamily="34" charset="0"/>
              </a:rPr>
              <a:t>Religion-Wise Loan</a:t>
            </a:r>
          </a:p>
          <a:p>
            <a:pPr marL="342900" lvl="0" indent="-342900" defTabSz="914400" eaLnBrk="0" fontAlgn="base" hangingPunct="0">
              <a:lnSpc>
                <a:spcPct val="150000"/>
              </a:lnSpc>
              <a:spcBef>
                <a:spcPct val="0"/>
              </a:spcBef>
              <a:spcAft>
                <a:spcPct val="0"/>
              </a:spcAft>
              <a:buClrTx/>
              <a:buSzTx/>
              <a:buFont typeface="+mj-lt"/>
              <a:buAutoNum type="arabicParenR"/>
            </a:pPr>
            <a:r>
              <a:rPr lang="en-US" altLang="en-US" sz="1600" b="1" dirty="0" smtClean="0">
                <a:solidFill>
                  <a:schemeClr val="tx1"/>
                </a:solidFill>
                <a:latin typeface="Arial" panose="020B0604020202020204" pitchFamily="34" charset="0"/>
              </a:rPr>
              <a:t>Product </a:t>
            </a:r>
            <a:r>
              <a:rPr lang="en-US" altLang="en-US" sz="1600" b="1" dirty="0">
                <a:solidFill>
                  <a:schemeClr val="tx1"/>
                </a:solidFill>
                <a:latin typeface="Arial" panose="020B0604020202020204" pitchFamily="34" charset="0"/>
              </a:rPr>
              <a:t>Group-Wise </a:t>
            </a:r>
            <a:r>
              <a:rPr lang="en-US" altLang="en-US" sz="1600" b="1" dirty="0" smtClean="0">
                <a:solidFill>
                  <a:schemeClr val="tx1"/>
                </a:solidFill>
                <a:latin typeface="Arial" panose="020B0604020202020204" pitchFamily="34" charset="0"/>
              </a:rPr>
              <a:t>Loan</a:t>
            </a:r>
          </a:p>
          <a:p>
            <a:pPr marL="342900" lvl="0" indent="-342900" defTabSz="914400" eaLnBrk="0" fontAlgn="base" hangingPunct="0">
              <a:lnSpc>
                <a:spcPct val="150000"/>
              </a:lnSpc>
              <a:spcBef>
                <a:spcPct val="0"/>
              </a:spcBef>
              <a:spcAft>
                <a:spcPct val="0"/>
              </a:spcAft>
              <a:buClrTx/>
              <a:buSzTx/>
              <a:buFont typeface="+mj-lt"/>
              <a:buAutoNum type="arabicParenR"/>
            </a:pPr>
            <a:r>
              <a:rPr lang="en-US" altLang="en-US" sz="1600" b="1" dirty="0" smtClean="0">
                <a:solidFill>
                  <a:schemeClr val="tx1"/>
                </a:solidFill>
                <a:latin typeface="Arial" panose="020B0604020202020204" pitchFamily="34" charset="0"/>
              </a:rPr>
              <a:t>Disbursement Trend</a:t>
            </a:r>
          </a:p>
          <a:p>
            <a:pPr marL="342900" lvl="0" indent="-342900" defTabSz="914400" eaLnBrk="0" fontAlgn="base" hangingPunct="0">
              <a:lnSpc>
                <a:spcPct val="150000"/>
              </a:lnSpc>
              <a:spcBef>
                <a:spcPct val="0"/>
              </a:spcBef>
              <a:spcAft>
                <a:spcPct val="0"/>
              </a:spcAft>
              <a:buClrTx/>
              <a:buSzTx/>
              <a:buFont typeface="+mj-lt"/>
              <a:buAutoNum type="arabicParenR"/>
            </a:pPr>
            <a:r>
              <a:rPr lang="en-US" altLang="en-US" sz="1600" b="1" dirty="0" smtClean="0">
                <a:solidFill>
                  <a:schemeClr val="tx1"/>
                </a:solidFill>
                <a:latin typeface="Arial" panose="020B0604020202020204" pitchFamily="34" charset="0"/>
              </a:rPr>
              <a:t>Grade-Wise Loan</a:t>
            </a:r>
          </a:p>
          <a:p>
            <a:pPr marL="342900" lvl="0" indent="-342900" defTabSz="914400" eaLnBrk="0" fontAlgn="base" hangingPunct="0">
              <a:lnSpc>
                <a:spcPct val="150000"/>
              </a:lnSpc>
              <a:spcBef>
                <a:spcPct val="0"/>
              </a:spcBef>
              <a:spcAft>
                <a:spcPct val="0"/>
              </a:spcAft>
              <a:buClrTx/>
              <a:buSzTx/>
              <a:buFont typeface="+mj-lt"/>
              <a:buAutoNum type="arabicParenR"/>
            </a:pPr>
            <a:r>
              <a:rPr lang="en-US" altLang="en-US" sz="1600" b="1" dirty="0" smtClean="0">
                <a:solidFill>
                  <a:schemeClr val="tx1"/>
                </a:solidFill>
                <a:latin typeface="Arial" panose="020B0604020202020204" pitchFamily="34" charset="0"/>
              </a:rPr>
              <a:t>Default </a:t>
            </a:r>
            <a:r>
              <a:rPr lang="en-US" altLang="en-US" sz="1600" b="1" dirty="0">
                <a:solidFill>
                  <a:schemeClr val="tx1"/>
                </a:solidFill>
                <a:latin typeface="Arial" panose="020B0604020202020204" pitchFamily="34" charset="0"/>
              </a:rPr>
              <a:t>Loan </a:t>
            </a:r>
            <a:r>
              <a:rPr lang="en-US" altLang="en-US" sz="1600" b="1" dirty="0" smtClean="0">
                <a:solidFill>
                  <a:schemeClr val="tx1"/>
                </a:solidFill>
                <a:latin typeface="Arial" panose="020B0604020202020204" pitchFamily="34" charset="0"/>
              </a:rPr>
              <a:t>Count</a:t>
            </a:r>
          </a:p>
          <a:p>
            <a:pPr marL="342900" lvl="0" indent="-342900" defTabSz="914400" eaLnBrk="0" fontAlgn="base" hangingPunct="0">
              <a:lnSpc>
                <a:spcPct val="150000"/>
              </a:lnSpc>
              <a:spcBef>
                <a:spcPct val="0"/>
              </a:spcBef>
              <a:spcAft>
                <a:spcPct val="0"/>
              </a:spcAft>
              <a:buClrTx/>
              <a:buSzTx/>
              <a:buFont typeface="+mj-lt"/>
              <a:buAutoNum type="arabicParenR"/>
            </a:pPr>
            <a:r>
              <a:rPr lang="en-US" altLang="en-US" sz="1600" b="1" dirty="0" smtClean="0">
                <a:solidFill>
                  <a:schemeClr val="tx1"/>
                </a:solidFill>
                <a:latin typeface="Arial" panose="020B0604020202020204" pitchFamily="34" charset="0"/>
              </a:rPr>
              <a:t>Delinquent </a:t>
            </a:r>
            <a:r>
              <a:rPr lang="en-US" altLang="en-US" sz="1600" b="1" dirty="0">
                <a:solidFill>
                  <a:schemeClr val="tx1"/>
                </a:solidFill>
                <a:latin typeface="Arial" panose="020B0604020202020204" pitchFamily="34" charset="0"/>
              </a:rPr>
              <a:t>Client </a:t>
            </a:r>
            <a:r>
              <a:rPr lang="en-US" altLang="en-US" sz="1600" b="1" dirty="0" smtClean="0">
                <a:solidFill>
                  <a:schemeClr val="tx1"/>
                </a:solidFill>
                <a:latin typeface="Arial" panose="020B0604020202020204" pitchFamily="34" charset="0"/>
              </a:rPr>
              <a:t>Count</a:t>
            </a:r>
            <a:endParaRPr lang="en-US" altLang="en-US" sz="1600" b="1" dirty="0">
              <a:solidFill>
                <a:schemeClr val="tx1"/>
              </a:solidFill>
              <a:latin typeface="Arial" panose="020B0604020202020204" pitchFamily="34" charset="0"/>
            </a:endParaRPr>
          </a:p>
          <a:p>
            <a:pPr marL="342900" lvl="0" indent="-342900" defTabSz="914400" eaLnBrk="0" fontAlgn="base" hangingPunct="0">
              <a:lnSpc>
                <a:spcPct val="150000"/>
              </a:lnSpc>
              <a:spcBef>
                <a:spcPct val="0"/>
              </a:spcBef>
              <a:spcAft>
                <a:spcPct val="0"/>
              </a:spcAft>
              <a:buClrTx/>
              <a:buSzTx/>
              <a:buFont typeface="+mj-lt"/>
              <a:buAutoNum type="arabicParenR"/>
            </a:pPr>
            <a:r>
              <a:rPr lang="en-US" altLang="en-US" sz="1600" b="1" dirty="0">
                <a:solidFill>
                  <a:schemeClr val="tx1"/>
                </a:solidFill>
                <a:latin typeface="Arial" panose="020B0604020202020204" pitchFamily="34" charset="0"/>
              </a:rPr>
              <a:t>Delinquent Loan </a:t>
            </a:r>
            <a:r>
              <a:rPr lang="en-US" altLang="en-US" sz="1600" b="1" dirty="0" smtClean="0">
                <a:solidFill>
                  <a:schemeClr val="tx1"/>
                </a:solidFill>
                <a:latin typeface="Arial" panose="020B0604020202020204" pitchFamily="34" charset="0"/>
              </a:rPr>
              <a:t>Rate</a:t>
            </a:r>
          </a:p>
          <a:p>
            <a:pPr marL="342900" lvl="0" indent="-342900" defTabSz="914400" eaLnBrk="0" fontAlgn="base" hangingPunct="0">
              <a:lnSpc>
                <a:spcPct val="150000"/>
              </a:lnSpc>
              <a:spcBef>
                <a:spcPct val="0"/>
              </a:spcBef>
              <a:spcAft>
                <a:spcPct val="0"/>
              </a:spcAft>
              <a:buClrTx/>
              <a:buSzTx/>
              <a:buFont typeface="+mj-lt"/>
              <a:buAutoNum type="arabicParenR"/>
            </a:pPr>
            <a:r>
              <a:rPr lang="en-US" altLang="en-US" sz="1600" b="1" dirty="0" smtClean="0">
                <a:solidFill>
                  <a:schemeClr val="tx1"/>
                </a:solidFill>
                <a:latin typeface="Arial" panose="020B0604020202020204" pitchFamily="34" charset="0"/>
              </a:rPr>
              <a:t>Default </a:t>
            </a:r>
            <a:r>
              <a:rPr lang="en-US" altLang="en-US" sz="1600" b="1" dirty="0">
                <a:solidFill>
                  <a:schemeClr val="tx1"/>
                </a:solidFill>
                <a:latin typeface="Arial" panose="020B0604020202020204" pitchFamily="34" charset="0"/>
              </a:rPr>
              <a:t>Loan </a:t>
            </a:r>
            <a:r>
              <a:rPr lang="en-US" altLang="en-US" sz="1600" b="1" dirty="0" smtClean="0">
                <a:solidFill>
                  <a:schemeClr val="tx1"/>
                </a:solidFill>
                <a:latin typeface="Arial" panose="020B0604020202020204" pitchFamily="34" charset="0"/>
              </a:rPr>
              <a:t>Rate</a:t>
            </a:r>
          </a:p>
          <a:p>
            <a:pPr marL="342900" lvl="0" indent="-342900" defTabSz="914400" eaLnBrk="0" fontAlgn="base" hangingPunct="0">
              <a:lnSpc>
                <a:spcPct val="150000"/>
              </a:lnSpc>
              <a:spcBef>
                <a:spcPct val="0"/>
              </a:spcBef>
              <a:spcAft>
                <a:spcPct val="0"/>
              </a:spcAft>
              <a:buClrTx/>
              <a:buSzTx/>
              <a:buFont typeface="+mj-lt"/>
              <a:buAutoNum type="arabicParenR"/>
            </a:pPr>
            <a:r>
              <a:rPr lang="en-US" altLang="en-US" sz="1600" b="1" dirty="0" smtClean="0">
                <a:solidFill>
                  <a:schemeClr val="tx1"/>
                </a:solidFill>
                <a:latin typeface="Arial" panose="020B0604020202020204" pitchFamily="34" charset="0"/>
              </a:rPr>
              <a:t>Loan </a:t>
            </a:r>
            <a:r>
              <a:rPr lang="en-US" altLang="en-US" sz="1600" b="1" dirty="0">
                <a:solidFill>
                  <a:schemeClr val="tx1"/>
                </a:solidFill>
                <a:latin typeface="Arial" panose="020B0604020202020204" pitchFamily="34" charset="0"/>
              </a:rPr>
              <a:t>Status-Wise </a:t>
            </a:r>
            <a:r>
              <a:rPr lang="en-US" altLang="en-US" sz="1600" b="1" dirty="0" smtClean="0">
                <a:solidFill>
                  <a:schemeClr val="tx1"/>
                </a:solidFill>
                <a:latin typeface="Arial" panose="020B0604020202020204" pitchFamily="34" charset="0"/>
              </a:rPr>
              <a:t>Loan</a:t>
            </a:r>
          </a:p>
          <a:p>
            <a:pPr marL="342900" lvl="0" indent="-342900" defTabSz="914400" eaLnBrk="0" fontAlgn="base" hangingPunct="0">
              <a:lnSpc>
                <a:spcPct val="150000"/>
              </a:lnSpc>
              <a:spcBef>
                <a:spcPct val="0"/>
              </a:spcBef>
              <a:spcAft>
                <a:spcPct val="0"/>
              </a:spcAft>
              <a:buClrTx/>
              <a:buSzTx/>
              <a:buFont typeface="+mj-lt"/>
              <a:buAutoNum type="arabicParenR"/>
            </a:pPr>
            <a:r>
              <a:rPr lang="en-US" altLang="en-US" sz="1600" b="1" dirty="0" smtClean="0">
                <a:solidFill>
                  <a:schemeClr val="tx1"/>
                </a:solidFill>
                <a:latin typeface="Arial" panose="020B0604020202020204" pitchFamily="34" charset="0"/>
              </a:rPr>
              <a:t>Age </a:t>
            </a:r>
            <a:r>
              <a:rPr lang="en-US" altLang="en-US" sz="1600" b="1" dirty="0">
                <a:solidFill>
                  <a:schemeClr val="tx1"/>
                </a:solidFill>
                <a:latin typeface="Arial" panose="020B0604020202020204" pitchFamily="34" charset="0"/>
              </a:rPr>
              <a:t>Group-Wise </a:t>
            </a:r>
            <a:r>
              <a:rPr lang="en-US" altLang="en-US" sz="1600" b="1" dirty="0" smtClean="0">
                <a:solidFill>
                  <a:schemeClr val="tx1"/>
                </a:solidFill>
                <a:latin typeface="Arial" panose="020B0604020202020204" pitchFamily="34" charset="0"/>
              </a:rPr>
              <a:t>Loan</a:t>
            </a:r>
          </a:p>
          <a:p>
            <a:pPr marL="342900" lvl="0" indent="-342900" defTabSz="914400" eaLnBrk="0" fontAlgn="base" hangingPunct="0">
              <a:lnSpc>
                <a:spcPct val="150000"/>
              </a:lnSpc>
              <a:spcBef>
                <a:spcPct val="0"/>
              </a:spcBef>
              <a:spcAft>
                <a:spcPct val="0"/>
              </a:spcAft>
              <a:buClrTx/>
              <a:buSzTx/>
              <a:buFont typeface="+mj-lt"/>
              <a:buAutoNum type="arabicParenR"/>
            </a:pPr>
            <a:r>
              <a:rPr lang="en-US" altLang="en-US" sz="1600" b="1" dirty="0" smtClean="0">
                <a:solidFill>
                  <a:schemeClr val="tx1"/>
                </a:solidFill>
                <a:latin typeface="Arial" panose="020B0604020202020204" pitchFamily="34" charset="0"/>
              </a:rPr>
              <a:t>Loan Maturity</a:t>
            </a:r>
          </a:p>
          <a:p>
            <a:pPr marL="342900" lvl="0" indent="-342900" defTabSz="914400" eaLnBrk="0" fontAlgn="base" hangingPunct="0">
              <a:lnSpc>
                <a:spcPct val="150000"/>
              </a:lnSpc>
              <a:spcBef>
                <a:spcPct val="0"/>
              </a:spcBef>
              <a:spcAft>
                <a:spcPct val="0"/>
              </a:spcAft>
              <a:buClrTx/>
              <a:buSzTx/>
              <a:buFont typeface="+mj-lt"/>
              <a:buAutoNum type="arabicParenR"/>
            </a:pPr>
            <a:r>
              <a:rPr lang="en-US" altLang="en-US" sz="1600" b="1" dirty="0" smtClean="0">
                <a:solidFill>
                  <a:schemeClr val="tx1"/>
                </a:solidFill>
                <a:latin typeface="Arial" panose="020B0604020202020204" pitchFamily="34" charset="0"/>
              </a:rPr>
              <a:t>No </a:t>
            </a:r>
            <a:r>
              <a:rPr lang="en-US" altLang="en-US" sz="1600" b="1" dirty="0">
                <a:solidFill>
                  <a:schemeClr val="tx1"/>
                </a:solidFill>
                <a:latin typeface="Arial" panose="020B0604020202020204" pitchFamily="34" charset="0"/>
              </a:rPr>
              <a:t>Verified </a:t>
            </a:r>
            <a:r>
              <a:rPr lang="en-US" altLang="en-US" sz="1600" b="1" dirty="0" smtClean="0">
                <a:solidFill>
                  <a:schemeClr val="tx1"/>
                </a:solidFill>
                <a:latin typeface="Arial" panose="020B0604020202020204" pitchFamily="34" charset="0"/>
              </a:rPr>
              <a:t>Loans</a:t>
            </a:r>
            <a:endParaRPr lang="en-US" altLang="en-US" sz="1600" b="1" dirty="0">
              <a:solidFill>
                <a:schemeClr val="tx1"/>
              </a:solidFill>
              <a:latin typeface="Arial" panose="020B0604020202020204" pitchFamily="34" charset="0"/>
            </a:endParaRPr>
          </a:p>
        </p:txBody>
      </p:sp>
    </p:spTree>
    <p:extLst>
      <p:ext uri="{BB962C8B-B14F-4D97-AF65-F5344CB8AC3E}">
        <p14:creationId xmlns:p14="http://schemas.microsoft.com/office/powerpoint/2010/main" val="4242411203"/>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58DF7D-C2D0-4B03-A7A0-2F06B789EE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8952EF87-C74F-4D3F-9CAD-EEA1733C9B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597643"/>
            <a:ext cx="3703320" cy="5792922"/>
          </a:xfrm>
          <a:prstGeom prst="rect">
            <a:avLst/>
          </a:prstGeom>
          <a:ln/>
        </p:spPr>
        <p:style>
          <a:lnRef idx="1">
            <a:schemeClr val="dk1"/>
          </a:lnRef>
          <a:fillRef idx="3">
            <a:schemeClr val="dk1"/>
          </a:fillRef>
          <a:effectRef idx="2">
            <a:schemeClr val="dk1"/>
          </a:effectRef>
          <a:fontRef idx="minor">
            <a:schemeClr val="lt1"/>
          </a:fontRef>
        </p:style>
      </p:sp>
      <p:sp>
        <p:nvSpPr>
          <p:cNvPr id="2" name="Title 1">
            <a:extLst>
              <a:ext uri="{FF2B5EF4-FFF2-40B4-BE49-F238E27FC236}">
                <a16:creationId xmlns:a16="http://schemas.microsoft.com/office/drawing/2014/main" xmlns="" id="{1B230220-A615-4B8A-A3B2-C8DBD156EBD1}"/>
              </a:ext>
            </a:extLst>
          </p:cNvPr>
          <p:cNvSpPr>
            <a:spLocks noGrp="1"/>
          </p:cNvSpPr>
          <p:nvPr>
            <p:ph type="title"/>
          </p:nvPr>
        </p:nvSpPr>
        <p:spPr>
          <a:xfrm>
            <a:off x="521153" y="3292915"/>
            <a:ext cx="3554082" cy="2866246"/>
          </a:xfrm>
        </p:spPr>
        <p:txBody>
          <a:bodyPr anchor="ctr">
            <a:normAutofit/>
          </a:bodyPr>
          <a:lstStyle/>
          <a:p>
            <a:r>
              <a:rPr lang="en-US" sz="3600" dirty="0">
                <a:solidFill>
                  <a:schemeClr val="bg1"/>
                </a:solidFill>
                <a:latin typeface="Copperplate Gothic Bold" pitchFamily="34" charset="0"/>
              </a:rPr>
              <a:t>Bank </a:t>
            </a:r>
            <a:r>
              <a:rPr lang="en-US" sz="3600" dirty="0" smtClean="0">
                <a:solidFill>
                  <a:schemeClr val="bg1"/>
                </a:solidFill>
                <a:latin typeface="Copperplate Gothic Bold" pitchFamily="34" charset="0"/>
              </a:rPr>
              <a:t/>
            </a:r>
            <a:br>
              <a:rPr lang="en-US" sz="3600" dirty="0" smtClean="0">
                <a:solidFill>
                  <a:schemeClr val="bg1"/>
                </a:solidFill>
                <a:latin typeface="Copperplate Gothic Bold" pitchFamily="34" charset="0"/>
              </a:rPr>
            </a:br>
            <a:r>
              <a:rPr lang="en-US" sz="3600" dirty="0" smtClean="0">
                <a:solidFill>
                  <a:schemeClr val="bg1"/>
                </a:solidFill>
                <a:latin typeface="Copperplate Gothic Bold" pitchFamily="34" charset="0"/>
              </a:rPr>
              <a:t>Debit &amp; Credit </a:t>
            </a:r>
            <a:r>
              <a:rPr lang="en-US" sz="3600" dirty="0">
                <a:solidFill>
                  <a:schemeClr val="bg1"/>
                </a:solidFill>
                <a:latin typeface="Copperplate Gothic Bold" pitchFamily="34" charset="0"/>
              </a:rPr>
              <a:t>Dashboard </a:t>
            </a:r>
            <a:r>
              <a:rPr lang="en-US" sz="3600" dirty="0" smtClean="0">
                <a:solidFill>
                  <a:schemeClr val="bg1"/>
                </a:solidFill>
                <a:latin typeface="Copperplate Gothic Bold" pitchFamily="34" charset="0"/>
                <a:cs typeface="Calibri" pitchFamily="34" charset="0"/>
              </a:rPr>
              <a:t>KPI’s</a:t>
            </a:r>
            <a:endParaRPr lang="en-US" sz="4000" dirty="0">
              <a:solidFill>
                <a:schemeClr val="bg1"/>
              </a:solidFill>
              <a:latin typeface="Copperplate Gothic Bold" pitchFamily="34" charset="0"/>
              <a:cs typeface="Calibri" pitchFamily="34" charset="0"/>
            </a:endParaRPr>
          </a:p>
        </p:txBody>
      </p:sp>
      <p:sp>
        <p:nvSpPr>
          <p:cNvPr id="3" name="Oval 2">
            <a:extLst>
              <a:ext uri="{FF2B5EF4-FFF2-40B4-BE49-F238E27FC236}">
                <a16:creationId xmlns:a16="http://schemas.microsoft.com/office/drawing/2014/main" xmlns="" id="{87DC38E5-7B60-2DFF-3969-EC3C4EE6E248}"/>
              </a:ext>
            </a:extLst>
          </p:cNvPr>
          <p:cNvSpPr/>
          <p:nvPr/>
        </p:nvSpPr>
        <p:spPr>
          <a:xfrm>
            <a:off x="1127245" y="1110902"/>
            <a:ext cx="2143433" cy="19467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200" dirty="0">
                <a:solidFill>
                  <a:schemeClr val="tx1">
                    <a:lumMod val="75000"/>
                    <a:lumOff val="25000"/>
                  </a:schemeClr>
                </a:solidFill>
                <a:latin typeface="Copperplate Gothic Bold" pitchFamily="34" charset="0"/>
              </a:rPr>
              <a:t>2</a:t>
            </a:r>
          </a:p>
        </p:txBody>
      </p:sp>
      <p:sp>
        <p:nvSpPr>
          <p:cNvPr id="4" name="Content Placeholder 3"/>
          <p:cNvSpPr>
            <a:spLocks noGrp="1"/>
          </p:cNvSpPr>
          <p:nvPr>
            <p:ph idx="1"/>
          </p:nvPr>
        </p:nvSpPr>
        <p:spPr>
          <a:xfrm>
            <a:off x="4241830" y="597643"/>
            <a:ext cx="7368977" cy="5792922"/>
          </a:xfrm>
        </p:spPr>
        <p:txBody>
          <a:bodyPr>
            <a:normAutofit/>
          </a:bodyPr>
          <a:lstStyle/>
          <a:p>
            <a:pPr marL="342900" indent="-342900">
              <a:buClrTx/>
              <a:buFont typeface="+mj-lt"/>
              <a:buAutoNum type="arabicPeriod"/>
            </a:pPr>
            <a:endParaRPr lang="en-US" sz="1600" dirty="0">
              <a:latin typeface="Arial" panose="020B0604020202020204" pitchFamily="34" charset="0"/>
              <a:cs typeface="Arial" panose="020B0604020202020204" pitchFamily="34" charset="0"/>
            </a:endParaRPr>
          </a:p>
          <a:p>
            <a:pPr marL="342900" indent="-342900">
              <a:buClrTx/>
              <a:buFont typeface="+mj-lt"/>
              <a:buAutoNum type="arabicParenR"/>
            </a:pPr>
            <a:r>
              <a:rPr lang="en-US" sz="1600" b="1" dirty="0" smtClean="0">
                <a:solidFill>
                  <a:schemeClr val="tx1"/>
                </a:solidFill>
                <a:latin typeface="Arial" panose="020B0604020202020204" pitchFamily="34" charset="0"/>
                <a:cs typeface="Arial" panose="020B0604020202020204" pitchFamily="34" charset="0"/>
              </a:rPr>
              <a:t>Total </a:t>
            </a:r>
            <a:r>
              <a:rPr lang="en-US" sz="1600" b="1" dirty="0">
                <a:solidFill>
                  <a:schemeClr val="tx1"/>
                </a:solidFill>
                <a:latin typeface="Arial" panose="020B0604020202020204" pitchFamily="34" charset="0"/>
                <a:cs typeface="Arial" panose="020B0604020202020204" pitchFamily="34" charset="0"/>
              </a:rPr>
              <a:t>Credit </a:t>
            </a:r>
            <a:r>
              <a:rPr lang="en-US" sz="1600" b="1" dirty="0" smtClean="0">
                <a:solidFill>
                  <a:schemeClr val="tx1"/>
                </a:solidFill>
                <a:latin typeface="Arial" panose="020B0604020202020204" pitchFamily="34" charset="0"/>
                <a:cs typeface="Arial" panose="020B0604020202020204" pitchFamily="34" charset="0"/>
              </a:rPr>
              <a:t>Amount</a:t>
            </a:r>
            <a:endParaRPr lang="en-US" sz="1600" b="1" dirty="0">
              <a:solidFill>
                <a:schemeClr val="tx1"/>
              </a:solidFill>
              <a:latin typeface="Arial" panose="020B0604020202020204" pitchFamily="34" charset="0"/>
              <a:cs typeface="Arial" panose="020B0604020202020204" pitchFamily="34" charset="0"/>
            </a:endParaRPr>
          </a:p>
          <a:p>
            <a:pPr marL="342900" indent="-342900">
              <a:buClrTx/>
              <a:buFont typeface="+mj-lt"/>
              <a:buAutoNum type="arabicParenR"/>
            </a:pPr>
            <a:r>
              <a:rPr lang="en-US" sz="1600" b="1" dirty="0" smtClean="0">
                <a:solidFill>
                  <a:schemeClr val="tx1"/>
                </a:solidFill>
                <a:latin typeface="Arial" panose="020B0604020202020204" pitchFamily="34" charset="0"/>
                <a:cs typeface="Arial" panose="020B0604020202020204" pitchFamily="34" charset="0"/>
              </a:rPr>
              <a:t>Total </a:t>
            </a:r>
            <a:r>
              <a:rPr lang="en-US" sz="1600" b="1" dirty="0">
                <a:solidFill>
                  <a:schemeClr val="tx1"/>
                </a:solidFill>
                <a:latin typeface="Arial" panose="020B0604020202020204" pitchFamily="34" charset="0"/>
                <a:cs typeface="Arial" panose="020B0604020202020204" pitchFamily="34" charset="0"/>
              </a:rPr>
              <a:t>Debit </a:t>
            </a:r>
            <a:r>
              <a:rPr lang="en-US" sz="1600" b="1" dirty="0" smtClean="0">
                <a:solidFill>
                  <a:schemeClr val="tx1"/>
                </a:solidFill>
                <a:latin typeface="Arial" panose="020B0604020202020204" pitchFamily="34" charset="0"/>
                <a:cs typeface="Arial" panose="020B0604020202020204" pitchFamily="34" charset="0"/>
              </a:rPr>
              <a:t>Amount</a:t>
            </a:r>
            <a:endParaRPr lang="en-US" sz="1600" b="1" dirty="0">
              <a:solidFill>
                <a:schemeClr val="tx1"/>
              </a:solidFill>
              <a:latin typeface="Arial" panose="020B0604020202020204" pitchFamily="34" charset="0"/>
              <a:cs typeface="Arial" panose="020B0604020202020204" pitchFamily="34" charset="0"/>
            </a:endParaRPr>
          </a:p>
          <a:p>
            <a:pPr marL="342900" indent="-342900">
              <a:buClrTx/>
              <a:buFont typeface="+mj-lt"/>
              <a:buAutoNum type="arabicParenR"/>
            </a:pPr>
            <a:r>
              <a:rPr lang="en-US" sz="1600" b="1" dirty="0" smtClean="0">
                <a:solidFill>
                  <a:schemeClr val="tx1"/>
                </a:solidFill>
                <a:latin typeface="Arial" panose="020B0604020202020204" pitchFamily="34" charset="0"/>
                <a:cs typeface="Arial" panose="020B0604020202020204" pitchFamily="34" charset="0"/>
              </a:rPr>
              <a:t>Credit </a:t>
            </a:r>
            <a:r>
              <a:rPr lang="en-US" sz="1600" b="1" dirty="0">
                <a:solidFill>
                  <a:schemeClr val="tx1"/>
                </a:solidFill>
                <a:latin typeface="Arial" panose="020B0604020202020204" pitchFamily="34" charset="0"/>
                <a:cs typeface="Arial" panose="020B0604020202020204" pitchFamily="34" charset="0"/>
              </a:rPr>
              <a:t>to Debit </a:t>
            </a:r>
            <a:r>
              <a:rPr lang="en-US" sz="1600" b="1" dirty="0" smtClean="0">
                <a:solidFill>
                  <a:schemeClr val="tx1"/>
                </a:solidFill>
                <a:latin typeface="Arial" panose="020B0604020202020204" pitchFamily="34" charset="0"/>
                <a:cs typeface="Arial" panose="020B0604020202020204" pitchFamily="34" charset="0"/>
              </a:rPr>
              <a:t>Ratio</a:t>
            </a:r>
            <a:endParaRPr lang="en-US" sz="1600" b="1" dirty="0">
              <a:solidFill>
                <a:schemeClr val="tx1"/>
              </a:solidFill>
              <a:latin typeface="Arial" panose="020B0604020202020204" pitchFamily="34" charset="0"/>
              <a:cs typeface="Arial" panose="020B0604020202020204" pitchFamily="34" charset="0"/>
            </a:endParaRPr>
          </a:p>
          <a:p>
            <a:pPr marL="342900" indent="-342900">
              <a:buClrTx/>
              <a:buFont typeface="+mj-lt"/>
              <a:buAutoNum type="arabicParenR"/>
            </a:pPr>
            <a:r>
              <a:rPr lang="en-US" sz="1600" b="1" dirty="0" smtClean="0">
                <a:solidFill>
                  <a:schemeClr val="tx1"/>
                </a:solidFill>
                <a:latin typeface="Arial" panose="020B0604020202020204" pitchFamily="34" charset="0"/>
                <a:cs typeface="Arial" panose="020B0604020202020204" pitchFamily="34" charset="0"/>
              </a:rPr>
              <a:t>Net </a:t>
            </a:r>
            <a:r>
              <a:rPr lang="en-US" sz="1600" b="1" dirty="0">
                <a:solidFill>
                  <a:schemeClr val="tx1"/>
                </a:solidFill>
                <a:latin typeface="Arial" panose="020B0604020202020204" pitchFamily="34" charset="0"/>
                <a:cs typeface="Arial" panose="020B0604020202020204" pitchFamily="34" charset="0"/>
              </a:rPr>
              <a:t>Transaction </a:t>
            </a:r>
            <a:r>
              <a:rPr lang="en-US" sz="1600" b="1" dirty="0" smtClean="0">
                <a:solidFill>
                  <a:schemeClr val="tx1"/>
                </a:solidFill>
                <a:latin typeface="Arial" panose="020B0604020202020204" pitchFamily="34" charset="0"/>
                <a:cs typeface="Arial" panose="020B0604020202020204" pitchFamily="34" charset="0"/>
              </a:rPr>
              <a:t>Amount</a:t>
            </a:r>
            <a:endParaRPr lang="en-US" sz="1600" b="1" dirty="0">
              <a:solidFill>
                <a:schemeClr val="tx1"/>
              </a:solidFill>
              <a:latin typeface="Arial" panose="020B0604020202020204" pitchFamily="34" charset="0"/>
              <a:cs typeface="Arial" panose="020B0604020202020204" pitchFamily="34" charset="0"/>
            </a:endParaRPr>
          </a:p>
          <a:p>
            <a:pPr marL="342900" indent="-342900">
              <a:buClrTx/>
              <a:buFont typeface="+mj-lt"/>
              <a:buAutoNum type="arabicParenR"/>
            </a:pPr>
            <a:r>
              <a:rPr lang="en-US" sz="1600" b="1" dirty="0" smtClean="0">
                <a:solidFill>
                  <a:schemeClr val="tx1"/>
                </a:solidFill>
                <a:latin typeface="Arial" panose="020B0604020202020204" pitchFamily="34" charset="0"/>
                <a:cs typeface="Arial" panose="020B0604020202020204" pitchFamily="34" charset="0"/>
              </a:rPr>
              <a:t>Account </a:t>
            </a:r>
            <a:r>
              <a:rPr lang="en-US" sz="1600" b="1" dirty="0">
                <a:solidFill>
                  <a:schemeClr val="tx1"/>
                </a:solidFill>
                <a:latin typeface="Arial" panose="020B0604020202020204" pitchFamily="34" charset="0"/>
                <a:cs typeface="Arial" panose="020B0604020202020204" pitchFamily="34" charset="0"/>
              </a:rPr>
              <a:t>Activity </a:t>
            </a:r>
            <a:r>
              <a:rPr lang="en-US" sz="1600" b="1" dirty="0" smtClean="0">
                <a:solidFill>
                  <a:schemeClr val="tx1"/>
                </a:solidFill>
                <a:latin typeface="Arial" panose="020B0604020202020204" pitchFamily="34" charset="0"/>
                <a:cs typeface="Arial" panose="020B0604020202020204" pitchFamily="34" charset="0"/>
              </a:rPr>
              <a:t>Ratio</a:t>
            </a:r>
            <a:endParaRPr lang="en-US" sz="1600" b="1" dirty="0">
              <a:solidFill>
                <a:schemeClr val="tx1"/>
              </a:solidFill>
              <a:latin typeface="Arial" panose="020B0604020202020204" pitchFamily="34" charset="0"/>
              <a:cs typeface="Arial" panose="020B0604020202020204" pitchFamily="34" charset="0"/>
            </a:endParaRPr>
          </a:p>
          <a:p>
            <a:pPr marL="342900" indent="-342900">
              <a:buClrTx/>
              <a:buFont typeface="+mj-lt"/>
              <a:buAutoNum type="arabicParenR"/>
            </a:pPr>
            <a:r>
              <a:rPr lang="en-US" sz="1600" b="1" dirty="0" smtClean="0">
                <a:solidFill>
                  <a:schemeClr val="tx1"/>
                </a:solidFill>
                <a:latin typeface="Arial" panose="020B0604020202020204" pitchFamily="34" charset="0"/>
                <a:cs typeface="Arial" panose="020B0604020202020204" pitchFamily="34" charset="0"/>
              </a:rPr>
              <a:t>Transactions </a:t>
            </a:r>
            <a:r>
              <a:rPr lang="en-US" sz="1600" b="1" dirty="0">
                <a:solidFill>
                  <a:schemeClr val="tx1"/>
                </a:solidFill>
                <a:latin typeface="Arial" panose="020B0604020202020204" pitchFamily="34" charset="0"/>
                <a:cs typeface="Arial" panose="020B0604020202020204" pitchFamily="34" charset="0"/>
              </a:rPr>
              <a:t>per </a:t>
            </a:r>
            <a:r>
              <a:rPr lang="en-US" sz="1600" b="1" dirty="0" smtClean="0">
                <a:solidFill>
                  <a:schemeClr val="tx1"/>
                </a:solidFill>
                <a:latin typeface="Arial" panose="020B0604020202020204" pitchFamily="34" charset="0"/>
                <a:cs typeface="Arial" panose="020B0604020202020204" pitchFamily="34" charset="0"/>
              </a:rPr>
              <a:t>Day/Week/Month</a:t>
            </a:r>
          </a:p>
          <a:p>
            <a:pPr marL="342900" indent="-342900">
              <a:buClrTx/>
              <a:buFont typeface="+mj-lt"/>
              <a:buAutoNum type="arabicParenR"/>
            </a:pPr>
            <a:r>
              <a:rPr lang="en-US" sz="1600" b="1" dirty="0" smtClean="0">
                <a:solidFill>
                  <a:schemeClr val="tx1"/>
                </a:solidFill>
                <a:latin typeface="Arial" panose="020B0604020202020204" pitchFamily="34" charset="0"/>
                <a:cs typeface="Arial" panose="020B0604020202020204" pitchFamily="34" charset="0"/>
              </a:rPr>
              <a:t>Total </a:t>
            </a:r>
            <a:r>
              <a:rPr lang="en-US" sz="1600" b="1" dirty="0">
                <a:solidFill>
                  <a:schemeClr val="tx1"/>
                </a:solidFill>
                <a:latin typeface="Arial" panose="020B0604020202020204" pitchFamily="34" charset="0"/>
                <a:cs typeface="Arial" panose="020B0604020202020204" pitchFamily="34" charset="0"/>
              </a:rPr>
              <a:t>Transaction Amount by </a:t>
            </a:r>
            <a:r>
              <a:rPr lang="en-US" sz="1600" b="1" dirty="0" smtClean="0">
                <a:solidFill>
                  <a:schemeClr val="tx1"/>
                </a:solidFill>
                <a:latin typeface="Arial" panose="020B0604020202020204" pitchFamily="34" charset="0"/>
                <a:cs typeface="Arial" panose="020B0604020202020204" pitchFamily="34" charset="0"/>
              </a:rPr>
              <a:t>Branch</a:t>
            </a:r>
            <a:endParaRPr lang="en-US" sz="1600" b="1" dirty="0">
              <a:solidFill>
                <a:schemeClr val="tx1"/>
              </a:solidFill>
              <a:latin typeface="Arial" panose="020B0604020202020204" pitchFamily="34" charset="0"/>
              <a:cs typeface="Arial" panose="020B0604020202020204" pitchFamily="34" charset="0"/>
            </a:endParaRPr>
          </a:p>
          <a:p>
            <a:pPr marL="342900" indent="-342900">
              <a:buClrTx/>
              <a:buFont typeface="+mj-lt"/>
              <a:buAutoNum type="arabicParenR"/>
            </a:pPr>
            <a:endParaRPr lang="en-US" dirty="0"/>
          </a:p>
          <a:p>
            <a:pPr marL="342900" indent="-342900">
              <a:buClrTx/>
              <a:buFont typeface="+mj-lt"/>
              <a:buAutoNum type="arabicParenR"/>
            </a:pPr>
            <a:endParaRPr lang="en-US" dirty="0"/>
          </a:p>
          <a:p>
            <a:pPr marL="342900" lvl="0" indent="-342900">
              <a:lnSpc>
                <a:spcPct val="100000"/>
              </a:lnSpc>
              <a:buClrTx/>
              <a:buFont typeface="+mj-lt"/>
              <a:buAutoNum type="arabicParenR"/>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9952404"/>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58DF7D-C2D0-4B03-A7A0-2F06B789EE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800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itle 1">
            <a:extLst>
              <a:ext uri="{FF2B5EF4-FFF2-40B4-BE49-F238E27FC236}">
                <a16:creationId xmlns:a16="http://schemas.microsoft.com/office/drawing/2014/main" xmlns="" id="{1B230220-A615-4B8A-A3B2-C8DBD156EBD1}"/>
              </a:ext>
            </a:extLst>
          </p:cNvPr>
          <p:cNvSpPr>
            <a:spLocks noGrp="1"/>
          </p:cNvSpPr>
          <p:nvPr>
            <p:ph type="title"/>
          </p:nvPr>
        </p:nvSpPr>
        <p:spPr>
          <a:xfrm>
            <a:off x="2786333" y="2716588"/>
            <a:ext cx="6909758" cy="2866246"/>
          </a:xfrm>
        </p:spPr>
        <p:style>
          <a:lnRef idx="1">
            <a:schemeClr val="dk1"/>
          </a:lnRef>
          <a:fillRef idx="3">
            <a:schemeClr val="dk1"/>
          </a:fillRef>
          <a:effectRef idx="2">
            <a:schemeClr val="dk1"/>
          </a:effectRef>
          <a:fontRef idx="minor">
            <a:schemeClr val="lt1"/>
          </a:fontRef>
        </p:style>
        <p:txBody>
          <a:bodyPr anchor="ctr">
            <a:normAutofit/>
          </a:bodyPr>
          <a:lstStyle/>
          <a:p>
            <a:pPr algn="ctr"/>
            <a:r>
              <a:rPr lang="en-US" sz="5400" dirty="0" smtClean="0">
                <a:solidFill>
                  <a:schemeClr val="bg1"/>
                </a:solidFill>
                <a:latin typeface="Copperplate Gothic Bold" pitchFamily="34" charset="0"/>
                <a:cs typeface="Calibri" pitchFamily="34" charset="0"/>
              </a:rPr>
              <a:t>Bank   Loan KPI’s</a:t>
            </a:r>
            <a:endParaRPr lang="en-US" sz="5400" dirty="0">
              <a:solidFill>
                <a:schemeClr val="bg1"/>
              </a:solidFill>
              <a:latin typeface="Copperplate Gothic Bold" pitchFamily="34" charset="0"/>
              <a:cs typeface="Calibri" pitchFamily="34" charset="0"/>
            </a:endParaRPr>
          </a:p>
        </p:txBody>
      </p:sp>
      <p:sp>
        <p:nvSpPr>
          <p:cNvPr id="3" name="Oval 2">
            <a:extLst>
              <a:ext uri="{FF2B5EF4-FFF2-40B4-BE49-F238E27FC236}">
                <a16:creationId xmlns:a16="http://schemas.microsoft.com/office/drawing/2014/main" xmlns="" id="{87DC38E5-7B60-2DFF-3969-EC3C4EE6E248}"/>
              </a:ext>
            </a:extLst>
          </p:cNvPr>
          <p:cNvSpPr/>
          <p:nvPr/>
        </p:nvSpPr>
        <p:spPr>
          <a:xfrm>
            <a:off x="5024282" y="489800"/>
            <a:ext cx="2143433" cy="194678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7200" dirty="0">
                <a:solidFill>
                  <a:schemeClr val="bg1"/>
                </a:solidFill>
                <a:latin typeface="Copperplate Gothic Bold" pitchFamily="34" charset="0"/>
              </a:rPr>
              <a:t>1</a:t>
            </a:r>
          </a:p>
        </p:txBody>
      </p:sp>
    </p:spTree>
    <p:extLst>
      <p:ext uri="{BB962C8B-B14F-4D97-AF65-F5344CB8AC3E}">
        <p14:creationId xmlns:p14="http://schemas.microsoft.com/office/powerpoint/2010/main" val="3814767130"/>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xmlns="" id="{910015B9-6046-41B8-83BD-71778D2F979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46">
            <a:extLst>
              <a:ext uri="{FF2B5EF4-FFF2-40B4-BE49-F238E27FC236}">
                <a16:creationId xmlns:a16="http://schemas.microsoft.com/office/drawing/2014/main" xmlns="" id="{53908232-52E2-4794-A6C1-54300FB989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9" name="Rectangle 48">
            <a:extLst>
              <a:ext uri="{FF2B5EF4-FFF2-40B4-BE49-F238E27FC236}">
                <a16:creationId xmlns:a16="http://schemas.microsoft.com/office/drawing/2014/main" xmlns="" id="{D2B9299F-BED7-44C5-9CC5-E542F9193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xmlns="" id="{E9DDF273-E040-4765-AD05-872458E1370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53" name="Rectangle 52">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08154030-3FE0-4DA4-B962-2F139B1173FB}"/>
              </a:ext>
            </a:extLst>
          </p:cNvPr>
          <p:cNvSpPr txBox="1"/>
          <p:nvPr/>
        </p:nvSpPr>
        <p:spPr>
          <a:xfrm>
            <a:off x="449179" y="522514"/>
            <a:ext cx="11293642" cy="586080"/>
          </a:xfrm>
          <a:prstGeom prst="rect">
            <a:avLst/>
          </a:prstGeom>
          <a:solidFill>
            <a:schemeClr val="accent1">
              <a:lumMod val="60000"/>
              <a:lumOff val="40000"/>
            </a:schemeClr>
          </a:solidFill>
          <a:ln>
            <a:solidFill>
              <a:schemeClr val="accent1">
                <a:lumMod val="60000"/>
                <a:lumOff val="40000"/>
              </a:schemeClr>
            </a:solidFill>
          </a:ln>
        </p:spPr>
        <p:txBody>
          <a:bodyPr vert="horz" lIns="91440" tIns="45720" rIns="91440" bIns="45720" rtlCol="0" anchor="b">
            <a:normAutofit/>
          </a:bodyPr>
          <a:lstStyle/>
          <a:p>
            <a:pPr algn="ctr" defTabSz="457200">
              <a:spcBef>
                <a:spcPct val="0"/>
              </a:spcBef>
              <a:spcAft>
                <a:spcPts val="600"/>
              </a:spcAft>
            </a:pPr>
            <a:r>
              <a:rPr lang="en-US" sz="3200" cap="all" dirty="0" smtClean="0">
                <a:solidFill>
                  <a:schemeClr val="tx1">
                    <a:lumMod val="75000"/>
                    <a:lumOff val="25000"/>
                  </a:schemeClr>
                </a:solidFill>
                <a:latin typeface="Calibri" panose="020F0502020204030204" pitchFamily="34" charset="0"/>
                <a:ea typeface="+mj-ea"/>
                <a:cs typeface="Calibri" panose="020F0502020204030204" pitchFamily="34" charset="0"/>
              </a:rPr>
              <a:t>KPI 1 :-  Total Loan Amount funded </a:t>
            </a:r>
            <a:endParaRPr lang="en-US" sz="3200" cap="all" dirty="0">
              <a:solidFill>
                <a:schemeClr val="tx1">
                  <a:lumMod val="75000"/>
                  <a:lumOff val="25000"/>
                </a:schemeClr>
              </a:solidFill>
              <a:latin typeface="Calibri" panose="020F0502020204030204" pitchFamily="34" charset="0"/>
              <a:ea typeface="+mj-ea"/>
              <a:cs typeface="Calibri" panose="020F0502020204030204" pitchFamily="34" charset="0"/>
            </a:endParaRPr>
          </a:p>
        </p:txBody>
      </p:sp>
      <p:sp>
        <p:nvSpPr>
          <p:cNvPr id="55" name="Rectangle 54">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56">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9" name="Rectangle 58">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Content Placeholder 3"/>
          <p:cNvSpPr>
            <a:spLocks noGrp="1"/>
          </p:cNvSpPr>
          <p:nvPr>
            <p:ph idx="1"/>
          </p:nvPr>
        </p:nvSpPr>
        <p:spPr>
          <a:xfrm>
            <a:off x="578682" y="3778369"/>
            <a:ext cx="11029615" cy="2363638"/>
          </a:xfrm>
        </p:spPr>
        <p:txBody>
          <a:bodyPr/>
          <a:lstStyle/>
          <a:p>
            <a:pPr>
              <a:buClrTx/>
            </a:pPr>
            <a:r>
              <a:rPr lang="en-US" dirty="0" smtClean="0">
                <a:solidFill>
                  <a:schemeClr val="tx1"/>
                </a:solidFill>
                <a:latin typeface="Calibri" pitchFamily="34" charset="0"/>
                <a:cs typeface="Calibri" pitchFamily="34" charset="0"/>
              </a:rPr>
              <a:t>The </a:t>
            </a:r>
            <a:r>
              <a:rPr lang="en-US" dirty="0">
                <a:solidFill>
                  <a:schemeClr val="tx1"/>
                </a:solidFill>
                <a:latin typeface="Calibri" pitchFamily="34" charset="0"/>
                <a:cs typeface="Calibri" pitchFamily="34" charset="0"/>
              </a:rPr>
              <a:t>total loan amount surpassing </a:t>
            </a:r>
            <a:r>
              <a:rPr lang="en-US" b="1" dirty="0">
                <a:solidFill>
                  <a:schemeClr val="tx1"/>
                </a:solidFill>
                <a:latin typeface="Calibri" pitchFamily="34" charset="0"/>
                <a:cs typeface="Calibri" pitchFamily="34" charset="0"/>
              </a:rPr>
              <a:t>110 million</a:t>
            </a:r>
            <a:r>
              <a:rPr lang="en-US" dirty="0">
                <a:solidFill>
                  <a:schemeClr val="tx1"/>
                </a:solidFill>
                <a:latin typeface="Calibri" pitchFamily="34" charset="0"/>
                <a:cs typeface="Calibri" pitchFamily="34" charset="0"/>
              </a:rPr>
              <a:t> indicates a strong financing capability, reflecting substantial investor trust and borrower demand</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Understanding how this loan amount translates into revenue, repayment rates, and default risks can provide deeper insights into financial sustainability and operational efficiency</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A high loan amount may attract new investors and stakeholders looking for stable returns</a:t>
            </a:r>
            <a:r>
              <a:rPr lang="en-US" dirty="0" smtClean="0">
                <a:solidFill>
                  <a:schemeClr val="tx1"/>
                </a:solidFill>
                <a:latin typeface="Calibri" pitchFamily="34" charset="0"/>
                <a:cs typeface="Calibri" pitchFamily="34" charset="0"/>
              </a:rPr>
              <a:t>.</a:t>
            </a:r>
          </a:p>
          <a:p>
            <a:pPr>
              <a:buClrTx/>
            </a:pPr>
            <a:r>
              <a:rPr lang="en-US" dirty="0">
                <a:solidFill>
                  <a:schemeClr val="tx1"/>
                </a:solidFill>
                <a:latin typeface="Calibri" pitchFamily="34" charset="0"/>
                <a:cs typeface="Calibri" pitchFamily="34" charset="0"/>
              </a:rPr>
              <a:t>Indicates the number of borrowers supported, showcasing social or economic impact.</a:t>
            </a:r>
            <a:endParaRPr lang="en-IN" dirty="0">
              <a:solidFill>
                <a:schemeClr val="tx1"/>
              </a:solidFill>
              <a:latin typeface="Calibri" pitchFamily="34" charset="0"/>
              <a:cs typeface="Calibri"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9689" y="1416685"/>
            <a:ext cx="2572621" cy="1341543"/>
          </a:xfrm>
          <a:prstGeom prst="rect">
            <a:avLst/>
          </a:prstGeom>
        </p:spPr>
      </p:pic>
    </p:spTree>
    <p:extLst>
      <p:ext uri="{BB962C8B-B14F-4D97-AF65-F5344CB8AC3E}">
        <p14:creationId xmlns:p14="http://schemas.microsoft.com/office/powerpoint/2010/main" val="761250285"/>
      </p:ext>
    </p:extLst>
  </p:cSld>
  <p:clrMapOvr>
    <a:masterClrMapping/>
  </p:clrMapOvr>
  <p:transition spd="slow">
    <p:wipe/>
  </p:transition>
</p:sld>
</file>

<file path=ppt/theme/theme1.xml><?xml version="1.0" encoding="utf-8"?>
<a:theme xmlns:a="http://schemas.openxmlformats.org/drawingml/2006/main" name="DividendVTI">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Univers Condensed"/>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Univers"/>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7A97391-2AA2-4974-92BB-8C13348B69CF}">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Apex</Template>
  <TotalTime>5400</TotalTime>
  <Words>2592</Words>
  <Application>Microsoft Office PowerPoint</Application>
  <PresentationFormat>Custom</PresentationFormat>
  <Paragraphs>233</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DividendVTI</vt:lpstr>
      <vt:lpstr>Bank Loan Analytics</vt:lpstr>
      <vt:lpstr>Introduction</vt:lpstr>
      <vt:lpstr>table's OF    CONTENT</vt:lpstr>
      <vt:lpstr>Data Cleaning</vt:lpstr>
      <vt:lpstr>PowerPoint Presentation</vt:lpstr>
      <vt:lpstr>Bank Loan Dashboard KPI’s</vt:lpstr>
      <vt:lpstr>Bank  Debit &amp; Credit Dashboard KPI’s</vt:lpstr>
      <vt:lpstr>Bank   Loan KPI’s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Bank  Debit &amp; Credit KPI’s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Analytics</dc:title>
  <dc:creator>ANKAN DAS</dc:creator>
  <cp:lastModifiedBy>Bhavesh Biraris</cp:lastModifiedBy>
  <cp:revision>135</cp:revision>
  <dcterms:created xsi:type="dcterms:W3CDTF">2024-08-29T06:26:15Z</dcterms:created>
  <dcterms:modified xsi:type="dcterms:W3CDTF">2025-03-25T04:42:03Z</dcterms:modified>
</cp:coreProperties>
</file>