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
      <p:font typeface="Maven Pro"/>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avenPro-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e11acc9fc3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e11acc9fc3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e11acc9fc3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e11acc9fc3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e11acc9fc3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e11acc9fc3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e11acc9fc3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e11acc9fc3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e11acc9fc3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e11acc9fc3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e11acc9fc3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e11acc9fc3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e11acc9fc3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e11acc9fc3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e11acc9fc3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e11acc9fc3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e11acc9fc3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e11acc9fc3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0"/>
              </a:spcBef>
              <a:spcAft>
                <a:spcPts val="0"/>
              </a:spcAft>
              <a:buClr>
                <a:schemeClr val="lt1"/>
              </a:buClr>
              <a:buSzPts val="1100"/>
              <a:buChar char="○"/>
              <a:defRPr>
                <a:solidFill>
                  <a:schemeClr val="lt1"/>
                </a:solidFill>
              </a:defRPr>
            </a:lvl2pPr>
            <a:lvl3pPr indent="-298450" lvl="2" marL="1371600" rtl="0" algn="ctr">
              <a:spcBef>
                <a:spcPts val="0"/>
              </a:spcBef>
              <a:spcAft>
                <a:spcPts val="0"/>
              </a:spcAft>
              <a:buClr>
                <a:schemeClr val="lt1"/>
              </a:buClr>
              <a:buSzPts val="1100"/>
              <a:buChar char="■"/>
              <a:defRPr>
                <a:solidFill>
                  <a:schemeClr val="lt1"/>
                </a:solidFill>
              </a:defRPr>
            </a:lvl3pPr>
            <a:lvl4pPr indent="-298450" lvl="3" marL="1828800" rtl="0" algn="ctr">
              <a:spcBef>
                <a:spcPts val="0"/>
              </a:spcBef>
              <a:spcAft>
                <a:spcPts val="0"/>
              </a:spcAft>
              <a:buClr>
                <a:schemeClr val="lt1"/>
              </a:buClr>
              <a:buSzPts val="1100"/>
              <a:buChar char="●"/>
              <a:defRPr>
                <a:solidFill>
                  <a:schemeClr val="lt1"/>
                </a:solidFill>
              </a:defRPr>
            </a:lvl4pPr>
            <a:lvl5pPr indent="-298450" lvl="4" marL="2286000" rtl="0" algn="ctr">
              <a:spcBef>
                <a:spcPts val="0"/>
              </a:spcBef>
              <a:spcAft>
                <a:spcPts val="0"/>
              </a:spcAft>
              <a:buClr>
                <a:schemeClr val="lt1"/>
              </a:buClr>
              <a:buSzPts val="1100"/>
              <a:buChar char="○"/>
              <a:defRPr>
                <a:solidFill>
                  <a:schemeClr val="lt1"/>
                </a:solidFill>
              </a:defRPr>
            </a:lvl5pPr>
            <a:lvl6pPr indent="-298450" lvl="5" marL="2743200" rtl="0" algn="ctr">
              <a:spcBef>
                <a:spcPts val="0"/>
              </a:spcBef>
              <a:spcAft>
                <a:spcPts val="0"/>
              </a:spcAft>
              <a:buClr>
                <a:schemeClr val="lt1"/>
              </a:buClr>
              <a:buSzPts val="1100"/>
              <a:buChar char="■"/>
              <a:defRPr>
                <a:solidFill>
                  <a:schemeClr val="lt1"/>
                </a:solidFill>
              </a:defRPr>
            </a:lvl6pPr>
            <a:lvl7pPr indent="-298450" lvl="6" marL="3200400" rtl="0" algn="ctr">
              <a:spcBef>
                <a:spcPts val="0"/>
              </a:spcBef>
              <a:spcAft>
                <a:spcPts val="0"/>
              </a:spcAft>
              <a:buClr>
                <a:schemeClr val="lt1"/>
              </a:buClr>
              <a:buSzPts val="1100"/>
              <a:buChar char="●"/>
              <a:defRPr>
                <a:solidFill>
                  <a:schemeClr val="lt1"/>
                </a:solidFill>
              </a:defRPr>
            </a:lvl7pPr>
            <a:lvl8pPr indent="-298450" lvl="7" marL="3657600" rtl="0" algn="ctr">
              <a:spcBef>
                <a:spcPts val="0"/>
              </a:spcBef>
              <a:spcAft>
                <a:spcPts val="0"/>
              </a:spcAft>
              <a:buClr>
                <a:schemeClr val="lt1"/>
              </a:buClr>
              <a:buSzPts val="1100"/>
              <a:buChar char="○"/>
              <a:defRPr>
                <a:solidFill>
                  <a:schemeClr val="lt1"/>
                </a:solidFill>
              </a:defRPr>
            </a:lvl8pPr>
            <a:lvl9pPr indent="-298450" lvl="8" marL="4114800" rtl="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idx="1" type="subTitle"/>
          </p:nvPr>
        </p:nvSpPr>
        <p:spPr>
          <a:xfrm>
            <a:off x="463150" y="3867688"/>
            <a:ext cx="4446300" cy="1020000"/>
          </a:xfrm>
          <a:prstGeom prst="rect">
            <a:avLst/>
          </a:prstGeom>
        </p:spPr>
        <p:txBody>
          <a:bodyPr anchorCtr="0" anchor="t" bIns="91425" lIns="91425" spcFirstLastPara="1" rIns="91425" wrap="square" tIns="91425">
            <a:normAutofit fontScale="92500" lnSpcReduction="10000"/>
          </a:bodyPr>
          <a:lstStyle/>
          <a:p>
            <a:pPr indent="-322580" lvl="0" marL="457200" rtl="0" algn="l">
              <a:spcBef>
                <a:spcPts val="0"/>
              </a:spcBef>
              <a:spcAft>
                <a:spcPts val="0"/>
              </a:spcAft>
              <a:buSzPct val="100000"/>
              <a:buChar char="●"/>
            </a:pPr>
            <a:r>
              <a:rPr lang="en"/>
              <a:t>Bhavesh S. Karnewar | T20101212450009</a:t>
            </a:r>
            <a:endParaRPr/>
          </a:p>
          <a:p>
            <a:pPr indent="-322580" lvl="0" marL="457200" rtl="0" algn="l">
              <a:spcBef>
                <a:spcPts val="0"/>
              </a:spcBef>
              <a:spcAft>
                <a:spcPts val="0"/>
              </a:spcAft>
              <a:buSzPct val="100000"/>
              <a:buChar char="●"/>
            </a:pPr>
            <a:r>
              <a:rPr lang="en"/>
              <a:t>Shreyash P. Purankar | </a:t>
            </a:r>
            <a:r>
              <a:rPr lang="en"/>
              <a:t>T20101212450032</a:t>
            </a:r>
            <a:endParaRPr/>
          </a:p>
          <a:p>
            <a:pPr indent="-322580" lvl="0" marL="457200" rtl="0" algn="l">
              <a:spcBef>
                <a:spcPts val="0"/>
              </a:spcBef>
              <a:spcAft>
                <a:spcPts val="0"/>
              </a:spcAft>
              <a:buSzPct val="100000"/>
              <a:buChar char="●"/>
            </a:pPr>
            <a:r>
              <a:rPr lang="en"/>
              <a:t>Siddhant B. Jagtap | </a:t>
            </a:r>
            <a:r>
              <a:rPr lang="en"/>
              <a:t>T20101212450056</a:t>
            </a:r>
            <a:endParaRPr/>
          </a:p>
          <a:p>
            <a:pPr indent="-322580" lvl="0" marL="457200" rtl="0" algn="l">
              <a:spcBef>
                <a:spcPts val="0"/>
              </a:spcBef>
              <a:spcAft>
                <a:spcPts val="0"/>
              </a:spcAft>
              <a:buSzPct val="100000"/>
              <a:buChar char="●"/>
            </a:pPr>
            <a:r>
              <a:rPr lang="en"/>
              <a:t>Prem S. Borkar | </a:t>
            </a:r>
            <a:r>
              <a:rPr lang="en"/>
              <a:t>T20101212450059</a:t>
            </a:r>
            <a:endParaRPr/>
          </a:p>
        </p:txBody>
      </p:sp>
      <p:sp>
        <p:nvSpPr>
          <p:cNvPr id="278" name="Google Shape;278;p13"/>
          <p:cNvSpPr txBox="1"/>
          <p:nvPr>
            <p:ph idx="1" type="subTitle"/>
          </p:nvPr>
        </p:nvSpPr>
        <p:spPr>
          <a:xfrm>
            <a:off x="463150" y="0"/>
            <a:ext cx="8405100" cy="86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Government College of Engineering, Yavatmal</a:t>
            </a:r>
            <a:endParaRPr sz="3000"/>
          </a:p>
        </p:txBody>
      </p:sp>
      <p:sp>
        <p:nvSpPr>
          <p:cNvPr id="279" name="Google Shape;279;p13"/>
          <p:cNvSpPr txBox="1"/>
          <p:nvPr>
            <p:ph idx="1" type="subTitle"/>
          </p:nvPr>
        </p:nvSpPr>
        <p:spPr>
          <a:xfrm>
            <a:off x="463150" y="715748"/>
            <a:ext cx="5641800" cy="102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Final Year | Dept. of Computer Engineering</a:t>
            </a:r>
            <a:endParaRPr sz="1900"/>
          </a:p>
          <a:p>
            <a:pPr indent="0" lvl="0" marL="0" rtl="0" algn="l">
              <a:spcBef>
                <a:spcPts val="0"/>
              </a:spcBef>
              <a:spcAft>
                <a:spcPts val="0"/>
              </a:spcAft>
              <a:buNone/>
            </a:pPr>
            <a:r>
              <a:rPr lang="en" sz="1900"/>
              <a:t>Project Presentation</a:t>
            </a:r>
            <a:endParaRPr sz="1900"/>
          </a:p>
        </p:txBody>
      </p:sp>
      <p:sp>
        <p:nvSpPr>
          <p:cNvPr id="280" name="Google Shape;280;p13"/>
          <p:cNvSpPr txBox="1"/>
          <p:nvPr>
            <p:ph type="ctrTitle"/>
          </p:nvPr>
        </p:nvSpPr>
        <p:spPr>
          <a:xfrm>
            <a:off x="463150" y="1735596"/>
            <a:ext cx="4446300" cy="2014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800"/>
              <a:t>CAREER MITRA</a:t>
            </a:r>
            <a:endParaRPr sz="3800"/>
          </a:p>
          <a:p>
            <a:pPr indent="0" lvl="0" marL="0" rtl="0" algn="l">
              <a:spcBef>
                <a:spcPts val="0"/>
              </a:spcBef>
              <a:spcAft>
                <a:spcPts val="0"/>
              </a:spcAft>
              <a:buNone/>
            </a:pPr>
            <a:r>
              <a:rPr lang="en" sz="2600"/>
              <a:t>(Advanced Career Guidance System)</a:t>
            </a:r>
            <a:endParaRPr sz="2600"/>
          </a:p>
        </p:txBody>
      </p:sp>
      <p:sp>
        <p:nvSpPr>
          <p:cNvPr id="281" name="Google Shape;281;p13"/>
          <p:cNvSpPr txBox="1"/>
          <p:nvPr/>
        </p:nvSpPr>
        <p:spPr>
          <a:xfrm>
            <a:off x="5136487" y="4481348"/>
            <a:ext cx="3731700" cy="4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lt1"/>
                </a:solidFill>
                <a:latin typeface="Nunito"/>
                <a:ea typeface="Nunito"/>
                <a:cs typeface="Nunito"/>
                <a:sym typeface="Nunito"/>
              </a:rPr>
              <a:t>Guided</a:t>
            </a:r>
            <a:r>
              <a:rPr b="1" lang="en" sz="1600">
                <a:solidFill>
                  <a:schemeClr val="lt1"/>
                </a:solidFill>
                <a:latin typeface="Nunito"/>
                <a:ea typeface="Nunito"/>
                <a:cs typeface="Nunito"/>
                <a:sym typeface="Nunito"/>
              </a:rPr>
              <a:t> By</a:t>
            </a:r>
            <a:r>
              <a:rPr lang="en" sz="1600">
                <a:solidFill>
                  <a:schemeClr val="lt1"/>
                </a:solidFill>
                <a:latin typeface="Nunito"/>
                <a:ea typeface="Nunito"/>
                <a:cs typeface="Nunito"/>
                <a:sym typeface="Nunito"/>
              </a:rPr>
              <a:t> : Prof. Dhiraj D. Shirbhate</a:t>
            </a:r>
            <a:endParaRPr sz="1300">
              <a:solidFill>
                <a:schemeClr val="dk2"/>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2"/>
          <p:cNvSpPr txBox="1"/>
          <p:nvPr>
            <p:ph idx="1" type="body"/>
          </p:nvPr>
        </p:nvSpPr>
        <p:spPr>
          <a:xfrm>
            <a:off x="2673900" y="1704150"/>
            <a:ext cx="3796200" cy="17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5000"/>
              <a:t>Thank You !</a:t>
            </a:r>
            <a:endParaRPr b="1" sz="5000"/>
          </a:p>
          <a:p>
            <a:pPr indent="0" lvl="0" marL="0" rtl="0" algn="l">
              <a:spcBef>
                <a:spcPts val="1200"/>
              </a:spcBef>
              <a:spcAft>
                <a:spcPts val="1200"/>
              </a:spcAft>
              <a:buNone/>
            </a:pPr>
            <a:r>
              <a:rPr lang="en" sz="2800"/>
              <a:t>Any questions?</a:t>
            </a:r>
            <a:endParaRPr sz="2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4"/>
          <p:cNvSpPr txBox="1"/>
          <p:nvPr/>
        </p:nvSpPr>
        <p:spPr>
          <a:xfrm>
            <a:off x="467300" y="454675"/>
            <a:ext cx="2690100" cy="808200"/>
          </a:xfrm>
          <a:prstGeom prst="rect">
            <a:avLst/>
          </a:prstGeom>
          <a:noFill/>
          <a:ln>
            <a:noFill/>
          </a:ln>
        </p:spPr>
        <p:txBody>
          <a:bodyPr anchorCtr="0" anchor="t" bIns="91425" lIns="91425" spcFirstLastPara="1" rIns="91425" wrap="square" tIns="91425">
            <a:noAutofit/>
          </a:bodyPr>
          <a:lstStyle/>
          <a:p>
            <a:pPr indent="-190500" lvl="0" marL="171450" rtl="0" algn="l">
              <a:spcBef>
                <a:spcPts val="0"/>
              </a:spcBef>
              <a:spcAft>
                <a:spcPts val="0"/>
              </a:spcAft>
              <a:buClr>
                <a:schemeClr val="lt1"/>
              </a:buClr>
              <a:buSzPts val="3000"/>
              <a:buFont typeface="Nunito"/>
              <a:buAutoNum type="arabicPeriod"/>
            </a:pPr>
            <a:r>
              <a:rPr b="1" lang="en" sz="3000">
                <a:solidFill>
                  <a:schemeClr val="lt1"/>
                </a:solidFill>
                <a:latin typeface="Nunito"/>
                <a:ea typeface="Nunito"/>
                <a:cs typeface="Nunito"/>
                <a:sym typeface="Nunito"/>
              </a:rPr>
              <a:t>Introduction</a:t>
            </a:r>
            <a:endParaRPr b="1" sz="3000">
              <a:solidFill>
                <a:schemeClr val="lt1"/>
              </a:solidFill>
              <a:latin typeface="Nunito"/>
              <a:ea typeface="Nunito"/>
              <a:cs typeface="Nunito"/>
              <a:sym typeface="Nunito"/>
            </a:endParaRPr>
          </a:p>
        </p:txBody>
      </p:sp>
      <p:sp>
        <p:nvSpPr>
          <p:cNvPr id="287" name="Google Shape;287;p14"/>
          <p:cNvSpPr txBox="1"/>
          <p:nvPr/>
        </p:nvSpPr>
        <p:spPr>
          <a:xfrm>
            <a:off x="467300" y="1376650"/>
            <a:ext cx="8234700" cy="2879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800">
                <a:solidFill>
                  <a:schemeClr val="lt1"/>
                </a:solidFill>
                <a:latin typeface="Nunito"/>
                <a:ea typeface="Nunito"/>
                <a:cs typeface="Nunito"/>
                <a:sym typeface="Nunito"/>
              </a:rPr>
              <a:t>Career Mitra helps us to reflect on our interests, ambitions, abilities, qualifications, etc. It helps us to understand the product market and education system and relate this to how we know about ourselves. Overall, Career Mitra trying to teach us to plan and make decisions about work and learning. Career Mitra is given to us information about the product market and about educational opportunities more accessible by organizing it, systematizing it, and making it available when and where we need it.</a:t>
            </a:r>
            <a:endParaRPr sz="1800">
              <a:solidFill>
                <a:schemeClr val="lt1"/>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5"/>
          <p:cNvSpPr txBox="1"/>
          <p:nvPr>
            <p:ph idx="1" type="body"/>
          </p:nvPr>
        </p:nvSpPr>
        <p:spPr>
          <a:xfrm>
            <a:off x="454875" y="1376650"/>
            <a:ext cx="8234400" cy="28416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800"/>
              <a:t>Choosing a career path after 10th and 12th grade can be overwhelming. Existing resources often lack personalization and up-to-date information, leaving students confused and unsure.  Accessibility issues further disadvantage some students, while a lack of engaging features hinders long-term career development.  This highlights the need for a more robust and accessible career guidance system to empower students to make informed decisions about their future.</a:t>
            </a:r>
            <a:endParaRPr sz="1800"/>
          </a:p>
        </p:txBody>
      </p:sp>
      <p:sp>
        <p:nvSpPr>
          <p:cNvPr id="293" name="Google Shape;293;p15"/>
          <p:cNvSpPr txBox="1"/>
          <p:nvPr>
            <p:ph idx="1" type="body"/>
          </p:nvPr>
        </p:nvSpPr>
        <p:spPr>
          <a:xfrm>
            <a:off x="454875" y="465050"/>
            <a:ext cx="6366900" cy="11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3000"/>
              <a:t>2. Problem Statement</a:t>
            </a:r>
            <a:endParaRPr b="1" sz="3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6"/>
          <p:cNvSpPr txBox="1"/>
          <p:nvPr>
            <p:ph idx="1" type="body"/>
          </p:nvPr>
        </p:nvSpPr>
        <p:spPr>
          <a:xfrm>
            <a:off x="454850" y="909400"/>
            <a:ext cx="8373300" cy="3713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Requirement Analysis</a:t>
            </a:r>
            <a:endParaRPr sz="1800"/>
          </a:p>
          <a:p>
            <a:pPr indent="-342900" lvl="0" marL="457200" rtl="0" algn="l">
              <a:spcBef>
                <a:spcPts val="0"/>
              </a:spcBef>
              <a:spcAft>
                <a:spcPts val="0"/>
              </a:spcAft>
              <a:buSzPts val="1800"/>
              <a:buChar char="❖"/>
            </a:pPr>
            <a:r>
              <a:rPr lang="en" sz="1800"/>
              <a:t>System Design</a:t>
            </a:r>
            <a:endParaRPr sz="1800"/>
          </a:p>
          <a:p>
            <a:pPr indent="-342900" lvl="0" marL="457200" rtl="0" algn="l">
              <a:spcBef>
                <a:spcPts val="0"/>
              </a:spcBef>
              <a:spcAft>
                <a:spcPts val="0"/>
              </a:spcAft>
              <a:buSzPts val="1800"/>
              <a:buChar char="❖"/>
            </a:pPr>
            <a:r>
              <a:rPr lang="en" sz="1800"/>
              <a:t>Database Design</a:t>
            </a:r>
            <a:endParaRPr sz="1800"/>
          </a:p>
          <a:p>
            <a:pPr indent="-342900" lvl="0" marL="457200" rtl="0" algn="l">
              <a:spcBef>
                <a:spcPts val="0"/>
              </a:spcBef>
              <a:spcAft>
                <a:spcPts val="0"/>
              </a:spcAft>
              <a:buSzPts val="1800"/>
              <a:buChar char="❖"/>
            </a:pPr>
            <a:r>
              <a:rPr lang="en" sz="1800"/>
              <a:t>Implementation </a:t>
            </a:r>
            <a:endParaRPr sz="1800"/>
          </a:p>
          <a:p>
            <a:pPr indent="-342900" lvl="0" marL="457200" rtl="0" algn="l">
              <a:spcBef>
                <a:spcPts val="0"/>
              </a:spcBef>
              <a:spcAft>
                <a:spcPts val="0"/>
              </a:spcAft>
              <a:buSzPts val="1800"/>
              <a:buChar char="❖"/>
            </a:pPr>
            <a:r>
              <a:rPr lang="en" sz="1800"/>
              <a:t>Testing</a:t>
            </a:r>
            <a:endParaRPr sz="1800"/>
          </a:p>
          <a:p>
            <a:pPr indent="-342900" lvl="0" marL="457200" rtl="0" algn="l">
              <a:spcBef>
                <a:spcPts val="0"/>
              </a:spcBef>
              <a:spcAft>
                <a:spcPts val="0"/>
              </a:spcAft>
              <a:buSzPts val="1800"/>
              <a:buChar char="❖"/>
            </a:pPr>
            <a:r>
              <a:rPr lang="en" sz="1800"/>
              <a:t>Deployment</a:t>
            </a:r>
            <a:endParaRPr sz="1800"/>
          </a:p>
          <a:p>
            <a:pPr indent="-342900" lvl="0" marL="457200" rtl="0" algn="l">
              <a:spcBef>
                <a:spcPts val="0"/>
              </a:spcBef>
              <a:spcAft>
                <a:spcPts val="0"/>
              </a:spcAft>
              <a:buSzPts val="1800"/>
              <a:buChar char="❖"/>
            </a:pPr>
            <a:r>
              <a:rPr lang="en" sz="1800"/>
              <a:t>User Training and Documentation</a:t>
            </a:r>
            <a:endParaRPr sz="1800"/>
          </a:p>
          <a:p>
            <a:pPr indent="-342900" lvl="0" marL="457200" rtl="0" algn="l">
              <a:spcBef>
                <a:spcPts val="0"/>
              </a:spcBef>
              <a:spcAft>
                <a:spcPts val="0"/>
              </a:spcAft>
              <a:buSzPts val="1800"/>
              <a:buChar char="❖"/>
            </a:pPr>
            <a:r>
              <a:rPr lang="en" sz="1800"/>
              <a:t>Continuous Improvement</a:t>
            </a:r>
            <a:endParaRPr sz="1800"/>
          </a:p>
          <a:p>
            <a:pPr indent="0" lvl="0" marL="0" rtl="0" algn="just">
              <a:spcBef>
                <a:spcPts val="1200"/>
              </a:spcBef>
              <a:spcAft>
                <a:spcPts val="1200"/>
              </a:spcAft>
              <a:buNone/>
            </a:pPr>
            <a:r>
              <a:rPr lang="en" sz="1800"/>
              <a:t>By following this methodology, we aim to develop an advanced career guidance system that meets the requirements of organizations, providing them with a robust platform for finding the right career.</a:t>
            </a:r>
            <a:endParaRPr sz="1800"/>
          </a:p>
        </p:txBody>
      </p:sp>
      <p:sp>
        <p:nvSpPr>
          <p:cNvPr id="299" name="Google Shape;299;p16"/>
          <p:cNvSpPr txBox="1"/>
          <p:nvPr>
            <p:ph idx="1" type="body"/>
          </p:nvPr>
        </p:nvSpPr>
        <p:spPr>
          <a:xfrm>
            <a:off x="505375" y="237700"/>
            <a:ext cx="3090000" cy="78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3000"/>
              <a:t>3. Methodology</a:t>
            </a:r>
            <a:endParaRPr b="1"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7"/>
          <p:cNvSpPr txBox="1"/>
          <p:nvPr>
            <p:ph idx="1" type="body"/>
          </p:nvPr>
        </p:nvSpPr>
        <p:spPr>
          <a:xfrm>
            <a:off x="442225" y="873775"/>
            <a:ext cx="8373300" cy="426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Hardware Requirements</a:t>
            </a:r>
            <a:endParaRPr b="1" sz="2000"/>
          </a:p>
          <a:p>
            <a:pPr indent="-342900" lvl="0" marL="457200" rtl="0" algn="l">
              <a:spcBef>
                <a:spcPts val="1200"/>
              </a:spcBef>
              <a:spcAft>
                <a:spcPts val="0"/>
              </a:spcAft>
              <a:buSzPts val="1800"/>
              <a:buChar char="❖"/>
            </a:pPr>
            <a:r>
              <a:rPr b="1" lang="en" sz="1800"/>
              <a:t>Disk: Capacity &gt;500MB for smooth performance </a:t>
            </a:r>
            <a:endParaRPr b="1" sz="1800"/>
          </a:p>
          <a:p>
            <a:pPr indent="-342900" lvl="0" marL="457200" rtl="0" algn="l">
              <a:spcBef>
                <a:spcPts val="0"/>
              </a:spcBef>
              <a:spcAft>
                <a:spcPts val="0"/>
              </a:spcAft>
              <a:buSzPts val="1800"/>
              <a:buChar char="❖"/>
            </a:pPr>
            <a:r>
              <a:rPr b="1" lang="en" sz="1800"/>
              <a:t>RAM: 2GB (minimum) and above. </a:t>
            </a:r>
            <a:endParaRPr b="1" sz="1800"/>
          </a:p>
          <a:p>
            <a:pPr indent="-342900" lvl="0" marL="457200" rtl="0" algn="l">
              <a:spcBef>
                <a:spcPts val="0"/>
              </a:spcBef>
              <a:spcAft>
                <a:spcPts val="0"/>
              </a:spcAft>
              <a:buSzPts val="1800"/>
              <a:buChar char="❖"/>
            </a:pPr>
            <a:r>
              <a:rPr b="1" lang="en" sz="1800"/>
              <a:t>Processor: Intel Core 2 Quad or Intel i3-5th Gen and above (recommended)</a:t>
            </a:r>
            <a:endParaRPr b="1" sz="1800"/>
          </a:p>
          <a:p>
            <a:pPr indent="0" lvl="0" marL="0" rtl="0" algn="l">
              <a:spcBef>
                <a:spcPts val="1200"/>
              </a:spcBef>
              <a:spcAft>
                <a:spcPts val="0"/>
              </a:spcAft>
              <a:buNone/>
            </a:pPr>
            <a:r>
              <a:rPr b="1" lang="en" sz="2000"/>
              <a:t>Software Requirements</a:t>
            </a:r>
            <a:endParaRPr b="1" sz="2000"/>
          </a:p>
          <a:p>
            <a:pPr indent="-342900" lvl="0" marL="457200" rtl="0" algn="l">
              <a:spcBef>
                <a:spcPts val="1200"/>
              </a:spcBef>
              <a:spcAft>
                <a:spcPts val="0"/>
              </a:spcAft>
              <a:buSzPts val="1800"/>
              <a:buChar char="❖"/>
            </a:pPr>
            <a:r>
              <a:rPr b="1" lang="en" sz="1800"/>
              <a:t>OS: Mac, Windows 7 and above or linux.</a:t>
            </a:r>
            <a:endParaRPr b="1" sz="1800"/>
          </a:p>
          <a:p>
            <a:pPr indent="-342900" lvl="0" marL="457200" rtl="0" algn="l">
              <a:spcBef>
                <a:spcPts val="0"/>
              </a:spcBef>
              <a:spcAft>
                <a:spcPts val="0"/>
              </a:spcAft>
              <a:buSzPts val="1800"/>
              <a:buChar char="❖"/>
            </a:pPr>
            <a:r>
              <a:rPr b="1" lang="en" sz="1800"/>
              <a:t>Front End Technology: HTML5 CSS3, JavaScript.</a:t>
            </a:r>
            <a:endParaRPr b="1" sz="1800"/>
          </a:p>
          <a:p>
            <a:pPr indent="-342900" lvl="0" marL="457200" rtl="0" algn="l">
              <a:spcBef>
                <a:spcPts val="0"/>
              </a:spcBef>
              <a:spcAft>
                <a:spcPts val="0"/>
              </a:spcAft>
              <a:buSzPts val="1800"/>
              <a:buChar char="❖"/>
            </a:pPr>
            <a:r>
              <a:rPr b="1" lang="en" sz="1800"/>
              <a:t>Backend Technology: PHP &amp; MySql</a:t>
            </a:r>
            <a:endParaRPr b="1" sz="1800"/>
          </a:p>
          <a:p>
            <a:pPr indent="-342900" lvl="0" marL="457200" rtl="0" algn="l">
              <a:spcBef>
                <a:spcPts val="0"/>
              </a:spcBef>
              <a:spcAft>
                <a:spcPts val="0"/>
              </a:spcAft>
              <a:buSzPts val="1800"/>
              <a:buChar char="❖"/>
            </a:pPr>
            <a:r>
              <a:rPr b="1" lang="en" sz="1800"/>
              <a:t>Code Editor: Visual Studio Code, Notepad or Other Code Editor</a:t>
            </a:r>
            <a:endParaRPr b="1" sz="1800"/>
          </a:p>
          <a:p>
            <a:pPr indent="-342900" lvl="0" marL="457200" rtl="0" algn="l">
              <a:spcBef>
                <a:spcPts val="0"/>
              </a:spcBef>
              <a:spcAft>
                <a:spcPts val="0"/>
              </a:spcAft>
              <a:buSzPts val="1800"/>
              <a:buChar char="❖"/>
            </a:pPr>
            <a:r>
              <a:rPr b="1" lang="en" sz="1800"/>
              <a:t>Web Browser: Google Chrome, Mozilla Firefox, Opera or Other Web Browser</a:t>
            </a:r>
            <a:endParaRPr b="1" sz="1800"/>
          </a:p>
        </p:txBody>
      </p:sp>
      <p:sp>
        <p:nvSpPr>
          <p:cNvPr id="305" name="Google Shape;305;p17"/>
          <p:cNvSpPr txBox="1"/>
          <p:nvPr>
            <p:ph idx="1" type="body"/>
          </p:nvPr>
        </p:nvSpPr>
        <p:spPr>
          <a:xfrm>
            <a:off x="492750" y="202075"/>
            <a:ext cx="6352500" cy="671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3000"/>
              <a:t>4</a:t>
            </a:r>
            <a:r>
              <a:rPr b="1" lang="en" sz="3000"/>
              <a:t>. System Requirements</a:t>
            </a:r>
            <a:endParaRPr b="1" sz="3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ph idx="1" type="body"/>
          </p:nvPr>
        </p:nvSpPr>
        <p:spPr>
          <a:xfrm>
            <a:off x="492750" y="202075"/>
            <a:ext cx="6352500" cy="671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3000"/>
              <a:t>5</a:t>
            </a:r>
            <a:r>
              <a:rPr b="1" lang="en" sz="3000"/>
              <a:t>. Project Architecture</a:t>
            </a:r>
            <a:endParaRPr b="1" sz="3000"/>
          </a:p>
        </p:txBody>
      </p:sp>
      <p:pic>
        <p:nvPicPr>
          <p:cNvPr id="311" name="Google Shape;311;p18"/>
          <p:cNvPicPr preferRelativeResize="0"/>
          <p:nvPr/>
        </p:nvPicPr>
        <p:blipFill rotWithShape="1">
          <a:blip r:embed="rId3">
            <a:alphaModFix/>
          </a:blip>
          <a:srcRect b="0" l="2922" r="3706" t="0"/>
          <a:stretch/>
        </p:blipFill>
        <p:spPr>
          <a:xfrm>
            <a:off x="447500" y="873775"/>
            <a:ext cx="4481054" cy="3955800"/>
          </a:xfrm>
          <a:prstGeom prst="rect">
            <a:avLst/>
          </a:prstGeom>
          <a:noFill/>
          <a:ln>
            <a:noFill/>
          </a:ln>
        </p:spPr>
      </p:pic>
      <p:pic>
        <p:nvPicPr>
          <p:cNvPr id="312" name="Google Shape;312;p18"/>
          <p:cNvPicPr preferRelativeResize="0"/>
          <p:nvPr/>
        </p:nvPicPr>
        <p:blipFill rotWithShape="1">
          <a:blip r:embed="rId4">
            <a:alphaModFix/>
          </a:blip>
          <a:srcRect b="1992" l="11172" r="14637" t="2212"/>
          <a:stretch/>
        </p:blipFill>
        <p:spPr>
          <a:xfrm>
            <a:off x="4928550" y="873775"/>
            <a:ext cx="3860826" cy="3955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9"/>
          <p:cNvSpPr txBox="1"/>
          <p:nvPr>
            <p:ph idx="1" type="body"/>
          </p:nvPr>
        </p:nvSpPr>
        <p:spPr>
          <a:xfrm>
            <a:off x="492750" y="202075"/>
            <a:ext cx="6352500" cy="671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3000"/>
              <a:t>6. Project </a:t>
            </a:r>
            <a:r>
              <a:rPr b="1" lang="en" sz="3000"/>
              <a:t>Implementation</a:t>
            </a:r>
            <a:endParaRPr b="1" sz="3000"/>
          </a:p>
        </p:txBody>
      </p:sp>
      <p:pic>
        <p:nvPicPr>
          <p:cNvPr id="318" name="Google Shape;318;p19"/>
          <p:cNvPicPr preferRelativeResize="0"/>
          <p:nvPr/>
        </p:nvPicPr>
        <p:blipFill rotWithShape="1">
          <a:blip r:embed="rId3">
            <a:alphaModFix/>
          </a:blip>
          <a:srcRect b="0" l="0" r="0" t="12064"/>
          <a:stretch/>
        </p:blipFill>
        <p:spPr>
          <a:xfrm>
            <a:off x="949013" y="873775"/>
            <a:ext cx="7245974" cy="3976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0"/>
          <p:cNvSpPr txBox="1"/>
          <p:nvPr>
            <p:ph idx="1" type="body"/>
          </p:nvPr>
        </p:nvSpPr>
        <p:spPr>
          <a:xfrm>
            <a:off x="492750" y="202075"/>
            <a:ext cx="6352500" cy="671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3000"/>
              <a:t>7. Result &amp; Output</a:t>
            </a:r>
            <a:endParaRPr b="1" sz="3000"/>
          </a:p>
        </p:txBody>
      </p:sp>
      <p:sp>
        <p:nvSpPr>
          <p:cNvPr id="324" name="Google Shape;324;p20"/>
          <p:cNvSpPr txBox="1"/>
          <p:nvPr>
            <p:ph idx="1" type="body"/>
          </p:nvPr>
        </p:nvSpPr>
        <p:spPr>
          <a:xfrm>
            <a:off x="492750" y="1128650"/>
            <a:ext cx="8334600" cy="3835200"/>
          </a:xfrm>
          <a:prstGeom prst="rect">
            <a:avLst/>
          </a:prstGeom>
        </p:spPr>
        <p:txBody>
          <a:bodyPr anchorCtr="0" anchor="t" bIns="91425" lIns="91425" spcFirstLastPara="1" rIns="91425" wrap="square" tIns="91425">
            <a:normAutofit lnSpcReduction="20000"/>
          </a:bodyPr>
          <a:lstStyle/>
          <a:p>
            <a:pPr indent="0" lvl="0" marL="0" rtl="0" algn="just">
              <a:lnSpc>
                <a:spcPct val="105000"/>
              </a:lnSpc>
              <a:spcBef>
                <a:spcPts val="0"/>
              </a:spcBef>
              <a:spcAft>
                <a:spcPts val="0"/>
              </a:spcAft>
              <a:buSzPts val="852"/>
              <a:buNone/>
            </a:pPr>
            <a:r>
              <a:rPr lang="en" sz="1825"/>
              <a:t>Career Mitra offer a treasure trove of benefits for those navigating their careers. By taking assessments and exploring resources, users gain valuable self-awareness, discover potential career paths, and make informed decisions about their education and training. This can lead to a better fit in the job market, improved decision-making, and ultimately, a more fulfilling and successful career. </a:t>
            </a:r>
            <a:endParaRPr sz="1825"/>
          </a:p>
          <a:p>
            <a:pPr indent="0" lvl="0" marL="0" rtl="0" algn="just">
              <a:lnSpc>
                <a:spcPct val="105000"/>
              </a:lnSpc>
              <a:spcBef>
                <a:spcPts val="1200"/>
              </a:spcBef>
              <a:spcAft>
                <a:spcPts val="0"/>
              </a:spcAft>
              <a:buSzPts val="852"/>
              <a:buNone/>
            </a:pPr>
            <a:r>
              <a:t/>
            </a:r>
            <a:endParaRPr sz="1825"/>
          </a:p>
          <a:p>
            <a:pPr indent="0" lvl="0" marL="0" rtl="0" algn="just">
              <a:lnSpc>
                <a:spcPct val="105000"/>
              </a:lnSpc>
              <a:spcBef>
                <a:spcPts val="1200"/>
              </a:spcBef>
              <a:spcAft>
                <a:spcPts val="0"/>
              </a:spcAft>
              <a:buSzPts val="852"/>
              <a:buNone/>
            </a:pPr>
            <a:r>
              <a:rPr b="1" lang="en" sz="1825"/>
              <a:t>Project Output</a:t>
            </a:r>
            <a:endParaRPr b="1" sz="1825"/>
          </a:p>
          <a:p>
            <a:pPr indent="-344487" lvl="0" marL="457200" rtl="0" algn="just">
              <a:lnSpc>
                <a:spcPct val="105000"/>
              </a:lnSpc>
              <a:spcBef>
                <a:spcPts val="1200"/>
              </a:spcBef>
              <a:spcAft>
                <a:spcPts val="0"/>
              </a:spcAft>
              <a:buSzPts val="1825"/>
              <a:buChar char="●"/>
            </a:pPr>
            <a:r>
              <a:rPr lang="en" sz="1825"/>
              <a:t>Shows Score for SSC quiz</a:t>
            </a:r>
            <a:endParaRPr sz="1825"/>
          </a:p>
          <a:p>
            <a:pPr indent="-344487" lvl="0" marL="457200" rtl="0" algn="just">
              <a:lnSpc>
                <a:spcPct val="105000"/>
              </a:lnSpc>
              <a:spcBef>
                <a:spcPts val="0"/>
              </a:spcBef>
              <a:spcAft>
                <a:spcPts val="0"/>
              </a:spcAft>
              <a:buSzPts val="1825"/>
              <a:buChar char="●"/>
            </a:pPr>
            <a:r>
              <a:rPr lang="en" sz="1825"/>
              <a:t>Shows Score for HSC quiz</a:t>
            </a:r>
            <a:endParaRPr sz="1825"/>
          </a:p>
          <a:p>
            <a:pPr indent="-344487" lvl="0" marL="457200" rtl="0" algn="just">
              <a:lnSpc>
                <a:spcPct val="105000"/>
              </a:lnSpc>
              <a:spcBef>
                <a:spcPts val="0"/>
              </a:spcBef>
              <a:spcAft>
                <a:spcPts val="0"/>
              </a:spcAft>
              <a:buSzPts val="1825"/>
              <a:buChar char="●"/>
            </a:pPr>
            <a:r>
              <a:rPr lang="en" sz="1825"/>
              <a:t>Downloadable Resume in PDF Format</a:t>
            </a:r>
            <a:endParaRPr sz="1825"/>
          </a:p>
          <a:p>
            <a:pPr indent="0" lvl="0" marL="0" rtl="0" algn="just">
              <a:lnSpc>
                <a:spcPct val="105000"/>
              </a:lnSpc>
              <a:spcBef>
                <a:spcPts val="1200"/>
              </a:spcBef>
              <a:spcAft>
                <a:spcPts val="1200"/>
              </a:spcAft>
              <a:buSzPts val="852"/>
              <a:buNone/>
            </a:pPr>
            <a:r>
              <a:t/>
            </a:r>
            <a:endParaRPr sz="1825"/>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1"/>
          <p:cNvSpPr txBox="1"/>
          <p:nvPr>
            <p:ph idx="1" type="body"/>
          </p:nvPr>
        </p:nvSpPr>
        <p:spPr>
          <a:xfrm>
            <a:off x="492750" y="202075"/>
            <a:ext cx="6352500" cy="671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3000"/>
              <a:t>Conclusion</a:t>
            </a:r>
            <a:endParaRPr b="1" sz="3000"/>
          </a:p>
        </p:txBody>
      </p:sp>
      <p:sp>
        <p:nvSpPr>
          <p:cNvPr id="330" name="Google Shape;330;p21"/>
          <p:cNvSpPr txBox="1"/>
          <p:nvPr>
            <p:ph idx="1" type="body"/>
          </p:nvPr>
        </p:nvSpPr>
        <p:spPr>
          <a:xfrm>
            <a:off x="492750" y="1128650"/>
            <a:ext cx="8334600" cy="38352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SzPts val="935"/>
              <a:buNone/>
            </a:pPr>
            <a:r>
              <a:rPr lang="en" sz="1851"/>
              <a:t>The main aim of the project is to make students understand their strengths, personality and skills. With the help of a Career Mitra system, students can choose a career path by directly interacting with the online counsellor. Also, it will help them to follow their interest. This system lends a helping hand to 10th as well as 12th standard students. 10th standard students would be able to choose suitable streams for themselves. 12th standard students can select suitable fields of their choice. This process not only depends on career experts, but information that is provided by parents and their children. This process is also very important and helpful to build up children's careers</a:t>
            </a:r>
            <a:endParaRPr sz="1851"/>
          </a:p>
          <a:p>
            <a:pPr indent="0" lvl="0" marL="0" rtl="0" algn="just">
              <a:lnSpc>
                <a:spcPct val="105000"/>
              </a:lnSpc>
              <a:spcBef>
                <a:spcPts val="1200"/>
              </a:spcBef>
              <a:spcAft>
                <a:spcPts val="1200"/>
              </a:spcAft>
              <a:buSzPts val="725"/>
              <a:buNone/>
            </a:pPr>
            <a:r>
              <a:t/>
            </a:r>
            <a:endParaRPr sz="185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