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574C1-F4CC-5561-64FF-E1AB0880F5C8}" v="741" dt="2024-03-21T20:02:32.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3/21/2024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119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22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66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61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6516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65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3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11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76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49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3/21/2024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34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3/21/2024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08290519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635A3B-CB1C-2708-993D-78624F105705}"/>
              </a:ext>
            </a:extLst>
          </p:cNvPr>
          <p:cNvPicPr>
            <a:picLocks noChangeAspect="1"/>
          </p:cNvPicPr>
          <p:nvPr/>
        </p:nvPicPr>
        <p:blipFill rotWithShape="1">
          <a:blip r:embed="rId2"/>
          <a:srcRect t="5839" r="6" b="9750"/>
          <a:stretch/>
        </p:blipFill>
        <p:spPr>
          <a:xfrm>
            <a:off x="3048" y="10"/>
            <a:ext cx="12188952" cy="6857990"/>
          </a:xfrm>
          <a:prstGeom prst="rect">
            <a:avLst/>
          </a:prstGeom>
        </p:spPr>
      </p:pic>
      <p:sp>
        <p:nvSpPr>
          <p:cNvPr id="12"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5" name="Title 4">
            <a:extLst>
              <a:ext uri="{FF2B5EF4-FFF2-40B4-BE49-F238E27FC236}">
                <a16:creationId xmlns:a16="http://schemas.microsoft.com/office/drawing/2014/main" id="{7FD03EBC-9284-DF75-1DB3-35B23080511C}"/>
              </a:ext>
            </a:extLst>
          </p:cNvPr>
          <p:cNvSpPr>
            <a:spLocks noGrp="1"/>
          </p:cNvSpPr>
          <p:nvPr>
            <p:ph type="ctrTitle"/>
          </p:nvPr>
        </p:nvSpPr>
        <p:spPr>
          <a:xfrm>
            <a:off x="449807" y="1247140"/>
            <a:ext cx="6516612" cy="3450844"/>
          </a:xfrm>
        </p:spPr>
        <p:txBody>
          <a:bodyPr>
            <a:normAutofit/>
          </a:bodyPr>
          <a:lstStyle/>
          <a:p>
            <a:r>
              <a:rPr lang="en-US" sz="5800" dirty="0">
                <a:latin typeface="Arial Rounded MT Bold"/>
                <a:ea typeface="+mj-lt"/>
                <a:cs typeface="+mj-lt"/>
              </a:rPr>
              <a:t>Feature-Based Recommendation System</a:t>
            </a:r>
            <a:endParaRPr lang="en-US" sz="5800">
              <a:latin typeface="Arial Rounded MT Bold"/>
            </a:endParaRPr>
          </a:p>
        </p:txBody>
      </p:sp>
      <p:sp>
        <p:nvSpPr>
          <p:cNvPr id="14" name="Rectangle 13">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549-30DB-B465-7C2F-F8F55E04EE0F}"/>
              </a:ext>
            </a:extLst>
          </p:cNvPr>
          <p:cNvSpPr>
            <a:spLocks noGrp="1"/>
          </p:cNvSpPr>
          <p:nvPr>
            <p:ph type="title"/>
          </p:nvPr>
        </p:nvSpPr>
        <p:spPr>
          <a:xfrm>
            <a:off x="1587710" y="242450"/>
            <a:ext cx="9486690" cy="1550419"/>
          </a:xfrm>
        </p:spPr>
        <p:txBody>
          <a:bodyPr/>
          <a:lstStyle/>
          <a:p>
            <a:pPr algn="ctr"/>
            <a:r>
              <a:rPr lang="en-US"/>
              <a:t>Actual Code</a:t>
            </a:r>
          </a:p>
        </p:txBody>
      </p:sp>
      <p:pic>
        <p:nvPicPr>
          <p:cNvPr id="3" name="Picture 2" descr="A screen shot of a computer code&#10;&#10;Description automatically generated">
            <a:extLst>
              <a:ext uri="{FF2B5EF4-FFF2-40B4-BE49-F238E27FC236}">
                <a16:creationId xmlns:a16="http://schemas.microsoft.com/office/drawing/2014/main" id="{2C541119-CD87-9DE9-E989-39636D68B886}"/>
              </a:ext>
            </a:extLst>
          </p:cNvPr>
          <p:cNvPicPr>
            <a:picLocks noChangeAspect="1"/>
          </p:cNvPicPr>
          <p:nvPr/>
        </p:nvPicPr>
        <p:blipFill>
          <a:blip r:embed="rId2"/>
          <a:stretch>
            <a:fillRect/>
          </a:stretch>
        </p:blipFill>
        <p:spPr>
          <a:xfrm>
            <a:off x="2277035" y="1494585"/>
            <a:ext cx="8915400" cy="4429125"/>
          </a:xfrm>
          <a:prstGeom prst="rect">
            <a:avLst/>
          </a:prstGeom>
        </p:spPr>
      </p:pic>
    </p:spTree>
    <p:extLst>
      <p:ext uri="{BB962C8B-B14F-4D97-AF65-F5344CB8AC3E}">
        <p14:creationId xmlns:p14="http://schemas.microsoft.com/office/powerpoint/2010/main" val="203054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549-30DB-B465-7C2F-F8F55E04EE0F}"/>
              </a:ext>
            </a:extLst>
          </p:cNvPr>
          <p:cNvSpPr>
            <a:spLocks noGrp="1"/>
          </p:cNvSpPr>
          <p:nvPr>
            <p:ph type="title"/>
          </p:nvPr>
        </p:nvSpPr>
        <p:spPr>
          <a:xfrm>
            <a:off x="1587710" y="242450"/>
            <a:ext cx="9486690" cy="1550419"/>
          </a:xfrm>
        </p:spPr>
        <p:txBody>
          <a:bodyPr/>
          <a:lstStyle/>
          <a:p>
            <a:pPr algn="ctr"/>
            <a:r>
              <a:rPr lang="en-US"/>
              <a:t>Actual Code</a:t>
            </a:r>
          </a:p>
        </p:txBody>
      </p:sp>
      <p:pic>
        <p:nvPicPr>
          <p:cNvPr id="4" name="Picture 3" descr="A close-up of a white background">
            <a:extLst>
              <a:ext uri="{FF2B5EF4-FFF2-40B4-BE49-F238E27FC236}">
                <a16:creationId xmlns:a16="http://schemas.microsoft.com/office/drawing/2014/main" id="{D06CBCA3-3BC7-D804-3682-B469546B8E2F}"/>
              </a:ext>
            </a:extLst>
          </p:cNvPr>
          <p:cNvPicPr>
            <a:picLocks noChangeAspect="1"/>
          </p:cNvPicPr>
          <p:nvPr/>
        </p:nvPicPr>
        <p:blipFill>
          <a:blip r:embed="rId2"/>
          <a:stretch>
            <a:fillRect/>
          </a:stretch>
        </p:blipFill>
        <p:spPr>
          <a:xfrm>
            <a:off x="2421312" y="2249862"/>
            <a:ext cx="8234642" cy="2358277"/>
          </a:xfrm>
          <a:prstGeom prst="rect">
            <a:avLst/>
          </a:prstGeom>
        </p:spPr>
      </p:pic>
    </p:spTree>
    <p:extLst>
      <p:ext uri="{BB962C8B-B14F-4D97-AF65-F5344CB8AC3E}">
        <p14:creationId xmlns:p14="http://schemas.microsoft.com/office/powerpoint/2010/main" val="166700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CFB-DAB0-F9A3-6F7F-890BDFAE8975}"/>
              </a:ext>
            </a:extLst>
          </p:cNvPr>
          <p:cNvSpPr>
            <a:spLocks noGrp="1"/>
          </p:cNvSpPr>
          <p:nvPr>
            <p:ph type="title"/>
          </p:nvPr>
        </p:nvSpPr>
        <p:spPr>
          <a:xfrm>
            <a:off x="1542887" y="298480"/>
            <a:ext cx="9486690" cy="1550419"/>
          </a:xfrm>
        </p:spPr>
        <p:txBody>
          <a:bodyPr/>
          <a:lstStyle/>
          <a:p>
            <a:pPr algn="ctr"/>
            <a:r>
              <a:rPr lang="en-US"/>
              <a:t>Output</a:t>
            </a:r>
          </a:p>
        </p:txBody>
      </p:sp>
      <p:pic>
        <p:nvPicPr>
          <p:cNvPr id="4" name="Picture 3" descr="A white background with black text">
            <a:extLst>
              <a:ext uri="{FF2B5EF4-FFF2-40B4-BE49-F238E27FC236}">
                <a16:creationId xmlns:a16="http://schemas.microsoft.com/office/drawing/2014/main" id="{8BC8F530-798A-DFA2-2A9C-4A01FFC2622E}"/>
              </a:ext>
            </a:extLst>
          </p:cNvPr>
          <p:cNvPicPr>
            <a:picLocks noChangeAspect="1"/>
          </p:cNvPicPr>
          <p:nvPr/>
        </p:nvPicPr>
        <p:blipFill>
          <a:blip r:embed="rId2"/>
          <a:stretch>
            <a:fillRect/>
          </a:stretch>
        </p:blipFill>
        <p:spPr>
          <a:xfrm>
            <a:off x="2472018" y="2405063"/>
            <a:ext cx="8458200" cy="2709022"/>
          </a:xfrm>
          <a:prstGeom prst="rect">
            <a:avLst/>
          </a:prstGeom>
        </p:spPr>
      </p:pic>
    </p:spTree>
    <p:extLst>
      <p:ext uri="{BB962C8B-B14F-4D97-AF65-F5344CB8AC3E}">
        <p14:creationId xmlns:p14="http://schemas.microsoft.com/office/powerpoint/2010/main" val="67923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EBB5C-B73A-AF83-D23A-D33F3BB149B3}"/>
              </a:ext>
            </a:extLst>
          </p:cNvPr>
          <p:cNvSpPr>
            <a:spLocks noGrp="1"/>
          </p:cNvSpPr>
          <p:nvPr>
            <p:ph type="title"/>
          </p:nvPr>
        </p:nvSpPr>
        <p:spPr>
          <a:xfrm>
            <a:off x="565151" y="455362"/>
            <a:ext cx="6881728" cy="1550419"/>
          </a:xfrm>
        </p:spPr>
        <p:txBody>
          <a:bodyPr>
            <a:normAutofit/>
          </a:bodyPr>
          <a:lstStyle/>
          <a:p>
            <a:r>
              <a:rPr lang="en-US" dirty="0">
                <a:latin typeface="Arial Rounded MT Bold"/>
              </a:rPr>
              <a:t>Advantages :-</a:t>
            </a:r>
          </a:p>
        </p:txBody>
      </p:sp>
      <p:sp>
        <p:nvSpPr>
          <p:cNvPr id="3" name="Content Placeholder 2">
            <a:extLst>
              <a:ext uri="{FF2B5EF4-FFF2-40B4-BE49-F238E27FC236}">
                <a16:creationId xmlns:a16="http://schemas.microsoft.com/office/drawing/2014/main" id="{001AE151-FFF1-5B51-5CCB-24B25A0EA292}"/>
              </a:ext>
            </a:extLst>
          </p:cNvPr>
          <p:cNvSpPr>
            <a:spLocks noGrp="1"/>
          </p:cNvSpPr>
          <p:nvPr>
            <p:ph idx="1"/>
          </p:nvPr>
        </p:nvSpPr>
        <p:spPr>
          <a:xfrm>
            <a:off x="374651" y="1644545"/>
            <a:ext cx="6881728" cy="3926152"/>
          </a:xfrm>
        </p:spPr>
        <p:txBody>
          <a:bodyPr vert="horz" lIns="91440" tIns="45720" rIns="91440" bIns="45720" rtlCol="0" anchor="t">
            <a:noAutofit/>
          </a:bodyPr>
          <a:lstStyle/>
          <a:p>
            <a:pPr algn="just">
              <a:lnSpc>
                <a:spcPct val="100000"/>
              </a:lnSpc>
              <a:buFont typeface="Wingdings" panose="020B0604020202020204" pitchFamily="34" charset="0"/>
              <a:buChar char="Ø"/>
            </a:pPr>
            <a:r>
              <a:rPr lang="en-US" sz="1700" b="1">
                <a:ea typeface="+mn-lt"/>
                <a:cs typeface="+mn-lt"/>
              </a:rPr>
              <a:t>Personalization:</a:t>
            </a:r>
            <a:r>
              <a:rPr lang="en-US" sz="1700">
                <a:ea typeface="+mn-lt"/>
                <a:cs typeface="+mn-lt"/>
              </a:rPr>
              <a:t> Feature-based algorithms offer personalized recommendations based on user preferences and item characteristics. By considering features such as genre, category, or attributes, the recommendations are tailored to individual users' tastes.</a:t>
            </a:r>
            <a:endParaRPr lang="en-US" sz="1700"/>
          </a:p>
          <a:p>
            <a:pPr algn="just">
              <a:lnSpc>
                <a:spcPct val="100000"/>
              </a:lnSpc>
              <a:buFont typeface="Wingdings" panose="020B0604020202020204" pitchFamily="34" charset="0"/>
              <a:buChar char="Ø"/>
            </a:pPr>
            <a:r>
              <a:rPr lang="en-US" sz="1700" b="1">
                <a:ea typeface="+mn-lt"/>
                <a:cs typeface="+mn-lt"/>
              </a:rPr>
              <a:t>Interpretability:</a:t>
            </a:r>
            <a:r>
              <a:rPr lang="en-US" sz="1700">
                <a:ea typeface="+mn-lt"/>
                <a:cs typeface="+mn-lt"/>
              </a:rPr>
              <a:t> Feature-based algorithms provide transparent recommendations because they rely on explicit features of items and users. Users can understand why certain recommendations are made based on the features they have interacted with in the past.</a:t>
            </a:r>
            <a:endParaRPr lang="en-US" sz="1700"/>
          </a:p>
          <a:p>
            <a:pPr algn="just">
              <a:lnSpc>
                <a:spcPct val="100000"/>
              </a:lnSpc>
              <a:buFont typeface="Wingdings" panose="020B0604020202020204" pitchFamily="34" charset="0"/>
              <a:buChar char="Ø"/>
            </a:pPr>
            <a:r>
              <a:rPr lang="en-US" sz="1700" b="1">
                <a:ea typeface="+mn-lt"/>
                <a:cs typeface="+mn-lt"/>
              </a:rPr>
              <a:t>Flexibility:</a:t>
            </a:r>
            <a:r>
              <a:rPr lang="en-US" sz="1700">
                <a:ea typeface="+mn-lt"/>
                <a:cs typeface="+mn-lt"/>
              </a:rPr>
              <a:t> Feature-based algorithms are flexible and can incorporate various types of features, including textual, categorical, or numerical attributes. This allows for diverse recommendation scenarios across </a:t>
            </a:r>
            <a:r>
              <a:rPr lang="en-US" sz="1700" err="1">
                <a:ea typeface="+mn-lt"/>
                <a:cs typeface="+mn-lt"/>
              </a:rPr>
              <a:t>dif</a:t>
            </a:r>
            <a:endParaRPr lang="en-US" sz="1700"/>
          </a:p>
        </p:txBody>
      </p:sp>
      <p:pic>
        <p:nvPicPr>
          <p:cNvPr id="31" name="Picture 30" descr="Question mark on green pastel background">
            <a:extLst>
              <a:ext uri="{FF2B5EF4-FFF2-40B4-BE49-F238E27FC236}">
                <a16:creationId xmlns:a16="http://schemas.microsoft.com/office/drawing/2014/main" id="{E88D678E-2DB0-420E-766B-22C7A36B9D01}"/>
              </a:ext>
            </a:extLst>
          </p:cNvPr>
          <p:cNvPicPr>
            <a:picLocks noChangeAspect="1"/>
          </p:cNvPicPr>
          <p:nvPr/>
        </p:nvPicPr>
        <p:blipFill rotWithShape="1">
          <a:blip r:embed="rId2"/>
          <a:srcRect l="47359" r="7002" b="4"/>
          <a:stretch/>
        </p:blipFill>
        <p:spPr>
          <a:xfrm>
            <a:off x="8018632" y="10"/>
            <a:ext cx="4173368" cy="6857990"/>
          </a:xfrm>
          <a:prstGeom prst="rect">
            <a:avLst/>
          </a:prstGeom>
        </p:spPr>
      </p:pic>
      <p:sp>
        <p:nvSpPr>
          <p:cNvPr id="32" name="Rectangle 3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5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30FB7-78C3-AE60-32B2-EA15756C6EF6}"/>
              </a:ext>
            </a:extLst>
          </p:cNvPr>
          <p:cNvSpPr>
            <a:spLocks noGrp="1"/>
          </p:cNvSpPr>
          <p:nvPr>
            <p:ph type="title"/>
          </p:nvPr>
        </p:nvSpPr>
        <p:spPr>
          <a:xfrm>
            <a:off x="5127362" y="455362"/>
            <a:ext cx="6881728" cy="1550419"/>
          </a:xfrm>
        </p:spPr>
        <p:txBody>
          <a:bodyPr>
            <a:normAutofit/>
          </a:bodyPr>
          <a:lstStyle/>
          <a:p>
            <a:r>
              <a:rPr lang="en-US">
                <a:latin typeface="Arial Rounded MT Bold"/>
                <a:ea typeface="+mj-lt"/>
                <a:cs typeface="+mj-lt"/>
              </a:rPr>
              <a:t>Disadvantages:-</a:t>
            </a:r>
            <a:endParaRPr lang="en-US" dirty="0">
              <a:latin typeface="Arial Rounded MT Bold"/>
            </a:endParaRPr>
          </a:p>
        </p:txBody>
      </p:sp>
      <p:pic>
        <p:nvPicPr>
          <p:cNvPr id="5" name="Picture 4" descr="Many question marks on black background">
            <a:extLst>
              <a:ext uri="{FF2B5EF4-FFF2-40B4-BE49-F238E27FC236}">
                <a16:creationId xmlns:a16="http://schemas.microsoft.com/office/drawing/2014/main" id="{477C453B-7804-9D0C-7B67-92D685ACA7F0}"/>
              </a:ext>
            </a:extLst>
          </p:cNvPr>
          <p:cNvPicPr>
            <a:picLocks noChangeAspect="1"/>
          </p:cNvPicPr>
          <p:nvPr/>
        </p:nvPicPr>
        <p:blipFill rotWithShape="1">
          <a:blip r:embed="rId2"/>
          <a:srcRect l="58700" r="7" b="7"/>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22EE79-DF9E-40AF-8714-8CB65C3FD116}"/>
              </a:ext>
            </a:extLst>
          </p:cNvPr>
          <p:cNvSpPr>
            <a:spLocks noGrp="1"/>
          </p:cNvSpPr>
          <p:nvPr>
            <p:ph idx="1"/>
          </p:nvPr>
        </p:nvSpPr>
        <p:spPr>
          <a:xfrm>
            <a:off x="5127362" y="2160016"/>
            <a:ext cx="6881728" cy="3926152"/>
          </a:xfrm>
        </p:spPr>
        <p:txBody>
          <a:bodyPr vert="horz" lIns="91440" tIns="45720" rIns="91440" bIns="45720" rtlCol="0" anchor="t">
            <a:normAutofit/>
          </a:bodyPr>
          <a:lstStyle/>
          <a:p>
            <a:pPr algn="just">
              <a:buFont typeface="Wingdings" panose="020B0604020202020204" pitchFamily="34" charset="0"/>
              <a:buChar char="v"/>
            </a:pPr>
            <a:r>
              <a:rPr lang="en-US" sz="2000" b="1">
                <a:ea typeface="+mn-lt"/>
                <a:cs typeface="+mn-lt"/>
              </a:rPr>
              <a:t>Feature Engineering Complexity:</a:t>
            </a:r>
            <a:r>
              <a:rPr lang="en-US" sz="2000">
                <a:ea typeface="+mn-lt"/>
                <a:cs typeface="+mn-lt"/>
              </a:rPr>
              <a:t> One of the main challenges of feature-based algorithms is feature engineering. Identifying relevant features and engineering effective representations requires domain knowledge and can be time-consuming.</a:t>
            </a:r>
            <a:endParaRPr lang="en-US" sz="2000"/>
          </a:p>
          <a:p>
            <a:pPr algn="just">
              <a:buFont typeface="Wingdings" panose="020B0604020202020204" pitchFamily="34" charset="0"/>
              <a:buChar char="v"/>
            </a:pPr>
            <a:r>
              <a:rPr lang="en-US" sz="2000" b="1">
                <a:ea typeface="+mn-lt"/>
                <a:cs typeface="+mn-lt"/>
              </a:rPr>
              <a:t>Dependency on Feature Quality:</a:t>
            </a:r>
            <a:r>
              <a:rPr lang="en-US" sz="2000">
                <a:ea typeface="+mn-lt"/>
                <a:cs typeface="+mn-lt"/>
              </a:rPr>
              <a:t> The quality of recommendations heavily depends on the quality and relevance of the features used. Noisy or irrelevant features can lead to suboptimal recommendations or even exacerbate recommendation biases.</a:t>
            </a:r>
            <a:endParaRPr lang="en-US" sz="2000"/>
          </a:p>
        </p:txBody>
      </p:sp>
    </p:spTree>
    <p:extLst>
      <p:ext uri="{BB962C8B-B14F-4D97-AF65-F5344CB8AC3E}">
        <p14:creationId xmlns:p14="http://schemas.microsoft.com/office/powerpoint/2010/main" val="394591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98102-1B53-F28E-1595-E7EB97972B3E}"/>
              </a:ext>
            </a:extLst>
          </p:cNvPr>
          <p:cNvSpPr>
            <a:spLocks noGrp="1"/>
          </p:cNvSpPr>
          <p:nvPr>
            <p:ph type="title"/>
          </p:nvPr>
        </p:nvSpPr>
        <p:spPr>
          <a:xfrm>
            <a:off x="1587710" y="455362"/>
            <a:ext cx="9486690" cy="1550419"/>
          </a:xfrm>
        </p:spPr>
        <p:txBody>
          <a:bodyPr>
            <a:normAutofit/>
          </a:bodyPr>
          <a:lstStyle/>
          <a:p>
            <a:r>
              <a:rPr lang="en-US" dirty="0"/>
              <a:t>Conclusion </a:t>
            </a:r>
          </a:p>
        </p:txBody>
      </p:sp>
      <p:sp>
        <p:nvSpPr>
          <p:cNvPr id="3" name="Content Placeholder 2">
            <a:extLst>
              <a:ext uri="{FF2B5EF4-FFF2-40B4-BE49-F238E27FC236}">
                <a16:creationId xmlns:a16="http://schemas.microsoft.com/office/drawing/2014/main" id="{14E69C77-EC85-0CE8-DC38-3F1866794215}"/>
              </a:ext>
            </a:extLst>
          </p:cNvPr>
          <p:cNvSpPr>
            <a:spLocks noGrp="1"/>
          </p:cNvSpPr>
          <p:nvPr>
            <p:ph idx="1"/>
          </p:nvPr>
        </p:nvSpPr>
        <p:spPr>
          <a:xfrm>
            <a:off x="5881814" y="2239029"/>
            <a:ext cx="5696850" cy="4687887"/>
          </a:xfrm>
        </p:spPr>
        <p:txBody>
          <a:bodyPr vert="horz" lIns="91440" tIns="45720" rIns="91440" bIns="45720" rtlCol="0" anchor="t">
            <a:normAutofit/>
          </a:bodyPr>
          <a:lstStyle/>
          <a:p>
            <a:pPr algn="just">
              <a:lnSpc>
                <a:spcPct val="100000"/>
              </a:lnSpc>
            </a:pPr>
            <a:r>
              <a:rPr lang="en-US" sz="1800" dirty="0">
                <a:ea typeface="+mn-lt"/>
                <a:cs typeface="+mn-lt"/>
              </a:rPr>
              <a:t>In conclusion, feature-based recommendation algorithms provide personalized and interpretable recommendations by leveraging explicit features of users and items. They offer scalability, flexibility, and can mitigate the cold-start problem to some extent. However, they require careful feature engineering and may face challenges with sparse data and cold-start scenarios. Despite these limitations, feature-based algorithms remain a valuable approach for generating tailored recommendations in various domains.</a:t>
            </a:r>
            <a:endParaRPr lang="en-US" sz="1800" dirty="0"/>
          </a:p>
        </p:txBody>
      </p:sp>
      <p:pic>
        <p:nvPicPr>
          <p:cNvPr id="7" name="Graphic 6" descr="Teacher">
            <a:extLst>
              <a:ext uri="{FF2B5EF4-FFF2-40B4-BE49-F238E27FC236}">
                <a16:creationId xmlns:a16="http://schemas.microsoft.com/office/drawing/2014/main" id="{85F4D44A-232A-08F9-A10A-55B1CA8820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4387" y="2238233"/>
            <a:ext cx="3616657" cy="3616657"/>
          </a:xfrm>
          <a:prstGeom prst="rect">
            <a:avLst/>
          </a:prstGeom>
        </p:spPr>
      </p:pic>
    </p:spTree>
    <p:extLst>
      <p:ext uri="{BB962C8B-B14F-4D97-AF65-F5344CB8AC3E}">
        <p14:creationId xmlns:p14="http://schemas.microsoft.com/office/powerpoint/2010/main" val="118902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6ADD1-7DED-45B5-ADA5-333E5434C533}"/>
              </a:ext>
            </a:extLst>
          </p:cNvPr>
          <p:cNvSpPr>
            <a:spLocks noGrp="1"/>
          </p:cNvSpPr>
          <p:nvPr>
            <p:ph type="title"/>
          </p:nvPr>
        </p:nvSpPr>
        <p:spPr>
          <a:xfrm>
            <a:off x="7751758" y="892391"/>
            <a:ext cx="3378671" cy="1550419"/>
          </a:xfrm>
        </p:spPr>
        <p:txBody>
          <a:bodyPr vert="horz" lIns="91440" tIns="45720" rIns="91440" bIns="45720" rtlCol="0" anchor="t">
            <a:noAutofit/>
          </a:bodyPr>
          <a:lstStyle/>
          <a:p>
            <a:r>
              <a:rPr lang="en-US" sz="5500" b="1" kern="1200" dirty="0">
                <a:latin typeface="+mj-lt"/>
                <a:ea typeface="+mj-ea"/>
                <a:cs typeface="+mj-cs"/>
              </a:rPr>
              <a:t>Thank you...</a:t>
            </a:r>
            <a:endParaRPr lang="en-US" sz="5500" b="1" kern="1200" dirty="0">
              <a:latin typeface="+mj-lt"/>
            </a:endParaRPr>
          </a:p>
        </p:txBody>
      </p:sp>
      <p:sp>
        <p:nvSpPr>
          <p:cNvPr id="3" name="TextBox 2">
            <a:extLst>
              <a:ext uri="{FF2B5EF4-FFF2-40B4-BE49-F238E27FC236}">
                <a16:creationId xmlns:a16="http://schemas.microsoft.com/office/drawing/2014/main" id="{FCD81F99-9BF8-4D4A-A623-8BB40BEAF630}"/>
              </a:ext>
            </a:extLst>
          </p:cNvPr>
          <p:cNvSpPr txBox="1"/>
          <p:nvPr/>
        </p:nvSpPr>
        <p:spPr>
          <a:xfrm>
            <a:off x="8648228" y="4950281"/>
            <a:ext cx="3378672" cy="168497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accent1"/>
              </a:buClr>
              <a:buFont typeface="Arial" panose="020B0604020202020204" pitchFamily="34" charset="0"/>
              <a:buChar char="•"/>
            </a:pPr>
            <a:r>
              <a:rPr lang="en-US" dirty="0"/>
              <a:t>Submitted By :</a:t>
            </a:r>
            <a:endParaRPr lang="en-US"/>
          </a:p>
          <a:p>
            <a:pPr indent="-228600">
              <a:lnSpc>
                <a:spcPct val="110000"/>
              </a:lnSpc>
              <a:spcAft>
                <a:spcPts val="600"/>
              </a:spcAft>
              <a:buClr>
                <a:schemeClr val="accent1"/>
              </a:buClr>
              <a:buFont typeface="Arial" panose="020B0604020202020204" pitchFamily="34" charset="0"/>
              <a:buChar char="•"/>
            </a:pPr>
            <a:r>
              <a:rPr lang="en-US" dirty="0"/>
              <a:t>Bhavesh Rajput(A270)</a:t>
            </a:r>
            <a:endParaRPr lang="en-US"/>
          </a:p>
          <a:p>
            <a:pPr indent="-228600">
              <a:lnSpc>
                <a:spcPct val="110000"/>
              </a:lnSpc>
              <a:spcAft>
                <a:spcPts val="600"/>
              </a:spcAft>
              <a:buClr>
                <a:schemeClr val="accent1"/>
              </a:buClr>
              <a:buFont typeface="Arial" panose="020B0604020202020204" pitchFamily="34" charset="0"/>
              <a:buChar char="•"/>
            </a:pPr>
            <a:r>
              <a:rPr lang="en-US" dirty="0"/>
              <a:t>Hemant Jamadar(A269)</a:t>
            </a:r>
            <a:endParaRPr lang="en-US"/>
          </a:p>
          <a:p>
            <a:pPr indent="-228600">
              <a:lnSpc>
                <a:spcPct val="110000"/>
              </a:lnSpc>
              <a:spcAft>
                <a:spcPts val="600"/>
              </a:spcAft>
              <a:buClr>
                <a:schemeClr val="accent1"/>
              </a:buClr>
              <a:buFont typeface="Arial" panose="020B0604020202020204" pitchFamily="34" charset="0"/>
              <a:buChar char="•"/>
            </a:pPr>
            <a:r>
              <a:rPr lang="en-US" dirty="0"/>
              <a:t>Chandrakant Mali (A270)</a:t>
            </a:r>
            <a:endParaRPr lang="en-US"/>
          </a:p>
        </p:txBody>
      </p:sp>
      <p:pic>
        <p:nvPicPr>
          <p:cNvPr id="24" name="Graphic 23" descr="Smiling Face with No Fill">
            <a:extLst>
              <a:ext uri="{FF2B5EF4-FFF2-40B4-BE49-F238E27FC236}">
                <a16:creationId xmlns:a16="http://schemas.microsoft.com/office/drawing/2014/main" id="{7137AC20-DA1A-2B23-E9DB-ACF7E3F3A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0116" y="565154"/>
            <a:ext cx="5527672" cy="5527672"/>
          </a:xfrm>
          <a:prstGeom prst="rect">
            <a:avLst/>
          </a:prstGeom>
        </p:spPr>
      </p:pic>
    </p:spTree>
    <p:extLst>
      <p:ext uri="{BB962C8B-B14F-4D97-AF65-F5344CB8AC3E}">
        <p14:creationId xmlns:p14="http://schemas.microsoft.com/office/powerpoint/2010/main" val="115818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7E09-9278-8729-08A5-44A16AD2F92C}"/>
              </a:ext>
            </a:extLst>
          </p:cNvPr>
          <p:cNvSpPr>
            <a:spLocks noGrp="1"/>
          </p:cNvSpPr>
          <p:nvPr>
            <p:ph type="title"/>
          </p:nvPr>
        </p:nvSpPr>
        <p:spPr>
          <a:xfrm>
            <a:off x="1587710" y="455362"/>
            <a:ext cx="9486690" cy="1102184"/>
          </a:xfrm>
        </p:spPr>
        <p:txBody>
          <a:bodyPr/>
          <a:lstStyle/>
          <a:p>
            <a:r>
              <a:rPr lang="en-US"/>
              <a:t>References</a:t>
            </a:r>
          </a:p>
          <a:p>
            <a:endParaRPr lang="en-US" dirty="0"/>
          </a:p>
        </p:txBody>
      </p:sp>
      <p:sp>
        <p:nvSpPr>
          <p:cNvPr id="3" name="TextBox 2">
            <a:extLst>
              <a:ext uri="{FF2B5EF4-FFF2-40B4-BE49-F238E27FC236}">
                <a16:creationId xmlns:a16="http://schemas.microsoft.com/office/drawing/2014/main" id="{A20A48E6-B274-C81B-281D-6471EC80A749}"/>
              </a:ext>
            </a:extLst>
          </p:cNvPr>
          <p:cNvSpPr txBox="1"/>
          <p:nvPr/>
        </p:nvSpPr>
        <p:spPr>
          <a:xfrm>
            <a:off x="1722904" y="3608293"/>
            <a:ext cx="5948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https://dl.acm.org/doi/10.1145/1099554.1099683</a:t>
            </a:r>
            <a:endParaRPr lang="en-US" dirty="0"/>
          </a:p>
        </p:txBody>
      </p:sp>
      <p:sp>
        <p:nvSpPr>
          <p:cNvPr id="5" name="TextBox 4">
            <a:extLst>
              <a:ext uri="{FF2B5EF4-FFF2-40B4-BE49-F238E27FC236}">
                <a16:creationId xmlns:a16="http://schemas.microsoft.com/office/drawing/2014/main" id="{6B4D4AAA-E3CB-CC1E-2BE3-058C64D2B44B}"/>
              </a:ext>
            </a:extLst>
          </p:cNvPr>
          <p:cNvSpPr txBox="1"/>
          <p:nvPr/>
        </p:nvSpPr>
        <p:spPr>
          <a:xfrm>
            <a:off x="1722903" y="3059204"/>
            <a:ext cx="5948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ea typeface="+mn-lt"/>
                <a:cs typeface="+mn-lt"/>
              </a:rPr>
              <a:t>Published :  31 October 2005</a:t>
            </a:r>
            <a:endParaRPr lang="en-US" dirty="0"/>
          </a:p>
        </p:txBody>
      </p:sp>
      <p:sp>
        <p:nvSpPr>
          <p:cNvPr id="6" name="TextBox 5">
            <a:extLst>
              <a:ext uri="{FF2B5EF4-FFF2-40B4-BE49-F238E27FC236}">
                <a16:creationId xmlns:a16="http://schemas.microsoft.com/office/drawing/2014/main" id="{D2B3CD9B-453C-2F2A-1FD6-E84336D0302E}"/>
              </a:ext>
            </a:extLst>
          </p:cNvPr>
          <p:cNvSpPr txBox="1"/>
          <p:nvPr/>
        </p:nvSpPr>
        <p:spPr>
          <a:xfrm>
            <a:off x="1721223" y="1810870"/>
            <a:ext cx="5242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Open Sans"/>
                <a:ea typeface="Open Sans"/>
                <a:cs typeface="Open Sans"/>
              </a:rPr>
              <a:t>Association Of Computing Machinery</a:t>
            </a:r>
          </a:p>
        </p:txBody>
      </p:sp>
      <p:sp>
        <p:nvSpPr>
          <p:cNvPr id="7" name="TextBox 6">
            <a:extLst>
              <a:ext uri="{FF2B5EF4-FFF2-40B4-BE49-F238E27FC236}">
                <a16:creationId xmlns:a16="http://schemas.microsoft.com/office/drawing/2014/main" id="{5CDDAE36-7AA3-6B34-8651-57ABA82B93B1}"/>
              </a:ext>
            </a:extLst>
          </p:cNvPr>
          <p:cNvSpPr txBox="1"/>
          <p:nvPr/>
        </p:nvSpPr>
        <p:spPr>
          <a:xfrm>
            <a:off x="1721223" y="2460811"/>
            <a:ext cx="60937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Open Sans"/>
                <a:ea typeface="Open Sans"/>
                <a:cs typeface="Open Sans"/>
              </a:rPr>
              <a:t>Authors: Eui-Hong (Sam) Han ,George </a:t>
            </a:r>
            <a:r>
              <a:rPr lang="en-US" err="1">
                <a:latin typeface="Open Sans"/>
                <a:ea typeface="Open Sans"/>
                <a:cs typeface="Open Sans"/>
              </a:rPr>
              <a:t>Karypis</a:t>
            </a:r>
            <a:endParaRPr lang="en-US"/>
          </a:p>
          <a:p>
            <a:endParaRPr lang="en-US" dirty="0">
              <a:latin typeface="Open Sans"/>
              <a:ea typeface="Open Sans"/>
              <a:cs typeface="Open Sans"/>
            </a:endParaRPr>
          </a:p>
        </p:txBody>
      </p:sp>
    </p:spTree>
    <p:extLst>
      <p:ext uri="{BB962C8B-B14F-4D97-AF65-F5344CB8AC3E}">
        <p14:creationId xmlns:p14="http://schemas.microsoft.com/office/powerpoint/2010/main" val="10492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9A22A-81BC-84AC-1BE2-0C02F8EA2C8C}"/>
              </a:ext>
            </a:extLst>
          </p:cNvPr>
          <p:cNvSpPr>
            <a:spLocks noGrp="1"/>
          </p:cNvSpPr>
          <p:nvPr>
            <p:ph type="title"/>
          </p:nvPr>
        </p:nvSpPr>
        <p:spPr>
          <a:xfrm>
            <a:off x="5127362" y="455362"/>
            <a:ext cx="6881728" cy="1550419"/>
          </a:xfrm>
        </p:spPr>
        <p:txBody>
          <a:bodyPr>
            <a:normAutofit/>
          </a:bodyPr>
          <a:lstStyle/>
          <a:p>
            <a:r>
              <a:rPr lang="en-US" sz="4800" dirty="0"/>
              <a:t>Introduction</a:t>
            </a:r>
          </a:p>
        </p:txBody>
      </p:sp>
      <p:pic>
        <p:nvPicPr>
          <p:cNvPr id="5" name="Picture 4" descr="Different types of cameras">
            <a:extLst>
              <a:ext uri="{FF2B5EF4-FFF2-40B4-BE49-F238E27FC236}">
                <a16:creationId xmlns:a16="http://schemas.microsoft.com/office/drawing/2014/main" id="{72758190-AC3B-FDC1-ACB0-771EDB046558}"/>
              </a:ext>
            </a:extLst>
          </p:cNvPr>
          <p:cNvPicPr>
            <a:picLocks noChangeAspect="1"/>
          </p:cNvPicPr>
          <p:nvPr/>
        </p:nvPicPr>
        <p:blipFill rotWithShape="1">
          <a:blip r:embed="rId2"/>
          <a:srcRect l="24520" r="30275" b="-3"/>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44CFB5-C556-9DF6-1E04-5B2ED065638F}"/>
              </a:ext>
            </a:extLst>
          </p:cNvPr>
          <p:cNvSpPr>
            <a:spLocks noGrp="1"/>
          </p:cNvSpPr>
          <p:nvPr>
            <p:ph idx="1"/>
          </p:nvPr>
        </p:nvSpPr>
        <p:spPr>
          <a:xfrm>
            <a:off x="5127362" y="2160016"/>
            <a:ext cx="6881728" cy="3926152"/>
          </a:xfrm>
        </p:spPr>
        <p:txBody>
          <a:bodyPr vert="horz" lIns="91440" tIns="45720" rIns="91440" bIns="45720" rtlCol="0" anchor="t">
            <a:normAutofit/>
          </a:bodyPr>
          <a:lstStyle/>
          <a:p>
            <a:pPr algn="just">
              <a:lnSpc>
                <a:spcPct val="100000"/>
              </a:lnSpc>
            </a:pPr>
            <a:r>
              <a:rPr lang="en-US">
                <a:ea typeface="+mn-lt"/>
                <a:cs typeface="+mn-lt"/>
              </a:rPr>
              <a:t>The feature-based recommendation algorithm is like a matchmaker for online shopping or streaming services. It looks at the special traits of products and what you like, then suggests things you might enjoy. It's like having a friend who knows exactly what movies or products you'll love, based on what you've liked before and the unique features of each item. This algorithm makes shopping and finding entertainment easier and more personalized, making your online experience more enjoyable.</a:t>
            </a:r>
            <a:endParaRPr lang="en-US"/>
          </a:p>
        </p:txBody>
      </p:sp>
    </p:spTree>
    <p:extLst>
      <p:ext uri="{BB962C8B-B14F-4D97-AF65-F5344CB8AC3E}">
        <p14:creationId xmlns:p14="http://schemas.microsoft.com/office/powerpoint/2010/main" val="345902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92489-C4F7-37B6-07B0-E6D2F103238C}"/>
              </a:ext>
            </a:extLst>
          </p:cNvPr>
          <p:cNvSpPr>
            <a:spLocks noGrp="1"/>
          </p:cNvSpPr>
          <p:nvPr>
            <p:ph type="title"/>
          </p:nvPr>
        </p:nvSpPr>
        <p:spPr>
          <a:xfrm>
            <a:off x="1587710" y="455362"/>
            <a:ext cx="9486690" cy="1550419"/>
          </a:xfrm>
        </p:spPr>
        <p:txBody>
          <a:bodyPr>
            <a:normAutofit/>
          </a:bodyPr>
          <a:lstStyle/>
          <a:p>
            <a:r>
              <a:rPr lang="en-US" dirty="0"/>
              <a:t>Why this algorithm needed ?</a:t>
            </a:r>
          </a:p>
        </p:txBody>
      </p:sp>
      <p:sp>
        <p:nvSpPr>
          <p:cNvPr id="3" name="Content Placeholder 2">
            <a:extLst>
              <a:ext uri="{FF2B5EF4-FFF2-40B4-BE49-F238E27FC236}">
                <a16:creationId xmlns:a16="http://schemas.microsoft.com/office/drawing/2014/main" id="{B3ED8817-C0BA-A3E9-B2D5-9805074011DE}"/>
              </a:ext>
            </a:extLst>
          </p:cNvPr>
          <p:cNvSpPr>
            <a:spLocks noGrp="1"/>
          </p:cNvSpPr>
          <p:nvPr>
            <p:ph idx="1"/>
          </p:nvPr>
        </p:nvSpPr>
        <p:spPr>
          <a:xfrm>
            <a:off x="1587499" y="2160588"/>
            <a:ext cx="5783939" cy="3925887"/>
          </a:xfrm>
        </p:spPr>
        <p:txBody>
          <a:bodyPr vert="horz" lIns="91440" tIns="45720" rIns="91440" bIns="45720" rtlCol="0" anchor="t">
            <a:normAutofit/>
          </a:bodyPr>
          <a:lstStyle/>
          <a:p>
            <a:pPr algn="just">
              <a:buFont typeface="Wingdings" panose="020B0604020202020204" pitchFamily="34" charset="0"/>
              <a:buChar char="ü"/>
            </a:pPr>
            <a:r>
              <a:rPr lang="en-US" dirty="0">
                <a:ea typeface="+mn-lt"/>
                <a:cs typeface="+mn-lt"/>
              </a:rPr>
              <a:t>Discussing the challenges of providing recommendation in the domains where no sufficient historical data exist for measuring similarity between products or users. For that feature-based recommendation algorithms is used to overcome the limitations of the existing top-n recommendation algorithms. </a:t>
            </a:r>
            <a:endParaRPr lang="en-US" dirty="0"/>
          </a:p>
        </p:txBody>
      </p:sp>
      <p:pic>
        <p:nvPicPr>
          <p:cNvPr id="7" name="Graphic 6" descr="Statistics">
            <a:extLst>
              <a:ext uri="{FF2B5EF4-FFF2-40B4-BE49-F238E27FC236}">
                <a16:creationId xmlns:a16="http://schemas.microsoft.com/office/drawing/2014/main" id="{0BC698FB-F813-3109-BC12-6EE7CF92E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36147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3F41-1759-3364-DF94-26E1614A6FDF}"/>
              </a:ext>
            </a:extLst>
          </p:cNvPr>
          <p:cNvSpPr>
            <a:spLocks noGrp="1"/>
          </p:cNvSpPr>
          <p:nvPr>
            <p:ph type="title"/>
          </p:nvPr>
        </p:nvSpPr>
        <p:spPr/>
        <p:txBody>
          <a:bodyPr/>
          <a:lstStyle/>
          <a:p>
            <a:r>
              <a:rPr lang="en-US" dirty="0">
                <a:latin typeface="Arial Rounded MT Bold"/>
              </a:rPr>
              <a:t>Steps for Algorithm </a:t>
            </a:r>
          </a:p>
        </p:txBody>
      </p:sp>
      <p:sp>
        <p:nvSpPr>
          <p:cNvPr id="3" name="Content Placeholder 2">
            <a:extLst>
              <a:ext uri="{FF2B5EF4-FFF2-40B4-BE49-F238E27FC236}">
                <a16:creationId xmlns:a16="http://schemas.microsoft.com/office/drawing/2014/main" id="{066FBC50-E801-877C-4BB5-C844F266D049}"/>
              </a:ext>
            </a:extLst>
          </p:cNvPr>
          <p:cNvSpPr>
            <a:spLocks noGrp="1"/>
          </p:cNvSpPr>
          <p:nvPr>
            <p:ph idx="1"/>
          </p:nvPr>
        </p:nvSpPr>
        <p:spPr>
          <a:xfrm>
            <a:off x="1531681" y="1454047"/>
            <a:ext cx="9486690" cy="5528591"/>
          </a:xfrm>
        </p:spPr>
        <p:txBody>
          <a:bodyPr vert="horz" lIns="91440" tIns="45720" rIns="91440" bIns="45720" rtlCol="0" anchor="t">
            <a:noAutofit/>
          </a:bodyPr>
          <a:lstStyle/>
          <a:p>
            <a:pPr>
              <a:buAutoNum type="arabicPeriod"/>
            </a:pPr>
            <a:r>
              <a:rPr lang="en-US" sz="1500" b="1" dirty="0">
                <a:ea typeface="+mn-lt"/>
                <a:cs typeface="+mn-lt"/>
              </a:rPr>
              <a:t>Data Representation :-</a:t>
            </a:r>
            <a:endParaRPr lang="en-US" sz="1500" dirty="0">
              <a:solidFill>
                <a:srgbClr val="ECECEC"/>
              </a:solidFill>
            </a:endParaRPr>
          </a:p>
          <a:p>
            <a:pPr>
              <a:buFont typeface="Arial"/>
              <a:buChar char="•"/>
            </a:pPr>
            <a:r>
              <a:rPr lang="en-US" sz="1500" dirty="0">
                <a:solidFill>
                  <a:srgbClr val="ECECEC"/>
                </a:solidFill>
                <a:ea typeface="+mn-lt"/>
                <a:cs typeface="+mn-lt"/>
              </a:rPr>
              <a:t>Write down the dataset, representing each user and item (genre) along with their respective features.</a:t>
            </a:r>
            <a:endParaRPr lang="en-US" sz="1500"/>
          </a:p>
          <a:p>
            <a:pPr>
              <a:buFont typeface="Arial"/>
              <a:buChar char="•"/>
            </a:pPr>
            <a:r>
              <a:rPr lang="en-US" sz="1500" dirty="0">
                <a:solidFill>
                  <a:srgbClr val="ECECEC"/>
                </a:solidFill>
                <a:ea typeface="+mn-lt"/>
                <a:cs typeface="+mn-lt"/>
              </a:rPr>
              <a:t>Features could include preference scores for each genre, represented as numerical values.</a:t>
            </a:r>
            <a:endParaRPr lang="en-US" sz="1500"/>
          </a:p>
          <a:p>
            <a:pPr marL="0" indent="0">
              <a:buNone/>
            </a:pPr>
            <a:r>
              <a:rPr lang="en-US" sz="1500" dirty="0">
                <a:solidFill>
                  <a:srgbClr val="ECECEC"/>
                </a:solidFill>
              </a:rPr>
              <a:t>2.</a:t>
            </a:r>
            <a:r>
              <a:rPr lang="en-US" sz="1500" b="1" dirty="0">
                <a:solidFill>
                  <a:srgbClr val="ECECEC"/>
                </a:solidFill>
                <a:ea typeface="+mn-lt"/>
                <a:cs typeface="+mn-lt"/>
              </a:rPr>
              <a:t>Feature Engineering :-</a:t>
            </a:r>
            <a:endParaRPr lang="en-US" sz="1500" dirty="0">
              <a:solidFill>
                <a:srgbClr val="ECECEC"/>
              </a:solidFill>
            </a:endParaRPr>
          </a:p>
          <a:p>
            <a:r>
              <a:rPr lang="en-US" sz="1500" dirty="0">
                <a:solidFill>
                  <a:srgbClr val="ECECEC"/>
                </a:solidFill>
                <a:ea typeface="+mn-lt"/>
                <a:cs typeface="+mn-lt"/>
              </a:rPr>
              <a:t>Identify and list down the relevant features for each user and item.</a:t>
            </a:r>
            <a:endParaRPr lang="en-US" sz="1500"/>
          </a:p>
          <a:p>
            <a:r>
              <a:rPr lang="en-US" sz="1500" dirty="0">
                <a:solidFill>
                  <a:srgbClr val="ECECEC"/>
                </a:solidFill>
                <a:ea typeface="+mn-lt"/>
                <a:cs typeface="+mn-lt"/>
              </a:rPr>
              <a:t>Create feature vectors for each user and item based on their features.</a:t>
            </a:r>
            <a:endParaRPr lang="en-US" sz="1500" dirty="0">
              <a:solidFill>
                <a:srgbClr val="ECECEC"/>
              </a:solidFill>
            </a:endParaRPr>
          </a:p>
          <a:p>
            <a:pPr marL="0" indent="0">
              <a:buNone/>
            </a:pPr>
            <a:r>
              <a:rPr lang="en-US" sz="1500" dirty="0">
                <a:solidFill>
                  <a:srgbClr val="ECECEC"/>
                </a:solidFill>
              </a:rPr>
              <a:t>3.</a:t>
            </a:r>
            <a:r>
              <a:rPr lang="en-US" sz="1500" b="1" dirty="0">
                <a:solidFill>
                  <a:srgbClr val="ECECEC"/>
                </a:solidFill>
                <a:ea typeface="+mn-lt"/>
                <a:cs typeface="+mn-lt"/>
              </a:rPr>
              <a:t>Similarity Calculation</a:t>
            </a:r>
            <a:r>
              <a:rPr lang="en-US" sz="1500" dirty="0">
                <a:solidFill>
                  <a:srgbClr val="ECECEC"/>
                </a:solidFill>
                <a:ea typeface="+mn-lt"/>
                <a:cs typeface="+mn-lt"/>
              </a:rPr>
              <a:t>:</a:t>
            </a:r>
            <a:endParaRPr lang="en-US" sz="1500" dirty="0">
              <a:solidFill>
                <a:srgbClr val="ECECEC"/>
              </a:solidFill>
            </a:endParaRPr>
          </a:p>
          <a:p>
            <a:r>
              <a:rPr lang="en-US" sz="1500" dirty="0">
                <a:solidFill>
                  <a:srgbClr val="ECECEC"/>
                </a:solidFill>
                <a:ea typeface="+mn-lt"/>
                <a:cs typeface="+mn-lt"/>
              </a:rPr>
              <a:t>Compute the cosine similarity between feature vectors.</a:t>
            </a:r>
            <a:endParaRPr lang="en-US" sz="1500"/>
          </a:p>
          <a:p>
            <a:r>
              <a:rPr lang="en-US" sz="1500" dirty="0">
                <a:solidFill>
                  <a:srgbClr val="ECECEC"/>
                </a:solidFill>
                <a:ea typeface="+mn-lt"/>
                <a:cs typeface="+mn-lt"/>
              </a:rPr>
              <a:t>For each pair of feature vectors (users or items), calculate the cosine of the angle between them using the formula:</a:t>
            </a:r>
            <a:endParaRPr lang="en-US" sz="1500"/>
          </a:p>
          <a:p>
            <a:pPr marL="0" indent="0">
              <a:buNone/>
            </a:pPr>
            <a:endParaRPr lang="en-US" sz="1500" dirty="0">
              <a:solidFill>
                <a:srgbClr val="ECECEC"/>
              </a:solidFill>
            </a:endParaRPr>
          </a:p>
          <a:p>
            <a:pPr marL="0" indent="0">
              <a:buNone/>
            </a:pPr>
            <a:endParaRPr lang="en-US" sz="1500" dirty="0">
              <a:solidFill>
                <a:srgbClr val="ECECEC"/>
              </a:solidFill>
            </a:endParaRPr>
          </a:p>
          <a:p>
            <a:pPr marL="0" indent="0">
              <a:buNone/>
            </a:pPr>
            <a:r>
              <a:rPr lang="en-US" sz="1500" dirty="0">
                <a:solidFill>
                  <a:srgbClr val="ECECEC"/>
                </a:solidFill>
                <a:ea typeface="+mn-lt"/>
                <a:cs typeface="+mn-lt"/>
              </a:rPr>
              <a:t>where </a:t>
            </a:r>
            <a:r>
              <a:rPr lang="en-US" sz="1500" i="1" dirty="0">
                <a:solidFill>
                  <a:srgbClr val="ECECEC"/>
                </a:solidFill>
                <a:ea typeface="+mn-lt"/>
                <a:cs typeface="+mn-lt"/>
              </a:rPr>
              <a:t>A</a:t>
            </a:r>
            <a:r>
              <a:rPr lang="en-US" sz="1500" dirty="0">
                <a:solidFill>
                  <a:srgbClr val="ECECEC"/>
                </a:solidFill>
                <a:ea typeface="+mn-lt"/>
                <a:cs typeface="+mn-lt"/>
              </a:rPr>
              <a:t> and </a:t>
            </a:r>
            <a:r>
              <a:rPr lang="en-US" sz="1500" i="1" dirty="0">
                <a:solidFill>
                  <a:srgbClr val="ECECEC"/>
                </a:solidFill>
                <a:ea typeface="+mn-lt"/>
                <a:cs typeface="+mn-lt"/>
              </a:rPr>
              <a:t>B</a:t>
            </a:r>
            <a:r>
              <a:rPr lang="en-US" sz="1500" dirty="0">
                <a:solidFill>
                  <a:srgbClr val="ECECEC"/>
                </a:solidFill>
                <a:ea typeface="+mn-lt"/>
                <a:cs typeface="+mn-lt"/>
              </a:rPr>
              <a:t> are the feature vectors and ∥</a:t>
            </a:r>
            <a:r>
              <a:rPr lang="en-US" sz="1500" i="1" dirty="0">
                <a:solidFill>
                  <a:srgbClr val="ECECEC"/>
                </a:solidFill>
                <a:ea typeface="+mn-lt"/>
                <a:cs typeface="+mn-lt"/>
              </a:rPr>
              <a:t>A</a:t>
            </a:r>
            <a:r>
              <a:rPr lang="en-US" sz="1500" dirty="0">
                <a:solidFill>
                  <a:srgbClr val="ECECEC"/>
                </a:solidFill>
                <a:ea typeface="+mn-lt"/>
                <a:cs typeface="+mn-lt"/>
              </a:rPr>
              <a:t>∥ and ∥</a:t>
            </a:r>
            <a:r>
              <a:rPr lang="en-US" sz="1500" i="1" dirty="0">
                <a:solidFill>
                  <a:srgbClr val="ECECEC"/>
                </a:solidFill>
                <a:ea typeface="+mn-lt"/>
                <a:cs typeface="+mn-lt"/>
              </a:rPr>
              <a:t>B</a:t>
            </a:r>
            <a:r>
              <a:rPr lang="en-US" sz="1500" dirty="0">
                <a:solidFill>
                  <a:srgbClr val="ECECEC"/>
                </a:solidFill>
                <a:ea typeface="+mn-lt"/>
                <a:cs typeface="+mn-lt"/>
              </a:rPr>
              <a:t>∥ are their respective magnitudes.</a:t>
            </a:r>
            <a:endParaRPr lang="en-US" sz="1500"/>
          </a:p>
        </p:txBody>
      </p:sp>
      <p:pic>
        <p:nvPicPr>
          <p:cNvPr id="4" name="Picture 3" descr="A white text on a black background&#10;&#10;Description automatically generated">
            <a:extLst>
              <a:ext uri="{FF2B5EF4-FFF2-40B4-BE49-F238E27FC236}">
                <a16:creationId xmlns:a16="http://schemas.microsoft.com/office/drawing/2014/main" id="{8687ED91-584B-871F-0DBC-E1735453F2DA}"/>
              </a:ext>
            </a:extLst>
          </p:cNvPr>
          <p:cNvPicPr>
            <a:picLocks noChangeAspect="1"/>
          </p:cNvPicPr>
          <p:nvPr/>
        </p:nvPicPr>
        <p:blipFill>
          <a:blip r:embed="rId2"/>
          <a:stretch>
            <a:fillRect/>
          </a:stretch>
        </p:blipFill>
        <p:spPr>
          <a:xfrm>
            <a:off x="4178674" y="5195327"/>
            <a:ext cx="3162300" cy="523875"/>
          </a:xfrm>
          <a:prstGeom prst="rect">
            <a:avLst/>
          </a:prstGeom>
        </p:spPr>
      </p:pic>
    </p:spTree>
    <p:extLst>
      <p:ext uri="{BB962C8B-B14F-4D97-AF65-F5344CB8AC3E}">
        <p14:creationId xmlns:p14="http://schemas.microsoft.com/office/powerpoint/2010/main" val="11749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3F41-1759-3364-DF94-26E1614A6FDF}"/>
              </a:ext>
            </a:extLst>
          </p:cNvPr>
          <p:cNvSpPr>
            <a:spLocks noGrp="1"/>
          </p:cNvSpPr>
          <p:nvPr>
            <p:ph type="title"/>
          </p:nvPr>
        </p:nvSpPr>
        <p:spPr>
          <a:xfrm>
            <a:off x="1576504" y="264862"/>
            <a:ext cx="9486690" cy="1550419"/>
          </a:xfrm>
        </p:spPr>
        <p:txBody>
          <a:bodyPr/>
          <a:lstStyle/>
          <a:p>
            <a:r>
              <a:rPr lang="en-US" dirty="0">
                <a:latin typeface="Arial Rounded MT Bold"/>
              </a:rPr>
              <a:t>Steps for Algorithm </a:t>
            </a:r>
          </a:p>
        </p:txBody>
      </p:sp>
      <p:sp>
        <p:nvSpPr>
          <p:cNvPr id="3" name="Content Placeholder 2">
            <a:extLst>
              <a:ext uri="{FF2B5EF4-FFF2-40B4-BE49-F238E27FC236}">
                <a16:creationId xmlns:a16="http://schemas.microsoft.com/office/drawing/2014/main" id="{066FBC50-E801-877C-4BB5-C844F266D049}"/>
              </a:ext>
            </a:extLst>
          </p:cNvPr>
          <p:cNvSpPr>
            <a:spLocks noGrp="1"/>
          </p:cNvSpPr>
          <p:nvPr>
            <p:ph idx="1"/>
          </p:nvPr>
        </p:nvSpPr>
        <p:spPr>
          <a:xfrm>
            <a:off x="1509269" y="1039429"/>
            <a:ext cx="9486690" cy="5528591"/>
          </a:xfrm>
        </p:spPr>
        <p:txBody>
          <a:bodyPr vert="horz" lIns="91440" tIns="45720" rIns="91440" bIns="45720" rtlCol="0" anchor="t">
            <a:noAutofit/>
          </a:bodyPr>
          <a:lstStyle/>
          <a:p>
            <a:pPr marL="0" indent="0">
              <a:buNone/>
            </a:pPr>
            <a:r>
              <a:rPr lang="en-US" sz="1500" b="1" dirty="0"/>
              <a:t>4.</a:t>
            </a:r>
            <a:r>
              <a:rPr lang="en-US" sz="1500" b="1" dirty="0">
                <a:ea typeface="+mn-lt"/>
                <a:cs typeface="+mn-lt"/>
              </a:rPr>
              <a:t>Recommendation Generation</a:t>
            </a:r>
            <a:r>
              <a:rPr lang="en-US" sz="1500" b="1" dirty="0">
                <a:solidFill>
                  <a:srgbClr val="FFFFFF"/>
                </a:solidFill>
                <a:ea typeface="+mn-lt"/>
                <a:cs typeface="+mn-lt"/>
              </a:rPr>
              <a:t> :-</a:t>
            </a:r>
            <a:endParaRPr lang="en-US" sz="1500" dirty="0">
              <a:solidFill>
                <a:srgbClr val="ECECEC"/>
              </a:solidFill>
            </a:endParaRPr>
          </a:p>
          <a:p>
            <a:r>
              <a:rPr lang="en-US" sz="1500" dirty="0">
                <a:solidFill>
                  <a:srgbClr val="ECECEC"/>
                </a:solidFill>
                <a:ea typeface="+mn-lt"/>
                <a:cs typeface="+mn-lt"/>
              </a:rPr>
              <a:t>For a given user, identify users with similar preferences based on their similarity scores.</a:t>
            </a:r>
            <a:endParaRPr lang="en-US" sz="1500"/>
          </a:p>
          <a:p>
            <a:r>
              <a:rPr lang="en-US" sz="1500" dirty="0">
                <a:solidFill>
                  <a:srgbClr val="ECECEC"/>
                </a:solidFill>
                <a:ea typeface="+mn-lt"/>
                <a:cs typeface="+mn-lt"/>
              </a:rPr>
              <a:t>Aggregate the preferences of similar users to generate recommendations for the target user.</a:t>
            </a:r>
            <a:endParaRPr lang="en-US" sz="1500"/>
          </a:p>
          <a:p>
            <a:r>
              <a:rPr lang="en-US" sz="1500" dirty="0">
                <a:solidFill>
                  <a:srgbClr val="ECECEC"/>
                </a:solidFill>
                <a:ea typeface="+mn-lt"/>
                <a:cs typeface="+mn-lt"/>
              </a:rPr>
              <a:t>Genres that are highly preferred by similar users but not yet consumed by the target user are recommended.</a:t>
            </a:r>
            <a:endParaRPr lang="en-US" sz="1500" dirty="0">
              <a:solidFill>
                <a:srgbClr val="ECECEC"/>
              </a:solidFill>
            </a:endParaRPr>
          </a:p>
          <a:p>
            <a:pPr marL="0" indent="0">
              <a:buNone/>
            </a:pPr>
            <a:r>
              <a:rPr lang="en-US" sz="1500" dirty="0">
                <a:solidFill>
                  <a:srgbClr val="ECECEC"/>
                </a:solidFill>
              </a:rPr>
              <a:t>5.</a:t>
            </a:r>
            <a:r>
              <a:rPr lang="en-US" sz="1500" b="1" dirty="0">
                <a:solidFill>
                  <a:srgbClr val="ECECEC"/>
                </a:solidFill>
                <a:ea typeface="+mn-lt"/>
                <a:cs typeface="+mn-lt"/>
              </a:rPr>
              <a:t>Output Explanation :-</a:t>
            </a:r>
            <a:endParaRPr lang="en-US" sz="1500" dirty="0">
              <a:solidFill>
                <a:srgbClr val="ECECEC"/>
              </a:solidFill>
            </a:endParaRPr>
          </a:p>
          <a:p>
            <a:r>
              <a:rPr lang="en-US" sz="1500" dirty="0">
                <a:solidFill>
                  <a:srgbClr val="ECECEC"/>
                </a:solidFill>
                <a:ea typeface="+mn-lt"/>
                <a:cs typeface="+mn-lt"/>
              </a:rPr>
              <a:t>The output will be a list of recommended genres for the target user.</a:t>
            </a:r>
            <a:endParaRPr lang="en-US" sz="1500"/>
          </a:p>
          <a:p>
            <a:r>
              <a:rPr lang="en-US" sz="1500" dirty="0">
                <a:solidFill>
                  <a:srgbClr val="ECECEC"/>
                </a:solidFill>
                <a:ea typeface="+mn-lt"/>
                <a:cs typeface="+mn-lt"/>
              </a:rPr>
              <a:t>These recommendations are based on the preferences of similar users who have similar tastes to the target user.</a:t>
            </a:r>
            <a:endParaRPr lang="en-US" sz="1500"/>
          </a:p>
          <a:p>
            <a:r>
              <a:rPr lang="en-US" sz="1500" dirty="0">
                <a:solidFill>
                  <a:srgbClr val="ECECEC"/>
                </a:solidFill>
                <a:ea typeface="+mn-lt"/>
                <a:cs typeface="+mn-lt"/>
              </a:rPr>
              <a:t>The more similar a user is to the target user, the higher the influence of their preferences on the recommendations.</a:t>
            </a:r>
            <a:endParaRPr lang="en-US" sz="1500"/>
          </a:p>
          <a:p>
            <a:pPr marL="0" indent="0">
              <a:buNone/>
            </a:pPr>
            <a:r>
              <a:rPr lang="en-US" sz="1500" dirty="0">
                <a:solidFill>
                  <a:srgbClr val="ECECEC"/>
                </a:solidFill>
              </a:rPr>
              <a:t>6.</a:t>
            </a:r>
            <a:r>
              <a:rPr lang="en-US" sz="1500" b="1" dirty="0">
                <a:solidFill>
                  <a:srgbClr val="ECECEC"/>
                </a:solidFill>
                <a:ea typeface="+mn-lt"/>
                <a:cs typeface="+mn-lt"/>
              </a:rPr>
              <a:t>Interpretation :-</a:t>
            </a:r>
            <a:endParaRPr lang="en-US" sz="1500" dirty="0">
              <a:solidFill>
                <a:srgbClr val="ECECEC"/>
              </a:solidFill>
            </a:endParaRPr>
          </a:p>
          <a:p>
            <a:r>
              <a:rPr lang="en-US" sz="1500" dirty="0">
                <a:solidFill>
                  <a:srgbClr val="ECECEC"/>
                </a:solidFill>
                <a:ea typeface="+mn-lt"/>
                <a:cs typeface="+mn-lt"/>
              </a:rPr>
              <a:t>If a user is known to like certain genres (e.g., Action and Thriller), the algorithm may recommend other genres that users with similar tastes have also enjoyed (e.g., Mystery or Sci-Fi).</a:t>
            </a:r>
            <a:endParaRPr lang="en-US" sz="1500"/>
          </a:p>
          <a:p>
            <a:r>
              <a:rPr lang="en-US" sz="1500" dirty="0">
                <a:solidFill>
                  <a:srgbClr val="ECECEC"/>
                </a:solidFill>
                <a:ea typeface="+mn-lt"/>
                <a:cs typeface="+mn-lt"/>
              </a:rPr>
              <a:t>The recommendations aim to provide personalized suggestions based on the user's preferences and the preferences of similar users.</a:t>
            </a:r>
            <a:endParaRPr lang="en-US" sz="1500"/>
          </a:p>
          <a:p>
            <a:pPr marL="0" indent="0">
              <a:buNone/>
            </a:pPr>
            <a:endParaRPr lang="en-US" sz="1500" dirty="0">
              <a:solidFill>
                <a:srgbClr val="ECECEC"/>
              </a:solidFill>
            </a:endParaRPr>
          </a:p>
          <a:p>
            <a:pPr marL="0" indent="0">
              <a:buNone/>
            </a:pPr>
            <a:endParaRPr lang="en-US" sz="1500" b="1" dirty="0"/>
          </a:p>
        </p:txBody>
      </p:sp>
    </p:spTree>
    <p:extLst>
      <p:ext uri="{BB962C8B-B14F-4D97-AF65-F5344CB8AC3E}">
        <p14:creationId xmlns:p14="http://schemas.microsoft.com/office/powerpoint/2010/main" val="74777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03FF1-4985-89BC-27B9-2C9E342FA94A}"/>
              </a:ext>
            </a:extLst>
          </p:cNvPr>
          <p:cNvSpPr>
            <a:spLocks noGrp="1"/>
          </p:cNvSpPr>
          <p:nvPr>
            <p:ph type="title"/>
          </p:nvPr>
        </p:nvSpPr>
        <p:spPr>
          <a:xfrm>
            <a:off x="1385115" y="342142"/>
            <a:ext cx="9677833" cy="1134452"/>
          </a:xfrm>
        </p:spPr>
        <p:txBody>
          <a:bodyPr vert="horz" lIns="91440" tIns="45720" rIns="91440" bIns="45720" rtlCol="0" anchor="ctr">
            <a:normAutofit/>
          </a:bodyPr>
          <a:lstStyle/>
          <a:p>
            <a:pPr algn="ctr">
              <a:lnSpc>
                <a:spcPct val="90000"/>
              </a:lnSpc>
            </a:pPr>
            <a:r>
              <a:rPr lang="en-US" sz="4200"/>
              <a:t>Implementation of dataset In Python</a:t>
            </a:r>
          </a:p>
        </p:txBody>
      </p:sp>
      <p:pic>
        <p:nvPicPr>
          <p:cNvPr id="4" name="Picture 3">
            <a:extLst>
              <a:ext uri="{FF2B5EF4-FFF2-40B4-BE49-F238E27FC236}">
                <a16:creationId xmlns:a16="http://schemas.microsoft.com/office/drawing/2014/main" id="{C9ACAB0B-AD8E-7BB2-8A42-417C46F6FE42}"/>
              </a:ext>
            </a:extLst>
          </p:cNvPr>
          <p:cNvPicPr>
            <a:picLocks noChangeAspect="1"/>
          </p:cNvPicPr>
          <p:nvPr/>
        </p:nvPicPr>
        <p:blipFill>
          <a:blip r:embed="rId2"/>
          <a:stretch>
            <a:fillRect/>
          </a:stretch>
        </p:blipFill>
        <p:spPr>
          <a:xfrm>
            <a:off x="1373912" y="1718951"/>
            <a:ext cx="10518273" cy="3779700"/>
          </a:xfrm>
          <a:prstGeom prst="rect">
            <a:avLst/>
          </a:prstGeom>
        </p:spPr>
      </p:pic>
    </p:spTree>
    <p:extLst>
      <p:ext uri="{BB962C8B-B14F-4D97-AF65-F5344CB8AC3E}">
        <p14:creationId xmlns:p14="http://schemas.microsoft.com/office/powerpoint/2010/main" val="131807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CFB-DAB0-F9A3-6F7F-890BDFAE8975}"/>
              </a:ext>
            </a:extLst>
          </p:cNvPr>
          <p:cNvSpPr>
            <a:spLocks noGrp="1"/>
          </p:cNvSpPr>
          <p:nvPr>
            <p:ph type="title"/>
          </p:nvPr>
        </p:nvSpPr>
        <p:spPr>
          <a:xfrm>
            <a:off x="1542887" y="298480"/>
            <a:ext cx="9486690" cy="1550419"/>
          </a:xfrm>
        </p:spPr>
        <p:txBody>
          <a:bodyPr/>
          <a:lstStyle/>
          <a:p>
            <a:pPr algn="ctr"/>
            <a:r>
              <a:rPr lang="en-US"/>
              <a:t>Output</a:t>
            </a:r>
          </a:p>
        </p:txBody>
      </p:sp>
      <p:pic>
        <p:nvPicPr>
          <p:cNvPr id="4" name="Picture 3">
            <a:extLst>
              <a:ext uri="{FF2B5EF4-FFF2-40B4-BE49-F238E27FC236}">
                <a16:creationId xmlns:a16="http://schemas.microsoft.com/office/drawing/2014/main" id="{457001BC-440E-4A40-ED44-4569850F22BC}"/>
              </a:ext>
            </a:extLst>
          </p:cNvPr>
          <p:cNvPicPr>
            <a:picLocks noChangeAspect="1"/>
          </p:cNvPicPr>
          <p:nvPr/>
        </p:nvPicPr>
        <p:blipFill>
          <a:blip r:embed="rId2"/>
          <a:stretch>
            <a:fillRect/>
          </a:stretch>
        </p:blipFill>
        <p:spPr>
          <a:xfrm>
            <a:off x="1959909" y="1452843"/>
            <a:ext cx="9258300" cy="4400550"/>
          </a:xfrm>
          <a:prstGeom prst="rect">
            <a:avLst/>
          </a:prstGeom>
        </p:spPr>
      </p:pic>
    </p:spTree>
    <p:extLst>
      <p:ext uri="{BB962C8B-B14F-4D97-AF65-F5344CB8AC3E}">
        <p14:creationId xmlns:p14="http://schemas.microsoft.com/office/powerpoint/2010/main" val="323085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CFB-DAB0-F9A3-6F7F-890BDFAE8975}"/>
              </a:ext>
            </a:extLst>
          </p:cNvPr>
          <p:cNvSpPr>
            <a:spLocks noGrp="1"/>
          </p:cNvSpPr>
          <p:nvPr>
            <p:ph type="title"/>
          </p:nvPr>
        </p:nvSpPr>
        <p:spPr>
          <a:xfrm>
            <a:off x="1542887" y="298480"/>
            <a:ext cx="9486690" cy="1550419"/>
          </a:xfrm>
        </p:spPr>
        <p:txBody>
          <a:bodyPr/>
          <a:lstStyle/>
          <a:p>
            <a:pPr algn="ctr"/>
            <a:r>
              <a:rPr lang="en-US"/>
              <a:t>Output</a:t>
            </a:r>
          </a:p>
        </p:txBody>
      </p:sp>
      <p:pic>
        <p:nvPicPr>
          <p:cNvPr id="3" name="Picture 2" descr="A table with numbers and lines">
            <a:extLst>
              <a:ext uri="{FF2B5EF4-FFF2-40B4-BE49-F238E27FC236}">
                <a16:creationId xmlns:a16="http://schemas.microsoft.com/office/drawing/2014/main" id="{ECEE5D44-B168-C6EE-0025-ECD34CC259A4}"/>
              </a:ext>
            </a:extLst>
          </p:cNvPr>
          <p:cNvPicPr>
            <a:picLocks noChangeAspect="1"/>
          </p:cNvPicPr>
          <p:nvPr/>
        </p:nvPicPr>
        <p:blipFill>
          <a:blip r:embed="rId2"/>
          <a:stretch>
            <a:fillRect/>
          </a:stretch>
        </p:blipFill>
        <p:spPr>
          <a:xfrm>
            <a:off x="2043690" y="1670627"/>
            <a:ext cx="8982075" cy="3886200"/>
          </a:xfrm>
          <a:prstGeom prst="rect">
            <a:avLst/>
          </a:prstGeom>
        </p:spPr>
      </p:pic>
    </p:spTree>
    <p:extLst>
      <p:ext uri="{BB962C8B-B14F-4D97-AF65-F5344CB8AC3E}">
        <p14:creationId xmlns:p14="http://schemas.microsoft.com/office/powerpoint/2010/main" val="380710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549-30DB-B465-7C2F-F8F55E04EE0F}"/>
              </a:ext>
            </a:extLst>
          </p:cNvPr>
          <p:cNvSpPr>
            <a:spLocks noGrp="1"/>
          </p:cNvSpPr>
          <p:nvPr>
            <p:ph type="title"/>
          </p:nvPr>
        </p:nvSpPr>
        <p:spPr>
          <a:xfrm>
            <a:off x="1587710" y="242450"/>
            <a:ext cx="9486690" cy="1550419"/>
          </a:xfrm>
        </p:spPr>
        <p:txBody>
          <a:bodyPr/>
          <a:lstStyle/>
          <a:p>
            <a:pPr algn="ctr"/>
            <a:r>
              <a:rPr lang="en-US"/>
              <a:t>Actual Code</a:t>
            </a:r>
          </a:p>
        </p:txBody>
      </p:sp>
      <p:pic>
        <p:nvPicPr>
          <p:cNvPr id="4" name="Picture 3" descr="A screen shot of a computer code&#10;&#10;Description automatically generated">
            <a:extLst>
              <a:ext uri="{FF2B5EF4-FFF2-40B4-BE49-F238E27FC236}">
                <a16:creationId xmlns:a16="http://schemas.microsoft.com/office/drawing/2014/main" id="{B195081F-FF0B-DBE9-2250-E416E468E428}"/>
              </a:ext>
            </a:extLst>
          </p:cNvPr>
          <p:cNvPicPr>
            <a:picLocks noChangeAspect="1"/>
          </p:cNvPicPr>
          <p:nvPr/>
        </p:nvPicPr>
        <p:blipFill>
          <a:blip r:embed="rId2"/>
          <a:stretch>
            <a:fillRect/>
          </a:stretch>
        </p:blipFill>
        <p:spPr>
          <a:xfrm>
            <a:off x="2215963" y="2114831"/>
            <a:ext cx="8858250" cy="2538692"/>
          </a:xfrm>
          <a:prstGeom prst="rect">
            <a:avLst/>
          </a:prstGeom>
        </p:spPr>
      </p:pic>
    </p:spTree>
    <p:extLst>
      <p:ext uri="{BB962C8B-B14F-4D97-AF65-F5344CB8AC3E}">
        <p14:creationId xmlns:p14="http://schemas.microsoft.com/office/powerpoint/2010/main" val="3588908998"/>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431"/>
      </a:dk2>
      <a:lt2>
        <a:srgbClr val="E8E6E2"/>
      </a:lt2>
      <a:accent1>
        <a:srgbClr val="6E90EE"/>
      </a:accent1>
      <a:accent2>
        <a:srgbClr val="654EEB"/>
      </a:accent2>
      <a:accent3>
        <a:srgbClr val="B66EEE"/>
      </a:accent3>
      <a:accent4>
        <a:srgbClr val="E84EEB"/>
      </a:accent4>
      <a:accent5>
        <a:srgbClr val="EE6EBB"/>
      </a:accent5>
      <a:accent6>
        <a:srgbClr val="EB4E6B"/>
      </a:accent6>
      <a:hlink>
        <a:srgbClr val="91815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InterweaveVTI</vt:lpstr>
      <vt:lpstr>Feature-Based Recommendation System</vt:lpstr>
      <vt:lpstr>Introduction</vt:lpstr>
      <vt:lpstr>Why this algorithm needed ?</vt:lpstr>
      <vt:lpstr>Steps for Algorithm </vt:lpstr>
      <vt:lpstr>Steps for Algorithm </vt:lpstr>
      <vt:lpstr>Implementation of dataset In Python</vt:lpstr>
      <vt:lpstr>Output</vt:lpstr>
      <vt:lpstr>Output</vt:lpstr>
      <vt:lpstr>Actual Code</vt:lpstr>
      <vt:lpstr>Actual Code</vt:lpstr>
      <vt:lpstr>Actual Code</vt:lpstr>
      <vt:lpstr>Output</vt:lpstr>
      <vt:lpstr>Advantages :-</vt:lpstr>
      <vt:lpstr>Disadvantages:-</vt:lpstr>
      <vt:lpstr>Conclusion </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352</cp:revision>
  <dcterms:created xsi:type="dcterms:W3CDTF">2024-03-21T18:32:34Z</dcterms:created>
  <dcterms:modified xsi:type="dcterms:W3CDTF">2024-03-21T20:06:48Z</dcterms:modified>
</cp:coreProperties>
</file>