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86cbe8a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86cbe8a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88059354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88059354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88059354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88059354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88059354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88059354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88059354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88059354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8805935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8805935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8805935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8805935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4dd39b9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4dd39b9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88059354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88059354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88059354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88059354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e7a77c1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e7a77c1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899f714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899f714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899f714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899f714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88059354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88059354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88059354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88059354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d888a910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d888a910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888a910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888a910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86cbe8a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86cbe8a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4dd39b9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4dd39b9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899f714b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899f714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86cbe8a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86cbe8a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xhlulu/covidqa"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77975" y="103512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Medical Questions</a:t>
            </a:r>
            <a:endParaRPr/>
          </a:p>
          <a:p>
            <a:pPr indent="0" lvl="0" marL="0" rtl="0" algn="l">
              <a:spcBef>
                <a:spcPts val="0"/>
              </a:spcBef>
              <a:spcAft>
                <a:spcPts val="0"/>
              </a:spcAft>
              <a:buNone/>
            </a:pPr>
            <a:r>
              <a:rPr lang="en"/>
              <a:t>Project </a:t>
            </a:r>
            <a:endParaRPr/>
          </a:p>
        </p:txBody>
      </p:sp>
      <p:sp>
        <p:nvSpPr>
          <p:cNvPr id="135" name="Google Shape;135;p13"/>
          <p:cNvSpPr txBox="1"/>
          <p:nvPr>
            <p:ph idx="1" type="subTitle"/>
          </p:nvPr>
        </p:nvSpPr>
        <p:spPr>
          <a:xfrm>
            <a:off x="7069925" y="3975600"/>
            <a:ext cx="1775400" cy="920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en" sz="1200"/>
              <a:t>CUS 635</a:t>
            </a:r>
            <a:endParaRPr sz="1200"/>
          </a:p>
          <a:p>
            <a:pPr indent="0" lvl="0" marL="0" rtl="0" algn="l">
              <a:lnSpc>
                <a:spcPct val="80000"/>
              </a:lnSpc>
              <a:spcBef>
                <a:spcPts val="0"/>
              </a:spcBef>
              <a:spcAft>
                <a:spcPts val="0"/>
              </a:spcAft>
              <a:buSzPts val="688"/>
              <a:buNone/>
            </a:pPr>
            <a:r>
              <a:rPr lang="en" sz="1200">
                <a:solidFill>
                  <a:srgbClr val="FFFFFF"/>
                </a:solidFill>
              </a:rPr>
              <a:t>Jessica Gunther</a:t>
            </a:r>
            <a:endParaRPr sz="1200">
              <a:solidFill>
                <a:srgbClr val="FFFFFF"/>
              </a:solidFill>
            </a:endParaRPr>
          </a:p>
          <a:p>
            <a:pPr indent="0" lvl="0" marL="0" rtl="0" algn="l">
              <a:lnSpc>
                <a:spcPct val="80000"/>
              </a:lnSpc>
              <a:spcBef>
                <a:spcPts val="0"/>
              </a:spcBef>
              <a:spcAft>
                <a:spcPts val="0"/>
              </a:spcAft>
              <a:buSzPts val="688"/>
              <a:buNone/>
            </a:pPr>
            <a:r>
              <a:rPr lang="en" sz="1200"/>
              <a:t>Bhavesh Ahluwalia </a:t>
            </a:r>
            <a:endParaRPr sz="1200">
              <a:solidFill>
                <a:srgbClr val="FFFFFF"/>
              </a:solidFill>
            </a:endParaRPr>
          </a:p>
          <a:p>
            <a:pPr indent="0" lvl="0" marL="0" rtl="0" algn="l">
              <a:lnSpc>
                <a:spcPct val="80000"/>
              </a:lnSpc>
              <a:spcBef>
                <a:spcPts val="0"/>
              </a:spcBef>
              <a:spcAft>
                <a:spcPts val="0"/>
              </a:spcAft>
              <a:buSzPts val="688"/>
              <a:buNone/>
            </a:pPr>
            <a:r>
              <a:rPr lang="en" sz="1200">
                <a:solidFill>
                  <a:srgbClr val="FFFFFF"/>
                </a:solidFill>
              </a:rPr>
              <a:t>Shreya Shrestha</a:t>
            </a:r>
            <a:endParaRPr sz="1200">
              <a:solidFill>
                <a:srgbClr val="FFFFFF"/>
              </a:solidFill>
            </a:endParaRPr>
          </a:p>
          <a:p>
            <a:pPr indent="0" lvl="0" marL="0" rtl="0" algn="l">
              <a:lnSpc>
                <a:spcPct val="80000"/>
              </a:lnSpc>
              <a:spcBef>
                <a:spcPts val="0"/>
              </a:spcBef>
              <a:spcAft>
                <a:spcPts val="0"/>
              </a:spcAft>
              <a:buSzPts val="688"/>
              <a:buNone/>
            </a:pPr>
            <a:r>
              <a:rPr lang="en" sz="1200">
                <a:solidFill>
                  <a:srgbClr val="FFFFFF"/>
                </a:solidFill>
              </a:rPr>
              <a:t>Chris Balingcongan</a:t>
            </a:r>
            <a:endParaRPr sz="12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Continued Preprocessing</a:t>
            </a:r>
            <a:endParaRPr/>
          </a:p>
        </p:txBody>
      </p:sp>
      <p:sp>
        <p:nvSpPr>
          <p:cNvPr id="205" name="Google Shape;205;p22"/>
          <p:cNvSpPr txBox="1"/>
          <p:nvPr>
            <p:ph idx="1" type="body"/>
          </p:nvPr>
        </p:nvSpPr>
        <p:spPr>
          <a:xfrm>
            <a:off x="1297500" y="15004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Lemmatization</a:t>
            </a:r>
            <a:endParaRPr/>
          </a:p>
          <a:p>
            <a:pPr indent="-298450" lvl="1" marL="914400" rtl="0" algn="l">
              <a:spcBef>
                <a:spcPts val="0"/>
              </a:spcBef>
              <a:spcAft>
                <a:spcPts val="0"/>
              </a:spcAft>
              <a:buSzPts val="1100"/>
              <a:buChar char="○"/>
            </a:pPr>
            <a:r>
              <a:rPr lang="en"/>
              <a:t>Analyzing forms of medical tokens as a single item</a:t>
            </a:r>
            <a:endParaRPr/>
          </a:p>
          <a:p>
            <a:pPr indent="-311150" lvl="0" marL="457200" rtl="0" algn="l">
              <a:spcBef>
                <a:spcPts val="0"/>
              </a:spcBef>
              <a:spcAft>
                <a:spcPts val="0"/>
              </a:spcAft>
              <a:buSzPts val="1300"/>
              <a:buChar char="●"/>
            </a:pPr>
            <a:r>
              <a:rPr lang="en"/>
              <a:t>Lexical Diversity - </a:t>
            </a:r>
            <a:r>
              <a:rPr lang="en"/>
              <a:t>.6679</a:t>
            </a:r>
            <a:endParaRPr/>
          </a:p>
          <a:p>
            <a:pPr indent="-298450" lvl="1" marL="914400" rtl="0" algn="l">
              <a:spcBef>
                <a:spcPts val="0"/>
              </a:spcBef>
              <a:spcAft>
                <a:spcPts val="0"/>
              </a:spcAft>
              <a:buSzPts val="1100"/>
              <a:buChar char="○"/>
            </a:pPr>
            <a:r>
              <a:rPr lang="en"/>
              <a:t>Measurement of how many different lexical words there are in the questions</a:t>
            </a:r>
            <a:endParaRPr/>
          </a:p>
          <a:p>
            <a:pPr indent="-311150" lvl="0" marL="457200" rtl="0" algn="l">
              <a:spcBef>
                <a:spcPts val="0"/>
              </a:spcBef>
              <a:spcAft>
                <a:spcPts val="0"/>
              </a:spcAft>
              <a:buSzPts val="1300"/>
              <a:buChar char="●"/>
            </a:pPr>
            <a:r>
              <a:rPr lang="en"/>
              <a:t>Finding Important Words</a:t>
            </a:r>
            <a:endParaRPr/>
          </a:p>
          <a:p>
            <a:pPr indent="-298450" lvl="1" marL="914400" rtl="0" algn="l">
              <a:spcBef>
                <a:spcPts val="0"/>
              </a:spcBef>
              <a:spcAft>
                <a:spcPts val="0"/>
              </a:spcAft>
              <a:buSzPts val="1100"/>
              <a:buChar char="○"/>
            </a:pPr>
            <a:r>
              <a:rPr lang="en"/>
              <a:t>Frequent medical terms found in the questions</a:t>
            </a:r>
            <a:endParaRPr/>
          </a:p>
          <a:p>
            <a:pPr indent="-311150" lvl="0" marL="457200" rtl="0" algn="l">
              <a:spcBef>
                <a:spcPts val="0"/>
              </a:spcBef>
              <a:spcAft>
                <a:spcPts val="0"/>
              </a:spcAft>
              <a:buSzPts val="1300"/>
              <a:buChar char="●"/>
            </a:pPr>
            <a:r>
              <a:rPr lang="en"/>
              <a:t>Collocations</a:t>
            </a:r>
            <a:endParaRPr/>
          </a:p>
          <a:p>
            <a:pPr indent="-298450" lvl="1" marL="914400" rtl="0" algn="l">
              <a:spcBef>
                <a:spcPts val="0"/>
              </a:spcBef>
              <a:spcAft>
                <a:spcPts val="0"/>
              </a:spcAft>
              <a:buSzPts val="1100"/>
              <a:buChar char="○"/>
            </a:pPr>
            <a:r>
              <a:rPr lang="en"/>
              <a:t>Group of two or more medical words that go together</a:t>
            </a:r>
            <a:endParaRPr/>
          </a:p>
          <a:p>
            <a:pPr indent="-311150" lvl="0" marL="457200" rtl="0" algn="l">
              <a:spcBef>
                <a:spcPts val="0"/>
              </a:spcBef>
              <a:spcAft>
                <a:spcPts val="0"/>
              </a:spcAft>
              <a:buSzPts val="1300"/>
              <a:buChar char="●"/>
            </a:pPr>
            <a:r>
              <a:rPr lang="en"/>
              <a:t>N-grams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Frequency Distribution</a:t>
            </a:r>
            <a:endParaRPr/>
          </a:p>
        </p:txBody>
      </p:sp>
      <p:pic>
        <p:nvPicPr>
          <p:cNvPr id="211" name="Google Shape;211;p23"/>
          <p:cNvPicPr preferRelativeResize="0"/>
          <p:nvPr/>
        </p:nvPicPr>
        <p:blipFill>
          <a:blip r:embed="rId3">
            <a:alphaModFix/>
          </a:blip>
          <a:stretch>
            <a:fillRect/>
          </a:stretch>
        </p:blipFill>
        <p:spPr>
          <a:xfrm>
            <a:off x="2066338" y="1114150"/>
            <a:ext cx="5011318" cy="35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Lemmatization</a:t>
            </a:r>
            <a:endParaRPr/>
          </a:p>
        </p:txBody>
      </p:sp>
      <p:sp>
        <p:nvSpPr>
          <p:cNvPr id="217" name="Google Shape;21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Lexical Diversity</a:t>
            </a:r>
            <a:endParaRPr/>
          </a:p>
        </p:txBody>
      </p:sp>
      <p:sp>
        <p:nvSpPr>
          <p:cNvPr id="223" name="Google Shape;223;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 Important Words</a:t>
            </a:r>
            <a:endParaRPr/>
          </a:p>
        </p:txBody>
      </p:sp>
      <p:pic>
        <p:nvPicPr>
          <p:cNvPr id="229" name="Google Shape;229;p26"/>
          <p:cNvPicPr preferRelativeResize="0"/>
          <p:nvPr/>
        </p:nvPicPr>
        <p:blipFill>
          <a:blip r:embed="rId3">
            <a:alphaModFix/>
          </a:blip>
          <a:stretch>
            <a:fillRect/>
          </a:stretch>
        </p:blipFill>
        <p:spPr>
          <a:xfrm>
            <a:off x="2666675" y="1307850"/>
            <a:ext cx="3705225" cy="2962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Collocations</a:t>
            </a:r>
            <a:endParaRPr/>
          </a:p>
        </p:txBody>
      </p:sp>
      <p:sp>
        <p:nvSpPr>
          <p:cNvPr id="235" name="Google Shape;23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latin typeface="Courier New"/>
                <a:ea typeface="Courier New"/>
                <a:cs typeface="Courier New"/>
                <a:sym typeface="Courier New"/>
              </a:rPr>
              <a:t>kidney stone; brain tumor; healthcar provid; femal infertil; alcohol</a:t>
            </a:r>
            <a:endParaRPr sz="1050">
              <a:latin typeface="Courier New"/>
              <a:ea typeface="Courier New"/>
              <a:cs typeface="Courier New"/>
              <a:sym typeface="Courier New"/>
            </a:endParaRPr>
          </a:p>
          <a:p>
            <a:pPr indent="0" lvl="0" marL="0" rtl="0" algn="l">
              <a:spcBef>
                <a:spcPts val="1200"/>
              </a:spcBef>
              <a:spcAft>
                <a:spcPts val="0"/>
              </a:spcAft>
              <a:buNone/>
            </a:pPr>
            <a:r>
              <a:rPr lang="en" sz="1050">
                <a:latin typeface="Courier New"/>
                <a:ea typeface="Courier New"/>
                <a:cs typeface="Courier New"/>
                <a:sym typeface="Courier New"/>
              </a:rPr>
              <a:t>intoler; flu vaccin; anal cancer; alopecia areata; alcohol</a:t>
            </a:r>
            <a:endParaRPr sz="1050">
              <a:latin typeface="Courier New"/>
              <a:ea typeface="Courier New"/>
              <a:cs typeface="Courier New"/>
              <a:sym typeface="Courier New"/>
            </a:endParaRPr>
          </a:p>
          <a:p>
            <a:pPr indent="0" lvl="0" marL="0" rtl="0" algn="l">
              <a:spcBef>
                <a:spcPts val="1200"/>
              </a:spcBef>
              <a:spcAft>
                <a:spcPts val="0"/>
              </a:spcAft>
              <a:buNone/>
            </a:pPr>
            <a:r>
              <a:rPr lang="en" sz="1050">
                <a:latin typeface="Courier New"/>
                <a:ea typeface="Courier New"/>
                <a:cs typeface="Courier New"/>
                <a:sym typeface="Courier New"/>
              </a:rPr>
              <a:t>cardiomyopathi; vitamin defici; substanc use; question ask; genet</a:t>
            </a:r>
            <a:endParaRPr sz="1050">
              <a:latin typeface="Courier New"/>
              <a:ea typeface="Courier New"/>
              <a:cs typeface="Courier New"/>
              <a:sym typeface="Courier New"/>
            </a:endParaRPr>
          </a:p>
          <a:p>
            <a:pPr indent="0" lvl="0" marL="0" rtl="0" algn="l">
              <a:spcBef>
                <a:spcPts val="1200"/>
              </a:spcBef>
              <a:spcAft>
                <a:spcPts val="0"/>
              </a:spcAft>
              <a:buNone/>
            </a:pPr>
            <a:r>
              <a:rPr lang="en" sz="1050">
                <a:latin typeface="Courier New"/>
                <a:ea typeface="Courier New"/>
                <a:cs typeface="Courier New"/>
                <a:sym typeface="Courier New"/>
              </a:rPr>
              <a:t>mutat; optic nerv; outlook peopl; abnorm menstruat; influenza flu;</a:t>
            </a:r>
            <a:endParaRPr sz="1050">
              <a:latin typeface="Courier New"/>
              <a:ea typeface="Courier New"/>
              <a:cs typeface="Courier New"/>
              <a:sym typeface="Courier New"/>
            </a:endParaRPr>
          </a:p>
          <a:p>
            <a:pPr indent="0" lvl="0" marL="0" rtl="0" algn="l">
              <a:spcBef>
                <a:spcPts val="1200"/>
              </a:spcBef>
              <a:spcAft>
                <a:spcPts val="1200"/>
              </a:spcAft>
              <a:buNone/>
            </a:pPr>
            <a:r>
              <a:rPr lang="en" sz="1050">
                <a:latin typeface="Courier New"/>
                <a:ea typeface="Courier New"/>
                <a:cs typeface="Courier New"/>
                <a:sym typeface="Courier New"/>
              </a:rPr>
              <a:t>autism spectrum; eat disord; side effect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N-Grams</a:t>
            </a:r>
            <a:endParaRPr/>
          </a:p>
        </p:txBody>
      </p:sp>
      <p:sp>
        <p:nvSpPr>
          <p:cNvPr id="241" name="Google Shape;241;p28"/>
          <p:cNvSpPr txBox="1"/>
          <p:nvPr>
            <p:ph idx="1" type="body"/>
          </p:nvPr>
        </p:nvSpPr>
        <p:spPr>
          <a:xfrm>
            <a:off x="1297500" y="1093425"/>
            <a:ext cx="7038900" cy="3485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Frequent 2 Grams</a:t>
            </a:r>
            <a:endParaRPr/>
          </a:p>
          <a:p>
            <a:pPr indent="-298450" lvl="1" marL="914400" rtl="0" algn="l">
              <a:spcBef>
                <a:spcPts val="0"/>
              </a:spcBef>
              <a:spcAft>
                <a:spcPts val="0"/>
              </a:spcAft>
              <a:buSzPts val="1100"/>
              <a:buChar char="○"/>
            </a:pPr>
            <a:r>
              <a:rPr lang="en" sz="1050">
                <a:latin typeface="Courier New"/>
                <a:ea typeface="Courier New"/>
                <a:cs typeface="Courier New"/>
                <a:sym typeface="Courier New"/>
              </a:rPr>
              <a:t>('optic', 'nerv'), ('alopecia', 'areata'), ('abnorm', 'menstruat'), ('give', 'birth'), ('question', 'ask'), ('prognosi', 'outlook'), ('femal', 'infertil'), ('brain', 'tumor'), ('menstruat', 'period'), ('healthcar', 'provid'), ('kidney', 'stone'), ('vitamin', 'defici'), ('ask', 'doctor'), ('side', 'effect'), ('genet', 'mutat'), ('someon', 'els'), ('autism', 'spectrum'), ('anal', 'cancer'), ('alcohol', 'cardiomyopathi'), ('hospic', 'care')</a:t>
            </a:r>
            <a:endParaRPr/>
          </a:p>
          <a:p>
            <a:pPr indent="-311150" lvl="0" marL="457200" rtl="0" algn="l">
              <a:spcBef>
                <a:spcPts val="0"/>
              </a:spcBef>
              <a:spcAft>
                <a:spcPts val="0"/>
              </a:spcAft>
              <a:buSzPts val="1300"/>
              <a:buChar char="●"/>
            </a:pPr>
            <a:r>
              <a:rPr lang="en"/>
              <a:t>Frequent 3 Grams</a:t>
            </a:r>
            <a:endParaRPr/>
          </a:p>
          <a:p>
            <a:pPr indent="-298450" lvl="1" marL="914400" rtl="0" algn="l">
              <a:spcBef>
                <a:spcPts val="0"/>
              </a:spcBef>
              <a:spcAft>
                <a:spcPts val="0"/>
              </a:spcAft>
              <a:buSzPts val="1100"/>
              <a:buChar char="○"/>
            </a:pPr>
            <a:r>
              <a:rPr lang="en" sz="1050">
                <a:latin typeface="Courier New"/>
                <a:ea typeface="Courier New"/>
                <a:cs typeface="Courier New"/>
                <a:sym typeface="Courier New"/>
              </a:rPr>
              <a:t>('abnorm', 'menstruat', 'period'), ('question', 'ask', 'doctor'), ('autism', 'spectrum', 'disord'), ('genet', 'mutat', 'caus'), ('substanc', 'use', 'disord'), ('viru', 'caus', 'covid19')</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LDA</a:t>
            </a:r>
            <a:endParaRPr/>
          </a:p>
        </p:txBody>
      </p:sp>
      <p:sp>
        <p:nvSpPr>
          <p:cNvPr id="247" name="Google Shape;247;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KNN</a:t>
            </a:r>
            <a:endParaRPr/>
          </a:p>
        </p:txBody>
      </p:sp>
      <p:sp>
        <p:nvSpPr>
          <p:cNvPr id="253" name="Google Shape;253;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9" name="Google Shape;259;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Structure of deliverables</a:t>
            </a:r>
            <a:endParaRPr/>
          </a:p>
        </p:txBody>
      </p:sp>
      <p:sp>
        <p:nvSpPr>
          <p:cNvPr id="141" name="Google Shape;141;p14"/>
          <p:cNvSpPr/>
          <p:nvPr/>
        </p:nvSpPr>
        <p:spPr>
          <a:xfrm>
            <a:off x="533650" y="1613350"/>
            <a:ext cx="2202600" cy="663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t>‘Medical_Qs_Jessica</a:t>
            </a:r>
            <a:r>
              <a:rPr b="1" lang="en" sz="1100"/>
              <a:t>.ipynb’</a:t>
            </a:r>
            <a:endParaRPr b="1" sz="1100"/>
          </a:p>
          <a:p>
            <a:pPr indent="0" lvl="0" marL="0" rtl="0" algn="ctr">
              <a:spcBef>
                <a:spcPts val="0"/>
              </a:spcBef>
              <a:spcAft>
                <a:spcPts val="0"/>
              </a:spcAft>
              <a:buNone/>
            </a:pPr>
            <a:r>
              <a:rPr lang="en" sz="1000"/>
              <a:t>scraped and cleaned questions from multiple websites</a:t>
            </a:r>
            <a:endParaRPr sz="1000"/>
          </a:p>
        </p:txBody>
      </p:sp>
      <p:sp>
        <p:nvSpPr>
          <p:cNvPr id="142" name="Google Shape;142;p14"/>
          <p:cNvSpPr/>
          <p:nvPr/>
        </p:nvSpPr>
        <p:spPr>
          <a:xfrm>
            <a:off x="533650" y="2419350"/>
            <a:ext cx="2202600" cy="6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‘Medical_Qs_Bhavesh.ipynb’</a:t>
            </a:r>
            <a:endParaRPr b="1" sz="1100"/>
          </a:p>
          <a:p>
            <a:pPr indent="0" lvl="0" marL="0" rtl="0" algn="ctr">
              <a:spcBef>
                <a:spcPts val="0"/>
              </a:spcBef>
              <a:spcAft>
                <a:spcPts val="0"/>
              </a:spcAft>
              <a:buNone/>
            </a:pPr>
            <a:r>
              <a:rPr lang="en" sz="1000"/>
              <a:t>scraped and cleaned questions from multiple websites</a:t>
            </a:r>
            <a:endParaRPr/>
          </a:p>
        </p:txBody>
      </p:sp>
      <p:sp>
        <p:nvSpPr>
          <p:cNvPr id="143" name="Google Shape;143;p14"/>
          <p:cNvSpPr/>
          <p:nvPr/>
        </p:nvSpPr>
        <p:spPr>
          <a:xfrm>
            <a:off x="533650" y="3253900"/>
            <a:ext cx="2202600" cy="6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‘Medical_Qs_Shreya.ipynb’</a:t>
            </a:r>
            <a:endParaRPr b="1" sz="1100"/>
          </a:p>
          <a:p>
            <a:pPr indent="0" lvl="0" marL="0" rtl="0" algn="ctr">
              <a:spcBef>
                <a:spcPts val="0"/>
              </a:spcBef>
              <a:spcAft>
                <a:spcPts val="0"/>
              </a:spcAft>
              <a:buNone/>
            </a:pPr>
            <a:r>
              <a:rPr lang="en" sz="1000"/>
              <a:t>scraped and cleaned questions from multiple websites</a:t>
            </a:r>
            <a:endParaRPr/>
          </a:p>
        </p:txBody>
      </p:sp>
      <p:sp>
        <p:nvSpPr>
          <p:cNvPr id="144" name="Google Shape;144;p14"/>
          <p:cNvSpPr/>
          <p:nvPr/>
        </p:nvSpPr>
        <p:spPr>
          <a:xfrm>
            <a:off x="533650" y="4088450"/>
            <a:ext cx="2202600" cy="6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‘Medical_Qs_Chris.ipynb’</a:t>
            </a:r>
            <a:endParaRPr b="1" sz="1100"/>
          </a:p>
          <a:p>
            <a:pPr indent="0" lvl="0" marL="0" rtl="0" algn="ctr">
              <a:spcBef>
                <a:spcPts val="0"/>
              </a:spcBef>
              <a:spcAft>
                <a:spcPts val="0"/>
              </a:spcAft>
              <a:buNone/>
            </a:pPr>
            <a:r>
              <a:rPr lang="en" sz="1000"/>
              <a:t>Cleaned and formatted Kaggle dataset</a:t>
            </a:r>
            <a:endParaRPr/>
          </a:p>
        </p:txBody>
      </p:sp>
      <p:sp>
        <p:nvSpPr>
          <p:cNvPr id="145" name="Google Shape;145;p14"/>
          <p:cNvSpPr txBox="1"/>
          <p:nvPr/>
        </p:nvSpPr>
        <p:spPr>
          <a:xfrm>
            <a:off x="1297500" y="885650"/>
            <a:ext cx="5631600" cy="5850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FF"/>
                </a:solidFill>
                <a:latin typeface="Lato"/>
                <a:ea typeface="Lato"/>
                <a:cs typeface="Lato"/>
                <a:sym typeface="Lato"/>
              </a:rPr>
              <a:t>We each worked on data sourcing and cleaning separately and worked together on the preprocessing and presentation </a:t>
            </a:r>
            <a:endParaRPr sz="1300">
              <a:solidFill>
                <a:srgbClr val="FFFFFF"/>
              </a:solidFill>
              <a:latin typeface="Lato"/>
              <a:ea typeface="Lato"/>
              <a:cs typeface="Lato"/>
              <a:sym typeface="Lato"/>
            </a:endParaRPr>
          </a:p>
        </p:txBody>
      </p:sp>
      <p:sp>
        <p:nvSpPr>
          <p:cNvPr id="146" name="Google Shape;146;p14"/>
          <p:cNvSpPr/>
          <p:nvPr/>
        </p:nvSpPr>
        <p:spPr>
          <a:xfrm>
            <a:off x="3529800" y="2571750"/>
            <a:ext cx="20844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t>‘Questions_Concat.ipynb’</a:t>
            </a:r>
            <a:endParaRPr b="1" sz="1100"/>
          </a:p>
          <a:p>
            <a:pPr indent="0" lvl="0" marL="0" rtl="0" algn="ctr">
              <a:spcBef>
                <a:spcPts val="0"/>
              </a:spcBef>
              <a:spcAft>
                <a:spcPts val="0"/>
              </a:spcAft>
              <a:buNone/>
            </a:pPr>
            <a:r>
              <a:rPr lang="en" sz="1000"/>
              <a:t>Notebook which concatenates all of our different questions into one dataframe and exports as a CSV</a:t>
            </a:r>
            <a:endParaRPr sz="1000"/>
          </a:p>
        </p:txBody>
      </p:sp>
      <p:cxnSp>
        <p:nvCxnSpPr>
          <p:cNvPr id="147" name="Google Shape;147;p14"/>
          <p:cNvCxnSpPr>
            <a:stCxn id="141" idx="3"/>
            <a:endCxn id="146" idx="1"/>
          </p:cNvCxnSpPr>
          <p:nvPr/>
        </p:nvCxnSpPr>
        <p:spPr>
          <a:xfrm>
            <a:off x="2736250" y="1945000"/>
            <a:ext cx="793500" cy="10044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14"/>
          <p:cNvCxnSpPr>
            <a:stCxn id="142" idx="3"/>
            <a:endCxn id="146" idx="1"/>
          </p:cNvCxnSpPr>
          <p:nvPr/>
        </p:nvCxnSpPr>
        <p:spPr>
          <a:xfrm>
            <a:off x="2736250" y="2738250"/>
            <a:ext cx="793500" cy="2112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14"/>
          <p:cNvCxnSpPr>
            <a:stCxn id="143" idx="3"/>
            <a:endCxn id="146" idx="1"/>
          </p:cNvCxnSpPr>
          <p:nvPr/>
        </p:nvCxnSpPr>
        <p:spPr>
          <a:xfrm flipH="1" rot="10800000">
            <a:off x="2736250" y="2949400"/>
            <a:ext cx="793500" cy="6234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14"/>
          <p:cNvCxnSpPr>
            <a:stCxn id="144" idx="3"/>
            <a:endCxn id="146" idx="1"/>
          </p:cNvCxnSpPr>
          <p:nvPr/>
        </p:nvCxnSpPr>
        <p:spPr>
          <a:xfrm flipH="1" rot="10800000">
            <a:off x="2736250" y="2949350"/>
            <a:ext cx="793500" cy="1458000"/>
          </a:xfrm>
          <a:prstGeom prst="straightConnector1">
            <a:avLst/>
          </a:prstGeom>
          <a:noFill/>
          <a:ln cap="flat" cmpd="sng" w="9525">
            <a:solidFill>
              <a:schemeClr val="dk2"/>
            </a:solidFill>
            <a:prstDash val="solid"/>
            <a:round/>
            <a:headEnd len="med" w="med" type="none"/>
            <a:tailEnd len="med" w="med" type="none"/>
          </a:ln>
        </p:spPr>
      </p:cxnSp>
      <p:sp>
        <p:nvSpPr>
          <p:cNvPr id="151" name="Google Shape;151;p14"/>
          <p:cNvSpPr/>
          <p:nvPr/>
        </p:nvSpPr>
        <p:spPr>
          <a:xfrm>
            <a:off x="3350550" y="4088550"/>
            <a:ext cx="2442900" cy="477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t>‘</a:t>
            </a:r>
            <a:r>
              <a:rPr b="1" lang="en" sz="1100"/>
              <a:t>CombinedMedicalQuestions.csv</a:t>
            </a:r>
            <a:r>
              <a:rPr b="1" lang="en" sz="1100"/>
              <a:t>’</a:t>
            </a:r>
            <a:endParaRPr b="1" sz="1100"/>
          </a:p>
          <a:p>
            <a:pPr indent="0" lvl="0" marL="0" rtl="0" algn="ctr">
              <a:spcBef>
                <a:spcPts val="0"/>
              </a:spcBef>
              <a:spcAft>
                <a:spcPts val="0"/>
              </a:spcAft>
              <a:buNone/>
            </a:pPr>
            <a:r>
              <a:rPr lang="en" sz="1000"/>
              <a:t>Output of ‘Questions_Concat.ipynb’</a:t>
            </a:r>
            <a:endParaRPr sz="1000"/>
          </a:p>
        </p:txBody>
      </p:sp>
      <p:cxnSp>
        <p:nvCxnSpPr>
          <p:cNvPr id="152" name="Google Shape;152;p14"/>
          <p:cNvCxnSpPr>
            <a:stCxn id="146" idx="2"/>
            <a:endCxn id="151" idx="0"/>
          </p:cNvCxnSpPr>
          <p:nvPr/>
        </p:nvCxnSpPr>
        <p:spPr>
          <a:xfrm>
            <a:off x="4572000" y="3326850"/>
            <a:ext cx="0" cy="761700"/>
          </a:xfrm>
          <a:prstGeom prst="straightConnector1">
            <a:avLst/>
          </a:prstGeom>
          <a:noFill/>
          <a:ln cap="flat" cmpd="sng" w="9525">
            <a:solidFill>
              <a:schemeClr val="dk2"/>
            </a:solidFill>
            <a:prstDash val="solid"/>
            <a:round/>
            <a:headEnd len="med" w="med" type="none"/>
            <a:tailEnd len="med" w="med" type="none"/>
          </a:ln>
        </p:spPr>
      </p:cxnSp>
      <p:sp>
        <p:nvSpPr>
          <p:cNvPr id="153" name="Google Shape;153;p14"/>
          <p:cNvSpPr/>
          <p:nvPr/>
        </p:nvSpPr>
        <p:spPr>
          <a:xfrm>
            <a:off x="6498150" y="3949950"/>
            <a:ext cx="20844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t>‘Preprocessing.ipynb’</a:t>
            </a:r>
            <a:endParaRPr b="1" sz="1100"/>
          </a:p>
          <a:p>
            <a:pPr indent="0" lvl="0" marL="0" rtl="0" algn="ctr">
              <a:spcBef>
                <a:spcPts val="0"/>
              </a:spcBef>
              <a:spcAft>
                <a:spcPts val="0"/>
              </a:spcAft>
              <a:buNone/>
            </a:pPr>
            <a:r>
              <a:rPr lang="en" sz="1000"/>
              <a:t>Shared notebook containing preprocessing done on the dataset </a:t>
            </a:r>
            <a:endParaRPr sz="1000"/>
          </a:p>
        </p:txBody>
      </p:sp>
      <p:sp>
        <p:nvSpPr>
          <p:cNvPr id="154" name="Google Shape;154;p14"/>
          <p:cNvSpPr/>
          <p:nvPr/>
        </p:nvSpPr>
        <p:spPr>
          <a:xfrm>
            <a:off x="6653625" y="2332800"/>
            <a:ext cx="1792500" cy="58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t>‘Pres_Project_Part 1’</a:t>
            </a:r>
            <a:endParaRPr b="1" sz="1100"/>
          </a:p>
          <a:p>
            <a:pPr indent="0" lvl="0" marL="0" rtl="0" algn="ctr">
              <a:spcBef>
                <a:spcPts val="0"/>
              </a:spcBef>
              <a:spcAft>
                <a:spcPts val="0"/>
              </a:spcAft>
              <a:buNone/>
            </a:pPr>
            <a:r>
              <a:rPr lang="en" sz="1000"/>
              <a:t>This powerpoint</a:t>
            </a:r>
            <a:endParaRPr sz="1000"/>
          </a:p>
        </p:txBody>
      </p:sp>
      <p:cxnSp>
        <p:nvCxnSpPr>
          <p:cNvPr id="155" name="Google Shape;155;p14"/>
          <p:cNvCxnSpPr>
            <a:stCxn id="151" idx="3"/>
            <a:endCxn id="153" idx="1"/>
          </p:cNvCxnSpPr>
          <p:nvPr/>
        </p:nvCxnSpPr>
        <p:spPr>
          <a:xfrm>
            <a:off x="5793450" y="4327500"/>
            <a:ext cx="7047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5" name="Google Shape;265;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71" name="Google Shape;271;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277" name="Google Shape;277;p3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Presented by Jessica Gunther, Shreya Shrestha, Bhavesh Ahluwalia, and Chris Balingcongan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analyze medical questions?</a:t>
            </a:r>
            <a:endParaRPr/>
          </a:p>
        </p:txBody>
      </p:sp>
      <p:sp>
        <p:nvSpPr>
          <p:cNvPr id="161" name="Google Shape;161;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800" lvl="0" marL="457200" rtl="0" algn="l">
              <a:lnSpc>
                <a:spcPct val="100100"/>
              </a:lnSpc>
              <a:spcBef>
                <a:spcPts val="0"/>
              </a:spcBef>
              <a:spcAft>
                <a:spcPts val="0"/>
              </a:spcAft>
              <a:buSzPts val="1200"/>
              <a:buChar char="●"/>
            </a:pPr>
            <a:r>
              <a:rPr lang="en" sz="1200">
                <a:latin typeface="Arial"/>
                <a:ea typeface="Arial"/>
                <a:cs typeface="Arial"/>
                <a:sym typeface="Arial"/>
              </a:rPr>
              <a:t>Healthcare professionals receive many medical questions in their daily clinical practice</a:t>
            </a:r>
            <a:endParaRPr sz="1200">
              <a:latin typeface="Arial"/>
              <a:ea typeface="Arial"/>
              <a:cs typeface="Arial"/>
              <a:sym typeface="Arial"/>
            </a:endParaRPr>
          </a:p>
          <a:p>
            <a:pPr indent="0" lvl="0" marL="457200" rtl="0" algn="l">
              <a:lnSpc>
                <a:spcPct val="100100"/>
              </a:lnSpc>
              <a:spcBef>
                <a:spcPts val="0"/>
              </a:spcBef>
              <a:spcAft>
                <a:spcPts val="0"/>
              </a:spcAft>
              <a:buNone/>
            </a:pPr>
            <a:r>
              <a:rPr lang="en" sz="1200">
                <a:latin typeface="Arial"/>
                <a:ea typeface="Arial"/>
                <a:cs typeface="Arial"/>
                <a:sym typeface="Arial"/>
              </a:rPr>
              <a:t>and this information is stored in many diverse sources and, generally, in textual form.</a:t>
            </a:r>
            <a:endParaRPr sz="1200">
              <a:latin typeface="Arial"/>
              <a:ea typeface="Arial"/>
              <a:cs typeface="Arial"/>
              <a:sym typeface="Arial"/>
            </a:endParaRPr>
          </a:p>
          <a:p>
            <a:pPr indent="-311150" lvl="0" marL="457200" rtl="0" algn="l">
              <a:spcBef>
                <a:spcPts val="0"/>
              </a:spcBef>
              <a:spcAft>
                <a:spcPts val="0"/>
              </a:spcAft>
              <a:buSzPts val="1300"/>
              <a:buChar char="●"/>
            </a:pPr>
            <a:r>
              <a:rPr lang="en"/>
              <a:t>When analyzing medical questions, one can find relevant and useful information which can be transformed into knowledge.</a:t>
            </a:r>
            <a:endParaRPr/>
          </a:p>
          <a:p>
            <a:pPr indent="-311150" lvl="0" marL="457200" rtl="0" algn="l">
              <a:spcBef>
                <a:spcPts val="0"/>
              </a:spcBef>
              <a:spcAft>
                <a:spcPts val="0"/>
              </a:spcAft>
              <a:buSzPts val="1300"/>
              <a:buChar char="●"/>
            </a:pPr>
            <a:r>
              <a:rPr lang="en"/>
              <a:t>Clinical questions contain medical vocabulary which can be analyzed.</a:t>
            </a:r>
            <a:endParaRPr/>
          </a:p>
          <a:p>
            <a:pPr indent="-311150" lvl="0" marL="457200" rtl="0" algn="l">
              <a:spcBef>
                <a:spcPts val="0"/>
              </a:spcBef>
              <a:spcAft>
                <a:spcPts val="0"/>
              </a:spcAft>
              <a:buSzPts val="1300"/>
              <a:buChar char="●"/>
            </a:pPr>
            <a:r>
              <a:rPr lang="en"/>
              <a:t>Analyzing these questions can ease the labor of healthcare professionals that read each and every question  therefore reducing time and decreasing costs.</a:t>
            </a:r>
            <a:endParaRPr/>
          </a:p>
          <a:p>
            <a:pPr indent="-311150" lvl="0" marL="457200" rtl="0" algn="l">
              <a:spcBef>
                <a:spcPts val="0"/>
              </a:spcBef>
              <a:spcAft>
                <a:spcPts val="0"/>
              </a:spcAft>
              <a:buSzPts val="1300"/>
              <a:buChar char="●"/>
            </a:pPr>
            <a:r>
              <a:rPr lang="en"/>
              <a:t>Medical question text analysis can result in great support for both patients and health care professionals in terms of improvement in the quality of care services, reduction in the number of medical errors, prevention and detection of diseases, treatment identification,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167" name="Google Shape;167;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73" name="Google Shape;173;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Understanding &amp; </a:t>
            </a:r>
            <a:r>
              <a:rPr lang="en"/>
              <a:t>Acquisition</a:t>
            </a:r>
            <a:endParaRPr/>
          </a:p>
        </p:txBody>
      </p:sp>
      <p:sp>
        <p:nvSpPr>
          <p:cNvPr id="179" name="Google Shape;179;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Sources</a:t>
            </a:r>
            <a:endParaRPr/>
          </a:p>
          <a:p>
            <a:pPr indent="-298450" lvl="1" marL="914400" rtl="0" algn="l">
              <a:spcBef>
                <a:spcPts val="0"/>
              </a:spcBef>
              <a:spcAft>
                <a:spcPts val="0"/>
              </a:spcAft>
              <a:buSzPts val="1100"/>
              <a:buChar char="○"/>
            </a:pPr>
            <a:r>
              <a:rPr lang="en"/>
              <a:t>Kaggle Dataset </a:t>
            </a:r>
            <a:endParaRPr/>
          </a:p>
          <a:p>
            <a:pPr indent="-298450" lvl="2" marL="1371600" rtl="0" algn="l">
              <a:spcBef>
                <a:spcPts val="0"/>
              </a:spcBef>
              <a:spcAft>
                <a:spcPts val="0"/>
              </a:spcAft>
              <a:buSzPts val="1100"/>
              <a:buChar char="■"/>
            </a:pPr>
            <a:r>
              <a:rPr lang="en" u="sng">
                <a:solidFill>
                  <a:schemeClr val="hlink"/>
                </a:solidFill>
                <a:hlinkClick r:id="rId3"/>
              </a:rPr>
              <a:t>https://www.kaggle.com/xhlulu/covidqa</a:t>
            </a:r>
            <a:endParaRPr/>
          </a:p>
          <a:p>
            <a:pPr indent="-298450" lvl="1" marL="914400" rtl="0" algn="l">
              <a:spcBef>
                <a:spcPts val="0"/>
              </a:spcBef>
              <a:spcAft>
                <a:spcPts val="0"/>
              </a:spcAft>
              <a:buSzPts val="1100"/>
              <a:buChar char="○"/>
            </a:pPr>
            <a:r>
              <a:rPr lang="en"/>
              <a:t>Web Scraping</a:t>
            </a:r>
            <a:endParaRPr/>
          </a:p>
          <a:p>
            <a:pPr indent="-298450" lvl="2" marL="1371600" rtl="0" algn="l">
              <a:spcBef>
                <a:spcPts val="0"/>
              </a:spcBef>
              <a:spcAft>
                <a:spcPts val="0"/>
              </a:spcAft>
              <a:buSzPts val="1100"/>
              <a:buChar char="■"/>
            </a:pPr>
            <a:r>
              <a:rPr lang="en"/>
              <a:t>We scraped from </a:t>
            </a:r>
            <a:r>
              <a:rPr lang="en"/>
              <a:t>multiple</a:t>
            </a:r>
            <a:r>
              <a:rPr lang="en"/>
              <a:t> different websites, each of which are referred to in their respective notebooks</a:t>
            </a:r>
            <a:endParaRPr/>
          </a:p>
          <a:p>
            <a:pPr indent="-311150" lvl="0" marL="457200" rtl="0" algn="l">
              <a:spcBef>
                <a:spcPts val="0"/>
              </a:spcBef>
              <a:spcAft>
                <a:spcPts val="0"/>
              </a:spcAft>
              <a:buSzPts val="1300"/>
              <a:buChar char="●"/>
            </a:pPr>
            <a:r>
              <a:rPr lang="en"/>
              <a:t>Each source contains different types of medical questions which were then preprocessed and combined. </a:t>
            </a:r>
            <a:endParaRPr/>
          </a:p>
        </p:txBody>
      </p:sp>
      <p:pic>
        <p:nvPicPr>
          <p:cNvPr id="180" name="Google Shape;180;p18"/>
          <p:cNvPicPr preferRelativeResize="0"/>
          <p:nvPr/>
        </p:nvPicPr>
        <p:blipFill>
          <a:blip r:embed="rId4">
            <a:alphaModFix/>
          </a:blip>
          <a:stretch>
            <a:fillRect/>
          </a:stretch>
        </p:blipFill>
        <p:spPr>
          <a:xfrm>
            <a:off x="4466100" y="3314050"/>
            <a:ext cx="2593426" cy="139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Metadata</a:t>
            </a:r>
            <a:endParaRPr/>
          </a:p>
        </p:txBody>
      </p:sp>
      <p:sp>
        <p:nvSpPr>
          <p:cNvPr id="186" name="Google Shape;186;p19"/>
          <p:cNvSpPr txBox="1"/>
          <p:nvPr>
            <p:ph idx="1" type="body"/>
          </p:nvPr>
        </p:nvSpPr>
        <p:spPr>
          <a:xfrm>
            <a:off x="1405600" y="1307850"/>
            <a:ext cx="5962500" cy="3427500"/>
          </a:xfrm>
          <a:prstGeom prst="rect">
            <a:avLst/>
          </a:prstGeom>
        </p:spPr>
        <p:txBody>
          <a:bodyPr anchorCtr="0" anchor="t" bIns="91425" lIns="91425" spcFirstLastPara="1" rIns="91425" wrap="square" tIns="91425">
            <a:normAutofit fontScale="62500" lnSpcReduction="10000"/>
          </a:bodyPr>
          <a:lstStyle/>
          <a:p>
            <a:pPr indent="-280193" lvl="0" marL="457200" rtl="0" algn="l">
              <a:spcBef>
                <a:spcPts val="0"/>
              </a:spcBef>
              <a:spcAft>
                <a:spcPts val="0"/>
              </a:spcAft>
              <a:buSzPct val="100000"/>
              <a:buChar char="●"/>
            </a:pPr>
            <a:r>
              <a:rPr lang="en"/>
              <a:t>Each question has a specific medical domain associated with it</a:t>
            </a:r>
            <a:endParaRPr/>
          </a:p>
          <a:p>
            <a:pPr indent="-280193" lvl="0" marL="457200" rtl="0" algn="l">
              <a:spcBef>
                <a:spcPts val="0"/>
              </a:spcBef>
              <a:spcAft>
                <a:spcPts val="0"/>
              </a:spcAft>
              <a:buSzPct val="100000"/>
              <a:buChar char="●"/>
            </a:pPr>
            <a:r>
              <a:rPr lang="en"/>
              <a:t>Medical Domains</a:t>
            </a:r>
            <a:endParaRPr/>
          </a:p>
          <a:p>
            <a:pPr indent="-272256" lvl="1" marL="914400" rtl="0" algn="l">
              <a:spcBef>
                <a:spcPts val="0"/>
              </a:spcBef>
              <a:spcAft>
                <a:spcPts val="0"/>
              </a:spcAft>
              <a:buSzPct val="100000"/>
              <a:buChar char="○"/>
            </a:pPr>
            <a:r>
              <a:rPr lang="en"/>
              <a:t>Pregnancy</a:t>
            </a:r>
            <a:endParaRPr/>
          </a:p>
          <a:p>
            <a:pPr indent="-272256" lvl="1" marL="914400" rtl="0" algn="l">
              <a:spcBef>
                <a:spcPts val="0"/>
              </a:spcBef>
              <a:spcAft>
                <a:spcPts val="0"/>
              </a:spcAft>
              <a:buSzPct val="100000"/>
              <a:buChar char="○"/>
            </a:pPr>
            <a:r>
              <a:rPr lang="en"/>
              <a:t>Hospice Care</a:t>
            </a:r>
            <a:endParaRPr/>
          </a:p>
          <a:p>
            <a:pPr indent="-272256" lvl="1" marL="914400" rtl="0" algn="l">
              <a:spcBef>
                <a:spcPts val="0"/>
              </a:spcBef>
              <a:spcAft>
                <a:spcPts val="0"/>
              </a:spcAft>
              <a:buSzPct val="100000"/>
              <a:buChar char="○"/>
            </a:pPr>
            <a:r>
              <a:rPr lang="en"/>
              <a:t>Accident, First Aid</a:t>
            </a:r>
            <a:endParaRPr/>
          </a:p>
          <a:p>
            <a:pPr indent="-272256" lvl="1" marL="914400" rtl="0" algn="l">
              <a:spcBef>
                <a:spcPts val="0"/>
              </a:spcBef>
              <a:spcAft>
                <a:spcPts val="0"/>
              </a:spcAft>
              <a:buSzPct val="100000"/>
              <a:buChar char="○"/>
            </a:pPr>
            <a:r>
              <a:rPr lang="en"/>
              <a:t>Caring, Carers</a:t>
            </a:r>
            <a:endParaRPr/>
          </a:p>
          <a:p>
            <a:pPr indent="-272256" lvl="1" marL="914400" rtl="0" algn="l">
              <a:spcBef>
                <a:spcPts val="0"/>
              </a:spcBef>
              <a:spcAft>
                <a:spcPts val="0"/>
              </a:spcAft>
              <a:buSzPct val="100000"/>
              <a:buChar char="○"/>
            </a:pPr>
            <a:r>
              <a:rPr lang="en"/>
              <a:t>Children’s Health</a:t>
            </a:r>
            <a:endParaRPr/>
          </a:p>
          <a:p>
            <a:pPr indent="-272256" lvl="1" marL="914400" rtl="0" algn="l">
              <a:spcBef>
                <a:spcPts val="0"/>
              </a:spcBef>
              <a:spcAft>
                <a:spcPts val="0"/>
              </a:spcAft>
              <a:buSzPct val="100000"/>
              <a:buChar char="○"/>
            </a:pPr>
            <a:r>
              <a:rPr lang="en"/>
              <a:t>Dental Health</a:t>
            </a:r>
            <a:endParaRPr/>
          </a:p>
          <a:p>
            <a:pPr indent="-272256" lvl="1" marL="914400" rtl="0" algn="l">
              <a:spcBef>
                <a:spcPts val="0"/>
              </a:spcBef>
              <a:spcAft>
                <a:spcPts val="0"/>
              </a:spcAft>
              <a:buSzPct val="100000"/>
              <a:buChar char="○"/>
            </a:pPr>
            <a:r>
              <a:rPr lang="en"/>
              <a:t>Food &amp; Diet</a:t>
            </a:r>
            <a:endParaRPr/>
          </a:p>
          <a:p>
            <a:pPr indent="-272256" lvl="1" marL="914400" rtl="0" algn="l">
              <a:spcBef>
                <a:spcPts val="0"/>
              </a:spcBef>
              <a:spcAft>
                <a:spcPts val="0"/>
              </a:spcAft>
              <a:buSzPct val="100000"/>
              <a:buChar char="○"/>
            </a:pPr>
            <a:r>
              <a:rPr lang="en"/>
              <a:t>Infections</a:t>
            </a:r>
            <a:endParaRPr/>
          </a:p>
          <a:p>
            <a:pPr indent="-272256" lvl="1" marL="914400" rtl="0" algn="l">
              <a:spcBef>
                <a:spcPts val="0"/>
              </a:spcBef>
              <a:spcAft>
                <a:spcPts val="0"/>
              </a:spcAft>
              <a:buSzPct val="100000"/>
              <a:buChar char="○"/>
            </a:pPr>
            <a:r>
              <a:rPr lang="en"/>
              <a:t>Lifestyle</a:t>
            </a:r>
            <a:endParaRPr/>
          </a:p>
          <a:p>
            <a:pPr indent="-272256" lvl="1" marL="914400" rtl="0" algn="l">
              <a:spcBef>
                <a:spcPts val="0"/>
              </a:spcBef>
              <a:spcAft>
                <a:spcPts val="0"/>
              </a:spcAft>
              <a:buSzPct val="100000"/>
              <a:buChar char="○"/>
            </a:pPr>
            <a:r>
              <a:rPr lang="en"/>
              <a:t>Medicine</a:t>
            </a:r>
            <a:endParaRPr/>
          </a:p>
          <a:p>
            <a:pPr indent="-272256" lvl="1" marL="914400" rtl="0" algn="l">
              <a:spcBef>
                <a:spcPts val="0"/>
              </a:spcBef>
              <a:spcAft>
                <a:spcPts val="0"/>
              </a:spcAft>
              <a:buSzPct val="100000"/>
              <a:buChar char="○"/>
            </a:pPr>
            <a:r>
              <a:rPr lang="en"/>
              <a:t>Men’s Health</a:t>
            </a:r>
            <a:endParaRPr/>
          </a:p>
          <a:p>
            <a:pPr indent="-272256" lvl="1" marL="914400" rtl="0" algn="l">
              <a:spcBef>
                <a:spcPts val="0"/>
              </a:spcBef>
              <a:spcAft>
                <a:spcPts val="0"/>
              </a:spcAft>
              <a:buSzPct val="100000"/>
              <a:buChar char="○"/>
            </a:pPr>
            <a:r>
              <a:rPr lang="en"/>
              <a:t>Services &amp; </a:t>
            </a:r>
            <a:r>
              <a:rPr lang="en"/>
              <a:t>Treatments</a:t>
            </a:r>
            <a:endParaRPr/>
          </a:p>
          <a:p>
            <a:pPr indent="-272256" lvl="1" marL="914400" rtl="0" algn="l">
              <a:spcBef>
                <a:spcPts val="0"/>
              </a:spcBef>
              <a:spcAft>
                <a:spcPts val="0"/>
              </a:spcAft>
              <a:buSzPct val="100000"/>
              <a:buChar char="○"/>
            </a:pPr>
            <a:r>
              <a:rPr lang="en"/>
              <a:t>Operations, Tests, &amp; Procedures</a:t>
            </a:r>
            <a:endParaRPr/>
          </a:p>
          <a:p>
            <a:pPr indent="-272256" lvl="1" marL="914400" rtl="0" algn="l">
              <a:spcBef>
                <a:spcPts val="0"/>
              </a:spcBef>
              <a:spcAft>
                <a:spcPts val="0"/>
              </a:spcAft>
              <a:buSzPct val="100000"/>
              <a:buChar char="○"/>
            </a:pPr>
            <a:r>
              <a:rPr lang="en"/>
              <a:t>Sexual Health</a:t>
            </a:r>
            <a:endParaRPr/>
          </a:p>
          <a:p>
            <a:pPr indent="-272256" lvl="1" marL="914400" rtl="0" algn="l">
              <a:spcBef>
                <a:spcPts val="0"/>
              </a:spcBef>
              <a:spcAft>
                <a:spcPts val="0"/>
              </a:spcAft>
              <a:buSzPct val="100000"/>
              <a:buChar char="○"/>
            </a:pPr>
            <a:r>
              <a:rPr lang="en"/>
              <a:t>Women’s Health</a:t>
            </a:r>
            <a:endParaRPr/>
          </a:p>
          <a:p>
            <a:pPr indent="-272256" lvl="1" marL="914400" rtl="0" algn="l">
              <a:spcBef>
                <a:spcPts val="0"/>
              </a:spcBef>
              <a:spcAft>
                <a:spcPts val="0"/>
              </a:spcAft>
              <a:buSzPct val="100000"/>
              <a:buChar char="○"/>
            </a:pPr>
            <a:r>
              <a:rPr lang="en"/>
              <a:t>Headache</a:t>
            </a:r>
            <a:endParaRPr/>
          </a:p>
          <a:p>
            <a:pPr indent="-272256" lvl="1" marL="914400" rtl="0" algn="l">
              <a:spcBef>
                <a:spcPts val="0"/>
              </a:spcBef>
              <a:spcAft>
                <a:spcPts val="0"/>
              </a:spcAft>
              <a:buSzPct val="100000"/>
              <a:buChar char="○"/>
            </a:pPr>
            <a:r>
              <a:rPr lang="en"/>
              <a:t>Flu</a:t>
            </a:r>
            <a:endParaRPr/>
          </a:p>
          <a:p>
            <a:pPr indent="-272256" lvl="1" marL="914400" rtl="0" algn="l">
              <a:spcBef>
                <a:spcPts val="0"/>
              </a:spcBef>
              <a:spcAft>
                <a:spcPts val="0"/>
              </a:spcAft>
              <a:buSzPct val="100000"/>
              <a:buChar char="○"/>
            </a:pPr>
            <a:r>
              <a:rPr lang="en"/>
              <a:t>Diseases</a:t>
            </a:r>
            <a:endParaRPr/>
          </a:p>
          <a:p>
            <a:pPr indent="-272256" lvl="1" marL="914400" rtl="0" algn="l">
              <a:spcBef>
                <a:spcPts val="0"/>
              </a:spcBef>
              <a:spcAft>
                <a:spcPts val="0"/>
              </a:spcAft>
              <a:buSzPct val="100000"/>
              <a:buChar char="○"/>
            </a:pPr>
            <a:r>
              <a:rPr lang="en"/>
              <a:t>Cancer</a:t>
            </a:r>
            <a:endParaRPr/>
          </a:p>
          <a:p>
            <a:pPr indent="-272256" lvl="1" marL="914400" rtl="0" algn="l">
              <a:spcBef>
                <a:spcPts val="0"/>
              </a:spcBef>
              <a:spcAft>
                <a:spcPts val="0"/>
              </a:spcAft>
              <a:buSzPct val="100000"/>
              <a:buChar char="○"/>
            </a:pPr>
            <a:r>
              <a:rPr lang="en"/>
              <a:t>Mental Health</a:t>
            </a:r>
            <a:endParaRPr/>
          </a:p>
          <a:p>
            <a:pPr indent="-272256" lvl="1" marL="914400" rtl="0" algn="l">
              <a:spcBef>
                <a:spcPts val="0"/>
              </a:spcBef>
              <a:spcAft>
                <a:spcPts val="0"/>
              </a:spcAft>
              <a:buSzPct val="100000"/>
              <a:buChar char="○"/>
            </a:pPr>
            <a:r>
              <a:rPr lang="en"/>
              <a:t>Coronavirus</a:t>
            </a:r>
            <a:endParaRPr/>
          </a:p>
          <a:p>
            <a:pPr indent="-272256" lvl="1" marL="914400" rtl="0" algn="l">
              <a:spcBef>
                <a:spcPts val="0"/>
              </a:spcBef>
              <a:spcAft>
                <a:spcPts val="0"/>
              </a:spcAft>
              <a:buSzPct val="100000"/>
              <a:buChar char="○"/>
            </a:pPr>
            <a:r>
              <a:rPr lang="en"/>
              <a:t>Genetic Disorder</a:t>
            </a:r>
            <a:endParaRPr/>
          </a:p>
          <a:p>
            <a:pPr indent="-272256" lvl="1" marL="914400" rtl="0" algn="l">
              <a:spcBef>
                <a:spcPts val="0"/>
              </a:spcBef>
              <a:spcAft>
                <a:spcPts val="0"/>
              </a:spcAft>
              <a:buSzPct val="100000"/>
              <a:buChar char="○"/>
            </a:pPr>
            <a:r>
              <a:rPr lang="en"/>
              <a:t>Allergy</a:t>
            </a:r>
            <a:endParaRPr/>
          </a:p>
          <a:p>
            <a:pPr indent="-272256" lvl="1" marL="914400" rtl="0" algn="l">
              <a:spcBef>
                <a:spcPts val="0"/>
              </a:spcBef>
              <a:spcAft>
                <a:spcPts val="0"/>
              </a:spcAft>
              <a:buSzPct val="100000"/>
              <a:buChar char="○"/>
            </a:pPr>
            <a:r>
              <a:rPr lang="en"/>
              <a:t>DIgestive</a:t>
            </a:r>
            <a:r>
              <a:rPr lang="en"/>
              <a:t> Issues</a:t>
            </a:r>
            <a:endParaRPr/>
          </a:p>
          <a:p>
            <a:pPr indent="-272256" lvl="1" marL="914400" rtl="0" algn="l">
              <a:spcBef>
                <a:spcPts val="0"/>
              </a:spcBef>
              <a:spcAft>
                <a:spcPts val="0"/>
              </a:spcAft>
              <a:buSzPct val="100000"/>
              <a:buChar char="○"/>
            </a:pPr>
            <a:r>
              <a:rPr lang="en"/>
              <a:t>Condition</a:t>
            </a:r>
            <a:endParaRPr/>
          </a:p>
          <a:p>
            <a:pPr indent="-272256" lvl="1" marL="914400" rtl="0" algn="l">
              <a:spcBef>
                <a:spcPts val="0"/>
              </a:spcBef>
              <a:spcAft>
                <a:spcPts val="0"/>
              </a:spcAft>
              <a:buSzPct val="100000"/>
              <a:buChar char="○"/>
            </a:pPr>
            <a:r>
              <a:rPr lang="en"/>
              <a:t>Miscellaneous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Metadata Continued</a:t>
            </a:r>
            <a:endParaRPr/>
          </a:p>
        </p:txBody>
      </p:sp>
      <p:pic>
        <p:nvPicPr>
          <p:cNvPr id="192" name="Google Shape;192;p20"/>
          <p:cNvPicPr preferRelativeResize="0"/>
          <p:nvPr/>
        </p:nvPicPr>
        <p:blipFill>
          <a:blip r:embed="rId3">
            <a:alphaModFix/>
          </a:blip>
          <a:stretch>
            <a:fillRect/>
          </a:stretch>
        </p:blipFill>
        <p:spPr>
          <a:xfrm>
            <a:off x="1611700" y="1086700"/>
            <a:ext cx="5920596" cy="353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98" name="Google Shape;198;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Removal of Punctuations</a:t>
            </a:r>
            <a:endParaRPr/>
          </a:p>
          <a:p>
            <a:pPr indent="-298450" lvl="1" marL="914400" rtl="0" algn="l">
              <a:spcBef>
                <a:spcPts val="0"/>
              </a:spcBef>
              <a:spcAft>
                <a:spcPts val="0"/>
              </a:spcAft>
              <a:buSzPts val="1100"/>
              <a:buChar char="○"/>
            </a:pPr>
            <a:r>
              <a:rPr lang="en"/>
              <a:t>Punctuations are not necessary to include in text analysis.</a:t>
            </a:r>
            <a:endParaRPr/>
          </a:p>
          <a:p>
            <a:pPr indent="-311150" lvl="0" marL="457200" rtl="0" algn="l">
              <a:spcBef>
                <a:spcPts val="0"/>
              </a:spcBef>
              <a:spcAft>
                <a:spcPts val="0"/>
              </a:spcAft>
              <a:buSzPts val="1300"/>
              <a:buChar char="●"/>
            </a:pPr>
            <a:r>
              <a:rPr lang="en"/>
              <a:t>Stop-Wording</a:t>
            </a:r>
            <a:endParaRPr/>
          </a:p>
          <a:p>
            <a:pPr indent="-298450" lvl="1" marL="914400" rtl="0" algn="l">
              <a:spcBef>
                <a:spcPts val="0"/>
              </a:spcBef>
              <a:spcAft>
                <a:spcPts val="0"/>
              </a:spcAft>
              <a:buSzPts val="1100"/>
              <a:buChar char="○"/>
            </a:pPr>
            <a:r>
              <a:rPr lang="en"/>
              <a:t>Words that don’t have much meaning in the medical question are removed. (ex. How, I, if, is, my)</a:t>
            </a:r>
            <a:endParaRPr/>
          </a:p>
          <a:p>
            <a:pPr indent="-311150" lvl="0" marL="457200" rtl="0" algn="l">
              <a:spcBef>
                <a:spcPts val="0"/>
              </a:spcBef>
              <a:spcAft>
                <a:spcPts val="0"/>
              </a:spcAft>
              <a:buSzPts val="1300"/>
              <a:buChar char="●"/>
            </a:pPr>
            <a:r>
              <a:rPr lang="en"/>
              <a:t>Tokenization</a:t>
            </a:r>
            <a:endParaRPr/>
          </a:p>
          <a:p>
            <a:pPr indent="-298450" lvl="1" marL="914400" rtl="0" algn="l">
              <a:spcBef>
                <a:spcPts val="0"/>
              </a:spcBef>
              <a:spcAft>
                <a:spcPts val="0"/>
              </a:spcAft>
              <a:buSzPts val="1100"/>
              <a:buChar char="○"/>
            </a:pPr>
            <a:r>
              <a:rPr lang="en"/>
              <a:t>Token words are created. (ex. Pregnant, covid19, virus, bleeding.</a:t>
            </a:r>
            <a:endParaRPr/>
          </a:p>
          <a:p>
            <a:pPr indent="-298450" lvl="1" marL="914400" rtl="0" algn="l">
              <a:spcBef>
                <a:spcPts val="0"/>
              </a:spcBef>
              <a:spcAft>
                <a:spcPts val="0"/>
              </a:spcAft>
              <a:buSzPts val="1100"/>
              <a:buChar char="○"/>
            </a:pPr>
            <a:r>
              <a:rPr lang="en"/>
              <a:t>These tokens will be used to help understand the medical questions and produce useful insights. </a:t>
            </a:r>
            <a:endParaRPr/>
          </a:p>
        </p:txBody>
      </p:sp>
      <p:pic>
        <p:nvPicPr>
          <p:cNvPr id="199" name="Google Shape;199;p21"/>
          <p:cNvPicPr preferRelativeResize="0"/>
          <p:nvPr/>
        </p:nvPicPr>
        <p:blipFill>
          <a:blip r:embed="rId3">
            <a:alphaModFix/>
          </a:blip>
          <a:stretch>
            <a:fillRect/>
          </a:stretch>
        </p:blipFill>
        <p:spPr>
          <a:xfrm>
            <a:off x="4140076" y="3141650"/>
            <a:ext cx="3230624" cy="1937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