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9144000" cy="6858000" type="screen4x3"/>
  <p:notesSz cx="6858000" cy="9144000"/>
  <p:embeddedFontLst>
    <p:embeddedFont>
      <p:font typeface="Corbel" panose="020B05030202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8LRN77vTnmUVvJx0+ORCjrRaH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E4D4BB-9605-4B8B-8B4D-09FC8E2C263F}">
  <a:tblStyle styleId="{5DE4D4BB-9605-4B8B-8B4D-09FC8E2C263F}"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B"/>
          </a:solidFill>
        </a:fill>
      </a:tcStyle>
    </a:wholeTbl>
    <a:band1H>
      <a:tcTxStyle/>
      <a:tcStyle>
        <a:tcBdr/>
        <a:fill>
          <a:solidFill>
            <a:srgbClr val="CCE2F8"/>
          </a:solidFill>
        </a:fill>
      </a:tcStyle>
    </a:band1H>
    <a:band2H>
      <a:tcTxStyle/>
      <a:tcStyle>
        <a:tcBdr/>
      </a:tcStyle>
    </a:band2H>
    <a:band1V>
      <a:tcTxStyle/>
      <a:tcStyle>
        <a:tcBdr/>
        <a:fill>
          <a:solidFill>
            <a:srgbClr val="CCE2F8"/>
          </a:solidFill>
        </a:fill>
      </a:tcStyle>
    </a:band1V>
    <a:band2V>
      <a:tcTxStyle/>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ca36c2065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ca36c206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ca36c2065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ca36c206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ca36c206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ca36c206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13"/>
          <p:cNvGrpSpPr/>
          <p:nvPr/>
        </p:nvGrpSpPr>
        <p:grpSpPr>
          <a:xfrm>
            <a:off x="203200" y="0"/>
            <a:ext cx="3778250" cy="6858001"/>
            <a:chOff x="203200" y="0"/>
            <a:chExt cx="3778250" cy="6858001"/>
          </a:xfrm>
        </p:grpSpPr>
        <p:sp>
          <p:nvSpPr>
            <p:cNvPr id="20" name="Google Shape;20;p13"/>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1" name="Google Shape;21;p13"/>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2" name="Google Shape;22;p13"/>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3" name="Google Shape;23;p13"/>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0B5982"/>
            </a:solidFill>
            <a:ln>
              <a:noFill/>
            </a:ln>
          </p:spPr>
        </p:sp>
        <p:sp>
          <p:nvSpPr>
            <p:cNvPr id="24" name="Google Shape;24;p13"/>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1186C3"/>
            </a:solidFill>
            <a:ln>
              <a:noFill/>
            </a:ln>
          </p:spPr>
        </p:sp>
        <p:sp>
          <p:nvSpPr>
            <p:cNvPr id="25" name="Google Shape;25;p13"/>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26" name="Google Shape;26;p13"/>
          <p:cNvSpPr txBox="1">
            <a:spLocks noGrp="1"/>
          </p:cNvSpPr>
          <p:nvPr>
            <p:ph type="ctrTitle"/>
          </p:nvPr>
        </p:nvSpPr>
        <p:spPr>
          <a:xfrm>
            <a:off x="1739673" y="914401"/>
            <a:ext cx="6947127" cy="34882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subTitle" idx="1"/>
          </p:nvPr>
        </p:nvSpPr>
        <p:spPr>
          <a:xfrm>
            <a:off x="2924238" y="4402666"/>
            <a:ext cx="5762563" cy="1364531"/>
          </a:xfrm>
          <a:prstGeom prst="rect">
            <a:avLst/>
          </a:prstGeom>
          <a:noFill/>
          <a:ln>
            <a:noFill/>
          </a:ln>
        </p:spPr>
        <p:txBody>
          <a:bodyPr spcFirstLastPara="1" wrap="square" lIns="91425" tIns="45700" rIns="91425" bIns="45700" anchor="t" anchorCtr="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13"/>
          <p:cNvSpPr txBox="1">
            <a:spLocks noGrp="1"/>
          </p:cNvSpPr>
          <p:nvPr>
            <p:ph type="dt" idx="10"/>
          </p:nvPr>
        </p:nvSpPr>
        <p:spPr>
          <a:xfrm>
            <a:off x="7325773" y="6117336"/>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3623733" y="6117336"/>
            <a:ext cx="36094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8275320" y="6117336"/>
            <a:ext cx="4114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13"/>
          <p:cNvSpPr/>
          <p:nvPr/>
        </p:nvSpPr>
        <p:spPr>
          <a:xfrm>
            <a:off x="203200" y="3771900"/>
            <a:ext cx="36195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2" name="Google Shape;32;p13"/>
          <p:cNvSpPr/>
          <p:nvPr/>
        </p:nvSpPr>
        <p:spPr>
          <a:xfrm>
            <a:off x="560388" y="3867150"/>
            <a:ext cx="61913"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1113523" y="4732865"/>
            <a:ext cx="751599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a:spLocks noGrp="1"/>
          </p:cNvSpPr>
          <p:nvPr>
            <p:ph type="pic" idx="2"/>
          </p:nvPr>
        </p:nvSpPr>
        <p:spPr>
          <a:xfrm>
            <a:off x="1789975" y="932112"/>
            <a:ext cx="6171065"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7" name="Google Shape;87;p22"/>
          <p:cNvSpPr txBox="1">
            <a:spLocks noGrp="1"/>
          </p:cNvSpPr>
          <p:nvPr>
            <p:ph type="body" idx="1"/>
          </p:nvPr>
        </p:nvSpPr>
        <p:spPr>
          <a:xfrm>
            <a:off x="1113523" y="5299603"/>
            <a:ext cx="751599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8" name="Google Shape;88;p22"/>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2"/>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1113524" y="685800"/>
            <a:ext cx="751599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3"/>
          <p:cNvSpPr txBox="1">
            <a:spLocks noGrp="1"/>
          </p:cNvSpPr>
          <p:nvPr>
            <p:ph type="body" idx="1"/>
          </p:nvPr>
        </p:nvSpPr>
        <p:spPr>
          <a:xfrm>
            <a:off x="1113524" y="4343400"/>
            <a:ext cx="7515992"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4" name="Google Shape;94;p23"/>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3"/>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7"/>
        <p:cNvGrpSpPr/>
        <p:nvPr/>
      </p:nvGrpSpPr>
      <p:grpSpPr>
        <a:xfrm>
          <a:off x="0" y="0"/>
          <a:ext cx="0" cy="0"/>
          <a:chOff x="0" y="0"/>
          <a:chExt cx="0" cy="0"/>
        </a:xfrm>
      </p:grpSpPr>
      <p:sp>
        <p:nvSpPr>
          <p:cNvPr id="98" name="Google Shape;98;p24"/>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9" name="Google Shape;99;p24"/>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00" name="Google Shape;100;p24"/>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4"/>
          <p:cNvSpPr txBox="1">
            <a:spLocks noGrp="1"/>
          </p:cNvSpPr>
          <p:nvPr>
            <p:ph type="body" idx="1"/>
          </p:nvPr>
        </p:nvSpPr>
        <p:spPr>
          <a:xfrm>
            <a:off x="1598235" y="3428999"/>
            <a:ext cx="6631128"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2" name="Google Shape;102;p24"/>
          <p:cNvSpPr txBox="1">
            <a:spLocks noGrp="1"/>
          </p:cNvSpPr>
          <p:nvPr>
            <p:ph type="body" idx="2"/>
          </p:nvPr>
        </p:nvSpPr>
        <p:spPr>
          <a:xfrm>
            <a:off x="1113523" y="4343400"/>
            <a:ext cx="751599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3" name="Google Shape;103;p24"/>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4"/>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4"/>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113525" y="3308581"/>
            <a:ext cx="751598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5"/>
          <p:cNvSpPr txBox="1">
            <a:spLocks noGrp="1"/>
          </p:cNvSpPr>
          <p:nvPr>
            <p:ph type="body" idx="1"/>
          </p:nvPr>
        </p:nvSpPr>
        <p:spPr>
          <a:xfrm>
            <a:off x="1113524" y="4777381"/>
            <a:ext cx="751599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9" name="Google Shape;109;p25"/>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5"/>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2"/>
        <p:cNvGrpSpPr/>
        <p:nvPr/>
      </p:nvGrpSpPr>
      <p:grpSpPr>
        <a:xfrm>
          <a:off x="0" y="0"/>
          <a:ext cx="0" cy="0"/>
          <a:chOff x="0" y="0"/>
          <a:chExt cx="0" cy="0"/>
        </a:xfrm>
      </p:grpSpPr>
      <p:sp>
        <p:nvSpPr>
          <p:cNvPr id="113" name="Google Shape;113;p26"/>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4" name="Google Shape;114;p26"/>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5" name="Google Shape;115;p26"/>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6"/>
          <p:cNvSpPr txBox="1">
            <a:spLocks noGrp="1"/>
          </p:cNvSpPr>
          <p:nvPr>
            <p:ph type="body" idx="1"/>
          </p:nvPr>
        </p:nvSpPr>
        <p:spPr>
          <a:xfrm>
            <a:off x="1113525" y="3886200"/>
            <a:ext cx="751599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7" name="Google Shape;117;p26"/>
          <p:cNvSpPr txBox="1">
            <a:spLocks noGrp="1"/>
          </p:cNvSpPr>
          <p:nvPr>
            <p:ph type="body" idx="2"/>
          </p:nvPr>
        </p:nvSpPr>
        <p:spPr>
          <a:xfrm>
            <a:off x="1113524" y="4775200"/>
            <a:ext cx="751599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8" name="Google Shape;118;p26"/>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6"/>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6"/>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1"/>
        <p:cNvGrpSpPr/>
        <p:nvPr/>
      </p:nvGrpSpPr>
      <p:grpSpPr>
        <a:xfrm>
          <a:off x="0" y="0"/>
          <a:ext cx="0" cy="0"/>
          <a:chOff x="0" y="0"/>
          <a:chExt cx="0" cy="0"/>
        </a:xfrm>
      </p:grpSpPr>
      <p:sp>
        <p:nvSpPr>
          <p:cNvPr id="122" name="Google Shape;122;p27"/>
          <p:cNvSpPr txBox="1">
            <a:spLocks noGrp="1"/>
          </p:cNvSpPr>
          <p:nvPr>
            <p:ph type="title"/>
          </p:nvPr>
        </p:nvSpPr>
        <p:spPr>
          <a:xfrm>
            <a:off x="1113525" y="685801"/>
            <a:ext cx="7515991"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7"/>
          <p:cNvSpPr txBox="1">
            <a:spLocks noGrp="1"/>
          </p:cNvSpPr>
          <p:nvPr>
            <p:ph type="body" idx="1"/>
          </p:nvPr>
        </p:nvSpPr>
        <p:spPr>
          <a:xfrm>
            <a:off x="1113524" y="3505200"/>
            <a:ext cx="7515992"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4" name="Google Shape;124;p27"/>
          <p:cNvSpPr txBox="1">
            <a:spLocks noGrp="1"/>
          </p:cNvSpPr>
          <p:nvPr>
            <p:ph type="body" idx="2"/>
          </p:nvPr>
        </p:nvSpPr>
        <p:spPr>
          <a:xfrm>
            <a:off x="1113524" y="4343400"/>
            <a:ext cx="7515992"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5" name="Google Shape;125;p27"/>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7"/>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7"/>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8"/>
          <p:cNvSpPr txBox="1">
            <a:spLocks noGrp="1"/>
          </p:cNvSpPr>
          <p:nvPr>
            <p:ph type="body" idx="1"/>
          </p:nvPr>
        </p:nvSpPr>
        <p:spPr>
          <a:xfrm rot="5400000">
            <a:off x="3155970" y="493164"/>
            <a:ext cx="3356995" cy="7704666"/>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1" name="Google Shape;131;p28"/>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8"/>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8"/>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rot="5400000">
            <a:off x="5412754" y="2574439"/>
            <a:ext cx="5105400" cy="132812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9"/>
          <p:cNvSpPr txBox="1">
            <a:spLocks noGrp="1"/>
          </p:cNvSpPr>
          <p:nvPr>
            <p:ph type="body" idx="1"/>
          </p:nvPr>
        </p:nvSpPr>
        <p:spPr>
          <a:xfrm rot="5400000">
            <a:off x="1569011" y="230314"/>
            <a:ext cx="5105400" cy="601637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7" name="Google Shape;137;p29"/>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9"/>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9"/>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982133" y="2667000"/>
            <a:ext cx="7704667" cy="3332816"/>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6" name="Google Shape;36;p14"/>
          <p:cNvSpPr txBox="1">
            <a:spLocks noGrp="1"/>
          </p:cNvSpPr>
          <p:nvPr>
            <p:ph type="dt" idx="10"/>
          </p:nvPr>
        </p:nvSpPr>
        <p:spPr>
          <a:xfrm>
            <a:off x="7344329" y="6108173"/>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ftr" idx="11"/>
          </p:nvPr>
        </p:nvSpPr>
        <p:spPr>
          <a:xfrm>
            <a:off x="1972647" y="6108173"/>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15"/>
          <p:cNvSpPr txBox="1">
            <a:spLocks noGrp="1"/>
          </p:cNvSpPr>
          <p:nvPr>
            <p:ph type="title"/>
          </p:nvPr>
        </p:nvSpPr>
        <p:spPr>
          <a:xfrm>
            <a:off x="1113524" y="1600200"/>
            <a:ext cx="2662534"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body" idx="1"/>
          </p:nvPr>
        </p:nvSpPr>
        <p:spPr>
          <a:xfrm>
            <a:off x="3947553" y="685800"/>
            <a:ext cx="4681962"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42" name="Google Shape;42;p15"/>
          <p:cNvSpPr txBox="1">
            <a:spLocks noGrp="1"/>
          </p:cNvSpPr>
          <p:nvPr>
            <p:ph type="body" idx="2"/>
          </p:nvPr>
        </p:nvSpPr>
        <p:spPr>
          <a:xfrm>
            <a:off x="1113524" y="2971800"/>
            <a:ext cx="2662534"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43" name="Google Shape;43;p15"/>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16"/>
          <p:cNvSpPr txBox="1">
            <a:spLocks noGrp="1"/>
          </p:cNvSpPr>
          <p:nvPr>
            <p:ph type="title"/>
          </p:nvPr>
        </p:nvSpPr>
        <p:spPr>
          <a:xfrm>
            <a:off x="1986995" y="2666998"/>
            <a:ext cx="6699805" cy="236007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body" idx="1"/>
          </p:nvPr>
        </p:nvSpPr>
        <p:spPr>
          <a:xfrm>
            <a:off x="1986998" y="5027070"/>
            <a:ext cx="6699802"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9" name="Google Shape;49;p16"/>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6"/>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17"/>
          <p:cNvSpPr txBox="1">
            <a:spLocks noGrp="1"/>
          </p:cNvSpPr>
          <p:nvPr>
            <p:ph type="title"/>
          </p:nvPr>
        </p:nvSpPr>
        <p:spPr>
          <a:xfrm>
            <a:off x="982133" y="685801"/>
            <a:ext cx="7704667"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body" idx="1"/>
          </p:nvPr>
        </p:nvSpPr>
        <p:spPr>
          <a:xfrm>
            <a:off x="982133" y="2667000"/>
            <a:ext cx="3739896" cy="336867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5" name="Google Shape;55;p17"/>
          <p:cNvSpPr txBox="1">
            <a:spLocks noGrp="1"/>
          </p:cNvSpPr>
          <p:nvPr>
            <p:ph type="body" idx="2"/>
          </p:nvPr>
        </p:nvSpPr>
        <p:spPr>
          <a:xfrm>
            <a:off x="4946904" y="2667000"/>
            <a:ext cx="3739896" cy="334682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6" name="Google Shape;56;p17"/>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7"/>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body" idx="1"/>
          </p:nvPr>
        </p:nvSpPr>
        <p:spPr>
          <a:xfrm>
            <a:off x="1329481" y="2658533"/>
            <a:ext cx="3456291"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2" name="Google Shape;62;p18"/>
          <p:cNvSpPr txBox="1">
            <a:spLocks noGrp="1"/>
          </p:cNvSpPr>
          <p:nvPr>
            <p:ph type="body" idx="2"/>
          </p:nvPr>
        </p:nvSpPr>
        <p:spPr>
          <a:xfrm>
            <a:off x="1113523"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3" name="Google Shape;63;p18"/>
          <p:cNvSpPr txBox="1">
            <a:spLocks noGrp="1"/>
          </p:cNvSpPr>
          <p:nvPr>
            <p:ph type="body" idx="3"/>
          </p:nvPr>
        </p:nvSpPr>
        <p:spPr>
          <a:xfrm>
            <a:off x="5161710" y="2667000"/>
            <a:ext cx="3467806"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4" name="Google Shape;64;p18"/>
          <p:cNvSpPr txBox="1">
            <a:spLocks noGrp="1"/>
          </p:cNvSpPr>
          <p:nvPr>
            <p:ph type="body" idx="4"/>
          </p:nvPr>
        </p:nvSpPr>
        <p:spPr>
          <a:xfrm>
            <a:off x="4957266"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5" name="Google Shape;65;p18"/>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20"/>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1112332" y="1752599"/>
            <a:ext cx="4070679"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a:spLocks noGrp="1"/>
          </p:cNvSpPr>
          <p:nvPr>
            <p:ph type="pic" idx="2"/>
          </p:nvPr>
        </p:nvSpPr>
        <p:spPr>
          <a:xfrm>
            <a:off x="5697495" y="914400"/>
            <a:ext cx="2461371"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0" name="Google Shape;80;p21"/>
          <p:cNvSpPr txBox="1">
            <a:spLocks noGrp="1"/>
          </p:cNvSpPr>
          <p:nvPr>
            <p:ph type="body" idx="1"/>
          </p:nvPr>
        </p:nvSpPr>
        <p:spPr>
          <a:xfrm>
            <a:off x="1112332" y="3124199"/>
            <a:ext cx="4070679"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1" name="Google Shape;81;p21"/>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2"/>
          <p:cNvGrpSpPr/>
          <p:nvPr/>
        </p:nvGrpSpPr>
        <p:grpSpPr>
          <a:xfrm>
            <a:off x="0" y="0"/>
            <a:ext cx="2132013" cy="6858001"/>
            <a:chOff x="0" y="0"/>
            <a:chExt cx="2132013" cy="6858001"/>
          </a:xfrm>
        </p:grpSpPr>
        <p:sp>
          <p:nvSpPr>
            <p:cNvPr id="7" name="Google Shape;7;p12"/>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8" name="Google Shape;8;p12"/>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9" name="Google Shape;9;p12"/>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0" name="Google Shape;10;p12"/>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0B5982"/>
            </a:solidFill>
            <a:ln>
              <a:noFill/>
            </a:ln>
          </p:spPr>
        </p:sp>
        <p:sp>
          <p:nvSpPr>
            <p:cNvPr id="11" name="Google Shape;11;p12"/>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1186C3"/>
            </a:solidFill>
            <a:ln>
              <a:noFill/>
            </a:ln>
          </p:spPr>
        </p:sp>
        <p:sp>
          <p:nvSpPr>
            <p:cNvPr id="12" name="Google Shape;12;p12"/>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3" name="Google Shape;13;p12"/>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2"/>
          <p:cNvSpPr txBox="1">
            <a:spLocks noGrp="1"/>
          </p:cNvSpPr>
          <p:nvPr>
            <p:ph type="body" idx="1"/>
          </p:nvPr>
        </p:nvSpPr>
        <p:spPr>
          <a:xfrm>
            <a:off x="982134" y="2667000"/>
            <a:ext cx="7704666" cy="3356995"/>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2"/>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2"/>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2"/>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p:nvPr/>
        </p:nvSpPr>
        <p:spPr>
          <a:xfrm>
            <a:off x="1447800" y="1981200"/>
            <a:ext cx="1883849"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6600">
              <a:solidFill>
                <a:srgbClr val="FFFFFF"/>
              </a:solidFill>
              <a:latin typeface="Corbel"/>
              <a:ea typeface="Corbel"/>
              <a:cs typeface="Corbel"/>
              <a:sym typeface="Corbel"/>
            </a:endParaRPr>
          </a:p>
          <a:p>
            <a:pPr marL="0" marR="0" lvl="0" indent="0" algn="l" rtl="0">
              <a:spcBef>
                <a:spcPts val="0"/>
              </a:spcBef>
              <a:spcAft>
                <a:spcPts val="0"/>
              </a:spcAft>
              <a:buNone/>
            </a:pPr>
            <a:r>
              <a:rPr lang="en-US" sz="6600">
                <a:solidFill>
                  <a:srgbClr val="FFFFFF"/>
                </a:solidFill>
                <a:latin typeface="Corbel"/>
                <a:ea typeface="Corbel"/>
                <a:cs typeface="Corbel"/>
                <a:sym typeface="Corbel"/>
              </a:rPr>
              <a:t>          </a:t>
            </a:r>
            <a:endParaRPr/>
          </a:p>
        </p:txBody>
      </p:sp>
      <p:sp>
        <p:nvSpPr>
          <p:cNvPr id="145" name="Google Shape;145;p1"/>
          <p:cNvSpPr/>
          <p:nvPr/>
        </p:nvSpPr>
        <p:spPr>
          <a:xfrm>
            <a:off x="2613237" y="994062"/>
            <a:ext cx="6398231" cy="3785611"/>
          </a:xfrm>
          <a:prstGeom prst="rect">
            <a:avLst/>
          </a:prstGeom>
          <a:noFill/>
          <a:ln>
            <a:noFill/>
          </a:ln>
        </p:spPr>
        <p:txBody>
          <a:bodyPr spcFirstLastPara="1" wrap="square" lIns="91425" tIns="45700" rIns="91425" bIns="45700" anchor="t" anchorCtr="0">
            <a:spAutoFit/>
          </a:bodyPr>
          <a:lstStyle/>
          <a:p>
            <a:pPr lvl="1"/>
            <a:r>
              <a:rPr lang="en-US" sz="8000" b="1" u="sng" dirty="0">
                <a:solidFill>
                  <a:srgbClr val="0C0C0C"/>
                </a:solidFill>
                <a:latin typeface="Corbel"/>
                <a:ea typeface="Corbel"/>
                <a:cs typeface="Corbel"/>
                <a:sym typeface="Corbel"/>
              </a:rPr>
              <a:t>Hotel Management System</a:t>
            </a:r>
            <a:endParaRPr sz="8000" b="1" u="sng" dirty="0">
              <a:solidFill>
                <a:srgbClr val="0C0C0C"/>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1ca36c2065_0_11"/>
          <p:cNvSpPr txBox="1">
            <a:spLocks noGrp="1"/>
          </p:cNvSpPr>
          <p:nvPr>
            <p:ph type="title"/>
          </p:nvPr>
        </p:nvSpPr>
        <p:spPr>
          <a:xfrm>
            <a:off x="982125" y="457200"/>
            <a:ext cx="7704600" cy="1327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400" b="1" u="sng" dirty="0">
                <a:solidFill>
                  <a:srgbClr val="FF0000"/>
                </a:solidFill>
              </a:rPr>
              <a:t>Features of </a:t>
            </a:r>
            <a:r>
              <a:rPr lang="en-US" sz="4400" b="1" u="sng" dirty="0" err="1">
                <a:solidFill>
                  <a:srgbClr val="FF0000"/>
                </a:solidFill>
              </a:rPr>
              <a:t>c++</a:t>
            </a:r>
            <a:r>
              <a:rPr lang="en-US" sz="4400" b="1" u="sng" dirty="0">
                <a:solidFill>
                  <a:srgbClr val="FF0000"/>
                </a:solidFill>
              </a:rPr>
              <a:t> language used</a:t>
            </a:r>
            <a:endParaRPr sz="4400" b="1" u="sng" dirty="0">
              <a:solidFill>
                <a:srgbClr val="FF0000"/>
              </a:solidFill>
            </a:endParaRPr>
          </a:p>
        </p:txBody>
      </p:sp>
      <p:sp>
        <p:nvSpPr>
          <p:cNvPr id="206" name="Google Shape;206;g11ca36c2065_0_11"/>
          <p:cNvSpPr txBox="1">
            <a:spLocks noGrp="1"/>
          </p:cNvSpPr>
          <p:nvPr>
            <p:ph type="body" idx="1"/>
          </p:nvPr>
        </p:nvSpPr>
        <p:spPr>
          <a:xfrm>
            <a:off x="982125" y="1999550"/>
            <a:ext cx="7704600" cy="40002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2800" b="1" dirty="0">
              <a:solidFill>
                <a:srgbClr val="1155CC"/>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800" b="1" dirty="0">
                <a:latin typeface="Arial"/>
                <a:ea typeface="Arial"/>
                <a:cs typeface="Arial"/>
                <a:sym typeface="Arial"/>
              </a:rPr>
              <a:t>1. Class and Objectives.</a:t>
            </a:r>
          </a:p>
          <a:p>
            <a:pPr marL="0" lvl="0" indent="0" algn="l" rtl="0">
              <a:lnSpc>
                <a:spcPct val="115000"/>
              </a:lnSpc>
              <a:spcBef>
                <a:spcPts val="0"/>
              </a:spcBef>
              <a:spcAft>
                <a:spcPts val="0"/>
              </a:spcAft>
              <a:buClr>
                <a:schemeClr val="dk1"/>
              </a:buClr>
              <a:buSzPts val="1100"/>
              <a:buFont typeface="Arial"/>
              <a:buNone/>
            </a:pPr>
            <a:r>
              <a:rPr lang="en-US" sz="2800" b="1" dirty="0">
                <a:latin typeface="Arial"/>
                <a:ea typeface="Arial"/>
                <a:cs typeface="Arial"/>
                <a:sym typeface="Arial"/>
              </a:rPr>
              <a:t>2. Arrays.</a:t>
            </a:r>
            <a:endParaRPr sz="2800" b="1"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800" b="1" dirty="0">
                <a:latin typeface="Arial"/>
                <a:ea typeface="Arial"/>
                <a:cs typeface="Arial"/>
                <a:sym typeface="Arial"/>
              </a:rPr>
              <a:t>3. Functions.</a:t>
            </a:r>
            <a:endParaRPr sz="2800" b="1"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800" b="1" dirty="0">
                <a:latin typeface="Arial"/>
                <a:ea typeface="Arial"/>
                <a:cs typeface="Arial"/>
                <a:sym typeface="Arial"/>
              </a:rPr>
              <a:t>4. Structures. </a:t>
            </a:r>
            <a:endParaRPr sz="2800" b="1"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800" b="1" dirty="0">
                <a:latin typeface="Arial"/>
                <a:ea typeface="Arial"/>
                <a:cs typeface="Arial"/>
                <a:sym typeface="Arial"/>
              </a:rPr>
              <a:t>5. File handling </a:t>
            </a:r>
            <a:endParaRPr sz="2800" b="1" dirty="0">
              <a:latin typeface="Arial"/>
              <a:ea typeface="Arial"/>
              <a:cs typeface="Arial"/>
              <a:sym typeface="Arial"/>
            </a:endParaRPr>
          </a:p>
          <a:p>
            <a:pPr marL="0" lvl="0" indent="0" algn="l" rtl="0">
              <a:spcBef>
                <a:spcPts val="360"/>
              </a:spcBef>
              <a:spcAft>
                <a:spcPts val="600"/>
              </a:spcAft>
              <a:buNone/>
            </a:pPr>
            <a:endParaRPr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title"/>
          </p:nvPr>
        </p:nvSpPr>
        <p:spPr>
          <a:xfrm>
            <a:off x="982133" y="149174"/>
            <a:ext cx="1994747" cy="680719"/>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3F3F3F"/>
              </a:buClr>
              <a:buSzPts val="4400"/>
              <a:buFont typeface="Corbel"/>
              <a:buNone/>
            </a:pPr>
            <a:r>
              <a:rPr lang="en-US" sz="4400" b="1" u="sng" dirty="0">
                <a:solidFill>
                  <a:srgbClr val="3F3F3F"/>
                </a:solidFill>
              </a:rPr>
              <a:t>Input :</a:t>
            </a:r>
            <a:endParaRPr dirty="0"/>
          </a:p>
        </p:txBody>
      </p:sp>
      <p:sp>
        <p:nvSpPr>
          <p:cNvPr id="3" name="Text Placeholder 2">
            <a:extLst>
              <a:ext uri="{FF2B5EF4-FFF2-40B4-BE49-F238E27FC236}">
                <a16:creationId xmlns:a16="http://schemas.microsoft.com/office/drawing/2014/main" id="{906EAA40-510F-BC4C-D2AA-EDEAA0A2CFB5}"/>
              </a:ext>
            </a:extLst>
          </p:cNvPr>
          <p:cNvSpPr>
            <a:spLocks noGrp="1"/>
          </p:cNvSpPr>
          <p:nvPr>
            <p:ph type="body" idx="1"/>
          </p:nvPr>
        </p:nvSpPr>
        <p:spPr>
          <a:xfrm>
            <a:off x="4572000" y="3243580"/>
            <a:ext cx="80375" cy="370840"/>
          </a:xfrm>
        </p:spPr>
        <p:txBody>
          <a:bodyPr>
            <a:normAutofit fontScale="70000" lnSpcReduction="20000"/>
          </a:bodyPr>
          <a:lstStyle/>
          <a:p>
            <a:endParaRPr lang="en-US" dirty="0"/>
          </a:p>
        </p:txBody>
      </p:sp>
      <p:pic>
        <p:nvPicPr>
          <p:cNvPr id="5" name="Picture 4">
            <a:extLst>
              <a:ext uri="{FF2B5EF4-FFF2-40B4-BE49-F238E27FC236}">
                <a16:creationId xmlns:a16="http://schemas.microsoft.com/office/drawing/2014/main" id="{B94426C5-6785-A3BB-7A81-0A287466E0E2}"/>
              </a:ext>
            </a:extLst>
          </p:cNvPr>
          <p:cNvPicPr>
            <a:picLocks noChangeAspect="1"/>
          </p:cNvPicPr>
          <p:nvPr/>
        </p:nvPicPr>
        <p:blipFill>
          <a:blip r:embed="rId3"/>
          <a:stretch>
            <a:fillRect/>
          </a:stretch>
        </p:blipFill>
        <p:spPr>
          <a:xfrm>
            <a:off x="1528964" y="1168400"/>
            <a:ext cx="6324716" cy="51699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9"/>
          <p:cNvSpPr txBox="1">
            <a:spLocks noGrp="1"/>
          </p:cNvSpPr>
          <p:nvPr>
            <p:ph type="title"/>
          </p:nvPr>
        </p:nvSpPr>
        <p:spPr>
          <a:xfrm>
            <a:off x="985520" y="0"/>
            <a:ext cx="7853679" cy="9144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3F3F3F"/>
              </a:buClr>
              <a:buSzPts val="5400"/>
              <a:buFont typeface="Corbel"/>
              <a:buNone/>
            </a:pPr>
            <a:r>
              <a:rPr lang="en-US" sz="5400" b="1" u="sng" dirty="0">
                <a:solidFill>
                  <a:srgbClr val="3F3F3F"/>
                </a:solidFill>
              </a:rPr>
              <a:t>Output(summary) :</a:t>
            </a:r>
            <a:r>
              <a:rPr lang="en-US" sz="4000" b="1" u="sng" dirty="0">
                <a:solidFill>
                  <a:srgbClr val="3F3F3F"/>
                </a:solidFill>
              </a:rPr>
              <a:t> </a:t>
            </a:r>
            <a:endParaRPr dirty="0"/>
          </a:p>
        </p:txBody>
      </p:sp>
      <p:sp>
        <p:nvSpPr>
          <p:cNvPr id="3" name="Text Placeholder 2">
            <a:extLst>
              <a:ext uri="{FF2B5EF4-FFF2-40B4-BE49-F238E27FC236}">
                <a16:creationId xmlns:a16="http://schemas.microsoft.com/office/drawing/2014/main" id="{B2E261D5-7181-E599-C4D3-1E9360DA185E}"/>
              </a:ext>
            </a:extLst>
          </p:cNvPr>
          <p:cNvSpPr>
            <a:spLocks noGrp="1"/>
          </p:cNvSpPr>
          <p:nvPr>
            <p:ph type="body" idx="1"/>
          </p:nvPr>
        </p:nvSpPr>
        <p:spPr>
          <a:xfrm>
            <a:off x="2880753" y="1264920"/>
            <a:ext cx="4681962" cy="5105401"/>
          </a:xfrm>
        </p:spPr>
        <p:txBody>
          <a:bodyPr/>
          <a:lstStyle/>
          <a:p>
            <a:endParaRPr lang="en-US"/>
          </a:p>
        </p:txBody>
      </p:sp>
      <p:pic>
        <p:nvPicPr>
          <p:cNvPr id="9" name="Picture 8">
            <a:extLst>
              <a:ext uri="{FF2B5EF4-FFF2-40B4-BE49-F238E27FC236}">
                <a16:creationId xmlns:a16="http://schemas.microsoft.com/office/drawing/2014/main" id="{83A3116C-64A3-CF94-9F50-26D949806657}"/>
              </a:ext>
            </a:extLst>
          </p:cNvPr>
          <p:cNvPicPr>
            <a:picLocks noChangeAspect="1"/>
          </p:cNvPicPr>
          <p:nvPr/>
        </p:nvPicPr>
        <p:blipFill rotWithShape="1">
          <a:blip r:embed="rId3"/>
          <a:srcRect r="2909" b="2906"/>
          <a:stretch/>
        </p:blipFill>
        <p:spPr>
          <a:xfrm>
            <a:off x="2163382" y="914400"/>
            <a:ext cx="5812218" cy="59444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0"/>
          <p:cNvSpPr/>
          <p:nvPr/>
        </p:nvSpPr>
        <p:spPr>
          <a:xfrm>
            <a:off x="0" y="0"/>
            <a:ext cx="9144000" cy="1447800"/>
          </a:xfrm>
          <a:prstGeom prst="roundRect">
            <a:avLst>
              <a:gd name="adj" fmla="val 16667"/>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29" name="Google Shape;229;p10"/>
          <p:cNvSpPr txBox="1">
            <a:spLocks noGrp="1"/>
          </p:cNvSpPr>
          <p:nvPr>
            <p:ph type="title"/>
          </p:nvPr>
        </p:nvSpPr>
        <p:spPr>
          <a:xfrm>
            <a:off x="724746" y="-685800"/>
            <a:ext cx="7704667" cy="2667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3F3F3F"/>
              </a:buClr>
              <a:buSzPts val="4800"/>
              <a:buFont typeface="Corbel"/>
              <a:buNone/>
            </a:pPr>
            <a:r>
              <a:rPr lang="en-US" sz="4800" b="1" u="sng">
                <a:solidFill>
                  <a:srgbClr val="3F3F3F"/>
                </a:solidFill>
              </a:rPr>
              <a:t>conclusion</a:t>
            </a:r>
            <a:endParaRPr/>
          </a:p>
        </p:txBody>
      </p:sp>
      <p:sp>
        <p:nvSpPr>
          <p:cNvPr id="230" name="Google Shape;230;p10"/>
          <p:cNvSpPr txBox="1">
            <a:spLocks noGrp="1"/>
          </p:cNvSpPr>
          <p:nvPr>
            <p:ph type="body" idx="1"/>
          </p:nvPr>
        </p:nvSpPr>
        <p:spPr>
          <a:xfrm>
            <a:off x="699346" y="2138680"/>
            <a:ext cx="7704667" cy="3332816"/>
          </a:xfrm>
          <a:prstGeom prst="rect">
            <a:avLst/>
          </a:prstGeom>
          <a:noFill/>
          <a:ln>
            <a:noFill/>
          </a:ln>
        </p:spPr>
        <p:txBody>
          <a:bodyPr spcFirstLastPara="1" wrap="square" lIns="91425" tIns="45700" rIns="91425" bIns="45700" anchor="ctr" anchorCtr="0">
            <a:normAutofit fontScale="92500" lnSpcReduction="10000"/>
          </a:bodyPr>
          <a:lstStyle/>
          <a:p>
            <a:pPr marL="285750" lvl="0" indent="-285750" algn="l" rtl="0">
              <a:spcBef>
                <a:spcPts val="0"/>
              </a:spcBef>
              <a:spcAft>
                <a:spcPts val="0"/>
              </a:spcAft>
              <a:buSzPct val="145000"/>
              <a:buChar char="•"/>
            </a:pPr>
            <a:r>
              <a:rPr lang="en-US" dirty="0"/>
              <a:t> </a:t>
            </a:r>
            <a:r>
              <a:rPr lang="en-US" dirty="0">
                <a:solidFill>
                  <a:srgbClr val="171717"/>
                </a:solidFill>
              </a:rPr>
              <a:t>We have a system in which the outcome of all the time’s hard work is here. There has a system that takes the necessary choice of the customers according to the filter like the category of the Rooms. This is achieved through an easy to use graphical interface menu options. The users can add any number of items to the cart from any of the available Rooms categories and get the bill.</a:t>
            </a:r>
            <a:endParaRPr dirty="0"/>
          </a:p>
          <a:p>
            <a:pPr marL="285750" lvl="0" indent="-285750" algn="l" rtl="0">
              <a:spcBef>
                <a:spcPts val="1044"/>
              </a:spcBef>
              <a:spcAft>
                <a:spcPts val="0"/>
              </a:spcAft>
              <a:buSzPct val="145000"/>
              <a:buChar char="•"/>
            </a:pPr>
            <a:r>
              <a:rPr lang="en-US" dirty="0">
                <a:solidFill>
                  <a:srgbClr val="171717"/>
                </a:solidFill>
              </a:rPr>
              <a:t>Customer according to the choice pay bill via cash or debit card or credit card method. Hence all the processes work perfectly, fulfilling demand.</a:t>
            </a:r>
            <a:endParaRPr dirty="0"/>
          </a:p>
          <a:p>
            <a:pPr marL="285750" lvl="0" indent="-81343" algn="l" rtl="0">
              <a:spcBef>
                <a:spcPts val="1044"/>
              </a:spcBef>
              <a:spcAft>
                <a:spcPts val="0"/>
              </a:spcAft>
              <a:buSzPct val="145000"/>
              <a:buNone/>
            </a:pPr>
            <a:endParaRPr dirty="0">
              <a:solidFill>
                <a:srgbClr val="17171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11"/>
          <p:cNvPicPr preferRelativeResize="0"/>
          <p:nvPr/>
        </p:nvPicPr>
        <p:blipFill rotWithShape="1">
          <a:blip r:embed="rId3">
            <a:alphaModFix/>
          </a:blip>
          <a:srcRect/>
          <a:stretch/>
        </p:blipFill>
        <p:spPr>
          <a:xfrm>
            <a:off x="0" y="0"/>
            <a:ext cx="9144000" cy="6858000"/>
          </a:xfrm>
          <a:prstGeom prst="rect">
            <a:avLst/>
          </a:prstGeom>
          <a:solidFill>
            <a:srgbClr val="F3D7B1"/>
          </a:solidFill>
          <a:ln>
            <a:noFill/>
          </a:ln>
        </p:spPr>
      </p:pic>
      <p:graphicFrame>
        <p:nvGraphicFramePr>
          <p:cNvPr id="236" name="Google Shape;236;p11"/>
          <p:cNvGraphicFramePr/>
          <p:nvPr>
            <p:extLst>
              <p:ext uri="{D42A27DB-BD31-4B8C-83A1-F6EECF244321}">
                <p14:modId xmlns:p14="http://schemas.microsoft.com/office/powerpoint/2010/main" val="3264498388"/>
              </p:ext>
            </p:extLst>
          </p:nvPr>
        </p:nvGraphicFramePr>
        <p:xfrm>
          <a:off x="2763520" y="3243580"/>
          <a:ext cx="3616950" cy="370850"/>
        </p:xfrm>
        <a:graphic>
          <a:graphicData uri="http://schemas.openxmlformats.org/drawingml/2006/table">
            <a:tbl>
              <a:tblPr firstRow="1" bandRow="1">
                <a:noFill/>
                <a:tableStyleId>{5DE4D4BB-9605-4B8B-8B4D-09FC8E2C263F}</a:tableStyleId>
              </a:tblPr>
              <a:tblGrid>
                <a:gridCol w="361695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800" u="none" strike="noStrike" cap="none" dirty="0">
                          <a:solidFill>
                            <a:srgbClr val="0C0C0C"/>
                          </a:solidFill>
                        </a:rPr>
                        <a:t>By Bhavesh P. Chavda</a:t>
                      </a:r>
                      <a:endParaRPr dirty="0"/>
                    </a:p>
                  </a:txBody>
                  <a:tcPr marL="91450" marR="91450" marT="45725" marB="45725">
                    <a:solidFill>
                      <a:srgbClr val="EDC38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p:nvPr/>
        </p:nvSpPr>
        <p:spPr>
          <a:xfrm>
            <a:off x="20320" y="0"/>
            <a:ext cx="9144000" cy="1295400"/>
          </a:xfrm>
          <a:prstGeom prst="roundRect">
            <a:avLst>
              <a:gd name="adj" fmla="val 16667"/>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u="sng">
                <a:solidFill>
                  <a:srgbClr val="D2D2D2"/>
                </a:solidFill>
                <a:latin typeface="Corbel"/>
                <a:ea typeface="Corbel"/>
                <a:cs typeface="Corbel"/>
                <a:sym typeface="Corbel"/>
              </a:rPr>
              <a:t>Introduction</a:t>
            </a:r>
            <a:endParaRPr/>
          </a:p>
        </p:txBody>
      </p:sp>
      <p:sp>
        <p:nvSpPr>
          <p:cNvPr id="151" name="Google Shape;151;p2"/>
          <p:cNvSpPr txBox="1"/>
          <p:nvPr/>
        </p:nvSpPr>
        <p:spPr>
          <a:xfrm>
            <a:off x="1676400" y="2209800"/>
            <a:ext cx="6705600" cy="2678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orbel"/>
                <a:ea typeface="Corbel"/>
                <a:cs typeface="Corbel"/>
                <a:sym typeface="Corbel"/>
              </a:rPr>
              <a:t>A Hotel Management system is a </a:t>
            </a:r>
            <a:r>
              <a:rPr lang="en-US" sz="2400" dirty="0" err="1">
                <a:solidFill>
                  <a:schemeClr val="dk1"/>
                </a:solidFill>
                <a:latin typeface="Corbel"/>
                <a:ea typeface="Corbel"/>
                <a:cs typeface="Corbel"/>
                <a:sym typeface="Corbel"/>
              </a:rPr>
              <a:t>c++</a:t>
            </a:r>
            <a:r>
              <a:rPr lang="en-US" sz="2400" dirty="0">
                <a:solidFill>
                  <a:schemeClr val="dk1"/>
                </a:solidFill>
                <a:latin typeface="Corbel"/>
                <a:ea typeface="Corbel"/>
                <a:cs typeface="Corbel"/>
                <a:sym typeface="Corbel"/>
              </a:rPr>
              <a:t> programming code designed to help users maintain and</a:t>
            </a:r>
            <a:r>
              <a:rPr lang="en-US" dirty="0"/>
              <a:t> </a:t>
            </a:r>
            <a:r>
              <a:rPr lang="en-US" sz="2400" dirty="0"/>
              <a:t>o</a:t>
            </a:r>
            <a:r>
              <a:rPr lang="en-US" sz="2400" dirty="0">
                <a:solidFill>
                  <a:schemeClr val="dk1"/>
                </a:solidFill>
                <a:latin typeface="Corbel"/>
                <a:ea typeface="Corbel"/>
                <a:cs typeface="Corbel"/>
                <a:sym typeface="Corbel"/>
              </a:rPr>
              <a:t>rganize their Hotels. The system processes</a:t>
            </a:r>
            <a:endParaRPr dirty="0"/>
          </a:p>
          <a:p>
            <a:pPr marL="0" marR="0" lvl="0" indent="0" algn="l" rtl="0">
              <a:spcBef>
                <a:spcPts val="0"/>
              </a:spcBef>
              <a:spcAft>
                <a:spcPts val="0"/>
              </a:spcAft>
              <a:buNone/>
            </a:pPr>
            <a:r>
              <a:rPr lang="en-US" sz="2400" dirty="0">
                <a:solidFill>
                  <a:schemeClr val="dk1"/>
                </a:solidFill>
                <a:latin typeface="Corbel"/>
                <a:ea typeface="Corbel"/>
                <a:cs typeface="Corbel"/>
                <a:sym typeface="Corbel"/>
              </a:rPr>
              <a:t> transactions and stores the resulting data.</a:t>
            </a:r>
            <a:endParaRPr dirty="0"/>
          </a:p>
          <a:p>
            <a:pPr marL="0" marR="0" lvl="0" indent="0" algn="l" rtl="0">
              <a:spcBef>
                <a:spcPts val="0"/>
              </a:spcBef>
              <a:spcAft>
                <a:spcPts val="0"/>
              </a:spcAft>
              <a:buNone/>
            </a:pPr>
            <a:r>
              <a:rPr lang="en-US" sz="2400" dirty="0">
                <a:solidFill>
                  <a:schemeClr val="dk1"/>
                </a:solidFill>
                <a:latin typeface="Corbel"/>
                <a:ea typeface="Corbel"/>
                <a:cs typeface="Corbel"/>
                <a:sym typeface="Corbel"/>
              </a:rPr>
              <a:t>Reports will be generated from these data </a:t>
            </a:r>
            <a:endParaRPr dirty="0"/>
          </a:p>
          <a:p>
            <a:pPr marL="0" marR="0" lvl="0" indent="0" algn="l" rtl="0">
              <a:spcBef>
                <a:spcPts val="0"/>
              </a:spcBef>
              <a:spcAft>
                <a:spcPts val="0"/>
              </a:spcAft>
              <a:buNone/>
            </a:pPr>
            <a:r>
              <a:rPr lang="en-US" sz="2400" dirty="0">
                <a:solidFill>
                  <a:schemeClr val="dk1"/>
                </a:solidFill>
                <a:latin typeface="Corbel"/>
                <a:ea typeface="Corbel"/>
                <a:cs typeface="Corbel"/>
                <a:sym typeface="Corbel"/>
              </a:rPr>
              <a:t>which help the manager to make appropriate </a:t>
            </a:r>
            <a:endParaRPr dirty="0"/>
          </a:p>
          <a:p>
            <a:pPr marL="0" marR="0" lvl="0" indent="0" algn="l" rtl="0">
              <a:spcBef>
                <a:spcPts val="0"/>
              </a:spcBef>
              <a:spcAft>
                <a:spcPts val="0"/>
              </a:spcAft>
              <a:buNone/>
            </a:pPr>
            <a:r>
              <a:rPr lang="en-US" sz="2400" dirty="0">
                <a:solidFill>
                  <a:schemeClr val="dk1"/>
                </a:solidFill>
                <a:latin typeface="Corbel"/>
                <a:ea typeface="Corbel"/>
                <a:cs typeface="Corbel"/>
                <a:sym typeface="Corbel"/>
              </a:rPr>
              <a:t>Business decisions for the restaurant.</a:t>
            </a:r>
            <a:endParaRPr sz="2400" dirty="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p:nvPr/>
        </p:nvSpPr>
        <p:spPr>
          <a:xfrm>
            <a:off x="0" y="-1"/>
            <a:ext cx="9144000" cy="1447800"/>
          </a:xfrm>
          <a:prstGeom prst="roundRect">
            <a:avLst>
              <a:gd name="adj" fmla="val 16667"/>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57" name="Google Shape;157;p3"/>
          <p:cNvSpPr txBox="1">
            <a:spLocks noGrp="1"/>
          </p:cNvSpPr>
          <p:nvPr>
            <p:ph type="title"/>
          </p:nvPr>
        </p:nvSpPr>
        <p:spPr>
          <a:xfrm>
            <a:off x="914400" y="152400"/>
            <a:ext cx="7704667" cy="11429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D2D2D2"/>
              </a:buClr>
              <a:buSzPts val="4800"/>
              <a:buFont typeface="Corbel"/>
              <a:buNone/>
            </a:pPr>
            <a:r>
              <a:rPr lang="en-US" sz="4800" b="1" u="sng" dirty="0">
                <a:solidFill>
                  <a:srgbClr val="D2D2D2"/>
                </a:solidFill>
              </a:rPr>
              <a:t>Restaurant Management system</a:t>
            </a:r>
            <a:endParaRPr dirty="0"/>
          </a:p>
        </p:txBody>
      </p:sp>
      <p:sp>
        <p:nvSpPr>
          <p:cNvPr id="158" name="Google Shape;158;p3"/>
          <p:cNvSpPr txBox="1"/>
          <p:nvPr/>
        </p:nvSpPr>
        <p:spPr>
          <a:xfrm>
            <a:off x="1144850" y="2891000"/>
            <a:ext cx="6276300" cy="2000507"/>
          </a:xfrm>
          <a:prstGeom prst="rect">
            <a:avLst/>
          </a:prstGeom>
          <a:noFill/>
          <a:ln>
            <a:noFill/>
          </a:ln>
        </p:spPr>
        <p:txBody>
          <a:bodyPr spcFirstLastPara="1" wrap="square" lIns="91425" tIns="45700" rIns="91425" bIns="45700" anchor="t" anchorCtr="0">
            <a:spAutoFit/>
          </a:bodyPr>
          <a:lstStyle/>
          <a:p>
            <a:pPr marL="457200" marR="0" lvl="0" indent="-425450" algn="l" rtl="0">
              <a:spcBef>
                <a:spcPts val="0"/>
              </a:spcBef>
              <a:spcAft>
                <a:spcPts val="0"/>
              </a:spcAft>
              <a:buClr>
                <a:schemeClr val="dk1"/>
              </a:buClr>
              <a:buSzPts val="3100"/>
              <a:buFont typeface="Corbel"/>
              <a:buChar char="●"/>
            </a:pPr>
            <a:r>
              <a:rPr lang="en-US" sz="3100" dirty="0">
                <a:solidFill>
                  <a:schemeClr val="dk1"/>
                </a:solidFill>
                <a:latin typeface="Corbel"/>
                <a:ea typeface="Corbel"/>
                <a:cs typeface="Corbel"/>
                <a:sym typeface="Corbel"/>
              </a:rPr>
              <a:t>The objective of this project is to generate a bill/invoice in Hotels or Restaurants.</a:t>
            </a:r>
            <a:endParaRPr sz="3100" dirty="0">
              <a:solidFill>
                <a:schemeClr val="dk1"/>
              </a:solidFill>
              <a:latin typeface="Corbel"/>
              <a:ea typeface="Corbel"/>
              <a:cs typeface="Corbel"/>
              <a:sym typeface="Corbel"/>
            </a:endParaRPr>
          </a:p>
          <a:p>
            <a:pPr marL="0" marR="0" lvl="0" indent="0" algn="l" rtl="0">
              <a:spcBef>
                <a:spcPts val="0"/>
              </a:spcBef>
              <a:spcAft>
                <a:spcPts val="0"/>
              </a:spcAft>
              <a:buNone/>
            </a:pPr>
            <a:r>
              <a:rPr lang="en-US" sz="3100" dirty="0">
                <a:solidFill>
                  <a:schemeClr val="dk1"/>
                </a:solidFill>
                <a:latin typeface="Corbel"/>
                <a:ea typeface="Corbel"/>
                <a:cs typeface="Corbel"/>
                <a:sym typeface="Corbel"/>
              </a:rPr>
              <a:t> </a:t>
            </a:r>
            <a:endParaRPr sz="1700" dirty="0"/>
          </a:p>
        </p:txBody>
      </p:sp>
      <p:sp>
        <p:nvSpPr>
          <p:cNvPr id="159" name="Google Shape;159;p3"/>
          <p:cNvSpPr txBox="1"/>
          <p:nvPr/>
        </p:nvSpPr>
        <p:spPr>
          <a:xfrm>
            <a:off x="2577950" y="1953425"/>
            <a:ext cx="2759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u="sng">
                <a:latin typeface="Corbel"/>
                <a:ea typeface="Corbel"/>
                <a:cs typeface="Corbel"/>
                <a:sym typeface="Corbel"/>
              </a:rPr>
              <a:t>OBJECTIVE</a:t>
            </a:r>
            <a:endParaRPr sz="3300" b="1" u="sng">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p:nvPr/>
        </p:nvSpPr>
        <p:spPr>
          <a:xfrm>
            <a:off x="0" y="-20548"/>
            <a:ext cx="9144000" cy="1371600"/>
          </a:xfrm>
          <a:prstGeom prst="roundRect">
            <a:avLst>
              <a:gd name="adj" fmla="val 15129"/>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1" u="sng">
                <a:solidFill>
                  <a:srgbClr val="D2D2D2"/>
                </a:solidFill>
                <a:latin typeface="Corbel"/>
                <a:ea typeface="Corbel"/>
                <a:cs typeface="Corbel"/>
                <a:sym typeface="Corbel"/>
              </a:rPr>
              <a:t>List of some features</a:t>
            </a:r>
            <a:endParaRPr/>
          </a:p>
        </p:txBody>
      </p:sp>
      <p:sp>
        <p:nvSpPr>
          <p:cNvPr id="165" name="Google Shape;165;p4"/>
          <p:cNvSpPr txBox="1"/>
          <p:nvPr/>
        </p:nvSpPr>
        <p:spPr>
          <a:xfrm>
            <a:off x="1295400" y="2057400"/>
            <a:ext cx="5638800" cy="2677616"/>
          </a:xfrm>
          <a:prstGeom prst="rect">
            <a:avLst/>
          </a:prstGeom>
          <a:noFill/>
          <a:ln>
            <a:noFill/>
          </a:ln>
        </p:spPr>
        <p:txBody>
          <a:bodyPr spcFirstLastPara="1" wrap="square" lIns="91425" tIns="45700" rIns="91425" bIns="45700" anchor="t" anchorCtr="0">
            <a:spAutoFit/>
          </a:bodyPr>
          <a:lstStyle/>
          <a:p>
            <a:pPr marL="0" marR="0" lvl="0" indent="-177800" algn="l" rtl="0">
              <a:spcBef>
                <a:spcPts val="0"/>
              </a:spcBef>
              <a:spcAft>
                <a:spcPts val="0"/>
              </a:spcAft>
              <a:buClr>
                <a:srgbClr val="0B5982"/>
              </a:buClr>
              <a:buSzPts val="2800"/>
              <a:buFont typeface="Courier New"/>
              <a:buChar char="o"/>
            </a:pPr>
            <a:r>
              <a:rPr lang="en-US" sz="2800" dirty="0">
                <a:solidFill>
                  <a:srgbClr val="0B5982"/>
                </a:solidFill>
                <a:latin typeface="Corbel"/>
                <a:ea typeface="Corbel"/>
                <a:cs typeface="Corbel"/>
                <a:sym typeface="Corbel"/>
              </a:rPr>
              <a:t> </a:t>
            </a:r>
            <a:r>
              <a:rPr lang="en-US" sz="2800" dirty="0">
                <a:solidFill>
                  <a:srgbClr val="171717"/>
                </a:solidFill>
                <a:latin typeface="Corbel"/>
                <a:ea typeface="Corbel"/>
                <a:cs typeface="Corbel"/>
                <a:sym typeface="Corbel"/>
              </a:rPr>
              <a:t>Reservation system.</a:t>
            </a:r>
          </a:p>
          <a:p>
            <a:pPr marL="0" marR="0" lvl="0" indent="-177800" algn="l" rtl="0">
              <a:spcBef>
                <a:spcPts val="0"/>
              </a:spcBef>
              <a:spcAft>
                <a:spcPts val="0"/>
              </a:spcAft>
              <a:buClr>
                <a:srgbClr val="0B5982"/>
              </a:buClr>
              <a:buSzPts val="2800"/>
              <a:buFont typeface="Courier New"/>
              <a:buChar char="o"/>
            </a:pPr>
            <a:r>
              <a:rPr lang="en-US" sz="2800" dirty="0">
                <a:solidFill>
                  <a:srgbClr val="171717"/>
                </a:solidFill>
                <a:latin typeface="Corbel"/>
                <a:sym typeface="Corbel"/>
              </a:rPr>
              <a:t> Manage Rooms</a:t>
            </a:r>
          </a:p>
          <a:p>
            <a:pPr marL="0" marR="0" lvl="0" indent="-177800" algn="l" rtl="0">
              <a:spcBef>
                <a:spcPts val="0"/>
              </a:spcBef>
              <a:spcAft>
                <a:spcPts val="0"/>
              </a:spcAft>
              <a:buClr>
                <a:srgbClr val="0B5982"/>
              </a:buClr>
              <a:buSzPts val="2800"/>
              <a:buFont typeface="Courier New"/>
              <a:buChar char="o"/>
            </a:pPr>
            <a:r>
              <a:rPr lang="en-US" sz="2800" dirty="0">
                <a:solidFill>
                  <a:srgbClr val="171717"/>
                </a:solidFill>
                <a:latin typeface="Corbel"/>
                <a:sym typeface="Corbel"/>
              </a:rPr>
              <a:t> Check –In</a:t>
            </a:r>
          </a:p>
          <a:p>
            <a:pPr marL="0" marR="0" lvl="0" indent="-177800" algn="l" rtl="0">
              <a:spcBef>
                <a:spcPts val="0"/>
              </a:spcBef>
              <a:spcAft>
                <a:spcPts val="0"/>
              </a:spcAft>
              <a:buClr>
                <a:srgbClr val="0B5982"/>
              </a:buClr>
              <a:buSzPts val="2800"/>
              <a:buFont typeface="Courier New"/>
              <a:buChar char="o"/>
            </a:pPr>
            <a:r>
              <a:rPr lang="en-US" sz="2800" dirty="0">
                <a:solidFill>
                  <a:srgbClr val="171717"/>
                </a:solidFill>
                <a:latin typeface="Corbel"/>
                <a:sym typeface="Corbel"/>
              </a:rPr>
              <a:t> Check -out</a:t>
            </a:r>
          </a:p>
          <a:p>
            <a:pPr marL="0" marR="0" lvl="0" indent="-177800" algn="l" rtl="0">
              <a:spcBef>
                <a:spcPts val="0"/>
              </a:spcBef>
              <a:spcAft>
                <a:spcPts val="0"/>
              </a:spcAft>
              <a:buClr>
                <a:srgbClr val="0B5982"/>
              </a:buClr>
              <a:buSzPts val="2800"/>
              <a:buFont typeface="Courier New"/>
              <a:buChar char="o"/>
            </a:pPr>
            <a:r>
              <a:rPr lang="en-US" sz="2800" dirty="0">
                <a:solidFill>
                  <a:srgbClr val="171717"/>
                </a:solidFill>
                <a:latin typeface="Corbel"/>
                <a:sym typeface="Corbel"/>
              </a:rPr>
              <a:t> Available Room </a:t>
            </a:r>
          </a:p>
          <a:p>
            <a:pPr marL="0" marR="0" lvl="0" indent="-177800" algn="l" rtl="0">
              <a:spcBef>
                <a:spcPts val="0"/>
              </a:spcBef>
              <a:spcAft>
                <a:spcPts val="0"/>
              </a:spcAft>
              <a:buClr>
                <a:srgbClr val="0B5982"/>
              </a:buClr>
              <a:buSzPts val="2800"/>
              <a:buFont typeface="Courier New"/>
              <a:buChar char="o"/>
            </a:pPr>
            <a:r>
              <a:rPr lang="en-US" sz="2800" dirty="0">
                <a:solidFill>
                  <a:srgbClr val="171717"/>
                </a:solidFill>
                <a:latin typeface="Corbel"/>
                <a:sym typeface="Corbel"/>
              </a:rPr>
              <a:t> Guest summary Report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p:nvPr/>
        </p:nvSpPr>
        <p:spPr>
          <a:xfrm>
            <a:off x="0" y="-172720"/>
            <a:ext cx="9144000" cy="1295400"/>
          </a:xfrm>
          <a:prstGeom prst="roundRect">
            <a:avLst>
              <a:gd name="adj" fmla="val 16667"/>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u="sng" dirty="0">
                <a:solidFill>
                  <a:srgbClr val="D2D2D2"/>
                </a:solidFill>
                <a:latin typeface="Corbel"/>
                <a:ea typeface="Corbel"/>
                <a:cs typeface="Corbel"/>
                <a:sym typeface="Corbel"/>
              </a:rPr>
              <a:t>The </a:t>
            </a:r>
            <a:r>
              <a:rPr lang="en-US" sz="4000" b="1" i="1" u="sng" dirty="0">
                <a:solidFill>
                  <a:srgbClr val="D2D2D2"/>
                </a:solidFill>
                <a:latin typeface="Corbel"/>
                <a:ea typeface="Corbel"/>
                <a:cs typeface="Corbel"/>
                <a:sym typeface="Corbel"/>
              </a:rPr>
              <a:t>objective</a:t>
            </a:r>
            <a:r>
              <a:rPr lang="en-US" sz="4000" b="1" u="sng" dirty="0">
                <a:solidFill>
                  <a:srgbClr val="D2D2D2"/>
                </a:solidFill>
                <a:latin typeface="Corbel"/>
                <a:ea typeface="Corbel"/>
                <a:cs typeface="Corbel"/>
                <a:sym typeface="Corbel"/>
              </a:rPr>
              <a:t> of  the restaurant </a:t>
            </a:r>
            <a:endParaRPr dirty="0"/>
          </a:p>
          <a:p>
            <a:pPr marL="0" marR="0" lvl="0" indent="0" algn="ctr" rtl="0">
              <a:spcBef>
                <a:spcPts val="0"/>
              </a:spcBef>
              <a:spcAft>
                <a:spcPts val="0"/>
              </a:spcAft>
              <a:buNone/>
            </a:pPr>
            <a:r>
              <a:rPr lang="en-US" sz="4000" b="1" u="sng" dirty="0">
                <a:solidFill>
                  <a:srgbClr val="D2D2D2"/>
                </a:solidFill>
                <a:latin typeface="Corbel"/>
                <a:ea typeface="Corbel"/>
                <a:cs typeface="Corbel"/>
                <a:sym typeface="Corbel"/>
              </a:rPr>
              <a:t> billing system</a:t>
            </a:r>
            <a:endParaRPr dirty="0"/>
          </a:p>
        </p:txBody>
      </p:sp>
      <p:sp>
        <p:nvSpPr>
          <p:cNvPr id="171" name="Google Shape;171;p5"/>
          <p:cNvSpPr txBox="1"/>
          <p:nvPr/>
        </p:nvSpPr>
        <p:spPr>
          <a:xfrm>
            <a:off x="1295400" y="1676400"/>
            <a:ext cx="6553200" cy="489364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rgbClr val="0C0C0C"/>
                </a:solidFill>
                <a:latin typeface="Corbel"/>
                <a:ea typeface="Corbel"/>
                <a:cs typeface="Corbel"/>
                <a:sym typeface="Corbel"/>
              </a:rPr>
              <a:t>Availability: all bills of the restaurants are stored permanently in the Database admin can see the data in the availability of any information.</a:t>
            </a:r>
            <a:endParaRPr dirty="0"/>
          </a:p>
          <a:p>
            <a:pPr marL="0" marR="0" lvl="0" indent="0" algn="just" rtl="0">
              <a:spcBef>
                <a:spcPts val="0"/>
              </a:spcBef>
              <a:spcAft>
                <a:spcPts val="0"/>
              </a:spcAft>
              <a:buNone/>
            </a:pPr>
            <a:endParaRPr sz="2400" dirty="0">
              <a:solidFill>
                <a:srgbClr val="0C0C0C"/>
              </a:solidFill>
              <a:latin typeface="Corbel"/>
              <a:ea typeface="Corbel"/>
              <a:cs typeface="Corbel"/>
              <a:sym typeface="Corbel"/>
            </a:endParaRPr>
          </a:p>
          <a:p>
            <a:pPr marL="0" marR="0" lvl="0" indent="0" algn="just" rtl="0">
              <a:spcBef>
                <a:spcPts val="0"/>
              </a:spcBef>
              <a:spcAft>
                <a:spcPts val="0"/>
              </a:spcAft>
              <a:buNone/>
            </a:pPr>
            <a:r>
              <a:rPr lang="en-US" sz="2400" dirty="0">
                <a:solidFill>
                  <a:srgbClr val="0C0C0C"/>
                </a:solidFill>
                <a:latin typeface="Corbel"/>
                <a:ea typeface="Corbel"/>
                <a:cs typeface="Corbel"/>
                <a:sym typeface="Corbel"/>
              </a:rPr>
              <a:t>Maintain cost: reduce the cost of maintenance. It is a standalone application so No required cost for maintaining it.</a:t>
            </a:r>
            <a:endParaRPr dirty="0"/>
          </a:p>
          <a:p>
            <a:pPr marL="0" marR="0" lvl="0" indent="0" algn="just" rtl="0">
              <a:spcBef>
                <a:spcPts val="0"/>
              </a:spcBef>
              <a:spcAft>
                <a:spcPts val="0"/>
              </a:spcAft>
              <a:buNone/>
            </a:pPr>
            <a:endParaRPr sz="2400" dirty="0">
              <a:solidFill>
                <a:srgbClr val="0C0C0C"/>
              </a:solidFill>
              <a:latin typeface="Corbel"/>
              <a:ea typeface="Corbel"/>
              <a:cs typeface="Corbel"/>
              <a:sym typeface="Corbel"/>
            </a:endParaRPr>
          </a:p>
          <a:p>
            <a:pPr marL="0" marR="0" lvl="0" indent="0" algn="just" rtl="0">
              <a:spcBef>
                <a:spcPts val="0"/>
              </a:spcBef>
              <a:spcAft>
                <a:spcPts val="0"/>
              </a:spcAft>
              <a:buNone/>
            </a:pPr>
            <a:r>
              <a:rPr lang="en-US" sz="2400" dirty="0">
                <a:solidFill>
                  <a:srgbClr val="0C0C0C"/>
                </a:solidFill>
                <a:latin typeface="Corbel"/>
                <a:ea typeface="Corbel"/>
                <a:cs typeface="Corbel"/>
                <a:sym typeface="Corbel"/>
              </a:rPr>
              <a:t>Flexibility: the system should be modifiable depending on the changing needs Of the user. It should also be portable to a different computer system but not Other than windows </a:t>
            </a:r>
            <a:r>
              <a:rPr lang="en-US" sz="2400" dirty="0" err="1">
                <a:solidFill>
                  <a:srgbClr val="0C0C0C"/>
                </a:solidFill>
                <a:latin typeface="Corbel"/>
                <a:ea typeface="Corbel"/>
                <a:cs typeface="Corbel"/>
                <a:sym typeface="Corbel"/>
              </a:rPr>
              <a:t>os</a:t>
            </a:r>
            <a:r>
              <a:rPr lang="en-US" sz="2400" dirty="0">
                <a:solidFill>
                  <a:srgbClr val="0C0C0C"/>
                </a:solidFill>
                <a:latin typeface="Corbel"/>
                <a:ea typeface="Corbel"/>
                <a:cs typeface="Corbel"/>
                <a:sym typeface="Corbel"/>
              </a:rPr>
              <a:t>.</a:t>
            </a:r>
            <a:endParaRPr dirty="0"/>
          </a:p>
          <a:p>
            <a:pPr marL="0" marR="0" lvl="0" indent="0" algn="just" rtl="0">
              <a:spcBef>
                <a:spcPts val="0"/>
              </a:spcBef>
              <a:spcAft>
                <a:spcPts val="0"/>
              </a:spcAft>
              <a:buNone/>
            </a:pPr>
            <a:endParaRPr sz="2400" dirty="0">
              <a:solidFill>
                <a:schemeClr val="dk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p:nvPr/>
        </p:nvSpPr>
        <p:spPr>
          <a:xfrm>
            <a:off x="-1" y="19984"/>
            <a:ext cx="9144000" cy="1676400"/>
          </a:xfrm>
          <a:prstGeom prst="roundRect">
            <a:avLst>
              <a:gd name="adj" fmla="val 16667"/>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77" name="Google Shape;177;p6"/>
          <p:cNvSpPr txBox="1">
            <a:spLocks noGrp="1"/>
          </p:cNvSpPr>
          <p:nvPr>
            <p:ph type="title"/>
          </p:nvPr>
        </p:nvSpPr>
        <p:spPr>
          <a:xfrm>
            <a:off x="838200" y="286684"/>
            <a:ext cx="7704667" cy="11429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D2D2D2"/>
              </a:buClr>
              <a:buSzPct val="100000"/>
              <a:buFont typeface="Corbel"/>
              <a:buNone/>
            </a:pPr>
            <a:r>
              <a:rPr lang="en-US" sz="4400" b="1" u="sng" dirty="0">
                <a:solidFill>
                  <a:srgbClr val="D2D2D2"/>
                </a:solidFill>
              </a:rPr>
              <a:t>Need for Hotel management system</a:t>
            </a:r>
            <a:endParaRPr dirty="0"/>
          </a:p>
        </p:txBody>
      </p:sp>
      <p:sp>
        <p:nvSpPr>
          <p:cNvPr id="178" name="Google Shape;178;p6"/>
          <p:cNvSpPr txBox="1">
            <a:spLocks noGrp="1"/>
          </p:cNvSpPr>
          <p:nvPr>
            <p:ph type="body" idx="1"/>
          </p:nvPr>
        </p:nvSpPr>
        <p:spPr>
          <a:xfrm>
            <a:off x="990600" y="2057400"/>
            <a:ext cx="7704667" cy="3332816"/>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US" dirty="0">
                <a:solidFill>
                  <a:srgbClr val="171717"/>
                </a:solidFill>
              </a:rPr>
              <a:t>Simple menu setup.</a:t>
            </a:r>
            <a:endParaRPr dirty="0"/>
          </a:p>
          <a:p>
            <a:pPr marL="285750" lvl="0" indent="-285750" algn="l" rtl="0">
              <a:spcBef>
                <a:spcPts val="1080"/>
              </a:spcBef>
              <a:spcAft>
                <a:spcPts val="0"/>
              </a:spcAft>
              <a:buSzPts val="3480"/>
              <a:buChar char="•"/>
            </a:pPr>
            <a:r>
              <a:rPr lang="en-US" dirty="0">
                <a:solidFill>
                  <a:srgbClr val="171717"/>
                </a:solidFill>
              </a:rPr>
              <a:t> User-friendly order management.</a:t>
            </a:r>
            <a:endParaRPr dirty="0"/>
          </a:p>
          <a:p>
            <a:pPr marL="285750" lvl="0" indent="-285750" algn="l" rtl="0">
              <a:spcBef>
                <a:spcPts val="1080"/>
              </a:spcBef>
              <a:spcAft>
                <a:spcPts val="0"/>
              </a:spcAft>
              <a:buSzPts val="3480"/>
              <a:buChar char="•"/>
            </a:pPr>
            <a:r>
              <a:rPr lang="en-US" dirty="0">
                <a:solidFill>
                  <a:srgbClr val="171717"/>
                </a:solidFill>
              </a:rPr>
              <a:t>Customer management.</a:t>
            </a:r>
            <a:endParaRPr dirty="0"/>
          </a:p>
          <a:p>
            <a:pPr marL="285750" lvl="0" indent="-285750" algn="l" rtl="0">
              <a:spcBef>
                <a:spcPts val="1080"/>
              </a:spcBef>
              <a:spcAft>
                <a:spcPts val="0"/>
              </a:spcAft>
              <a:buSzPts val="3480"/>
              <a:buChar char="•"/>
            </a:pPr>
            <a:r>
              <a:rPr lang="en-US" dirty="0">
                <a:solidFill>
                  <a:srgbClr val="171717"/>
                </a:solidFill>
              </a:rPr>
              <a:t>Better customer service.</a:t>
            </a:r>
            <a:endParaRPr dirty="0"/>
          </a:p>
          <a:p>
            <a:pPr marL="285750" lvl="0" indent="-285750" algn="l" rtl="0">
              <a:spcBef>
                <a:spcPts val="1080"/>
              </a:spcBef>
              <a:spcAft>
                <a:spcPts val="0"/>
              </a:spcAft>
              <a:buSzPts val="3480"/>
              <a:buChar char="•"/>
            </a:pPr>
            <a:r>
              <a:rPr lang="en-US" dirty="0">
                <a:solidFill>
                  <a:srgbClr val="171717"/>
                </a:solidFill>
              </a:rPr>
              <a:t>User Support.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p:nvPr/>
        </p:nvSpPr>
        <p:spPr>
          <a:xfrm>
            <a:off x="914400" y="15240"/>
            <a:ext cx="2057400" cy="1600200"/>
          </a:xfrm>
          <a:prstGeom prst="ellipse">
            <a:avLst/>
          </a:prstGeom>
          <a:solidFill>
            <a:schemeClr val="accent3"/>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rgbClr val="3F3F3F"/>
                </a:solidFill>
                <a:latin typeface="Corbel"/>
                <a:ea typeface="Corbel"/>
                <a:cs typeface="Corbel"/>
                <a:sym typeface="Corbel"/>
              </a:rPr>
              <a:t>admin</a:t>
            </a:r>
            <a:endParaRPr/>
          </a:p>
        </p:txBody>
      </p:sp>
      <p:sp>
        <p:nvSpPr>
          <p:cNvPr id="184" name="Google Shape;184;p7"/>
          <p:cNvSpPr/>
          <p:nvPr/>
        </p:nvSpPr>
        <p:spPr>
          <a:xfrm>
            <a:off x="4572000" y="1209040"/>
            <a:ext cx="3581400" cy="3048000"/>
          </a:xfrm>
          <a:prstGeom prst="ellipse">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rgbClr val="3F3F3F"/>
                </a:solidFill>
                <a:latin typeface="Corbel"/>
                <a:sym typeface="Corbel"/>
              </a:rPr>
              <a:t>Hotel</a:t>
            </a:r>
            <a:endParaRPr sz="3200" dirty="0"/>
          </a:p>
          <a:p>
            <a:pPr marL="0" marR="0" lvl="0" indent="0" algn="ctr" rtl="0">
              <a:spcBef>
                <a:spcPts val="0"/>
              </a:spcBef>
              <a:spcAft>
                <a:spcPts val="0"/>
              </a:spcAft>
              <a:buNone/>
            </a:pPr>
            <a:r>
              <a:rPr lang="en-US" sz="3200" b="1" dirty="0">
                <a:solidFill>
                  <a:srgbClr val="3F3F3F"/>
                </a:solidFill>
                <a:latin typeface="Corbel"/>
                <a:ea typeface="Corbel"/>
                <a:cs typeface="Corbel"/>
                <a:sym typeface="Corbel"/>
              </a:rPr>
              <a:t>Management system</a:t>
            </a:r>
            <a:endParaRPr sz="3200" dirty="0">
              <a:solidFill>
                <a:schemeClr val="lt1"/>
              </a:solidFill>
              <a:latin typeface="Corbel"/>
              <a:ea typeface="Corbel"/>
              <a:cs typeface="Corbel"/>
              <a:sym typeface="Corbel"/>
            </a:endParaRPr>
          </a:p>
        </p:txBody>
      </p:sp>
      <p:sp>
        <p:nvSpPr>
          <p:cNvPr id="185" name="Google Shape;185;p7"/>
          <p:cNvSpPr/>
          <p:nvPr/>
        </p:nvSpPr>
        <p:spPr>
          <a:xfrm>
            <a:off x="1980074" y="4753142"/>
            <a:ext cx="3080060" cy="2089618"/>
          </a:xfrm>
          <a:prstGeom prst="ellipse">
            <a:avLst/>
          </a:prstGeom>
          <a:solidFill>
            <a:srgbClr val="531A88"/>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dirty="0">
                <a:solidFill>
                  <a:srgbClr val="0070C0"/>
                </a:solidFill>
                <a:latin typeface="Corbel"/>
                <a:ea typeface="Corbel"/>
                <a:cs typeface="Corbel"/>
                <a:sym typeface="Corbel"/>
              </a:rPr>
              <a:t>database</a:t>
            </a:r>
            <a:endParaRPr dirty="0">
              <a:solidFill>
                <a:srgbClr val="0070C0"/>
              </a:solidFill>
            </a:endParaRPr>
          </a:p>
        </p:txBody>
      </p:sp>
      <p:cxnSp>
        <p:nvCxnSpPr>
          <p:cNvPr id="186" name="Google Shape;186;p7"/>
          <p:cNvCxnSpPr>
            <a:stCxn id="184" idx="4"/>
            <a:endCxn id="184" idx="4"/>
          </p:cNvCxnSpPr>
          <p:nvPr/>
        </p:nvCxnSpPr>
        <p:spPr>
          <a:xfrm>
            <a:off x="6362700" y="4257040"/>
            <a:ext cx="0" cy="0"/>
          </a:xfrm>
          <a:prstGeom prst="straightConnector1">
            <a:avLst/>
          </a:prstGeom>
          <a:noFill/>
          <a:ln w="9525" cap="rnd" cmpd="sng">
            <a:solidFill>
              <a:srgbClr val="ABD2F4"/>
            </a:solidFill>
            <a:prstDash val="solid"/>
            <a:round/>
            <a:headEnd type="triangle" w="med" len="med"/>
            <a:tailEnd type="triangle" w="med" len="med"/>
          </a:ln>
        </p:spPr>
      </p:cxnSp>
      <p:cxnSp>
        <p:nvCxnSpPr>
          <p:cNvPr id="187" name="Google Shape;187;p7"/>
          <p:cNvCxnSpPr>
            <a:stCxn id="184" idx="4"/>
            <a:endCxn id="185" idx="6"/>
          </p:cNvCxnSpPr>
          <p:nvPr/>
        </p:nvCxnSpPr>
        <p:spPr>
          <a:xfrm flipH="1">
            <a:off x="5060134" y="4257040"/>
            <a:ext cx="1302566" cy="1540911"/>
          </a:xfrm>
          <a:prstGeom prst="straightConnector1">
            <a:avLst/>
          </a:prstGeom>
          <a:noFill/>
          <a:ln w="38100" cap="flat" cmpd="sng">
            <a:solidFill>
              <a:schemeClr val="dk1"/>
            </a:solidFill>
            <a:prstDash val="solid"/>
            <a:round/>
            <a:headEnd type="triangle" w="med" len="med"/>
            <a:tailEnd type="triangle" w="med" len="med"/>
          </a:ln>
        </p:spPr>
      </p:cxnSp>
      <p:cxnSp>
        <p:nvCxnSpPr>
          <p:cNvPr id="188" name="Google Shape;188;p7"/>
          <p:cNvCxnSpPr>
            <a:endCxn id="184" idx="1"/>
          </p:cNvCxnSpPr>
          <p:nvPr/>
        </p:nvCxnSpPr>
        <p:spPr>
          <a:xfrm>
            <a:off x="2971884" y="767709"/>
            <a:ext cx="2124600" cy="887700"/>
          </a:xfrm>
          <a:prstGeom prst="straightConnector1">
            <a:avLst/>
          </a:prstGeom>
          <a:noFill/>
          <a:ln w="38100" cap="flat" cmpd="sng">
            <a:solidFill>
              <a:schemeClr val="dk1"/>
            </a:solidFill>
            <a:prstDash val="solid"/>
            <a:round/>
            <a:headEnd type="triangl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1ca36c2065_0_1"/>
          <p:cNvSpPr txBox="1">
            <a:spLocks noGrp="1"/>
          </p:cNvSpPr>
          <p:nvPr>
            <p:ph type="title"/>
          </p:nvPr>
        </p:nvSpPr>
        <p:spPr>
          <a:xfrm>
            <a:off x="882975" y="159750"/>
            <a:ext cx="7704600" cy="1079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u="sng">
                <a:solidFill>
                  <a:srgbClr val="FF0000"/>
                </a:solidFill>
              </a:rPr>
              <a:t>Algorithm</a:t>
            </a:r>
            <a:endParaRPr b="1" u="sng">
              <a:solidFill>
                <a:srgbClr val="FF0000"/>
              </a:solidFill>
            </a:endParaRPr>
          </a:p>
        </p:txBody>
      </p:sp>
      <p:sp>
        <p:nvSpPr>
          <p:cNvPr id="194" name="Google Shape;194;g11ca36c2065_0_1"/>
          <p:cNvSpPr txBox="1">
            <a:spLocks noGrp="1"/>
          </p:cNvSpPr>
          <p:nvPr>
            <p:ph type="body" idx="1"/>
          </p:nvPr>
        </p:nvSpPr>
        <p:spPr>
          <a:xfrm>
            <a:off x="719700" y="1239450"/>
            <a:ext cx="7704600" cy="5139300"/>
          </a:xfrm>
          <a:prstGeom prst="rect">
            <a:avLst/>
          </a:prstGeom>
        </p:spPr>
        <p:txBody>
          <a:bodyPr spcFirstLastPara="1" wrap="square" lIns="91425" tIns="45700" rIns="91425" bIns="45700" anchor="ctr" anchorCtr="0">
            <a:noAutofit/>
          </a:bodyPr>
          <a:lstStyle/>
          <a:p>
            <a:pPr marL="457200" lvl="0" indent="-342900" algn="l" rtl="0">
              <a:lnSpc>
                <a:spcPct val="115000"/>
              </a:lnSpc>
              <a:spcBef>
                <a:spcPts val="0"/>
              </a:spcBef>
              <a:spcAft>
                <a:spcPts val="0"/>
              </a:spcAft>
              <a:buClr>
                <a:schemeClr val="dk1"/>
              </a:buClr>
              <a:buSzPts val="1800"/>
              <a:buAutoNum type="arabicPeriod"/>
            </a:pPr>
            <a:r>
              <a:rPr lang="en-US" b="1" dirty="0">
                <a:latin typeface="Arial"/>
                <a:ea typeface="Arial"/>
                <a:cs typeface="Arial"/>
                <a:sym typeface="Arial"/>
              </a:rPr>
              <a:t>An structure of the Management system.</a:t>
            </a:r>
            <a:endParaRPr b="1" dirty="0">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AutoNum type="arabicPeriod"/>
            </a:pPr>
            <a:r>
              <a:rPr lang="en-US" b="1" dirty="0">
                <a:latin typeface="Arial"/>
                <a:ea typeface="Arial"/>
                <a:cs typeface="Arial"/>
                <a:sym typeface="Arial"/>
              </a:rPr>
              <a:t>Show all Options Available.</a:t>
            </a:r>
          </a:p>
          <a:p>
            <a:pPr marL="457200" lvl="0" indent="-342900" algn="l" rtl="0">
              <a:lnSpc>
                <a:spcPct val="115000"/>
              </a:lnSpc>
              <a:spcBef>
                <a:spcPts val="0"/>
              </a:spcBef>
              <a:spcAft>
                <a:spcPts val="0"/>
              </a:spcAft>
              <a:buClr>
                <a:schemeClr val="dk1"/>
              </a:buClr>
              <a:buSzPts val="1800"/>
              <a:buAutoNum type="arabicPeriod"/>
            </a:pPr>
            <a:r>
              <a:rPr lang="en-US" b="1" dirty="0">
                <a:latin typeface="Arial"/>
                <a:ea typeface="Arial"/>
                <a:cs typeface="Arial"/>
                <a:sym typeface="Arial"/>
              </a:rPr>
              <a:t>Manage Rooms</a:t>
            </a:r>
          </a:p>
          <a:p>
            <a:pPr marL="457200" lvl="0" indent="-342900" algn="l" rtl="0">
              <a:lnSpc>
                <a:spcPct val="115000"/>
              </a:lnSpc>
              <a:spcBef>
                <a:spcPts val="0"/>
              </a:spcBef>
              <a:spcAft>
                <a:spcPts val="0"/>
              </a:spcAft>
              <a:buClr>
                <a:schemeClr val="dk1"/>
              </a:buClr>
              <a:buSzPts val="1800"/>
              <a:buAutoNum type="arabicPeriod"/>
            </a:pPr>
            <a:r>
              <a:rPr lang="en-US" b="1" dirty="0">
                <a:latin typeface="Arial"/>
                <a:ea typeface="Arial"/>
                <a:cs typeface="Arial"/>
                <a:sym typeface="Arial"/>
              </a:rPr>
              <a:t>Check-in, Check out.</a:t>
            </a:r>
          </a:p>
          <a:p>
            <a:pPr marL="457200" lvl="0" indent="-342900" algn="l" rtl="0">
              <a:lnSpc>
                <a:spcPct val="115000"/>
              </a:lnSpc>
              <a:spcBef>
                <a:spcPts val="0"/>
              </a:spcBef>
              <a:spcAft>
                <a:spcPts val="0"/>
              </a:spcAft>
              <a:buClr>
                <a:schemeClr val="dk1"/>
              </a:buClr>
              <a:buSzPts val="1800"/>
              <a:buAutoNum type="arabicPeriod"/>
            </a:pPr>
            <a:r>
              <a:rPr lang="en-US" b="1" dirty="0">
                <a:latin typeface="Arial"/>
                <a:ea typeface="Arial"/>
                <a:cs typeface="Arial"/>
                <a:sym typeface="Arial"/>
              </a:rPr>
              <a:t>Available Rooms</a:t>
            </a:r>
          </a:p>
          <a:p>
            <a:pPr marL="457200" lvl="0" indent="-342900" algn="l" rtl="0">
              <a:lnSpc>
                <a:spcPct val="115000"/>
              </a:lnSpc>
              <a:spcBef>
                <a:spcPts val="0"/>
              </a:spcBef>
              <a:spcAft>
                <a:spcPts val="0"/>
              </a:spcAft>
              <a:buClr>
                <a:schemeClr val="dk1"/>
              </a:buClr>
              <a:buSzPts val="1800"/>
              <a:buAutoNum type="arabicPeriod"/>
            </a:pPr>
            <a:r>
              <a:rPr lang="en-US" b="1" dirty="0">
                <a:latin typeface="Arial"/>
                <a:ea typeface="Arial"/>
                <a:cs typeface="Arial"/>
                <a:sym typeface="Arial"/>
              </a:rPr>
              <a:t>Guest’s Summary </a:t>
            </a:r>
            <a:endParaRPr b="1" dirty="0">
              <a:latin typeface="Arial"/>
              <a:ea typeface="Arial"/>
              <a:cs typeface="Arial"/>
              <a:sym typeface="Arial"/>
            </a:endParaRPr>
          </a:p>
          <a:p>
            <a:pPr marL="114300" lvl="0" indent="0" algn="l" rtl="0">
              <a:lnSpc>
                <a:spcPct val="115000"/>
              </a:lnSpc>
              <a:spcBef>
                <a:spcPts val="0"/>
              </a:spcBef>
              <a:spcAft>
                <a:spcPts val="0"/>
              </a:spcAft>
              <a:buClr>
                <a:schemeClr val="dk1"/>
              </a:buClr>
              <a:buSzPts val="1800"/>
              <a:buNone/>
            </a:pPr>
            <a:r>
              <a:rPr lang="en-US" b="1" dirty="0">
                <a:latin typeface="Arial"/>
                <a:ea typeface="Arial"/>
                <a:cs typeface="Arial"/>
                <a:sym typeface="Arial"/>
              </a:rPr>
              <a:t> </a:t>
            </a:r>
            <a:endParaRPr b="1"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1ca36c2065_0_6"/>
          <p:cNvSpPr txBox="1">
            <a:spLocks noGrp="1"/>
          </p:cNvSpPr>
          <p:nvPr>
            <p:ph type="title"/>
          </p:nvPr>
        </p:nvSpPr>
        <p:spPr>
          <a:xfrm>
            <a:off x="982125" y="650000"/>
            <a:ext cx="7704600" cy="1046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27500"/>
              <a:buFont typeface="Arial"/>
              <a:buNone/>
            </a:pPr>
            <a:r>
              <a:rPr lang="en-US" b="1" u="sng">
                <a:solidFill>
                  <a:srgbClr val="FF0000"/>
                </a:solidFill>
              </a:rPr>
              <a:t>Algorithm</a:t>
            </a:r>
            <a:endParaRPr b="1" u="sng">
              <a:solidFill>
                <a:srgbClr val="FF0000"/>
              </a:solidFill>
            </a:endParaRPr>
          </a:p>
          <a:p>
            <a:pPr marL="0" lvl="0" indent="0" algn="ctr" rtl="0">
              <a:spcBef>
                <a:spcPts val="0"/>
              </a:spcBef>
              <a:spcAft>
                <a:spcPts val="0"/>
              </a:spcAft>
              <a:buNone/>
            </a:pPr>
            <a:endParaRPr u="sng"/>
          </a:p>
        </p:txBody>
      </p:sp>
      <p:sp>
        <p:nvSpPr>
          <p:cNvPr id="200" name="Google Shape;200;g11ca36c2065_0_6"/>
          <p:cNvSpPr txBox="1">
            <a:spLocks noGrp="1"/>
          </p:cNvSpPr>
          <p:nvPr>
            <p:ph type="body" idx="1"/>
          </p:nvPr>
        </p:nvSpPr>
        <p:spPr>
          <a:xfrm>
            <a:off x="888375" y="1322025"/>
            <a:ext cx="7892100" cy="5008500"/>
          </a:xfrm>
          <a:prstGeom prst="rect">
            <a:avLst/>
          </a:prstGeom>
        </p:spPr>
        <p:txBody>
          <a:bodyPr spcFirstLastPara="1" wrap="square" lIns="91425" tIns="45700" rIns="91425" bIns="45700" anchor="ctr" anchorCtr="0">
            <a:noAutofit/>
          </a:bodyPr>
          <a:lstStyle/>
          <a:p>
            <a:pPr marL="914400" indent="-457200">
              <a:lnSpc>
                <a:spcPct val="115000"/>
              </a:lnSpc>
              <a:spcBef>
                <a:spcPts val="0"/>
              </a:spcBef>
              <a:buFont typeface="Wingdings" panose="05000000000000000000" pitchFamily="2" charset="2"/>
              <a:buChar char="ü"/>
            </a:pPr>
            <a:r>
              <a:rPr lang="en-US" sz="3300" dirty="0"/>
              <a:t>Classes </a:t>
            </a:r>
          </a:p>
          <a:p>
            <a:pPr marL="914400" indent="-457200">
              <a:lnSpc>
                <a:spcPct val="115000"/>
              </a:lnSpc>
              <a:spcBef>
                <a:spcPts val="0"/>
              </a:spcBef>
              <a:buFont typeface="Wingdings" panose="05000000000000000000" pitchFamily="2" charset="2"/>
              <a:buChar char="ü"/>
            </a:pPr>
            <a:r>
              <a:rPr lang="en-US" sz="3300" dirty="0"/>
              <a:t>Objects</a:t>
            </a:r>
          </a:p>
          <a:p>
            <a:pPr marL="914400" indent="-457200">
              <a:lnSpc>
                <a:spcPct val="115000"/>
              </a:lnSpc>
              <a:spcBef>
                <a:spcPts val="0"/>
              </a:spcBef>
              <a:buFont typeface="Wingdings" panose="05000000000000000000" pitchFamily="2" charset="2"/>
              <a:buChar char="ü"/>
            </a:pPr>
            <a:r>
              <a:rPr lang="en-US" sz="3300" dirty="0"/>
              <a:t>Loops</a:t>
            </a:r>
          </a:p>
          <a:p>
            <a:pPr marL="914400" indent="-457200">
              <a:lnSpc>
                <a:spcPct val="115000"/>
              </a:lnSpc>
              <a:spcBef>
                <a:spcPts val="0"/>
              </a:spcBef>
              <a:buFont typeface="Wingdings" panose="05000000000000000000" pitchFamily="2" charset="2"/>
              <a:buChar char="ü"/>
            </a:pPr>
            <a:r>
              <a:rPr lang="en-US" sz="3300" dirty="0"/>
              <a:t>Arrays</a:t>
            </a:r>
          </a:p>
          <a:p>
            <a:pPr marL="914400" indent="-457200">
              <a:lnSpc>
                <a:spcPct val="115000"/>
              </a:lnSpc>
              <a:spcBef>
                <a:spcPts val="0"/>
              </a:spcBef>
              <a:buFont typeface="Wingdings" panose="05000000000000000000" pitchFamily="2" charset="2"/>
              <a:buChar char="ü"/>
            </a:pPr>
            <a:r>
              <a:rPr lang="en-US" sz="3300" dirty="0"/>
              <a:t>Functions</a:t>
            </a:r>
          </a:p>
          <a:p>
            <a:pPr marL="914400" indent="-457200">
              <a:lnSpc>
                <a:spcPct val="115000"/>
              </a:lnSpc>
              <a:spcBef>
                <a:spcPts val="0"/>
              </a:spcBef>
              <a:buFont typeface="Wingdings" panose="05000000000000000000" pitchFamily="2" charset="2"/>
              <a:buChar char="ü"/>
            </a:pPr>
            <a:r>
              <a:rPr lang="en-US" sz="3300" dirty="0"/>
              <a:t>File Handling</a:t>
            </a:r>
          </a:p>
          <a:p>
            <a:pPr marL="914400" indent="-457200">
              <a:lnSpc>
                <a:spcPct val="115000"/>
              </a:lnSpc>
              <a:spcBef>
                <a:spcPts val="0"/>
              </a:spcBef>
              <a:buFont typeface="Wingdings" panose="05000000000000000000" pitchFamily="2" charset="2"/>
              <a:buChar char="ü"/>
            </a:pPr>
            <a:endParaRPr lang="en-US" sz="3300" dirty="0"/>
          </a:p>
          <a:p>
            <a:pPr marL="457200" lvl="0" indent="0" algn="l" rtl="0">
              <a:lnSpc>
                <a:spcPct val="115000"/>
              </a:lnSpc>
              <a:spcBef>
                <a:spcPts val="0"/>
              </a:spcBef>
              <a:spcAft>
                <a:spcPts val="0"/>
              </a:spcAft>
              <a:buNone/>
            </a:pPr>
            <a:endParaRPr lang="en-US" sz="3300" dirty="0"/>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399</Words>
  <Application>Microsoft Office PowerPoint</Application>
  <PresentationFormat>On-screen Show (4:3)</PresentationFormat>
  <Paragraphs>65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Courier New</vt:lpstr>
      <vt:lpstr>Arial</vt:lpstr>
      <vt:lpstr>Wingdings</vt:lpstr>
      <vt:lpstr>Corbel</vt:lpstr>
      <vt:lpstr>Parallax</vt:lpstr>
      <vt:lpstr>PowerPoint Presentation</vt:lpstr>
      <vt:lpstr>PowerPoint Presentation</vt:lpstr>
      <vt:lpstr>Restaurant Management system</vt:lpstr>
      <vt:lpstr>PowerPoint Presentation</vt:lpstr>
      <vt:lpstr>PowerPoint Presentation</vt:lpstr>
      <vt:lpstr>Need for Hotel management system</vt:lpstr>
      <vt:lpstr>PowerPoint Presentation</vt:lpstr>
      <vt:lpstr>Algorithm</vt:lpstr>
      <vt:lpstr>Algorithm </vt:lpstr>
      <vt:lpstr>Features of c++ language used</vt:lpstr>
      <vt:lpstr>Input :</vt:lpstr>
      <vt:lpstr>Output(summary) :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mataji</dc:creator>
  <cp:lastModifiedBy>Bhavesh Chavda</cp:lastModifiedBy>
  <cp:revision>5</cp:revision>
  <dcterms:created xsi:type="dcterms:W3CDTF">2022-05-21T11:39:58Z</dcterms:created>
  <dcterms:modified xsi:type="dcterms:W3CDTF">2022-07-03T18:20:54Z</dcterms:modified>
</cp:coreProperties>
</file>