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7BB590-0368-438F-B8ED-A94A2015ABAD}" v="454" dt="2023-11-03T05:00:01.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97" autoAdjust="0"/>
    <p:restoredTop sz="93447" autoAdjust="0"/>
  </p:normalViewPr>
  <p:slideViewPr>
    <p:cSldViewPr snapToGrid="0">
      <p:cViewPr varScale="1">
        <p:scale>
          <a:sx n="89" d="100"/>
          <a:sy n="89" d="100"/>
        </p:scale>
        <p:origin x="509" y="77"/>
      </p:cViewPr>
      <p:guideLst>
        <p:guide orient="horz" pos="2160"/>
        <p:guide pos="3840"/>
      </p:guideLst>
    </p:cSldViewPr>
  </p:slideViewPr>
  <p:outlineViewPr>
    <p:cViewPr>
      <p:scale>
        <a:sx n="33" d="100"/>
        <a:sy n="33" d="100"/>
      </p:scale>
      <p:origin x="0" y="-50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E5720D5-190A-413D-932A-06339E95F8E7}"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62C4-75F5-46E5-8782-4CE743DE9CC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850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720D5-190A-413D-932A-06339E95F8E7}"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62C4-75F5-46E5-8782-4CE743DE9CC7}" type="slidenum">
              <a:rPr lang="en-IN" smtClean="0"/>
              <a:t>‹#›</a:t>
            </a:fld>
            <a:endParaRPr lang="en-IN"/>
          </a:p>
        </p:txBody>
      </p:sp>
    </p:spTree>
    <p:extLst>
      <p:ext uri="{BB962C8B-B14F-4D97-AF65-F5344CB8AC3E}">
        <p14:creationId xmlns:p14="http://schemas.microsoft.com/office/powerpoint/2010/main" val="206254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720D5-190A-413D-932A-06339E95F8E7}"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62C4-75F5-46E5-8782-4CE743DE9CC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80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720D5-190A-413D-932A-06339E95F8E7}"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62C4-75F5-46E5-8782-4CE743DE9CC7}" type="slidenum">
              <a:rPr lang="en-IN" smtClean="0"/>
              <a:t>‹#›</a:t>
            </a:fld>
            <a:endParaRPr lang="en-IN"/>
          </a:p>
        </p:txBody>
      </p:sp>
    </p:spTree>
    <p:extLst>
      <p:ext uri="{BB962C8B-B14F-4D97-AF65-F5344CB8AC3E}">
        <p14:creationId xmlns:p14="http://schemas.microsoft.com/office/powerpoint/2010/main" val="3535669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720D5-190A-413D-932A-06339E95F8E7}"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B562C4-75F5-46E5-8782-4CE743DE9CC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48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720D5-190A-413D-932A-06339E95F8E7}"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562C4-75F5-46E5-8782-4CE743DE9CC7}" type="slidenum">
              <a:rPr lang="en-IN" smtClean="0"/>
              <a:t>‹#›</a:t>
            </a:fld>
            <a:endParaRPr lang="en-IN"/>
          </a:p>
        </p:txBody>
      </p:sp>
    </p:spTree>
    <p:extLst>
      <p:ext uri="{BB962C8B-B14F-4D97-AF65-F5344CB8AC3E}">
        <p14:creationId xmlns:p14="http://schemas.microsoft.com/office/powerpoint/2010/main" val="1381066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720D5-190A-413D-932A-06339E95F8E7}"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B562C4-75F5-46E5-8782-4CE743DE9CC7}" type="slidenum">
              <a:rPr lang="en-IN" smtClean="0"/>
              <a:t>‹#›</a:t>
            </a:fld>
            <a:endParaRPr lang="en-IN"/>
          </a:p>
        </p:txBody>
      </p:sp>
    </p:spTree>
    <p:extLst>
      <p:ext uri="{BB962C8B-B14F-4D97-AF65-F5344CB8AC3E}">
        <p14:creationId xmlns:p14="http://schemas.microsoft.com/office/powerpoint/2010/main" val="3353778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720D5-190A-413D-932A-06339E95F8E7}" type="datetimeFigureOut">
              <a:rPr lang="en-IN" smtClean="0"/>
              <a:t>04-11-2023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B562C4-75F5-46E5-8782-4CE743DE9CC7}" type="slidenum">
              <a:rPr lang="en-IN" smtClean="0"/>
              <a:t>‹#›</a:t>
            </a:fld>
            <a:endParaRPr lang="en-IN"/>
          </a:p>
        </p:txBody>
      </p:sp>
    </p:spTree>
    <p:extLst>
      <p:ext uri="{BB962C8B-B14F-4D97-AF65-F5344CB8AC3E}">
        <p14:creationId xmlns:p14="http://schemas.microsoft.com/office/powerpoint/2010/main" val="217149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720D5-190A-413D-932A-06339E95F8E7}" type="datetimeFigureOut">
              <a:rPr lang="en-IN" smtClean="0"/>
              <a:t>04-11-2023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B562C4-75F5-46E5-8782-4CE743DE9CC7}" type="slidenum">
              <a:rPr lang="en-IN" smtClean="0"/>
              <a:t>‹#›</a:t>
            </a:fld>
            <a:endParaRPr lang="en-IN"/>
          </a:p>
        </p:txBody>
      </p:sp>
    </p:spTree>
    <p:extLst>
      <p:ext uri="{BB962C8B-B14F-4D97-AF65-F5344CB8AC3E}">
        <p14:creationId xmlns:p14="http://schemas.microsoft.com/office/powerpoint/2010/main" val="77292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5720D5-190A-413D-932A-06339E95F8E7}"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562C4-75F5-46E5-8782-4CE743DE9CC7}" type="slidenum">
              <a:rPr lang="en-IN" smtClean="0"/>
              <a:t>‹#›</a:t>
            </a:fld>
            <a:endParaRPr lang="en-IN"/>
          </a:p>
        </p:txBody>
      </p:sp>
    </p:spTree>
    <p:extLst>
      <p:ext uri="{BB962C8B-B14F-4D97-AF65-F5344CB8AC3E}">
        <p14:creationId xmlns:p14="http://schemas.microsoft.com/office/powerpoint/2010/main" val="60940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720D5-190A-413D-932A-06339E95F8E7}"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B562C4-75F5-46E5-8782-4CE743DE9CC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73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E5720D5-190A-413D-932A-06339E95F8E7}" type="datetimeFigureOut">
              <a:rPr lang="en-IN" smtClean="0"/>
              <a:t>04-11-2023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CB562C4-75F5-46E5-8782-4CE743DE9CC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29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62B6C17-D0ED-A2B0-75AF-52724D033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886"/>
            <a:ext cx="12192000" cy="6858000"/>
          </a:xfrm>
          <a:prstGeom prst="rect">
            <a:avLst/>
          </a:prstGeom>
        </p:spPr>
      </p:pic>
      <p:pic>
        <p:nvPicPr>
          <p:cNvPr id="15" name="Picture 14">
            <a:extLst>
              <a:ext uri="{FF2B5EF4-FFF2-40B4-BE49-F238E27FC236}">
                <a16:creationId xmlns:a16="http://schemas.microsoft.com/office/drawing/2014/main" id="{519BBE19-E9EB-EEC8-332D-8CA7E8D6F026}"/>
              </a:ext>
            </a:extLst>
          </p:cNvPr>
          <p:cNvPicPr>
            <a:picLocks noChangeAspect="1"/>
          </p:cNvPicPr>
          <p:nvPr/>
        </p:nvPicPr>
        <p:blipFill>
          <a:blip r:embed="rId4"/>
          <a:stretch>
            <a:fillRect/>
          </a:stretch>
        </p:blipFill>
        <p:spPr>
          <a:xfrm>
            <a:off x="3454400" y="1003300"/>
            <a:ext cx="5740400" cy="4076700"/>
          </a:xfrm>
          <a:prstGeom prst="rect">
            <a:avLst/>
          </a:prstGeom>
          <a:effectLst>
            <a:glow>
              <a:schemeClr val="accent1">
                <a:alpha val="0"/>
              </a:schemeClr>
            </a:glow>
          </a:effectLst>
        </p:spPr>
      </p:pic>
      <p:sp>
        <p:nvSpPr>
          <p:cNvPr id="16" name="TextBox 15">
            <a:extLst>
              <a:ext uri="{FF2B5EF4-FFF2-40B4-BE49-F238E27FC236}">
                <a16:creationId xmlns:a16="http://schemas.microsoft.com/office/drawing/2014/main" id="{D51A725B-DB47-5DF0-9437-5CC46EB618B4}"/>
              </a:ext>
            </a:extLst>
          </p:cNvPr>
          <p:cNvSpPr txBox="1"/>
          <p:nvPr/>
        </p:nvSpPr>
        <p:spPr>
          <a:xfrm>
            <a:off x="4610100" y="6083300"/>
            <a:ext cx="4292600" cy="400110"/>
          </a:xfrm>
          <a:prstGeom prst="rect">
            <a:avLst/>
          </a:prstGeom>
          <a:noFill/>
        </p:spPr>
        <p:txBody>
          <a:bodyPr wrap="square" rtlCol="0">
            <a:spAutoFit/>
          </a:bodyPr>
          <a:lstStyle/>
          <a:p>
            <a:pPr algn="ctr"/>
            <a:r>
              <a:rPr lang="en-IN" sz="2000" dirty="0"/>
              <a:t>BY TECHNOCRAFTS</a:t>
            </a:r>
          </a:p>
        </p:txBody>
      </p:sp>
    </p:spTree>
    <p:extLst>
      <p:ext uri="{BB962C8B-B14F-4D97-AF65-F5344CB8AC3E}">
        <p14:creationId xmlns:p14="http://schemas.microsoft.com/office/powerpoint/2010/main" val="17243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8EC0-2AA2-B3D6-041E-613B10488658}"/>
              </a:ext>
            </a:extLst>
          </p:cNvPr>
          <p:cNvSpPr>
            <a:spLocks noGrp="1"/>
          </p:cNvSpPr>
          <p:nvPr>
            <p:ph type="title"/>
          </p:nvPr>
        </p:nvSpPr>
        <p:spPr>
          <a:noFill/>
        </p:spPr>
        <p:txBody>
          <a:bodyPr/>
          <a:lstStyle/>
          <a:p>
            <a:r>
              <a:rPr lang="en-IN" dirty="0"/>
              <a:t>Goals </a:t>
            </a:r>
          </a:p>
        </p:txBody>
      </p:sp>
      <p:sp>
        <p:nvSpPr>
          <p:cNvPr id="3" name="Content Placeholder 2">
            <a:extLst>
              <a:ext uri="{FF2B5EF4-FFF2-40B4-BE49-F238E27FC236}">
                <a16:creationId xmlns:a16="http://schemas.microsoft.com/office/drawing/2014/main" id="{E813D452-1AFC-1917-B4FC-978761A5F477}"/>
              </a:ext>
            </a:extLst>
          </p:cNvPr>
          <p:cNvSpPr>
            <a:spLocks noGrp="1"/>
          </p:cNvSpPr>
          <p:nvPr>
            <p:ph idx="1"/>
          </p:nvPr>
        </p:nvSpPr>
        <p:spPr/>
        <p:txBody>
          <a:bodyPr/>
          <a:lstStyle/>
          <a:p>
            <a:pPr marL="457200" indent="-457200">
              <a:buFont typeface="+mj-lt"/>
              <a:buAutoNum type="arabicPeriod"/>
            </a:pPr>
            <a:r>
              <a:rPr lang="en-US" b="1" i="0" dirty="0">
                <a:solidFill>
                  <a:srgbClr val="374151"/>
                </a:solidFill>
                <a:effectLst/>
                <a:latin typeface="+mj-lt"/>
              </a:rPr>
              <a:t>The goal of creating a </a:t>
            </a:r>
            <a:r>
              <a:rPr lang="en-US" b="1" dirty="0">
                <a:solidFill>
                  <a:srgbClr val="374151"/>
                </a:solidFill>
                <a:latin typeface="+mj-lt"/>
              </a:rPr>
              <a:t>doctor-patient</a:t>
            </a:r>
            <a:r>
              <a:rPr lang="en-US" b="1" i="0" dirty="0">
                <a:solidFill>
                  <a:srgbClr val="374151"/>
                </a:solidFill>
                <a:effectLst/>
                <a:latin typeface="+mj-lt"/>
              </a:rPr>
              <a:t> matching system is to improve the healthcare experience for both patients and healthcare providers. This system aims to connect patients with the most suitable healthcare providers based on various factors and preferences. Here are some key objectives.</a:t>
            </a:r>
          </a:p>
          <a:p>
            <a:pPr marL="457200" indent="-457200">
              <a:buFont typeface="+mj-lt"/>
              <a:buAutoNum type="arabicPeriod"/>
            </a:pPr>
            <a:r>
              <a:rPr lang="en-US" b="1" i="0" dirty="0">
                <a:solidFill>
                  <a:srgbClr val="374151"/>
                </a:solidFill>
                <a:effectLst/>
                <a:latin typeface="+mj-lt"/>
              </a:rPr>
              <a:t>To achieve these goals, doctor-patient matching systems may use algorithms, data analysis, and patient input to make informed recommendations for healthcare provider selection. These systems can be implemented as standalone platforms, integrated into electronic health records (EHR) systems, or offered as features within healthcare provider directories and booking services.</a:t>
            </a:r>
            <a:endParaRPr lang="en-IN" b="1" dirty="0">
              <a:latin typeface="+mj-lt"/>
            </a:endParaRPr>
          </a:p>
        </p:txBody>
      </p:sp>
      <p:pic>
        <p:nvPicPr>
          <p:cNvPr id="4" name="Picture 3">
            <a:extLst>
              <a:ext uri="{FF2B5EF4-FFF2-40B4-BE49-F238E27FC236}">
                <a16:creationId xmlns:a16="http://schemas.microsoft.com/office/drawing/2014/main" id="{CA91F57A-99EC-E34A-B9AC-0B6569AF163B}"/>
              </a:ext>
            </a:extLst>
          </p:cNvPr>
          <p:cNvPicPr>
            <a:picLocks noChangeAspect="1"/>
          </p:cNvPicPr>
          <p:nvPr/>
        </p:nvPicPr>
        <p:blipFill>
          <a:blip r:embed="rId2"/>
          <a:stretch>
            <a:fillRect/>
          </a:stretch>
        </p:blipFill>
        <p:spPr>
          <a:xfrm>
            <a:off x="10744200" y="14708"/>
            <a:ext cx="1447800" cy="714248"/>
          </a:xfrm>
          <a:prstGeom prst="rect">
            <a:avLst/>
          </a:prstGeom>
        </p:spPr>
      </p:pic>
    </p:spTree>
    <p:extLst>
      <p:ext uri="{BB962C8B-B14F-4D97-AF65-F5344CB8AC3E}">
        <p14:creationId xmlns:p14="http://schemas.microsoft.com/office/powerpoint/2010/main" val="147258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E06-DD21-3AE9-B916-DA74C3FEE8D8}"/>
              </a:ext>
            </a:extLst>
          </p:cNvPr>
          <p:cNvSpPr>
            <a:spLocks noGrp="1"/>
          </p:cNvSpPr>
          <p:nvPr>
            <p:ph type="title"/>
          </p:nvPr>
        </p:nvSpPr>
        <p:spPr/>
        <p:txBody>
          <a:bodyPr/>
          <a:lstStyle/>
          <a:p>
            <a:r>
              <a:rPr lang="en-IN" dirty="0"/>
              <a:t>PROGRESS</a:t>
            </a:r>
          </a:p>
        </p:txBody>
      </p:sp>
      <p:sp>
        <p:nvSpPr>
          <p:cNvPr id="3" name="Content Placeholder 2">
            <a:extLst>
              <a:ext uri="{FF2B5EF4-FFF2-40B4-BE49-F238E27FC236}">
                <a16:creationId xmlns:a16="http://schemas.microsoft.com/office/drawing/2014/main" id="{72DE98C0-7D55-1D4B-1268-DDB2E563390F}"/>
              </a:ext>
            </a:extLst>
          </p:cNvPr>
          <p:cNvSpPr>
            <a:spLocks noGrp="1"/>
          </p:cNvSpPr>
          <p:nvPr>
            <p:ph idx="1"/>
          </p:nvPr>
        </p:nvSpPr>
        <p:spPr/>
        <p:txBody>
          <a:bodyPr/>
          <a:lstStyle/>
          <a:p>
            <a:r>
              <a:rPr lang="en-IN" dirty="0">
                <a:latin typeface="Aptos Narrow" panose="020B0004020202020204" pitchFamily="34" charset="0"/>
              </a:rPr>
              <a:t>1.Named our website as Doc-Connect</a:t>
            </a:r>
          </a:p>
          <a:p>
            <a:r>
              <a:rPr lang="en-IN" dirty="0">
                <a:latin typeface="Aptos Narrow" panose="020B0004020202020204" pitchFamily="34" charset="0"/>
              </a:rPr>
              <a:t>2.Created doctor registration page</a:t>
            </a:r>
          </a:p>
          <a:p>
            <a:r>
              <a:rPr lang="en-IN" dirty="0">
                <a:latin typeface="Aptos Narrow" panose="020B0004020202020204" pitchFamily="34" charset="0"/>
              </a:rPr>
              <a:t>3.Data input by patient</a:t>
            </a:r>
          </a:p>
          <a:p>
            <a:r>
              <a:rPr lang="en-IN" dirty="0">
                <a:latin typeface="Aptos Narrow" panose="020B0004020202020204" pitchFamily="34" charset="0"/>
              </a:rPr>
              <a:t>4.Created database</a:t>
            </a:r>
          </a:p>
          <a:p>
            <a:endParaRPr lang="en-IN" dirty="0"/>
          </a:p>
        </p:txBody>
      </p:sp>
    </p:spTree>
    <p:extLst>
      <p:ext uri="{BB962C8B-B14F-4D97-AF65-F5344CB8AC3E}">
        <p14:creationId xmlns:p14="http://schemas.microsoft.com/office/powerpoint/2010/main" val="317552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2E7D-FA2F-E987-BC9B-5F56175905C9}"/>
              </a:ext>
            </a:extLst>
          </p:cNvPr>
          <p:cNvSpPr>
            <a:spLocks noGrp="1"/>
          </p:cNvSpPr>
          <p:nvPr>
            <p:ph type="title"/>
          </p:nvPr>
        </p:nvSpPr>
        <p:spPr/>
        <p:txBody>
          <a:bodyPr/>
          <a:lstStyle/>
          <a:p>
            <a:r>
              <a:rPr lang="en-IN" dirty="0"/>
              <a:t>Upcoming upgrades for the future</a:t>
            </a:r>
          </a:p>
        </p:txBody>
      </p:sp>
      <p:sp>
        <p:nvSpPr>
          <p:cNvPr id="3" name="Content Placeholder 2">
            <a:extLst>
              <a:ext uri="{FF2B5EF4-FFF2-40B4-BE49-F238E27FC236}">
                <a16:creationId xmlns:a16="http://schemas.microsoft.com/office/drawing/2014/main" id="{43CF71B0-FDF2-3680-1B06-EE5187673F2E}"/>
              </a:ext>
            </a:extLst>
          </p:cNvPr>
          <p:cNvSpPr>
            <a:spLocks noGrp="1"/>
          </p:cNvSpPr>
          <p:nvPr>
            <p:ph idx="1"/>
          </p:nvPr>
        </p:nvSpPr>
        <p:spPr>
          <a:noFill/>
        </p:spPr>
        <p:txBody>
          <a:bodyPr/>
          <a:lstStyle/>
          <a:p>
            <a:pPr marL="457200" indent="-457200">
              <a:buFont typeface="+mj-lt"/>
              <a:buAutoNum type="arabicPeriod"/>
            </a:pPr>
            <a:r>
              <a:rPr lang="en-IN" dirty="0"/>
              <a:t>Addition of navigation features</a:t>
            </a:r>
          </a:p>
          <a:p>
            <a:pPr marL="457200" indent="-457200">
              <a:buFont typeface="+mj-lt"/>
              <a:buAutoNum type="arabicPeriod"/>
            </a:pPr>
            <a:r>
              <a:rPr lang="en-IN" dirty="0"/>
              <a:t>Addition of data</a:t>
            </a:r>
          </a:p>
          <a:p>
            <a:pPr marL="457200" indent="-457200">
              <a:buFont typeface="+mj-lt"/>
              <a:buAutoNum type="arabicPeriod"/>
            </a:pPr>
            <a:r>
              <a:rPr lang="en-IN" i="0" dirty="0">
                <a:effectLst/>
              </a:rPr>
              <a:t>Real-time Feedback</a:t>
            </a:r>
          </a:p>
          <a:p>
            <a:pPr marL="457200" indent="-457200">
              <a:buFont typeface="+mj-lt"/>
              <a:buAutoNum type="arabicPeriod"/>
            </a:pPr>
            <a:r>
              <a:rPr lang="en-IN" i="0" dirty="0">
                <a:effectLst/>
              </a:rPr>
              <a:t>Electronic Health Records</a:t>
            </a:r>
          </a:p>
          <a:p>
            <a:pPr marL="457200" indent="-457200">
              <a:buFont typeface="+mj-lt"/>
              <a:buAutoNum type="arabicPeriod"/>
            </a:pPr>
            <a:r>
              <a:rPr lang="en-IN" dirty="0"/>
              <a:t>Slot booking</a:t>
            </a:r>
          </a:p>
          <a:p>
            <a:pPr marL="0" indent="0">
              <a:buNone/>
            </a:pPr>
            <a:endParaRPr lang="en-IN" i="0" dirty="0">
              <a:effectLst/>
            </a:endParaRPr>
          </a:p>
          <a:p>
            <a:pPr marL="457200" indent="-457200">
              <a:buFont typeface="+mj-lt"/>
              <a:buAutoNum type="arabicPeriod"/>
            </a:pPr>
            <a:endParaRPr lang="en-IN" dirty="0"/>
          </a:p>
          <a:p>
            <a:pPr marL="457200" indent="-457200">
              <a:buFont typeface="+mj-lt"/>
              <a:buAutoNum type="arabicPeriod"/>
            </a:pPr>
            <a:endParaRPr lang="en-IN" dirty="0"/>
          </a:p>
          <a:p>
            <a:pPr marL="0" indent="0">
              <a:buNone/>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pic>
        <p:nvPicPr>
          <p:cNvPr id="4" name="Picture 3">
            <a:extLst>
              <a:ext uri="{FF2B5EF4-FFF2-40B4-BE49-F238E27FC236}">
                <a16:creationId xmlns:a16="http://schemas.microsoft.com/office/drawing/2014/main" id="{6F5F5C51-F6F8-DA7D-96CC-1647A39028BA}"/>
              </a:ext>
            </a:extLst>
          </p:cNvPr>
          <p:cNvPicPr>
            <a:picLocks noChangeAspect="1"/>
          </p:cNvPicPr>
          <p:nvPr/>
        </p:nvPicPr>
        <p:blipFill>
          <a:blip r:embed="rId3"/>
          <a:stretch>
            <a:fillRect/>
          </a:stretch>
        </p:blipFill>
        <p:spPr>
          <a:xfrm>
            <a:off x="10744200" y="14708"/>
            <a:ext cx="1447800" cy="714248"/>
          </a:xfrm>
          <a:prstGeom prst="rect">
            <a:avLst/>
          </a:prstGeom>
        </p:spPr>
      </p:pic>
    </p:spTree>
    <p:extLst>
      <p:ext uri="{BB962C8B-B14F-4D97-AF65-F5344CB8AC3E}">
        <p14:creationId xmlns:p14="http://schemas.microsoft.com/office/powerpoint/2010/main" val="398310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011E8-4521-07A5-5573-F60953AA33A9}"/>
              </a:ext>
            </a:extLst>
          </p:cNvPr>
          <p:cNvSpPr>
            <a:spLocks noGrp="1"/>
          </p:cNvSpPr>
          <p:nvPr>
            <p:ph type="title"/>
          </p:nvPr>
        </p:nvSpPr>
        <p:spPr/>
        <p:txBody>
          <a:bodyPr/>
          <a:lstStyle/>
          <a:p>
            <a:r>
              <a:rPr lang="en-IN" dirty="0"/>
              <a:t>Basic Details and Problem statement</a:t>
            </a:r>
          </a:p>
        </p:txBody>
      </p:sp>
      <p:sp>
        <p:nvSpPr>
          <p:cNvPr id="3" name="Content Placeholder 2">
            <a:extLst>
              <a:ext uri="{FF2B5EF4-FFF2-40B4-BE49-F238E27FC236}">
                <a16:creationId xmlns:a16="http://schemas.microsoft.com/office/drawing/2014/main" id="{9CB51EB2-B1D5-331B-0430-F9EF57B8AAC1}"/>
              </a:ext>
            </a:extLst>
          </p:cNvPr>
          <p:cNvSpPr>
            <a:spLocks noGrp="1"/>
          </p:cNvSpPr>
          <p:nvPr>
            <p:ph idx="1"/>
          </p:nvPr>
        </p:nvSpPr>
        <p:spPr>
          <a:xfrm>
            <a:off x="1024128" y="1778000"/>
            <a:ext cx="9720073" cy="4531360"/>
          </a:xfrm>
        </p:spPr>
        <p:txBody>
          <a:bodyPr>
            <a:normAutofit fontScale="77500" lnSpcReduction="20000"/>
          </a:bodyPr>
          <a:lstStyle/>
          <a:p>
            <a:pPr marL="0" indent="0">
              <a:buNone/>
            </a:pPr>
            <a:r>
              <a:rPr lang="en-IN" sz="2900" b="1" dirty="0"/>
              <a:t>Problem statement: </a:t>
            </a:r>
            <a:r>
              <a:rPr lang="en-IN" sz="2900" dirty="0"/>
              <a:t>-Doctor-patient Matching</a:t>
            </a:r>
          </a:p>
          <a:p>
            <a:pPr marL="0" indent="0">
              <a:buNone/>
            </a:pPr>
            <a:r>
              <a:rPr lang="en-IN" sz="2900" dirty="0"/>
              <a:t>Build a platform that matches patients with the most suitable doctors based on their needs,  location and Doctor speciality.</a:t>
            </a:r>
          </a:p>
          <a:p>
            <a:pPr marL="0" indent="0">
              <a:buNone/>
            </a:pPr>
            <a:r>
              <a:rPr lang="en-IN" sz="2900" b="1" dirty="0"/>
              <a:t>Theme: </a:t>
            </a:r>
            <a:r>
              <a:rPr lang="en-IN" sz="2900" dirty="0"/>
              <a:t>MedTech</a:t>
            </a:r>
          </a:p>
          <a:p>
            <a:pPr marL="0" indent="0">
              <a:buNone/>
            </a:pPr>
            <a:r>
              <a:rPr lang="en-IN" sz="2900" b="1" dirty="0"/>
              <a:t>Team members:</a:t>
            </a:r>
          </a:p>
          <a:p>
            <a:pPr marL="457200" indent="-457200">
              <a:buFont typeface="+mj-lt"/>
              <a:buAutoNum type="arabicPeriod"/>
            </a:pPr>
            <a:r>
              <a:rPr lang="en-IN" sz="2900" dirty="0"/>
              <a:t>Bhavesh Reddy</a:t>
            </a:r>
          </a:p>
          <a:p>
            <a:pPr marL="457200" indent="-457200">
              <a:buFont typeface="+mj-lt"/>
              <a:buAutoNum type="arabicPeriod"/>
            </a:pPr>
            <a:r>
              <a:rPr lang="en-IN" sz="2900" dirty="0"/>
              <a:t>CH Pushpak Hanish</a:t>
            </a:r>
          </a:p>
          <a:p>
            <a:pPr marL="457200" indent="-457200">
              <a:buFont typeface="+mj-lt"/>
              <a:buAutoNum type="arabicPeriod"/>
            </a:pPr>
            <a:r>
              <a:rPr lang="en-IN" sz="2900" dirty="0"/>
              <a:t>Eshaan Michael</a:t>
            </a:r>
          </a:p>
          <a:p>
            <a:pPr marL="457200" indent="-457200">
              <a:buFont typeface="+mj-lt"/>
              <a:buAutoNum type="arabicPeriod"/>
            </a:pPr>
            <a:r>
              <a:rPr lang="en-IN" sz="2900" dirty="0"/>
              <a:t>Sai Aasrith</a:t>
            </a:r>
          </a:p>
          <a:p>
            <a:pPr marL="0" indent="0">
              <a:buNone/>
            </a:pPr>
            <a:r>
              <a:rPr lang="en-IN" sz="2900" b="1" dirty="0"/>
              <a:t>Team Leader: </a:t>
            </a:r>
            <a:r>
              <a:rPr lang="en-IN" sz="2900" dirty="0"/>
              <a:t>Bhavesh Reddy </a:t>
            </a:r>
          </a:p>
          <a:p>
            <a:pPr marL="0" indent="0">
              <a:buNone/>
            </a:pPr>
            <a:r>
              <a:rPr lang="en-IN" sz="2900" b="1" dirty="0"/>
              <a:t>Institute Name: </a:t>
            </a:r>
            <a:r>
              <a:rPr lang="en-IN" sz="2900" dirty="0"/>
              <a:t>Woxsen University</a:t>
            </a:r>
          </a:p>
          <a:p>
            <a:endParaRPr lang="en-IN" sz="2000" dirty="0"/>
          </a:p>
          <a:p>
            <a:pPr marL="457200" indent="-457200">
              <a:buFont typeface="+mj-lt"/>
              <a:buAutoNum type="arabicPeriod"/>
            </a:pPr>
            <a:endParaRPr lang="en-IN" sz="2000" dirty="0"/>
          </a:p>
        </p:txBody>
      </p:sp>
      <p:pic>
        <p:nvPicPr>
          <p:cNvPr id="5" name="Picture 4">
            <a:extLst>
              <a:ext uri="{FF2B5EF4-FFF2-40B4-BE49-F238E27FC236}">
                <a16:creationId xmlns:a16="http://schemas.microsoft.com/office/drawing/2014/main" id="{56CC3A8B-4C02-FA44-2D22-960D99534D63}"/>
              </a:ext>
            </a:extLst>
          </p:cNvPr>
          <p:cNvPicPr>
            <a:picLocks noChangeAspect="1"/>
          </p:cNvPicPr>
          <p:nvPr/>
        </p:nvPicPr>
        <p:blipFill>
          <a:blip r:embed="rId2"/>
          <a:stretch>
            <a:fillRect/>
          </a:stretch>
        </p:blipFill>
        <p:spPr>
          <a:xfrm>
            <a:off x="10744200" y="14708"/>
            <a:ext cx="1447800" cy="714248"/>
          </a:xfrm>
          <a:prstGeom prst="rect">
            <a:avLst/>
          </a:prstGeom>
        </p:spPr>
      </p:pic>
    </p:spTree>
    <p:extLst>
      <p:ext uri="{BB962C8B-B14F-4D97-AF65-F5344CB8AC3E}">
        <p14:creationId xmlns:p14="http://schemas.microsoft.com/office/powerpoint/2010/main" val="13539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6AFD-733A-C879-F125-C1E836D25A14}"/>
              </a:ext>
            </a:extLst>
          </p:cNvPr>
          <p:cNvSpPr>
            <a:spLocks noGrp="1"/>
          </p:cNvSpPr>
          <p:nvPr>
            <p:ph type="title"/>
          </p:nvPr>
        </p:nvSpPr>
        <p:spPr/>
        <p:txBody>
          <a:bodyPr/>
          <a:lstStyle/>
          <a:p>
            <a:r>
              <a:rPr lang="en-IN" dirty="0"/>
              <a:t>What is Doctor-patient matching ?</a:t>
            </a:r>
          </a:p>
        </p:txBody>
      </p:sp>
      <p:sp>
        <p:nvSpPr>
          <p:cNvPr id="3" name="Content Placeholder 2">
            <a:extLst>
              <a:ext uri="{FF2B5EF4-FFF2-40B4-BE49-F238E27FC236}">
                <a16:creationId xmlns:a16="http://schemas.microsoft.com/office/drawing/2014/main" id="{303309E6-ADD2-E303-29D8-18E587381824}"/>
              </a:ext>
            </a:extLst>
          </p:cNvPr>
          <p:cNvSpPr>
            <a:spLocks noGrp="1"/>
          </p:cNvSpPr>
          <p:nvPr>
            <p:ph idx="1"/>
          </p:nvPr>
        </p:nvSpPr>
        <p:spPr>
          <a:xfrm>
            <a:off x="1024128" y="1930400"/>
            <a:ext cx="9720073" cy="4378960"/>
          </a:xfrm>
        </p:spPr>
        <p:txBody>
          <a:bodyPr>
            <a:normAutofit/>
          </a:bodyPr>
          <a:lstStyle/>
          <a:p>
            <a:pPr marL="457200" indent="-457200">
              <a:buFont typeface="+mj-lt"/>
              <a:buAutoNum type="arabicPeriod"/>
            </a:pPr>
            <a:r>
              <a:rPr lang="en-US" dirty="0"/>
              <a:t>Patient-physician connection, also known as patient-provider connection or physician-patient connection, is the process of connecting a patient with the appropriate doctor (healthcare provider) or physician.</a:t>
            </a:r>
          </a:p>
          <a:p>
            <a:pPr marL="457200" indent="-457200">
              <a:buFont typeface="+mj-lt"/>
              <a:buAutoNum type="arabicPeriod"/>
            </a:pPr>
            <a:r>
              <a:rPr lang="en-US" dirty="0"/>
              <a:t>Doctor-patient matching takes into account a number of factors, such as the patient's health status, preferences, location, health care provider's expertise, and availability.</a:t>
            </a:r>
          </a:p>
          <a:p>
            <a:pPr marL="457200" indent="-457200">
              <a:buFont typeface="+mj-lt"/>
              <a:buAutoNum type="arabicPeriod"/>
            </a:pPr>
            <a:r>
              <a:rPr lang="en-US" dirty="0"/>
              <a:t>It aims to ensure that patients receive appropriate and timely health services by connecting them with the most appropriate health professionals, whether in primary care, specialist treatment or specific medical needs.</a:t>
            </a:r>
          </a:p>
          <a:p>
            <a:pPr marL="0" indent="0">
              <a:buNone/>
            </a:pPr>
            <a:r>
              <a:rPr lang="en-US" sz="2000" dirty="0"/>
              <a:t> </a:t>
            </a:r>
          </a:p>
          <a:p>
            <a:pPr marL="457200" indent="-457200">
              <a:buFont typeface="+mj-lt"/>
              <a:buAutoNum type="arabicPeriod"/>
            </a:pPr>
            <a:endParaRPr lang="en-IN" sz="2000" dirty="0"/>
          </a:p>
        </p:txBody>
      </p:sp>
      <p:pic>
        <p:nvPicPr>
          <p:cNvPr id="5" name="Picture 4">
            <a:extLst>
              <a:ext uri="{FF2B5EF4-FFF2-40B4-BE49-F238E27FC236}">
                <a16:creationId xmlns:a16="http://schemas.microsoft.com/office/drawing/2014/main" id="{BEF0F78C-BA85-8557-4C8B-B1A621DB69F6}"/>
              </a:ext>
            </a:extLst>
          </p:cNvPr>
          <p:cNvPicPr>
            <a:picLocks noChangeAspect="1"/>
          </p:cNvPicPr>
          <p:nvPr/>
        </p:nvPicPr>
        <p:blipFill>
          <a:blip r:embed="rId2"/>
          <a:stretch>
            <a:fillRect/>
          </a:stretch>
        </p:blipFill>
        <p:spPr>
          <a:xfrm>
            <a:off x="10744200" y="14708"/>
            <a:ext cx="1447800" cy="714248"/>
          </a:xfrm>
          <a:prstGeom prst="rect">
            <a:avLst/>
          </a:prstGeom>
        </p:spPr>
      </p:pic>
    </p:spTree>
    <p:extLst>
      <p:ext uri="{BB962C8B-B14F-4D97-AF65-F5344CB8AC3E}">
        <p14:creationId xmlns:p14="http://schemas.microsoft.com/office/powerpoint/2010/main" val="35226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7134-E44D-4F41-57E0-CC17776A53DB}"/>
              </a:ext>
            </a:extLst>
          </p:cNvPr>
          <p:cNvSpPr>
            <a:spLocks noGrp="1"/>
          </p:cNvSpPr>
          <p:nvPr>
            <p:ph type="title"/>
          </p:nvPr>
        </p:nvSpPr>
        <p:spPr/>
        <p:txBody>
          <a:bodyPr/>
          <a:lstStyle/>
          <a:p>
            <a:r>
              <a:rPr lang="en-IN" dirty="0"/>
              <a:t>Why Doctor-patient Matching Important ?</a:t>
            </a:r>
          </a:p>
        </p:txBody>
      </p:sp>
      <p:sp>
        <p:nvSpPr>
          <p:cNvPr id="3" name="Content Placeholder 2">
            <a:extLst>
              <a:ext uri="{FF2B5EF4-FFF2-40B4-BE49-F238E27FC236}">
                <a16:creationId xmlns:a16="http://schemas.microsoft.com/office/drawing/2014/main" id="{1EDEEBAA-7996-3226-0904-BE9C782AD2DE}"/>
              </a:ext>
            </a:extLst>
          </p:cNvPr>
          <p:cNvSpPr>
            <a:spLocks noGrp="1"/>
          </p:cNvSpPr>
          <p:nvPr>
            <p:ph idx="1"/>
          </p:nvPr>
        </p:nvSpPr>
        <p:spPr/>
        <p:txBody>
          <a:bodyPr>
            <a:normAutofit/>
          </a:bodyPr>
          <a:lstStyle/>
          <a:p>
            <a:pPr marL="457200" indent="-457200">
              <a:buFont typeface="+mj-lt"/>
              <a:buAutoNum type="arabicPeriod"/>
            </a:pPr>
            <a:r>
              <a:rPr lang="en-IN" dirty="0"/>
              <a:t>Improved Quality of Care</a:t>
            </a:r>
          </a:p>
          <a:p>
            <a:pPr marL="457200" indent="-457200">
              <a:buFont typeface="+mj-lt"/>
              <a:buAutoNum type="arabicPeriod"/>
            </a:pPr>
            <a:r>
              <a:rPr lang="en-IN" dirty="0"/>
              <a:t>Patient Satisfaction</a:t>
            </a:r>
          </a:p>
          <a:p>
            <a:pPr marL="457200" indent="-457200">
              <a:buFont typeface="+mj-lt"/>
              <a:buAutoNum type="arabicPeriod"/>
            </a:pPr>
            <a:r>
              <a:rPr lang="en-IN" dirty="0"/>
              <a:t>Reduced Wait time</a:t>
            </a:r>
          </a:p>
          <a:p>
            <a:pPr marL="457200" indent="-457200">
              <a:buFont typeface="+mj-lt"/>
              <a:buAutoNum type="arabicPeriod"/>
            </a:pPr>
            <a:r>
              <a:rPr lang="en-IN" dirty="0"/>
              <a:t>Cost- Efficient</a:t>
            </a:r>
          </a:p>
          <a:p>
            <a:pPr marL="457200" indent="-457200">
              <a:buFont typeface="+mj-lt"/>
              <a:buAutoNum type="arabicPeriod"/>
            </a:pPr>
            <a:r>
              <a:rPr lang="en-IN" dirty="0"/>
              <a:t>Preventive care</a:t>
            </a:r>
          </a:p>
          <a:p>
            <a:pPr marL="457200" indent="-457200">
              <a:buFont typeface="+mj-lt"/>
              <a:buAutoNum type="arabicPeriod"/>
            </a:pPr>
            <a:r>
              <a:rPr lang="en-IN" dirty="0"/>
              <a:t>Remote access</a:t>
            </a:r>
          </a:p>
          <a:p>
            <a:pPr marL="457200" indent="-457200">
              <a:buFont typeface="+mj-lt"/>
              <a:buAutoNum type="arabicPeriod"/>
            </a:pPr>
            <a:r>
              <a:rPr lang="en-IN" dirty="0"/>
              <a:t>Patient preferences</a:t>
            </a:r>
          </a:p>
        </p:txBody>
      </p:sp>
      <p:pic>
        <p:nvPicPr>
          <p:cNvPr id="5" name="Picture 4">
            <a:extLst>
              <a:ext uri="{FF2B5EF4-FFF2-40B4-BE49-F238E27FC236}">
                <a16:creationId xmlns:a16="http://schemas.microsoft.com/office/drawing/2014/main" id="{0A9C68A7-53D2-ADA4-5785-2CBC408DC859}"/>
              </a:ext>
            </a:extLst>
          </p:cNvPr>
          <p:cNvPicPr>
            <a:picLocks noChangeAspect="1"/>
          </p:cNvPicPr>
          <p:nvPr/>
        </p:nvPicPr>
        <p:blipFill>
          <a:blip r:embed="rId2"/>
          <a:stretch>
            <a:fillRect/>
          </a:stretch>
        </p:blipFill>
        <p:spPr>
          <a:xfrm>
            <a:off x="10744200" y="0"/>
            <a:ext cx="1447800" cy="714248"/>
          </a:xfrm>
          <a:prstGeom prst="rect">
            <a:avLst/>
          </a:prstGeom>
        </p:spPr>
      </p:pic>
    </p:spTree>
    <p:extLst>
      <p:ext uri="{BB962C8B-B14F-4D97-AF65-F5344CB8AC3E}">
        <p14:creationId xmlns:p14="http://schemas.microsoft.com/office/powerpoint/2010/main" val="322951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0FDD-9EDC-CC35-AF66-B33627E98B13}"/>
              </a:ext>
            </a:extLst>
          </p:cNvPr>
          <p:cNvSpPr>
            <a:spLocks noGrp="1"/>
          </p:cNvSpPr>
          <p:nvPr>
            <p:ph type="title"/>
          </p:nvPr>
        </p:nvSpPr>
        <p:spPr/>
        <p:txBody>
          <a:bodyPr/>
          <a:lstStyle/>
          <a:p>
            <a:r>
              <a:rPr lang="en-IN" dirty="0"/>
              <a:t>Challenges to find a Right Doctor</a:t>
            </a:r>
          </a:p>
        </p:txBody>
      </p:sp>
      <p:sp>
        <p:nvSpPr>
          <p:cNvPr id="3" name="Content Placeholder 2">
            <a:extLst>
              <a:ext uri="{FF2B5EF4-FFF2-40B4-BE49-F238E27FC236}">
                <a16:creationId xmlns:a16="http://schemas.microsoft.com/office/drawing/2014/main" id="{EA47C602-C3B5-B7BF-1A0C-7F0CCFB22842}"/>
              </a:ext>
            </a:extLst>
          </p:cNvPr>
          <p:cNvSpPr>
            <a:spLocks noGrp="1"/>
          </p:cNvSpPr>
          <p:nvPr>
            <p:ph idx="1"/>
          </p:nvPr>
        </p:nvSpPr>
        <p:spPr/>
        <p:txBody>
          <a:bodyPr/>
          <a:lstStyle/>
          <a:p>
            <a:pPr algn="l">
              <a:buFont typeface="+mj-lt"/>
              <a:buAutoNum type="arabicPeriod"/>
            </a:pPr>
            <a:r>
              <a:rPr lang="en-US" b="1" i="0" dirty="0">
                <a:effectLst/>
              </a:rPr>
              <a:t>Limited Information:</a:t>
            </a:r>
            <a:r>
              <a:rPr lang="en-US" b="0" i="0" dirty="0">
                <a:effectLst/>
              </a:rPr>
              <a:t> Patients often have limited information about available   doctors, their qualifications, and their specialties. This lack of information can make it difficult to make an informed choice.</a:t>
            </a:r>
          </a:p>
          <a:p>
            <a:pPr algn="l">
              <a:buFont typeface="+mj-lt"/>
              <a:buAutoNum type="arabicPeriod"/>
            </a:pPr>
            <a:r>
              <a:rPr lang="en-US" b="1" i="0" dirty="0">
                <a:effectLst/>
              </a:rPr>
              <a:t>Geographic Limitations:</a:t>
            </a:r>
            <a:r>
              <a:rPr lang="en-US" b="0" i="0" dirty="0">
                <a:effectLst/>
              </a:rPr>
              <a:t> Depending on their location, patients may have limited access to doctors, especially specialists. In rural or remote areas, the options for healthcare providers may be scarce.</a:t>
            </a:r>
          </a:p>
          <a:p>
            <a:pPr algn="l">
              <a:buFont typeface="+mj-lt"/>
              <a:buAutoNum type="arabicPeriod"/>
            </a:pPr>
            <a:r>
              <a:rPr lang="en-US" b="1" i="0" dirty="0">
                <a:effectLst/>
              </a:rPr>
              <a:t>Overcrowded Healthcare Systems:</a:t>
            </a:r>
            <a:r>
              <a:rPr lang="en-US" b="0" i="0" dirty="0">
                <a:effectLst/>
              </a:rPr>
              <a:t> In densely populated areas, healthcare systems can be overcrowded, leading to long wait times for appointments and reduced availability of preferred doctors.</a:t>
            </a:r>
          </a:p>
          <a:p>
            <a:endParaRPr lang="en-IN" dirty="0"/>
          </a:p>
        </p:txBody>
      </p:sp>
      <p:pic>
        <p:nvPicPr>
          <p:cNvPr id="5" name="Picture 4">
            <a:extLst>
              <a:ext uri="{FF2B5EF4-FFF2-40B4-BE49-F238E27FC236}">
                <a16:creationId xmlns:a16="http://schemas.microsoft.com/office/drawing/2014/main" id="{F41F2353-1F76-BD3E-26AE-8BDC88C8CBC8}"/>
              </a:ext>
            </a:extLst>
          </p:cNvPr>
          <p:cNvPicPr>
            <a:picLocks noChangeAspect="1"/>
          </p:cNvPicPr>
          <p:nvPr/>
        </p:nvPicPr>
        <p:blipFill>
          <a:blip r:embed="rId2"/>
          <a:stretch>
            <a:fillRect/>
          </a:stretch>
        </p:blipFill>
        <p:spPr>
          <a:xfrm>
            <a:off x="10744200" y="14708"/>
            <a:ext cx="1447800" cy="714248"/>
          </a:xfrm>
          <a:prstGeom prst="rect">
            <a:avLst/>
          </a:prstGeom>
        </p:spPr>
      </p:pic>
    </p:spTree>
    <p:extLst>
      <p:ext uri="{BB962C8B-B14F-4D97-AF65-F5344CB8AC3E}">
        <p14:creationId xmlns:p14="http://schemas.microsoft.com/office/powerpoint/2010/main" val="110441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BD3A-29BE-532D-81D3-E9D59AD99350}"/>
              </a:ext>
            </a:extLst>
          </p:cNvPr>
          <p:cNvSpPr>
            <a:spLocks noGrp="1"/>
          </p:cNvSpPr>
          <p:nvPr>
            <p:ph type="title"/>
          </p:nvPr>
        </p:nvSpPr>
        <p:spPr/>
        <p:txBody>
          <a:bodyPr/>
          <a:lstStyle/>
          <a:p>
            <a:r>
              <a:rPr lang="en-IN" dirty="0"/>
              <a:t>Challenges to find a Right doctor</a:t>
            </a:r>
          </a:p>
        </p:txBody>
      </p:sp>
      <p:sp>
        <p:nvSpPr>
          <p:cNvPr id="3" name="Content Placeholder 2">
            <a:extLst>
              <a:ext uri="{FF2B5EF4-FFF2-40B4-BE49-F238E27FC236}">
                <a16:creationId xmlns:a16="http://schemas.microsoft.com/office/drawing/2014/main" id="{8BA275B0-058A-A45E-DE06-27B2AC6C4151}"/>
              </a:ext>
            </a:extLst>
          </p:cNvPr>
          <p:cNvSpPr>
            <a:spLocks noGrp="1"/>
          </p:cNvSpPr>
          <p:nvPr>
            <p:ph idx="1"/>
          </p:nvPr>
        </p:nvSpPr>
        <p:spPr/>
        <p:txBody>
          <a:bodyPr/>
          <a:lstStyle/>
          <a:p>
            <a:pPr marL="0" indent="0">
              <a:buNone/>
            </a:pPr>
            <a:endParaRPr lang="en-US" b="0" i="0" dirty="0">
              <a:effectLst/>
            </a:endParaRPr>
          </a:p>
          <a:p>
            <a:pPr marL="457200" indent="-457200">
              <a:buFont typeface="+mj-lt"/>
              <a:buAutoNum type="arabicPeriod"/>
            </a:pPr>
            <a:r>
              <a:rPr lang="en-US" b="1" i="0" dirty="0">
                <a:effectLst/>
              </a:rPr>
              <a:t>Availability and Scheduling:</a:t>
            </a:r>
            <a:r>
              <a:rPr lang="en-US" b="0" i="0" dirty="0">
                <a:effectLst/>
              </a:rPr>
              <a:t> Some doctors have limited availability or operate on a part-time basis. Patients may struggle to schedule appointments that suit their own availability.</a:t>
            </a:r>
          </a:p>
          <a:p>
            <a:pPr marL="457200" indent="-457200">
              <a:buFont typeface="+mj-lt"/>
              <a:buAutoNum type="arabicPeriod"/>
            </a:pPr>
            <a:r>
              <a:rPr lang="en-US" b="1" i="0" dirty="0">
                <a:effectLst/>
              </a:rPr>
              <a:t>Specialty and Expertise:</a:t>
            </a:r>
            <a:r>
              <a:rPr lang="en-US" b="0" i="0" dirty="0">
                <a:effectLst/>
              </a:rPr>
              <a:t> Patients with specific medical conditions require specialists with the appropriate expertise. Finding the right specialist can be challenging, particularly if they are in high demand or not located nearby.</a:t>
            </a:r>
            <a:endParaRPr lang="en-IN" dirty="0"/>
          </a:p>
        </p:txBody>
      </p:sp>
      <p:pic>
        <p:nvPicPr>
          <p:cNvPr id="5" name="Picture 4">
            <a:extLst>
              <a:ext uri="{FF2B5EF4-FFF2-40B4-BE49-F238E27FC236}">
                <a16:creationId xmlns:a16="http://schemas.microsoft.com/office/drawing/2014/main" id="{F34184F0-F5F3-F18A-3F4A-1DDA2802B825}"/>
              </a:ext>
            </a:extLst>
          </p:cNvPr>
          <p:cNvPicPr>
            <a:picLocks noChangeAspect="1"/>
          </p:cNvPicPr>
          <p:nvPr/>
        </p:nvPicPr>
        <p:blipFill>
          <a:blip r:embed="rId2"/>
          <a:stretch>
            <a:fillRect/>
          </a:stretch>
        </p:blipFill>
        <p:spPr>
          <a:xfrm>
            <a:off x="10744200" y="0"/>
            <a:ext cx="1447800" cy="714248"/>
          </a:xfrm>
          <a:prstGeom prst="rect">
            <a:avLst/>
          </a:prstGeom>
        </p:spPr>
      </p:pic>
    </p:spTree>
    <p:extLst>
      <p:ext uri="{BB962C8B-B14F-4D97-AF65-F5344CB8AC3E}">
        <p14:creationId xmlns:p14="http://schemas.microsoft.com/office/powerpoint/2010/main" val="2585936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86E8-0620-4184-B38F-A3271C9E9DC9}"/>
              </a:ext>
            </a:extLst>
          </p:cNvPr>
          <p:cNvSpPr>
            <a:spLocks noGrp="1"/>
          </p:cNvSpPr>
          <p:nvPr>
            <p:ph type="title"/>
          </p:nvPr>
        </p:nvSpPr>
        <p:spPr/>
        <p:txBody>
          <a:bodyPr/>
          <a:lstStyle/>
          <a:p>
            <a:r>
              <a:rPr lang="en-IN" dirty="0"/>
              <a:t>Use of Doctor-patient matching </a:t>
            </a:r>
          </a:p>
        </p:txBody>
      </p:sp>
      <p:sp>
        <p:nvSpPr>
          <p:cNvPr id="3" name="Content Placeholder 2">
            <a:extLst>
              <a:ext uri="{FF2B5EF4-FFF2-40B4-BE49-F238E27FC236}">
                <a16:creationId xmlns:a16="http://schemas.microsoft.com/office/drawing/2014/main" id="{099273C1-9B81-BEDB-C13F-3604A3AA7165}"/>
              </a:ext>
            </a:extLst>
          </p:cNvPr>
          <p:cNvSpPr>
            <a:spLocks noGrp="1"/>
          </p:cNvSpPr>
          <p:nvPr>
            <p:ph idx="1"/>
          </p:nvPr>
        </p:nvSpPr>
        <p:spPr/>
        <p:txBody>
          <a:bodyPr/>
          <a:lstStyle/>
          <a:p>
            <a:pPr marL="457200" indent="-457200">
              <a:buFont typeface="+mj-lt"/>
              <a:buAutoNum type="arabicPeriod"/>
            </a:pPr>
            <a:r>
              <a:rPr lang="en-US" b="1" i="0" dirty="0">
                <a:effectLst/>
              </a:rPr>
              <a:t>Improved Care Coordination:</a:t>
            </a:r>
            <a:r>
              <a:rPr lang="en-US" b="0" i="0" dirty="0">
                <a:effectLst/>
              </a:rPr>
              <a:t> Patient matching systems help ensure that patient health records are accurately linked to the right individual. This promotes better care coordination as healthcare providers have access to a patient's complete medical history, leading to more informed and effective treatment decisions</a:t>
            </a:r>
          </a:p>
          <a:p>
            <a:pPr marL="457200" indent="-457200">
              <a:buFont typeface="+mj-lt"/>
              <a:buAutoNum type="arabicPeriod"/>
            </a:pPr>
            <a:r>
              <a:rPr lang="en-US" b="1" i="0" dirty="0">
                <a:effectLst/>
              </a:rPr>
              <a:t>Enhanced Patient Experience:</a:t>
            </a:r>
            <a:r>
              <a:rPr lang="en-US" b="0" i="0" dirty="0">
                <a:effectLst/>
              </a:rPr>
              <a:t> When patient records are readily accessible and accurate, it streamlines the registration and check-in process, reducing patient wait times and administrative hassles. This contributes to a more positive and efficient healthcare experience.</a:t>
            </a:r>
            <a:endParaRPr lang="en-IN" dirty="0"/>
          </a:p>
        </p:txBody>
      </p:sp>
      <p:pic>
        <p:nvPicPr>
          <p:cNvPr id="5" name="Picture 4">
            <a:extLst>
              <a:ext uri="{FF2B5EF4-FFF2-40B4-BE49-F238E27FC236}">
                <a16:creationId xmlns:a16="http://schemas.microsoft.com/office/drawing/2014/main" id="{019F0630-A20B-EF32-5930-21CA358CC39F}"/>
              </a:ext>
            </a:extLst>
          </p:cNvPr>
          <p:cNvPicPr>
            <a:picLocks noChangeAspect="1"/>
          </p:cNvPicPr>
          <p:nvPr/>
        </p:nvPicPr>
        <p:blipFill>
          <a:blip r:embed="rId2"/>
          <a:stretch>
            <a:fillRect/>
          </a:stretch>
        </p:blipFill>
        <p:spPr>
          <a:xfrm>
            <a:off x="10744200" y="1"/>
            <a:ext cx="1447800" cy="714248"/>
          </a:xfrm>
          <a:prstGeom prst="rect">
            <a:avLst/>
          </a:prstGeom>
        </p:spPr>
      </p:pic>
    </p:spTree>
    <p:extLst>
      <p:ext uri="{BB962C8B-B14F-4D97-AF65-F5344CB8AC3E}">
        <p14:creationId xmlns:p14="http://schemas.microsoft.com/office/powerpoint/2010/main" val="277629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AFCBE-CB1D-1F6E-DB77-9FDDFF581EA1}"/>
              </a:ext>
            </a:extLst>
          </p:cNvPr>
          <p:cNvSpPr>
            <a:spLocks noGrp="1"/>
          </p:cNvSpPr>
          <p:nvPr>
            <p:ph type="title"/>
          </p:nvPr>
        </p:nvSpPr>
        <p:spPr/>
        <p:txBody>
          <a:bodyPr/>
          <a:lstStyle/>
          <a:p>
            <a:r>
              <a:rPr lang="en-IN" dirty="0"/>
              <a:t>Use of Patient-Doctor matching</a:t>
            </a:r>
          </a:p>
        </p:txBody>
      </p:sp>
      <p:sp>
        <p:nvSpPr>
          <p:cNvPr id="3" name="Content Placeholder 2">
            <a:extLst>
              <a:ext uri="{FF2B5EF4-FFF2-40B4-BE49-F238E27FC236}">
                <a16:creationId xmlns:a16="http://schemas.microsoft.com/office/drawing/2014/main" id="{56E7D1F9-237C-A0F1-F18E-B03C581D10F2}"/>
              </a:ext>
            </a:extLst>
          </p:cNvPr>
          <p:cNvSpPr>
            <a:spLocks noGrp="1"/>
          </p:cNvSpPr>
          <p:nvPr>
            <p:ph idx="1"/>
          </p:nvPr>
        </p:nvSpPr>
        <p:spPr/>
        <p:txBody>
          <a:bodyPr/>
          <a:lstStyle/>
          <a:p>
            <a:pPr algn="l">
              <a:buFont typeface="+mj-lt"/>
              <a:buAutoNum type="arabicPeriod"/>
            </a:pPr>
            <a:r>
              <a:rPr lang="en-US" b="1" i="0" dirty="0">
                <a:effectLst/>
              </a:rPr>
              <a:t>Personalized Medicine:</a:t>
            </a:r>
            <a:r>
              <a:rPr lang="en-US" b="0" i="0" dirty="0">
                <a:effectLst/>
              </a:rPr>
              <a:t> Improved patient matching enables healthcare providers to tailor treatment plans and interventions to the patient's unique medical history, preferences, and needs, promoting personalized medicine.</a:t>
            </a:r>
          </a:p>
          <a:p>
            <a:pPr algn="l">
              <a:buFont typeface="+mj-lt"/>
              <a:buAutoNum type="arabicPeriod"/>
            </a:pPr>
            <a:r>
              <a:rPr lang="en-US" b="1" i="0" dirty="0">
                <a:effectLst/>
              </a:rPr>
              <a:t>Timely Access to Care:</a:t>
            </a:r>
            <a:r>
              <a:rPr lang="en-US" b="0" i="0" dirty="0">
                <a:effectLst/>
              </a:rPr>
              <a:t> Patients can access appropriate healthcare services more quickly when their records are accurately matched with the right provider. This can be especially critical in emergency situations or when seeking specialized care</a:t>
            </a:r>
          </a:p>
          <a:p>
            <a:r>
              <a:rPr lang="en-IN" dirty="0"/>
              <a:t> </a:t>
            </a:r>
          </a:p>
        </p:txBody>
      </p:sp>
      <p:pic>
        <p:nvPicPr>
          <p:cNvPr id="5" name="Picture 4">
            <a:extLst>
              <a:ext uri="{FF2B5EF4-FFF2-40B4-BE49-F238E27FC236}">
                <a16:creationId xmlns:a16="http://schemas.microsoft.com/office/drawing/2014/main" id="{53501636-568B-E0B7-C596-D7F9EDCD0E11}"/>
              </a:ext>
            </a:extLst>
          </p:cNvPr>
          <p:cNvPicPr>
            <a:picLocks noChangeAspect="1"/>
          </p:cNvPicPr>
          <p:nvPr/>
        </p:nvPicPr>
        <p:blipFill>
          <a:blip r:embed="rId2"/>
          <a:stretch>
            <a:fillRect/>
          </a:stretch>
        </p:blipFill>
        <p:spPr>
          <a:xfrm>
            <a:off x="10744200" y="14708"/>
            <a:ext cx="1447800" cy="714248"/>
          </a:xfrm>
          <a:prstGeom prst="rect">
            <a:avLst/>
          </a:prstGeom>
        </p:spPr>
      </p:pic>
    </p:spTree>
    <p:extLst>
      <p:ext uri="{BB962C8B-B14F-4D97-AF65-F5344CB8AC3E}">
        <p14:creationId xmlns:p14="http://schemas.microsoft.com/office/powerpoint/2010/main" val="234299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53F0-278D-0AEA-B8EB-9ABDC0072852}"/>
              </a:ext>
            </a:extLst>
          </p:cNvPr>
          <p:cNvSpPr>
            <a:spLocks noGrp="1"/>
          </p:cNvSpPr>
          <p:nvPr>
            <p:ph type="title"/>
          </p:nvPr>
        </p:nvSpPr>
        <p:spPr/>
        <p:txBody>
          <a:bodyPr/>
          <a:lstStyle/>
          <a:p>
            <a:r>
              <a:rPr lang="en-IN" dirty="0"/>
              <a:t>Front end software’s</a:t>
            </a:r>
          </a:p>
        </p:txBody>
      </p:sp>
      <p:sp>
        <p:nvSpPr>
          <p:cNvPr id="3" name="Content Placeholder 2">
            <a:extLst>
              <a:ext uri="{FF2B5EF4-FFF2-40B4-BE49-F238E27FC236}">
                <a16:creationId xmlns:a16="http://schemas.microsoft.com/office/drawing/2014/main" id="{095D55F9-7181-7586-884E-E29786C28AC5}"/>
              </a:ext>
            </a:extLst>
          </p:cNvPr>
          <p:cNvSpPr>
            <a:spLocks noGrp="1"/>
          </p:cNvSpPr>
          <p:nvPr>
            <p:ph idx="1"/>
          </p:nvPr>
        </p:nvSpPr>
        <p:spPr>
          <a:xfrm>
            <a:off x="1024129" y="1818126"/>
            <a:ext cx="10220816" cy="4454658"/>
          </a:xfrm>
        </p:spPr>
        <p:txBody>
          <a:bodyPr>
            <a:normAutofit/>
          </a:bodyPr>
          <a:lstStyle/>
          <a:p>
            <a:pPr marL="457200" indent="-457200">
              <a:buFont typeface="+mj-lt"/>
              <a:buAutoNum type="arabicPeriod"/>
            </a:pPr>
            <a:r>
              <a:rPr lang="en-IN" sz="2400" b="1" dirty="0">
                <a:latin typeface="+mj-lt"/>
              </a:rPr>
              <a:t>HTML</a:t>
            </a:r>
            <a:r>
              <a:rPr lang="en-IN" sz="2400" dirty="0">
                <a:latin typeface="+mj-lt"/>
              </a:rPr>
              <a:t> </a:t>
            </a:r>
          </a:p>
          <a:p>
            <a:pPr marL="457200" indent="-457200">
              <a:buFont typeface="+mj-lt"/>
              <a:buAutoNum type="arabicPeriod"/>
            </a:pPr>
            <a:r>
              <a:rPr lang="en-IN" sz="2400" b="1" dirty="0">
                <a:latin typeface="+mj-lt"/>
              </a:rPr>
              <a:t>CSS</a:t>
            </a:r>
            <a:r>
              <a:rPr lang="en-IN" sz="2400" dirty="0">
                <a:latin typeface="+mj-lt"/>
              </a:rPr>
              <a:t> </a:t>
            </a:r>
          </a:p>
          <a:p>
            <a:pPr marL="457200" indent="-457200">
              <a:buFont typeface="+mj-lt"/>
              <a:buAutoNum type="arabicPeriod"/>
            </a:pPr>
            <a:r>
              <a:rPr lang="en-IN" sz="2400" dirty="0">
                <a:latin typeface="+mj-lt"/>
              </a:rPr>
              <a:t> </a:t>
            </a:r>
            <a:r>
              <a:rPr lang="en-IN" sz="2400" b="1" dirty="0">
                <a:latin typeface="+mj-lt"/>
              </a:rPr>
              <a:t>JAVASCRIPTS</a:t>
            </a:r>
          </a:p>
          <a:p>
            <a:pPr marL="457200" indent="-457200">
              <a:buFont typeface="+mj-lt"/>
              <a:buAutoNum type="arabicPeriod"/>
            </a:pPr>
            <a:endParaRPr lang="en-IN" sz="2400" b="1" i="0" dirty="0">
              <a:effectLst/>
              <a:latin typeface="+mj-lt"/>
              <a:ea typeface="Calibri" panose="020F0502020204030204" pitchFamily="34" charset="0"/>
              <a:cs typeface="Calibri" panose="020F0502020204030204" pitchFamily="34" charset="0"/>
            </a:endParaRPr>
          </a:p>
          <a:p>
            <a:pPr marL="0" indent="0">
              <a:buNone/>
            </a:pPr>
            <a:r>
              <a:rPr lang="en-IN" sz="4800" dirty="0">
                <a:latin typeface="+mj-lt"/>
                <a:ea typeface="Calibri" panose="020F0502020204030204" pitchFamily="34" charset="0"/>
                <a:cs typeface="Calibri" panose="020F0502020204030204" pitchFamily="34" charset="0"/>
              </a:rPr>
              <a:t> BACKEND SOFTWARE’S (DATABASE)</a:t>
            </a:r>
          </a:p>
          <a:p>
            <a:pPr marL="0" indent="0">
              <a:buNone/>
            </a:pPr>
            <a:r>
              <a:rPr lang="en-US" sz="2400" i="0" dirty="0">
                <a:effectLst/>
                <a:latin typeface="+mj-lt"/>
                <a:ea typeface="Calibri" panose="020F0502020204030204" pitchFamily="34" charset="0"/>
                <a:cs typeface="Calibri" panose="020F0502020204030204" pitchFamily="34" charset="0"/>
              </a:rPr>
              <a:t> </a:t>
            </a:r>
          </a:p>
          <a:p>
            <a:pPr marL="457200" indent="-457200">
              <a:buFont typeface="+mj-lt"/>
              <a:buAutoNum type="arabicPeriod"/>
            </a:pPr>
            <a:r>
              <a:rPr lang="en-IN" sz="2400" b="1" dirty="0">
                <a:latin typeface="+mj-lt"/>
              </a:rPr>
              <a:t>FIREBASE</a:t>
            </a:r>
            <a:endParaRPr lang="en-IN" sz="2400" dirty="0">
              <a:latin typeface="+mj-lt"/>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3DAC74C-014C-DEA6-AD3A-D7E74A8F3236}"/>
              </a:ext>
            </a:extLst>
          </p:cNvPr>
          <p:cNvPicPr>
            <a:picLocks noChangeAspect="1"/>
          </p:cNvPicPr>
          <p:nvPr/>
        </p:nvPicPr>
        <p:blipFill>
          <a:blip r:embed="rId2"/>
          <a:stretch>
            <a:fillRect/>
          </a:stretch>
        </p:blipFill>
        <p:spPr>
          <a:xfrm>
            <a:off x="10744200" y="14708"/>
            <a:ext cx="1447800" cy="714248"/>
          </a:xfrm>
          <a:prstGeom prst="rect">
            <a:avLst/>
          </a:prstGeom>
        </p:spPr>
      </p:pic>
      <p:pic>
        <p:nvPicPr>
          <p:cNvPr id="1030" name="Picture 6" descr="Image result for Firebase Logo. Size: 164 x 100. Source: lvivity.com">
            <a:extLst>
              <a:ext uri="{FF2B5EF4-FFF2-40B4-BE49-F238E27FC236}">
                <a16:creationId xmlns:a16="http://schemas.microsoft.com/office/drawing/2014/main" id="{E02BA84C-C276-7790-8151-EE81D0F88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7368" y="4773169"/>
            <a:ext cx="23431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ml5 Js Css3 Logo Png">
            <a:extLst>
              <a:ext uri="{FF2B5EF4-FFF2-40B4-BE49-F238E27FC236}">
                <a16:creationId xmlns:a16="http://schemas.microsoft.com/office/drawing/2014/main" id="{BB38C74F-8906-A880-585D-B06B28F069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7368" y="1555882"/>
            <a:ext cx="6270171" cy="219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0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577</TotalTime>
  <Words>678</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 Narrow</vt:lpstr>
      <vt:lpstr>Tw Cen MT</vt:lpstr>
      <vt:lpstr>Tw Cen MT Condensed</vt:lpstr>
      <vt:lpstr>Wingdings 3</vt:lpstr>
      <vt:lpstr>Integral</vt:lpstr>
      <vt:lpstr>PowerPoint Presentation</vt:lpstr>
      <vt:lpstr>Basic Details and Problem statement</vt:lpstr>
      <vt:lpstr>What is Doctor-patient matching ?</vt:lpstr>
      <vt:lpstr>Why Doctor-patient Matching Important ?</vt:lpstr>
      <vt:lpstr>Challenges to find a Right Doctor</vt:lpstr>
      <vt:lpstr>Challenges to find a Right doctor</vt:lpstr>
      <vt:lpstr>Use of Doctor-patient matching </vt:lpstr>
      <vt:lpstr>Use of Patient-Doctor matching</vt:lpstr>
      <vt:lpstr>Front end software’s</vt:lpstr>
      <vt:lpstr>Goals </vt:lpstr>
      <vt:lpstr>PROGRESS</vt:lpstr>
      <vt:lpstr>Upcoming upgrades for the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DOCTOR MATCHING</dc:title>
  <dc:creator>Eshaan Michael</dc:creator>
  <cp:lastModifiedBy>Sai Aasrith</cp:lastModifiedBy>
  <cp:revision>5</cp:revision>
  <dcterms:created xsi:type="dcterms:W3CDTF">2023-11-01T17:57:49Z</dcterms:created>
  <dcterms:modified xsi:type="dcterms:W3CDTF">2023-11-04T05:27:25Z</dcterms:modified>
</cp:coreProperties>
</file>