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30" r:id="rId4"/>
    <p:sldId id="258" r:id="rId5"/>
    <p:sldId id="263" r:id="rId6"/>
    <p:sldId id="277" r:id="rId7"/>
    <p:sldId id="314" r:id="rId8"/>
    <p:sldId id="329" r:id="rId9"/>
    <p:sldId id="271" r:id="rId10"/>
    <p:sldId id="323" r:id="rId11"/>
    <p:sldId id="272" r:id="rId12"/>
    <p:sldId id="274" r:id="rId13"/>
    <p:sldId id="275" r:id="rId14"/>
    <p:sldId id="326" r:id="rId15"/>
    <p:sldId id="325" r:id="rId16"/>
    <p:sldId id="282" r:id="rId17"/>
    <p:sldId id="283" r:id="rId18"/>
    <p:sldId id="284" r:id="rId19"/>
    <p:sldId id="285" r:id="rId20"/>
    <p:sldId id="286" r:id="rId21"/>
    <p:sldId id="327" r:id="rId22"/>
    <p:sldId id="291" r:id="rId23"/>
    <p:sldId id="292" r:id="rId24"/>
    <p:sldId id="293" r:id="rId25"/>
    <p:sldId id="294" r:id="rId26"/>
    <p:sldId id="296" r:id="rId27"/>
    <p:sldId id="298" r:id="rId28"/>
    <p:sldId id="322" r:id="rId29"/>
    <p:sldId id="300" r:id="rId30"/>
    <p:sldId id="301" r:id="rId31"/>
    <p:sldId id="315" r:id="rId32"/>
    <p:sldId id="304" r:id="rId33"/>
    <p:sldId id="306" r:id="rId34"/>
    <p:sldId id="307" r:id="rId35"/>
    <p:sldId id="313" r:id="rId36"/>
    <p:sldId id="308" r:id="rId37"/>
    <p:sldId id="311" r:id="rId38"/>
    <p:sldId id="312" r:id="rId39"/>
    <p:sldId id="328" r:id="rId40"/>
    <p:sldId id="267" r:id="rId41"/>
    <p:sldId id="32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CC66"/>
    <a:srgbClr val="800000"/>
    <a:srgbClr val="006600"/>
    <a:srgbClr val="CC00FF"/>
    <a:srgbClr val="99FFCC"/>
    <a:srgbClr val="FFCCFF"/>
    <a:srgbClr val="00CC99"/>
    <a:srgbClr val="23BB31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BB19-D611-44B5-AB30-155693D8DF7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F6229-7AE6-43C0-B251-4A43011FB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6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F6229-7AE6-43C0-B251-4A43011FB6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9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F6229-7AE6-43C0-B251-4A43011FB66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83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F6229-7AE6-43C0-B251-4A43011FB660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98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44E3-06DE-43A4-8694-EB01E2585505}" type="datetime1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4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7A81-DA30-481D-AC33-A4676A5CF200}" type="datetime1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DD71-3A81-4C36-847E-EB2A84048EA8}" type="datetime1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20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F5A6-0B49-4F7B-B41E-EC7663DE330A}" type="datetime1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3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B371-2750-4F4E-B906-234760E8FAB7}" type="datetime1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5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CE8B-04F9-4D1B-AD79-B45B9BED1053}" type="datetime1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54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C8EC-A878-4A7F-82AD-BC57B8188726}" type="datetime1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7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D5EC-659E-40D6-A6C1-183468912D71}" type="datetime1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01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420B-4B6B-4265-AC6E-09D20F44257F}" type="datetime1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DDB3-882D-4BC4-8201-169D4A4353AC}" type="datetime1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9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652A-67A6-437C-8327-AD2D48715410}" type="datetime1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4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66">
            <a:alpha val="2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5EEB-30F7-42E0-A845-CA4563801734}" type="datetime1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45CE4-4BE8-40B1-8EBD-6AE22809D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unsupervised-machine-learn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krishnaik06" TargetMode="External"/><Relationship Id="rId7" Type="http://schemas.openxmlformats.org/officeDocument/2006/relationships/hyperlink" Target="https://springerplus.springeropen.com/track/pdf/10.1186/s40064-015-1080-x.pdf" TargetMode="External"/><Relationship Id="rId2" Type="http://schemas.openxmlformats.org/officeDocument/2006/relationships/hyperlink" Target="http://corser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rdindia.in/journal_ijraet/pdf/vol8_iss6/6.pdf" TargetMode="External"/><Relationship Id="rId5" Type="http://schemas.openxmlformats.org/officeDocument/2006/relationships/hyperlink" Target="https://www.youtube.com/watch?v=HVXime0nQeI&amp;list=PLblh5JKOoLUICTaGLRoHQDuF_7q2GfuJF&amp;index=38" TargetMode="External"/><Relationship Id="rId4" Type="http://schemas.openxmlformats.org/officeDocument/2006/relationships/hyperlink" Target="https://www.youtube.com/c/sentdex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erplus.springeropen.com/track/pdf/10.1186/s40064-015-1080-x.pdf" TargetMode="External"/><Relationship Id="rId2" Type="http://schemas.openxmlformats.org/officeDocument/2006/relationships/hyperlink" Target="http://irdindia.in/journal_ijraet/pdf/vol8_iss6/6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9657" y="87652"/>
            <a:ext cx="11916229" cy="6646977"/>
          </a:xfrm>
          <a:prstGeom prst="roundRect">
            <a:avLst/>
          </a:prstGeom>
          <a:noFill/>
          <a:ln w="508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013" y="1313243"/>
            <a:ext cx="9144000" cy="2387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 </a:t>
            </a:r>
            <a:r>
              <a:rPr lang="en-US" sz="4400" b="1" dirty="0" smtClean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lang="en-US" sz="4400" b="1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sz="4400" b="1" dirty="0" smtClean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achine </a:t>
            </a:r>
            <a:r>
              <a:rPr lang="en-US" sz="4400" b="1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sz="4400" b="1" dirty="0" smtClean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earning Application </a:t>
            </a:r>
            <a:r>
              <a:rPr lang="en-US" sz="4400" b="1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sz="4400" b="1" dirty="0" smtClean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 </a:t>
            </a:r>
            <a:r>
              <a:rPr lang="en-US" sz="4400" b="1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sz="4400" b="1" dirty="0" smtClean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lectrical Engineering</a:t>
            </a:r>
            <a:endParaRPr lang="en-IN" sz="4400" b="1" dirty="0">
              <a:solidFill>
                <a:srgbClr val="0066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51" y="4119513"/>
            <a:ext cx="8458200" cy="2196446"/>
          </a:xfrm>
        </p:spPr>
        <p:txBody>
          <a:bodyPr>
            <a:noAutofit/>
          </a:bodyPr>
          <a:lstStyle/>
          <a:p>
            <a:pPr algn="l"/>
            <a:r>
              <a:rPr lang="it-IT" sz="1800" b="1" dirty="0">
                <a:latin typeface="Book Antiqua" panose="02040602050305030304" pitchFamily="18" charset="0"/>
              </a:rPr>
              <a:t>Group </a:t>
            </a:r>
            <a:r>
              <a:rPr lang="it-IT" sz="1800" b="1" dirty="0" smtClean="0">
                <a:latin typeface="Book Antiqua" panose="02040602050305030304" pitchFamily="18" charset="0"/>
              </a:rPr>
              <a:t>No:1</a:t>
            </a:r>
          </a:p>
          <a:p>
            <a:pPr algn="l"/>
            <a:r>
              <a:rPr lang="en-IN" sz="1800" b="1" dirty="0" smtClean="0">
                <a:latin typeface="Book Antiqua" panose="02040602050305030304" pitchFamily="18" charset="0"/>
              </a:rPr>
              <a:t>Group </a:t>
            </a:r>
            <a:r>
              <a:rPr lang="en-IN" sz="1800" b="1" dirty="0">
                <a:latin typeface="Book Antiqua" panose="02040602050305030304" pitchFamily="18" charset="0"/>
              </a:rPr>
              <a:t>Members:				Guided By:			</a:t>
            </a:r>
          </a:p>
          <a:p>
            <a:pPr algn="l"/>
            <a:r>
              <a:rPr lang="en-IN" sz="1800" b="1" dirty="0" smtClean="0">
                <a:latin typeface="Book Antiqua" panose="02040602050305030304" pitchFamily="18" charset="0"/>
              </a:rPr>
              <a:t>SAMANI BHAVESH (17EE055)	    	</a:t>
            </a:r>
            <a:r>
              <a:rPr lang="it-IT" sz="1800" b="1" dirty="0">
                <a:latin typeface="Book Antiqua" panose="02040602050305030304" pitchFamily="18" charset="0"/>
              </a:rPr>
              <a:t>Dr. Rashesh P. </a:t>
            </a:r>
            <a:r>
              <a:rPr lang="it-IT" sz="1800" b="1" dirty="0" smtClean="0">
                <a:latin typeface="Book Antiqua" panose="02040602050305030304" pitchFamily="18" charset="0"/>
              </a:rPr>
              <a:t>Mehta</a:t>
            </a:r>
          </a:p>
          <a:p>
            <a:pPr algn="l"/>
            <a:r>
              <a:rPr lang="en-IN" sz="1800" b="1" dirty="0" smtClean="0">
                <a:latin typeface="Book Antiqua" panose="02040602050305030304" pitchFamily="18" charset="0"/>
              </a:rPr>
              <a:t>YADAV JAGDISH(17EE057) </a:t>
            </a:r>
            <a:r>
              <a:rPr lang="it-IT" sz="1800" b="1" dirty="0" smtClean="0">
                <a:latin typeface="Book Antiqua" panose="02040602050305030304" pitchFamily="18" charset="0"/>
              </a:rPr>
              <a:t>		Prof. Jaydeepsinh C. Baria</a:t>
            </a:r>
            <a:endParaRPr lang="en-IN" sz="1800" b="1" dirty="0" smtClean="0">
              <a:latin typeface="Book Antiqua" panose="02040602050305030304" pitchFamily="18" charset="0"/>
            </a:endParaRPr>
          </a:p>
          <a:p>
            <a:pPr algn="l"/>
            <a:r>
              <a:rPr lang="en-IN" sz="1800" b="1" dirty="0" smtClean="0">
                <a:latin typeface="Book Antiqua" panose="02040602050305030304" pitchFamily="18" charset="0"/>
              </a:rPr>
              <a:t>					Department of Electrical Engg</a:t>
            </a:r>
          </a:p>
          <a:p>
            <a:pPr algn="l"/>
            <a:r>
              <a:rPr lang="en-IN" sz="1800" b="1" dirty="0" smtClean="0">
                <a:latin typeface="Book Antiqua" panose="02040602050305030304" pitchFamily="18" charset="0"/>
              </a:rPr>
              <a:t>		</a:t>
            </a:r>
            <a:r>
              <a:rPr lang="en-IN" sz="1800" b="1" dirty="0">
                <a:latin typeface="Book Antiqua" panose="02040602050305030304" pitchFamily="18" charset="0"/>
              </a:rPr>
              <a:t>			BVM Engineering College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3504" y="78225"/>
            <a:ext cx="10912221" cy="1698286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BIRLA VISHVAKARMA MAHAVIDYALAYA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EE441: ELECTRICAL PROJECT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3200" b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SEMESTER </a:t>
            </a:r>
            <a:r>
              <a:rPr lang="en-US" sz="3200" b="1" u="sng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www.bvmengineering.ac.in/images/BVM%20Logo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84" y="228772"/>
            <a:ext cx="1361689" cy="129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5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7915" y="1370370"/>
            <a:ext cx="101094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What is the </a:t>
            </a:r>
            <a:r>
              <a:rPr lang="en-US" sz="2800" b="1" u="sng" dirty="0" smtClean="0"/>
              <a:t>Linear </a:t>
            </a:r>
            <a:r>
              <a:rPr lang="en-US" sz="2800" b="1" u="sng" dirty="0"/>
              <a:t>R</a:t>
            </a:r>
            <a:r>
              <a:rPr lang="en-US" sz="2800" b="1" u="sng" dirty="0" smtClean="0"/>
              <a:t>egression</a:t>
            </a:r>
            <a:r>
              <a:rPr lang="en-US" sz="2800" b="1" u="sng" dirty="0"/>
              <a:t>?</a:t>
            </a:r>
            <a:endParaRPr lang="en-IN" sz="2800" dirty="0"/>
          </a:p>
          <a:p>
            <a:endParaRPr lang="en-IN" dirty="0" smtClean="0"/>
          </a:p>
          <a:p>
            <a:r>
              <a:rPr lang="en-US" sz="2400" b="1" dirty="0"/>
              <a:t>Linear regression</a:t>
            </a:r>
            <a:r>
              <a:rPr lang="en-US" sz="2400" dirty="0"/>
              <a:t> is the next step up after correlation. </a:t>
            </a:r>
            <a:r>
              <a:rPr lang="en-US" sz="2400" b="1" dirty="0"/>
              <a:t>It is used when we want to predict the value of a variable based on the </a:t>
            </a:r>
            <a:r>
              <a:rPr lang="en-US" sz="2400" b="1" dirty="0" smtClean="0"/>
              <a:t> </a:t>
            </a:r>
            <a:r>
              <a:rPr lang="en-US" sz="2400" b="1" dirty="0"/>
              <a:t>another variable. </a:t>
            </a:r>
            <a:r>
              <a:rPr lang="en-US" sz="2400" dirty="0"/>
              <a:t>The variable we want to predict is called the dependent </a:t>
            </a:r>
            <a:r>
              <a:rPr lang="en-US" sz="2400" dirty="0" smtClean="0"/>
              <a:t>variable</a:t>
            </a:r>
          </a:p>
          <a:p>
            <a:endParaRPr lang="en-US" sz="2400" dirty="0"/>
          </a:p>
          <a:p>
            <a:r>
              <a:rPr lang="en-IN" sz="2800" b="1" u="sng" dirty="0"/>
              <a:t>Training </a:t>
            </a:r>
            <a:r>
              <a:rPr lang="en-IN" sz="2800" b="1" u="sng" dirty="0" smtClean="0"/>
              <a:t>and Testing Data:</a:t>
            </a:r>
          </a:p>
          <a:p>
            <a:endParaRPr lang="en-IN" sz="2800" b="1" u="sng" dirty="0" smtClean="0"/>
          </a:p>
          <a:p>
            <a:r>
              <a:rPr lang="en-US" sz="2400" b="1" dirty="0"/>
              <a:t>Now, entire dataset is divided into training and testing set so that prediction does not </a:t>
            </a:r>
            <a:r>
              <a:rPr lang="en-US" sz="2400" b="1" dirty="0" smtClean="0"/>
              <a:t>over fit </a:t>
            </a:r>
            <a:r>
              <a:rPr lang="en-US" sz="2400" b="1" dirty="0"/>
              <a:t>or </a:t>
            </a:r>
            <a:r>
              <a:rPr lang="en-US" sz="2400" b="1" dirty="0" smtClean="0"/>
              <a:t>under fit </a:t>
            </a:r>
            <a:r>
              <a:rPr lang="en-US" sz="2400" b="1" dirty="0"/>
              <a:t>and correct values are obtained. </a:t>
            </a:r>
            <a:r>
              <a:rPr lang="en-US" sz="2400" dirty="0" err="1"/>
              <a:t>train_test_split</a:t>
            </a:r>
            <a:r>
              <a:rPr lang="en-US" sz="2400" dirty="0"/>
              <a:t>() is inbuilt function from scikit learn for splitting x and y variables data. “</a:t>
            </a:r>
            <a:r>
              <a:rPr lang="en-US" sz="2400" dirty="0" err="1"/>
              <a:t>test_size</a:t>
            </a:r>
            <a:r>
              <a:rPr lang="en-US" sz="2400" dirty="0"/>
              <a:t>” parameter is used </a:t>
            </a:r>
            <a:r>
              <a:rPr lang="en-US" sz="2400" dirty="0" smtClean="0"/>
              <a:t> for testing data </a:t>
            </a:r>
            <a:r>
              <a:rPr lang="en-US" sz="2400" dirty="0"/>
              <a:t>and remaining as training </a:t>
            </a:r>
            <a:r>
              <a:rPr lang="en-US" sz="2400" dirty="0" smtClean="0"/>
              <a:t>data.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57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11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150070" y="1809946"/>
            <a:ext cx="2394408" cy="152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05775" y="471340"/>
            <a:ext cx="6626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Working of </a:t>
            </a:r>
            <a:r>
              <a:rPr lang="en-IN" sz="2800" b="1" u="sng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Linear </a:t>
            </a:r>
            <a:r>
              <a:rPr lang="en-IN" sz="2800" b="1" u="sng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R</a:t>
            </a:r>
            <a:r>
              <a:rPr lang="en-IN" sz="2800" b="1" u="sng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egression</a:t>
            </a:r>
            <a:r>
              <a:rPr lang="en-IN" sz="2800" b="1" u="sng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: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05775" y="1230799"/>
            <a:ext cx="104480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we will give the training data to the model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Model will draw the best fit line using line formula and SSR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Formula: y=</a:t>
            </a:r>
            <a:r>
              <a:rPr lang="en-US" sz="2400" b="1" dirty="0" err="1" smtClean="0"/>
              <a:t>mx+c</a:t>
            </a:r>
            <a:endParaRPr lang="en-US" sz="2400" b="1" dirty="0" smtClean="0"/>
          </a:p>
          <a:p>
            <a:endParaRPr lang="en-US" sz="2400" dirty="0"/>
          </a:p>
          <a:p>
            <a:r>
              <a:rPr lang="en-US" sz="2400" dirty="0"/>
              <a:t>where y is the dependent variable, m is slope, x is the independent variable and c is the intercept for a given line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SSR= sum of square of </a:t>
            </a:r>
            <a:r>
              <a:rPr lang="en-US" sz="2400" b="1" dirty="0" smtClean="0"/>
              <a:t>error.</a:t>
            </a:r>
          </a:p>
          <a:p>
            <a:endParaRPr lang="en-US" sz="2400" b="1" dirty="0"/>
          </a:p>
          <a:p>
            <a:r>
              <a:rPr lang="en-US" sz="2400" b="1" dirty="0"/>
              <a:t>Model will try to reduce the error by taking the different values of slop (m) and intercept(c</a:t>
            </a:r>
            <a:r>
              <a:rPr lang="en-US" sz="2400" b="1" dirty="0" smtClean="0"/>
              <a:t>).</a:t>
            </a:r>
          </a:p>
          <a:p>
            <a:endParaRPr lang="en-US" sz="2400" dirty="0"/>
          </a:p>
          <a:p>
            <a:r>
              <a:rPr lang="en-US" sz="2400" dirty="0"/>
              <a:t>Finally the best fit line will be drawn using this method.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31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12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216058" y="367645"/>
            <a:ext cx="4213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Linear Regression Model:</a:t>
            </a:r>
            <a:endParaRPr lang="en-IN" sz="28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389" y="1079402"/>
            <a:ext cx="7574439" cy="46447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93484" y="5912670"/>
            <a:ext cx="4911281" cy="390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165860" algn="l"/>
              </a:tabLst>
            </a:pP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Fig </a:t>
            </a:r>
            <a:r>
              <a:rPr lang="en-IN" b="1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: [</a:t>
            </a: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output of model when dataset is linear]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13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3059" y="578262"/>
            <a:ext cx="7814821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200000"/>
              </a:lnSpc>
              <a:spcAft>
                <a:spcPts val="600"/>
              </a:spcAft>
            </a:pPr>
            <a:r>
              <a:rPr lang="en-IN" sz="2800" b="1" u="sng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Measurement of Model’s </a:t>
            </a:r>
            <a:r>
              <a:rPr lang="en-IN" sz="2800" b="1" u="sng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Accuracy</a:t>
            </a:r>
            <a:r>
              <a:rPr lang="en-IN" sz="2800" b="1" u="sng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: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algn="just">
              <a:lnSpc>
                <a:spcPct val="200000"/>
              </a:lnSpc>
              <a:spcAft>
                <a:spcPts val="600"/>
              </a:spcAft>
            </a:pPr>
            <a:r>
              <a:rPr lang="en-IN" sz="24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The formula is (1-SSE/SSM)*100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algn="just">
              <a:lnSpc>
                <a:spcPct val="200000"/>
              </a:lnSpc>
              <a:spcAft>
                <a:spcPts val="600"/>
              </a:spcAft>
            </a:pPr>
            <a:r>
              <a:rPr lang="en-IN" sz="24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SSE=Sum of square of error(y-</a:t>
            </a:r>
            <a:r>
              <a:rPr lang="en-IN" sz="2400" dirty="0" err="1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yi</a:t>
            </a:r>
            <a:r>
              <a:rPr lang="en-IN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)</a:t>
            </a:r>
          </a:p>
          <a:p>
            <a:pPr marL="457200" algn="just">
              <a:lnSpc>
                <a:spcPct val="200000"/>
              </a:lnSpc>
              <a:spcAft>
                <a:spcPts val="600"/>
              </a:spcAft>
            </a:pPr>
            <a:r>
              <a:rPr lang="en-IN" sz="24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Y=actual data , Yi=predicted data.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algn="just">
              <a:lnSpc>
                <a:spcPct val="200000"/>
              </a:lnSpc>
              <a:spcAft>
                <a:spcPts val="600"/>
              </a:spcAft>
            </a:pPr>
            <a:r>
              <a:rPr lang="en-IN" sz="24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SSM=sum of square of M.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algn="just">
              <a:lnSpc>
                <a:spcPct val="200000"/>
              </a:lnSpc>
              <a:spcAft>
                <a:spcPts val="600"/>
              </a:spcAft>
            </a:pPr>
            <a:r>
              <a:rPr lang="en-IN" sz="24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Where, M</a:t>
            </a:r>
            <a:r>
              <a:rPr lang="en-IN" sz="24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N" sz="24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 (y-(arithmetic mean of the y))  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83324" y="822803"/>
            <a:ext cx="6962232" cy="37795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33509" y="4894025"/>
            <a:ext cx="7456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</a:rPr>
              <a:t>Fig : 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</a:rPr>
              <a:t>[</a:t>
            </a: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</a:rPr>
              <a:t>Output of this model when dataset is not </a:t>
            </a:r>
            <a:r>
              <a:rPr lang="en-US" b="1" dirty="0" smtClean="0">
                <a:latin typeface="Cambria" panose="02040503050406030204" pitchFamily="18" charset="0"/>
                <a:ea typeface="Calibri" panose="020F0502020204030204" pitchFamily="34" charset="0"/>
              </a:rPr>
              <a:t>linear(1950 to 2020)</a:t>
            </a:r>
            <a:r>
              <a:rPr lang="en-US" dirty="0" smtClean="0">
                <a:latin typeface="Cambria" panose="02040503050406030204" pitchFamily="18" charset="0"/>
                <a:ea typeface="Calibri" panose="020F0502020204030204" pitchFamily="34" charset="0"/>
              </a:rPr>
              <a:t>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5504" y="1095611"/>
            <a:ext cx="9668759" cy="309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165860" algn="l"/>
              </a:tabLst>
            </a:pPr>
            <a:r>
              <a:rPr lang="en-US" sz="2800" b="1" u="sng" dirty="0" smtClean="0">
                <a:latin typeface="Cambria" panose="02040503050406030204" pitchFamily="18" charset="0"/>
                <a:ea typeface="Calibri" panose="020F0502020204030204" pitchFamily="34" charset="0"/>
              </a:rPr>
              <a:t>Conclusion :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165860" algn="l"/>
              </a:tabLst>
            </a:pPr>
            <a:r>
              <a:rPr lang="en-US" sz="2400" dirty="0" smtClean="0">
                <a:latin typeface="Cambria" panose="02040503050406030204" pitchFamily="18" charset="0"/>
                <a:ea typeface="Calibri" panose="020F0502020204030204" pitchFamily="34" charset="0"/>
              </a:rPr>
              <a:t>If </a:t>
            </a:r>
            <a:r>
              <a:rPr lang="en-US" sz="2400" dirty="0">
                <a:latin typeface="Cambria" panose="02040503050406030204" pitchFamily="18" charset="0"/>
                <a:ea typeface="Calibri" panose="020F0502020204030204" pitchFamily="34" charset="0"/>
              </a:rPr>
              <a:t>we want to predict the future power generation using dataset </a:t>
            </a:r>
            <a:r>
              <a:rPr lang="en-US" sz="2400" dirty="0" smtClean="0">
                <a:latin typeface="Cambria" panose="02040503050406030204" pitchFamily="18" charset="0"/>
                <a:ea typeface="Calibri" panose="020F0502020204030204" pitchFamily="34" charset="0"/>
              </a:rPr>
              <a:t>1(from </a:t>
            </a:r>
            <a:r>
              <a:rPr lang="en-US" sz="2400" dirty="0">
                <a:latin typeface="Cambria" panose="02040503050406030204" pitchFamily="18" charset="0"/>
                <a:ea typeface="Calibri" panose="020F0502020204030204" pitchFamily="34" charset="0"/>
              </a:rPr>
              <a:t>2000 to 2020) then only we can use this model. We </a:t>
            </a:r>
            <a:r>
              <a:rPr lang="en-US" sz="2400" dirty="0" smtClean="0">
                <a:latin typeface="Cambria" panose="02040503050406030204" pitchFamily="18" charset="0"/>
                <a:ea typeface="Calibri" panose="020F0502020204030204" pitchFamily="34" charset="0"/>
              </a:rPr>
              <a:t>got </a:t>
            </a:r>
            <a:r>
              <a:rPr lang="en-US" sz="2400" dirty="0">
                <a:latin typeface="Cambria" panose="02040503050406030204" pitchFamily="18" charset="0"/>
                <a:ea typeface="Calibri" panose="020F0502020204030204" pitchFamily="34" charset="0"/>
              </a:rPr>
              <a:t>96</a:t>
            </a:r>
            <a:r>
              <a:rPr lang="en-US" sz="2400" dirty="0" smtClean="0">
                <a:latin typeface="Cambria" panose="02040503050406030204" pitchFamily="18" charset="0"/>
                <a:ea typeface="Calibri" panose="020F0502020204030204" pitchFamily="34" charset="0"/>
              </a:rPr>
              <a:t>%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 accuracy.</a:t>
            </a:r>
            <a:r>
              <a:rPr lang="en-US" sz="2400" dirty="0">
                <a:latin typeface="Cambria" panose="02040503050406030204" pitchFamily="18" charset="0"/>
                <a:ea typeface="Calibri" panose="020F0502020204030204" pitchFamily="34" charset="0"/>
              </a:rPr>
              <a:t>	</a:t>
            </a:r>
            <a:endParaRPr lang="en-US" sz="2400" dirty="0" smtClean="0">
              <a:latin typeface="Cambria" panose="020405030504060302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165860" algn="l"/>
              </a:tabLst>
            </a:pPr>
            <a:endParaRPr lang="en-US" sz="2400" dirty="0">
              <a:latin typeface="Cambria" panose="020405030504060302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165860" algn="l"/>
              </a:tabLst>
            </a:pPr>
            <a:r>
              <a:rPr lang="en-US" sz="2400" dirty="0" smtClean="0">
                <a:latin typeface="Cambria" panose="02040503050406030204" pitchFamily="18" charset="0"/>
                <a:ea typeface="Calibri" panose="020F0502020204030204" pitchFamily="34" charset="0"/>
              </a:rPr>
              <a:t>If we want to use dataset 2(from 1950 to 2020) then accuracy will be reduced as shown in above figure.  We got 52% accuracy.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16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15696" y="633403"/>
            <a:ext cx="969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Model 2: Polynomial Regression Model</a:t>
            </a:r>
          </a:p>
          <a:p>
            <a:endParaRPr lang="en-US" sz="36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15696" y="1935758"/>
            <a:ext cx="11146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Definition:</a:t>
            </a:r>
          </a:p>
          <a:p>
            <a:endParaRPr lang="en-US" sz="2400" b="1" dirty="0" smtClean="0"/>
          </a:p>
          <a:p>
            <a:r>
              <a:rPr lang="en-US" sz="2400" dirty="0"/>
              <a:t>Polynomial Regression is a regression algorithm that models the relationship between a dependent(y) and independent variable(x) as nth degree polynomial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The Polynomial Regression equation is given below</a:t>
            </a:r>
            <a:r>
              <a:rPr lang="en-US" sz="2400" dirty="0" smtClean="0"/>
              <a:t>: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0000"/>
                </a:solidFill>
              </a:rPr>
              <a:t>	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61136" y="4904022"/>
            <a:ext cx="7420864" cy="448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y= b</a:t>
            </a:r>
            <a:r>
              <a:rPr lang="en-US" altLang="en-US" sz="2400" baseline="-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+b</a:t>
            </a:r>
            <a:r>
              <a:rPr lang="en-US" altLang="en-US" sz="2400" baseline="-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x</a:t>
            </a:r>
            <a:r>
              <a:rPr lang="en-US" altLang="en-US" sz="2400" baseline="-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+ b</a:t>
            </a:r>
            <a:r>
              <a:rPr lang="en-US" altLang="en-US" sz="2400" baseline="-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x</a:t>
            </a:r>
            <a:r>
              <a:rPr lang="en-US" altLang="en-US" sz="2400" baseline="-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1</a:t>
            </a:r>
            <a:r>
              <a:rPr lang="en-US" altLang="en-US" sz="2400" baseline="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+ b</a:t>
            </a:r>
            <a:r>
              <a:rPr lang="en-US" altLang="en-US" sz="2400" baseline="-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x</a:t>
            </a:r>
            <a:r>
              <a:rPr lang="en-US" altLang="en-US" sz="2400" baseline="-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1</a:t>
            </a:r>
            <a:r>
              <a:rPr lang="en-US" altLang="en-US" sz="2400" baseline="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+...... b</a:t>
            </a:r>
            <a:r>
              <a:rPr lang="en-US" altLang="en-US" sz="2400" baseline="-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x</a:t>
            </a:r>
            <a:r>
              <a:rPr lang="en-US" altLang="en-US" sz="2400" baseline="-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1</a:t>
            </a:r>
            <a:r>
              <a:rPr lang="en-US" altLang="en-US" sz="2400" baseline="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n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5760" y="1132622"/>
            <a:ext cx="11145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also called the </a:t>
            </a:r>
            <a:r>
              <a:rPr lang="en-US" sz="2400" dirty="0">
                <a:solidFill>
                  <a:schemeClr val="accent5"/>
                </a:solidFill>
              </a:rPr>
              <a:t>special case of Linear Regression </a:t>
            </a:r>
            <a:r>
              <a:rPr lang="en-US" sz="2400" dirty="0"/>
              <a:t>in ML. Because we add some polynomial terms to the Multiple Linear regression equation to convert it into Polynomial Regression.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 linear model with some modification </a:t>
            </a:r>
            <a:r>
              <a:rPr lang="en-US" sz="2400" dirty="0">
                <a:solidFill>
                  <a:schemeClr val="accent5"/>
                </a:solidFill>
              </a:rPr>
              <a:t>in order to increase the accuracy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dataset used in Polynomial regression for training is </a:t>
            </a:r>
            <a:r>
              <a:rPr lang="en-US" sz="2400" dirty="0" smtClean="0"/>
              <a:t>non-linear </a:t>
            </a:r>
            <a:r>
              <a:rPr lang="en-US" sz="2400" dirty="0"/>
              <a:t>nature.</a:t>
            </a:r>
          </a:p>
          <a:p>
            <a:r>
              <a:rPr lang="en-US" sz="2400" dirty="0"/>
              <a:t>      It makes use of a linear regression model to fit the complicated and </a:t>
            </a:r>
            <a:r>
              <a:rPr lang="en-US" sz="2400" dirty="0" smtClean="0">
                <a:solidFill>
                  <a:schemeClr val="accent5"/>
                </a:solidFill>
              </a:rPr>
              <a:t>non-linear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     functions </a:t>
            </a:r>
            <a:r>
              <a:rPr lang="en-US" sz="2400" dirty="0">
                <a:solidFill>
                  <a:schemeClr val="accent5"/>
                </a:solidFill>
              </a:rPr>
              <a:t>and datasets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In </a:t>
            </a:r>
            <a:r>
              <a:rPr lang="en-US" sz="2400" dirty="0">
                <a:solidFill>
                  <a:srgbClr val="000000"/>
                </a:solidFill>
              </a:rPr>
              <a:t>Polynomial</a:t>
            </a:r>
            <a:r>
              <a:rPr lang="en-US" sz="2400" i="1" dirty="0">
                <a:solidFill>
                  <a:srgbClr val="000000"/>
                </a:solidFill>
              </a:rPr>
              <a:t> regression, the </a:t>
            </a:r>
            <a:r>
              <a:rPr lang="en-US" sz="2400" i="1" dirty="0">
                <a:solidFill>
                  <a:schemeClr val="accent5"/>
                </a:solidFill>
              </a:rPr>
              <a:t>original features are converted into Polynomial features </a:t>
            </a:r>
            <a:r>
              <a:rPr lang="en-US" sz="2400" i="1" dirty="0">
                <a:solidFill>
                  <a:srgbClr val="000000"/>
                </a:solidFill>
              </a:rPr>
              <a:t>of required degree (2,3,..,n)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0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947" y="492887"/>
            <a:ext cx="109514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1" u="sng" dirty="0">
              <a:solidFill>
                <a:srgbClr val="610B38"/>
              </a:solidFill>
            </a:endParaRPr>
          </a:p>
          <a:p>
            <a:r>
              <a:rPr lang="en-US" sz="2800" b="1" i="1" u="sng" dirty="0" smtClean="0">
                <a:solidFill>
                  <a:srgbClr val="610B38"/>
                </a:solidFill>
              </a:rPr>
              <a:t>Need </a:t>
            </a:r>
            <a:r>
              <a:rPr lang="en-US" sz="2800" b="1" i="1" u="sng" dirty="0">
                <a:solidFill>
                  <a:srgbClr val="610B38"/>
                </a:solidFill>
              </a:rPr>
              <a:t>for Polynomial Regression</a:t>
            </a:r>
            <a:r>
              <a:rPr lang="en-US" sz="2800" b="1" i="1" u="sng" dirty="0" smtClean="0">
                <a:solidFill>
                  <a:srgbClr val="610B38"/>
                </a:solidFill>
              </a:rPr>
              <a:t>:</a:t>
            </a:r>
          </a:p>
          <a:p>
            <a:endParaRPr lang="en-US" sz="2400" dirty="0">
              <a:solidFill>
                <a:srgbClr val="610B38"/>
              </a:solidFill>
              <a:latin typeface="erdana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The need of Polynomial Regression in ML can be understood in the below points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If we apply a linear model on a </a:t>
            </a:r>
            <a:r>
              <a:rPr lang="en-US" sz="2400" b="1" dirty="0">
                <a:solidFill>
                  <a:srgbClr val="000000"/>
                </a:solidFill>
              </a:rPr>
              <a:t>linear dataset</a:t>
            </a:r>
            <a:r>
              <a:rPr lang="en-US" sz="2400" dirty="0">
                <a:solidFill>
                  <a:srgbClr val="000000"/>
                </a:solidFill>
              </a:rPr>
              <a:t>, then it provides us a good result as we have seen in Simple Linear Regression, but if we apply the same model without any modification on a </a:t>
            </a:r>
            <a:r>
              <a:rPr lang="en-US" sz="2400" b="1" dirty="0">
                <a:solidFill>
                  <a:srgbClr val="000000"/>
                </a:solidFill>
              </a:rPr>
              <a:t>non-linear dataset</a:t>
            </a:r>
            <a:r>
              <a:rPr lang="en-US" sz="2400" dirty="0">
                <a:solidFill>
                  <a:srgbClr val="000000"/>
                </a:solidFill>
              </a:rPr>
              <a:t>, then it will produce a drastic output. Due to which loss function will increase, the error rate will be high, and accuracy will be decreased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So for such cases, </a:t>
            </a:r>
            <a:r>
              <a:rPr lang="en-US" sz="2400" b="1" dirty="0">
                <a:solidFill>
                  <a:srgbClr val="000000"/>
                </a:solidFill>
              </a:rPr>
              <a:t>where data points are arranged in a non-linear fashion, we need the Polynomial Regression model</a:t>
            </a:r>
            <a:r>
              <a:rPr lang="en-US" sz="2400" dirty="0">
                <a:solidFill>
                  <a:srgbClr val="000000"/>
                </a:solidFill>
              </a:rPr>
              <a:t>. We can understand it in a better way using the below comparison diagram of the linear dataset and non-linear dataset.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98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19</a:t>
            </a:fld>
            <a:endParaRPr lang="en-IN"/>
          </a:p>
        </p:txBody>
      </p:sp>
      <p:pic>
        <p:nvPicPr>
          <p:cNvPr id="4098" name="Picture 2" descr="ML Polynomial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" y="457201"/>
            <a:ext cx="8707120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83920" y="3674487"/>
            <a:ext cx="105735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 the above image, we have taken a dataset which is arranged non-linearly. So if we try to cover it with a linear model, then we can clearly see that </a:t>
            </a:r>
            <a:r>
              <a:rPr lang="en-US" sz="2400" dirty="0">
                <a:solidFill>
                  <a:schemeClr val="accent6"/>
                </a:solidFill>
              </a:rPr>
              <a:t>it hardly covers any data point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On </a:t>
            </a:r>
            <a:r>
              <a:rPr lang="en-US" sz="2400" dirty="0">
                <a:solidFill>
                  <a:srgbClr val="000000"/>
                </a:solidFill>
              </a:rPr>
              <a:t>the other hand, a curve is suitable to cover most of the data points, which is of the Polynomial model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Presentation</a:t>
            </a:r>
            <a:endParaRPr lang="en-IN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341257"/>
          </a:xfrm>
        </p:spPr>
        <p:txBody>
          <a:bodyPr>
            <a:normAutofit/>
          </a:bodyPr>
          <a:lstStyle/>
          <a:p>
            <a:r>
              <a:rPr lang="en-US" dirty="0"/>
              <a:t>Over view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Objective of Project</a:t>
            </a:r>
          </a:p>
          <a:p>
            <a:r>
              <a:rPr lang="en-US" dirty="0"/>
              <a:t>Literature </a:t>
            </a:r>
            <a:r>
              <a:rPr lang="en-US" dirty="0" smtClean="0"/>
              <a:t>Review</a:t>
            </a:r>
          </a:p>
          <a:p>
            <a:r>
              <a:rPr lang="en-US" dirty="0"/>
              <a:t>Results and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/>
              <a:t>Hardware and Software development</a:t>
            </a:r>
          </a:p>
          <a:p>
            <a:r>
              <a:rPr lang="en-US" dirty="0" smtClean="0"/>
              <a:t>Conclusion</a:t>
            </a:r>
            <a:endParaRPr lang="en-US" dirty="0"/>
          </a:p>
          <a:p>
            <a:r>
              <a:rPr lang="en-US" dirty="0"/>
              <a:t>References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20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91815" y="218330"/>
            <a:ext cx="963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en-IN" sz="2800" b="1" u="sng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Diagram of the Model 2: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891815" y="1055801"/>
            <a:ext cx="1943100" cy="11018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b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Splitting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training data and testing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937535" y="2680269"/>
            <a:ext cx="1897380" cy="9134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Training data will be given to the model</a:t>
            </a:r>
          </a:p>
        </p:txBody>
      </p:sp>
      <p:sp>
        <p:nvSpPr>
          <p:cNvPr id="10" name="Oval 9"/>
          <p:cNvSpPr/>
          <p:nvPr/>
        </p:nvSpPr>
        <p:spPr>
          <a:xfrm>
            <a:off x="891815" y="4301646"/>
            <a:ext cx="1764030" cy="180451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 Algorithm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Best fit </a:t>
            </a:r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curve</a:t>
            </a:r>
            <a:r>
              <a:rPr lang="en-IN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 be drawn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08701" y="4588980"/>
            <a:ext cx="2253076" cy="1262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Testing data will be given to model for checking accuracy.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08701" y="2651562"/>
            <a:ext cx="2253076" cy="9422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will check the accuracy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08701" y="932668"/>
            <a:ext cx="2266308" cy="12222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the accuracy is less </a:t>
            </a:r>
            <a:r>
              <a:rPr lang="en-IN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than </a:t>
            </a:r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85</a:t>
            </a:r>
            <a:r>
              <a:rPr lang="en-IN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%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Then </a:t>
            </a:r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change the value of degree.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7109928" y="932668"/>
            <a:ext cx="1699420" cy="122224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 is ready to predict the </a:t>
            </a:r>
            <a:r>
              <a:rPr lang="en-IN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54240" y="2664592"/>
            <a:ext cx="1555108" cy="929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the accuracy &gt; </a:t>
            </a:r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85</a:t>
            </a:r>
            <a:r>
              <a:rPr lang="en-IN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%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659118" y="2175730"/>
            <a:ext cx="320511" cy="454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1659118" y="3698012"/>
            <a:ext cx="320511" cy="454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 rot="10800000">
            <a:off x="5135349" y="3797980"/>
            <a:ext cx="320511" cy="727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 rot="10800000">
            <a:off x="5135350" y="2154915"/>
            <a:ext cx="320511" cy="454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 rot="16200000">
            <a:off x="6528808" y="2829955"/>
            <a:ext cx="320511" cy="454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wn Arrow 22"/>
          <p:cNvSpPr/>
          <p:nvPr/>
        </p:nvSpPr>
        <p:spPr>
          <a:xfrm rot="10800000">
            <a:off x="7799383" y="2199153"/>
            <a:ext cx="320511" cy="454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 rot="16200000">
            <a:off x="3271716" y="4427172"/>
            <a:ext cx="320511" cy="155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9517" y="597987"/>
            <a:ext cx="9489649" cy="230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600"/>
              </a:spcAft>
            </a:pPr>
            <a:r>
              <a:rPr lang="en-US" sz="2800" b="1" u="sng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Conclusion </a:t>
            </a:r>
            <a:r>
              <a:rPr lang="en-US" sz="2800" b="1" u="sng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165860" algn="l"/>
              </a:tabLst>
            </a:pP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If the datasets are arranged in a non-linear fashion, then we should use the Polynomial Regression model instead of Simple Linear Regression to get higher accuracy (above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99%).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22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8424" y="847959"/>
            <a:ext cx="102565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/>
              <a:t>Model 3: </a:t>
            </a:r>
            <a:endParaRPr lang="en-US" sz="4000" b="1" u="sng" dirty="0" smtClean="0"/>
          </a:p>
          <a:p>
            <a:r>
              <a:rPr lang="en-US" sz="3600" dirty="0" smtClean="0"/>
              <a:t>Clustering </a:t>
            </a:r>
            <a:r>
              <a:rPr lang="en-US" sz="3600" dirty="0"/>
              <a:t>Analysis and its Application in Electrical Distribution System using  </a:t>
            </a:r>
            <a:r>
              <a:rPr lang="en-US" sz="3600" dirty="0" smtClean="0">
                <a:solidFill>
                  <a:schemeClr val="accent5"/>
                </a:solidFill>
              </a:rPr>
              <a:t>K-means Clustering </a:t>
            </a:r>
            <a:r>
              <a:rPr lang="en-US" sz="3600" dirty="0">
                <a:solidFill>
                  <a:schemeClr val="accent5"/>
                </a:solidFill>
              </a:rPr>
              <a:t>Model</a:t>
            </a:r>
            <a:r>
              <a:rPr lang="en-US" sz="36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u="sng" dirty="0" smtClean="0"/>
              <a:t>Application:</a:t>
            </a:r>
          </a:p>
          <a:p>
            <a:endParaRPr lang="en-US" sz="2800" u="sng" dirty="0"/>
          </a:p>
          <a:p>
            <a:r>
              <a:rPr lang="en-US" sz="2400" dirty="0"/>
              <a:t>	I</a:t>
            </a:r>
            <a:r>
              <a:rPr lang="en-US" sz="2400" dirty="0" smtClean="0"/>
              <a:t>dentifying </a:t>
            </a:r>
            <a:r>
              <a:rPr lang="en-US" sz="2400" dirty="0"/>
              <a:t>optimal location for the installation of DG units in Radial Distribution Systems using </a:t>
            </a:r>
            <a:r>
              <a:rPr lang="en-US" sz="2400" dirty="0" smtClean="0"/>
              <a:t> “K-means cluster” technique.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6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4240" y="783441"/>
            <a:ext cx="997712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Introduction of </a:t>
            </a:r>
            <a:r>
              <a:rPr lang="en-US" sz="2800" b="1" u="sng" dirty="0" smtClean="0"/>
              <a:t>the </a:t>
            </a:r>
            <a:r>
              <a:rPr lang="en-US" sz="2800" b="1" u="sng" dirty="0"/>
              <a:t>Distributed Generation </a:t>
            </a:r>
            <a:r>
              <a:rPr lang="en-US" sz="2800" b="1" u="sng" dirty="0" smtClean="0"/>
              <a:t>:</a:t>
            </a:r>
            <a:endParaRPr lang="en-US" sz="2800" b="1" u="sng" dirty="0"/>
          </a:p>
          <a:p>
            <a:endParaRPr lang="en-US" sz="2400" dirty="0"/>
          </a:p>
          <a:p>
            <a:r>
              <a:rPr lang="en-US" sz="2400" dirty="0"/>
              <a:t>Distributed Generation (</a:t>
            </a:r>
            <a:r>
              <a:rPr lang="en-US" sz="2400" b="1" dirty="0"/>
              <a:t>DG</a:t>
            </a:r>
            <a:r>
              <a:rPr lang="en-US" sz="2400" dirty="0"/>
              <a:t>) in</a:t>
            </a:r>
            <a:r>
              <a:rPr lang="en-US" sz="2400" b="1" dirty="0"/>
              <a:t> the form of renewable power generation </a:t>
            </a:r>
            <a:r>
              <a:rPr lang="en-US" sz="2400" dirty="0"/>
              <a:t>systems is currently preferred for clean power generation. </a:t>
            </a:r>
          </a:p>
          <a:p>
            <a:endParaRPr lang="en-US" sz="2400" dirty="0"/>
          </a:p>
          <a:p>
            <a:r>
              <a:rPr lang="en-US" sz="2400" dirty="0"/>
              <a:t>In distribution system, due to load uncertainties the load exceeds the generating capacity which leads to power loss and unreliable operation of the system. </a:t>
            </a:r>
          </a:p>
          <a:p>
            <a:endParaRPr lang="en-US" sz="2400" dirty="0"/>
          </a:p>
          <a:p>
            <a:r>
              <a:rPr lang="en-US" sz="2400" dirty="0"/>
              <a:t>To overcome this problem DG units are incorporated into the distribution system to meet the excess demand which results in </a:t>
            </a:r>
            <a:r>
              <a:rPr lang="en-US" sz="2400" b="1" dirty="0">
                <a:solidFill>
                  <a:schemeClr val="accent6"/>
                </a:solidFill>
              </a:rPr>
              <a:t>power loss minimization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accent6"/>
                </a:solidFill>
              </a:rPr>
              <a:t>improvement of voltage profile, power quality improvement, reliable operation</a:t>
            </a:r>
            <a:r>
              <a:rPr lang="en-US" sz="2400" dirty="0"/>
              <a:t>, etc., </a:t>
            </a:r>
          </a:p>
        </p:txBody>
      </p:sp>
    </p:spTree>
    <p:extLst>
      <p:ext uri="{BB962C8B-B14F-4D97-AF65-F5344CB8AC3E}">
        <p14:creationId xmlns:p14="http://schemas.microsoft.com/office/powerpoint/2010/main" val="5231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0144" y="792480"/>
            <a:ext cx="1118209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What </a:t>
            </a:r>
            <a:r>
              <a:rPr lang="en-US" sz="2800" b="1" u="sng" dirty="0"/>
              <a:t>is K-Means Algorithm</a:t>
            </a:r>
            <a:r>
              <a:rPr lang="en-US" sz="2800" b="1" u="sng" dirty="0" smtClean="0"/>
              <a:t>?</a:t>
            </a:r>
          </a:p>
          <a:p>
            <a:endParaRPr lang="en-US" sz="2800" b="1" u="sng" dirty="0" smtClean="0"/>
          </a:p>
          <a:p>
            <a:endParaRPr lang="en-US" dirty="0"/>
          </a:p>
          <a:p>
            <a:r>
              <a:rPr lang="en-US" sz="2400" b="1" dirty="0"/>
              <a:t>K-Means Clustering is an </a:t>
            </a:r>
            <a:r>
              <a:rPr lang="en-US" sz="2400" b="1" dirty="0">
                <a:hlinkClick r:id="rId2"/>
              </a:rPr>
              <a:t>Unsupervised Learning algorithm</a:t>
            </a:r>
            <a:r>
              <a:rPr lang="en-US" sz="2400" b="1" dirty="0"/>
              <a:t>, which groups the unlabeled dataset into different clusters</a:t>
            </a:r>
            <a:r>
              <a:rPr lang="en-US" sz="2400" b="1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It is an iterative algorithm that divides the unlabeled dataset into k different clusters in such a way that each dataset belongs only one group that has similar properties.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Here </a:t>
            </a:r>
            <a:r>
              <a:rPr lang="en-US" sz="2400" dirty="0"/>
              <a:t>K defines the number of pre-defined clusters that need to be created in the process, </a:t>
            </a:r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if K=2, there will be two clusters, and for K=3, there will be three clusters, and so on</a:t>
            </a:r>
            <a:r>
              <a:rPr lang="en-US" sz="2400" dirty="0" smtClean="0"/>
              <a:t>..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5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6560" y="740678"/>
            <a:ext cx="10403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algorithm takes the unlabeled dataset as input, divides the dataset into k-number of clusters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dirty="0"/>
              <a:t>and repeats the process until it does not find the best clusters. </a:t>
            </a:r>
            <a:r>
              <a:rPr lang="en-US" sz="2400" b="1" dirty="0"/>
              <a:t>The value of k should be predetermined in this algorithm.</a:t>
            </a:r>
          </a:p>
        </p:txBody>
      </p:sp>
      <p:sp>
        <p:nvSpPr>
          <p:cNvPr id="7" name="Rectangle 6"/>
          <p:cNvSpPr/>
          <p:nvPr/>
        </p:nvSpPr>
        <p:spPr>
          <a:xfrm>
            <a:off x="863600" y="2805762"/>
            <a:ext cx="995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The k-means</a:t>
            </a:r>
            <a:r>
              <a:rPr lang="en-US" sz="2400" b="1" dirty="0"/>
              <a:t> </a:t>
            </a:r>
            <a:r>
              <a:rPr lang="en-US" sz="2400" b="1" dirty="0" smtClean="0"/>
              <a:t>clustering</a:t>
            </a:r>
            <a:r>
              <a:rPr lang="en-US" sz="2400" b="1" dirty="0">
                <a:solidFill>
                  <a:srgbClr val="000000"/>
                </a:solidFill>
              </a:rPr>
              <a:t> algorithm mainly performs two tasks:</a:t>
            </a:r>
          </a:p>
          <a:p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Determines the best value for K </a:t>
            </a:r>
            <a:r>
              <a:rPr lang="en-US" sz="2400" dirty="0" smtClean="0">
                <a:solidFill>
                  <a:srgbClr val="000000"/>
                </a:solidFill>
              </a:rPr>
              <a:t>using </a:t>
            </a:r>
            <a:r>
              <a:rPr lang="en-US" sz="2400" dirty="0">
                <a:solidFill>
                  <a:schemeClr val="accent1"/>
                </a:solidFill>
              </a:rPr>
              <a:t>Elbow Method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Assigns each data point to its closest k-center.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4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26</a:t>
            </a:fld>
            <a:endParaRPr lang="en-IN" dirty="0"/>
          </a:p>
        </p:txBody>
      </p:sp>
      <p:pic>
        <p:nvPicPr>
          <p:cNvPr id="7170" name="Picture 2" descr="Silhouette Analysis in K-means Clustering | by Mukesh Chaudhary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95" y="1126636"/>
            <a:ext cx="8886825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20240" y="5862320"/>
            <a:ext cx="724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Fig: Elbow method to find the clusters in K-means model.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348695" y="389659"/>
            <a:ext cx="3846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</a:rPr>
              <a:t>What is the</a:t>
            </a:r>
            <a:r>
              <a:rPr lang="en-US" sz="2400" b="1" u="sng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400" b="1" u="sng" dirty="0"/>
              <a:t>Elbow Method ?</a:t>
            </a:r>
          </a:p>
        </p:txBody>
      </p:sp>
    </p:spTree>
    <p:extLst>
      <p:ext uri="{BB962C8B-B14F-4D97-AF65-F5344CB8AC3E}">
        <p14:creationId xmlns:p14="http://schemas.microsoft.com/office/powerpoint/2010/main" val="160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27</a:t>
            </a:fld>
            <a:endParaRPr lang="en-IN"/>
          </a:p>
        </p:txBody>
      </p:sp>
      <p:pic>
        <p:nvPicPr>
          <p:cNvPr id="6146" name="Picture 2" descr="https://jhui.github.io/assets/ml/kme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589913"/>
            <a:ext cx="9438640" cy="476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2960" y="294640"/>
            <a:ext cx="735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u="sng" dirty="0">
                <a:solidFill>
                  <a:prstClr val="black"/>
                </a:solidFill>
              </a:rPr>
              <a:t>The </a:t>
            </a:r>
            <a:r>
              <a:rPr lang="en-US" sz="2800" b="1" u="sng" dirty="0" smtClean="0">
                <a:solidFill>
                  <a:prstClr val="black"/>
                </a:solidFill>
              </a:rPr>
              <a:t>Working </a:t>
            </a:r>
            <a:r>
              <a:rPr lang="en-US" sz="2800" b="1" u="sng" dirty="0">
                <a:solidFill>
                  <a:prstClr val="black"/>
                </a:solidFill>
              </a:rPr>
              <a:t>of K-means </a:t>
            </a:r>
            <a:r>
              <a:rPr lang="en-US" sz="2800" b="1" u="sng" dirty="0" smtClean="0">
                <a:solidFill>
                  <a:prstClr val="black"/>
                </a:solidFill>
              </a:rPr>
              <a:t>Cluster</a:t>
            </a:r>
            <a:r>
              <a:rPr lang="en-US" sz="2800" b="1" u="sng" dirty="0">
                <a:solidFill>
                  <a:prstClr val="black"/>
                </a:solidFill>
              </a:rPr>
              <a:t>: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82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61072" y="1163932"/>
            <a:ext cx="6247258" cy="5274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0070" y="339365"/>
            <a:ext cx="345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Input of the Model: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1831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80" y="1148052"/>
            <a:ext cx="5284470" cy="40093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" y="386080"/>
            <a:ext cx="488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Output of the Model: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9518" y="2103717"/>
            <a:ext cx="106302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Artificial intelligence and machine learning are the part of computer science that are correlated with each other.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which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are used for creating intelligent systems.</a:t>
            </a:r>
            <a:endParaRPr lang="en-US" sz="2400" b="1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Machine learning is an application of artificial intelligence (AI) that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provides systems the ability to automatically learn, improve from experience and then future data can be predicted.</a:t>
            </a:r>
            <a:endParaRPr lang="en-US" sz="2400" b="1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9518" y="1246038"/>
            <a:ext cx="10281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What is </a:t>
            </a:r>
            <a:r>
              <a:rPr lang="en-US" sz="2400" b="1" u="sng" dirty="0" smtClean="0"/>
              <a:t>the Meaning of </a:t>
            </a:r>
            <a:r>
              <a:rPr lang="en-US" sz="2400" b="1" u="sng" dirty="0"/>
              <a:t>Artificial </a:t>
            </a:r>
            <a:r>
              <a:rPr lang="en-US" sz="2400" b="1" u="sng" dirty="0" smtClean="0"/>
              <a:t>Intelligence </a:t>
            </a:r>
            <a:r>
              <a:rPr lang="en-US" sz="2400" b="1" u="sng" dirty="0"/>
              <a:t>(AI) and </a:t>
            </a:r>
            <a:r>
              <a:rPr lang="en-US" sz="2400" b="1" u="sng" dirty="0" smtClean="0"/>
              <a:t>Machine </a:t>
            </a:r>
            <a:r>
              <a:rPr lang="en-US" sz="2400" b="1" u="sng" dirty="0"/>
              <a:t>L</a:t>
            </a:r>
            <a:r>
              <a:rPr lang="en-US" sz="2400" b="1" u="sng" dirty="0" smtClean="0"/>
              <a:t>earning </a:t>
            </a:r>
            <a:r>
              <a:rPr lang="en-US" sz="2400" b="1" u="sng" dirty="0"/>
              <a:t>(ML</a:t>
            </a:r>
            <a:r>
              <a:rPr lang="en-US" sz="2400" b="1" u="sng" dirty="0" smtClean="0"/>
              <a:t>)?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122339" y="284318"/>
            <a:ext cx="2356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/>
              <a:t>Over </a:t>
            </a:r>
            <a:r>
              <a:rPr lang="en-US" sz="3600" u="sng" dirty="0" smtClean="0"/>
              <a:t>view: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9859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05"/>
            <a:ext cx="10515600" cy="1325563"/>
          </a:xfrm>
        </p:spPr>
        <p:txBody>
          <a:bodyPr/>
          <a:lstStyle/>
          <a:p>
            <a:r>
              <a:rPr lang="en-US" sz="3600" b="1" u="sng" dirty="0" smtClean="0">
                <a:latin typeface="+mn-lt"/>
              </a:rPr>
              <a:t>Model 4:</a:t>
            </a:r>
            <a:r>
              <a:rPr lang="en-US" sz="3600" b="1" u="sng" dirty="0">
                <a:latin typeface="+mn-lt"/>
              </a:rPr>
              <a:t>H</a:t>
            </a:r>
            <a:r>
              <a:rPr lang="en-US" sz="3600" b="1" u="sng" dirty="0" smtClean="0">
                <a:latin typeface="+mn-lt"/>
              </a:rPr>
              <a:t>ierarchical</a:t>
            </a:r>
            <a:r>
              <a:rPr lang="en-US" sz="3600" b="1" u="sng" dirty="0">
                <a:latin typeface="+mn-lt"/>
              </a:rPr>
              <a:t> C</a:t>
            </a:r>
            <a:r>
              <a:rPr lang="en-US" sz="3600" b="1" u="sng" dirty="0" smtClean="0">
                <a:latin typeface="+mn-lt"/>
              </a:rPr>
              <a:t>lustering</a:t>
            </a:r>
            <a:endParaRPr lang="en-US" sz="36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52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Hierarchical clustering is another </a:t>
            </a:r>
            <a:r>
              <a:rPr lang="en-US" sz="2400" b="1" dirty="0"/>
              <a:t>unsupervised </a:t>
            </a:r>
            <a:r>
              <a:rPr lang="en-US" sz="2400" dirty="0"/>
              <a:t>machine learning </a:t>
            </a:r>
            <a:r>
              <a:rPr lang="en-US" sz="2400" b="1" dirty="0"/>
              <a:t>algorithm</a:t>
            </a:r>
            <a:r>
              <a:rPr lang="en-US" sz="2400" dirty="0"/>
              <a:t>, which is used to group the unlabeled datasets into a cluster and also known as </a:t>
            </a:r>
            <a:r>
              <a:rPr lang="en-US" sz="2400" b="1" dirty="0"/>
              <a:t>hierarchical cluster analysis</a:t>
            </a:r>
            <a:r>
              <a:rPr lang="en-US" sz="2400" dirty="0"/>
              <a:t> or HCA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In this algorithm, we develop the hierarchy of clusters in the form of a tree, and this tree-shaped structure is known as the </a:t>
            </a:r>
            <a:r>
              <a:rPr lang="en-US" sz="2400" b="1" dirty="0"/>
              <a:t>dendrogram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T</a:t>
            </a:r>
            <a:r>
              <a:rPr lang="en-US" sz="2400" b="1" dirty="0" smtClean="0"/>
              <a:t>here </a:t>
            </a:r>
            <a:r>
              <a:rPr lang="en-US" sz="2400" b="1" dirty="0"/>
              <a:t>is no requirement to predetermine the number of clusters as we did in the K-Means algorithm.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2320" y="1280160"/>
            <a:ext cx="102311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we have seen in the K-means clustering that there are some challenges with this algorithm, which are a predetermined number of clusters. To solve challenge, we can use the hierarchical clustering algorithm because, in this algorithm, </a:t>
            </a:r>
            <a:r>
              <a:rPr lang="en-US" sz="2400" b="1" dirty="0"/>
              <a:t>we don't need to have knowledge about the predefined number of </a:t>
            </a:r>
            <a:r>
              <a:rPr lang="en-US" sz="2400" b="1" dirty="0" smtClean="0"/>
              <a:t>clusters(k).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u="sng" dirty="0"/>
              <a:t>The </a:t>
            </a:r>
            <a:r>
              <a:rPr lang="en-US" sz="2400" u="sng" dirty="0" smtClean="0"/>
              <a:t>Hierarchical Clustering </a:t>
            </a:r>
            <a:r>
              <a:rPr lang="en-US" sz="2400" u="sng" dirty="0"/>
              <a:t>T</a:t>
            </a:r>
            <a:r>
              <a:rPr lang="en-US" sz="2400" u="sng" dirty="0" smtClean="0"/>
              <a:t>echnique </a:t>
            </a:r>
            <a:r>
              <a:rPr lang="en-US" sz="2400" u="sng" dirty="0"/>
              <a:t>has </a:t>
            </a:r>
            <a:r>
              <a:rPr lang="en-US" sz="2400" u="sng" dirty="0" smtClean="0"/>
              <a:t>Two </a:t>
            </a:r>
            <a:r>
              <a:rPr lang="en-US" sz="2400" u="sng" dirty="0"/>
              <a:t>A</a:t>
            </a:r>
            <a:r>
              <a:rPr lang="en-US" sz="2400" u="sng" dirty="0" smtClean="0"/>
              <a:t>pproaches:</a:t>
            </a:r>
          </a:p>
          <a:p>
            <a:endParaRPr lang="en-US" sz="2400" dirty="0"/>
          </a:p>
          <a:p>
            <a:r>
              <a:rPr lang="en-US" sz="2400" b="1" dirty="0"/>
              <a:t>Agglomerative</a:t>
            </a:r>
            <a:r>
              <a:rPr lang="en-US" sz="2400" dirty="0"/>
              <a:t>: Agglomerative is a </a:t>
            </a:r>
            <a:r>
              <a:rPr lang="en-US" sz="2400" b="1" dirty="0"/>
              <a:t>bottom-up</a:t>
            </a:r>
            <a:r>
              <a:rPr lang="en-US" sz="2400" dirty="0"/>
              <a:t> approach, in which the algorithm starts with taking all data points as single clusters and merging them until one cluster is left.</a:t>
            </a:r>
          </a:p>
          <a:p>
            <a:endParaRPr lang="en-US" sz="2400" dirty="0"/>
          </a:p>
          <a:p>
            <a:r>
              <a:rPr lang="en-US" sz="2400" dirty="0"/>
              <a:t>Divisive</a:t>
            </a:r>
            <a:r>
              <a:rPr lang="en-US" sz="2400" b="1" dirty="0"/>
              <a:t>:</a:t>
            </a:r>
            <a:r>
              <a:rPr lang="en-US" sz="2400" dirty="0"/>
              <a:t> Divisive algorithm is the reverse of the agglomerative algorithm as it is a </a:t>
            </a:r>
            <a:r>
              <a:rPr lang="en-US" sz="2400" b="1" dirty="0"/>
              <a:t>top-down approach.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82320" y="450334"/>
            <a:ext cx="675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Why H</a:t>
            </a:r>
            <a:r>
              <a:rPr lang="en-US" sz="2800" b="1" u="sng" dirty="0" smtClean="0"/>
              <a:t>ierarchical </a:t>
            </a:r>
            <a:r>
              <a:rPr lang="en-US" sz="2800" b="1" u="sng" dirty="0"/>
              <a:t>C</a:t>
            </a:r>
            <a:r>
              <a:rPr lang="en-US" sz="2800" b="1" u="sng" dirty="0" smtClean="0"/>
              <a:t>lustering</a:t>
            </a:r>
            <a:r>
              <a:rPr lang="en-US" sz="2800" b="1" u="sng" dirty="0"/>
              <a:t>?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6365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32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12742" y="707011"/>
            <a:ext cx="9671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975360"/>
            <a:ext cx="10634345" cy="36534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44241" y="4948042"/>
            <a:ext cx="5933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Fig: Hierarchical clustering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36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33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24840" y="822960"/>
            <a:ext cx="96367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Conclusion of the Model 3 &amp; 4:</a:t>
            </a:r>
          </a:p>
          <a:p>
            <a:endParaRPr lang="en-US" sz="2400" dirty="0"/>
          </a:p>
          <a:p>
            <a:r>
              <a:rPr lang="en-US" sz="2400" dirty="0"/>
              <a:t>The output of the Hierarchical clustering is almost similar to the K-means clustering, so we can say that our model is reliable. </a:t>
            </a:r>
          </a:p>
          <a:p>
            <a:r>
              <a:rPr lang="en-US" sz="2400" dirty="0"/>
              <a:t>So, with the help of this model we can predict the location of DG units </a:t>
            </a:r>
            <a:r>
              <a:rPr lang="en-US" sz="2400" dirty="0" smtClean="0"/>
              <a:t>in the  </a:t>
            </a:r>
            <a:r>
              <a:rPr lang="en-US" sz="2400" dirty="0"/>
              <a:t>distribution system.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52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34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48640" y="393183"/>
            <a:ext cx="9997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Model </a:t>
            </a:r>
            <a:r>
              <a:rPr lang="en-US" sz="3600" b="1" u="sng" dirty="0"/>
              <a:t>5</a:t>
            </a:r>
            <a:r>
              <a:rPr lang="en-US" sz="3600" dirty="0"/>
              <a:t>: Load classification and Fault classification </a:t>
            </a:r>
            <a:r>
              <a:rPr lang="en-US" sz="3600" dirty="0" smtClean="0"/>
              <a:t>	        using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rgbClr val="0066FF"/>
                </a:solidFill>
              </a:rPr>
              <a:t>k-nearest </a:t>
            </a:r>
            <a:r>
              <a:rPr lang="en-US" sz="3600" dirty="0" smtClean="0">
                <a:solidFill>
                  <a:srgbClr val="0066FF"/>
                </a:solidFill>
              </a:rPr>
              <a:t>neighbors </a:t>
            </a:r>
            <a:r>
              <a:rPr lang="en-US" sz="3600" dirty="0">
                <a:solidFill>
                  <a:srgbClr val="0066FF"/>
                </a:solidFill>
              </a:rPr>
              <a:t>(KNN) Model.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" y="2460864"/>
            <a:ext cx="11277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Load </a:t>
            </a:r>
            <a:r>
              <a:rPr lang="en-US" sz="2800" b="1" u="sng" dirty="0" smtClean="0"/>
              <a:t>classification:</a:t>
            </a:r>
          </a:p>
          <a:p>
            <a:endParaRPr lang="en-US" sz="2400" u="sng" dirty="0" smtClean="0"/>
          </a:p>
          <a:p>
            <a:r>
              <a:rPr lang="en-US" sz="2400" dirty="0" smtClean="0"/>
              <a:t>In the output of previous model ( clustering model ) , we got three clusters(D.G.) for different load .</a:t>
            </a:r>
          </a:p>
          <a:p>
            <a:endParaRPr lang="en-US" sz="2400" dirty="0"/>
          </a:p>
          <a:p>
            <a:r>
              <a:rPr lang="en-US" sz="2400" dirty="0" smtClean="0"/>
              <a:t>In this system, if we want to connect a new load to the D.G. then there are 3 ways (DG1,DG2,DG3) but which one would be the best choice?</a:t>
            </a:r>
          </a:p>
          <a:p>
            <a:endParaRPr lang="en-US" sz="2400" dirty="0"/>
          </a:p>
          <a:p>
            <a:r>
              <a:rPr lang="en-US" sz="2400" dirty="0" smtClean="0"/>
              <a:t>To get answer of this, we are going to use KNN classification model .</a:t>
            </a:r>
          </a:p>
        </p:txBody>
      </p:sp>
    </p:spTree>
    <p:extLst>
      <p:ext uri="{BB962C8B-B14F-4D97-AF65-F5344CB8AC3E}">
        <p14:creationId xmlns:p14="http://schemas.microsoft.com/office/powerpoint/2010/main" val="38392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0720" y="642819"/>
            <a:ext cx="1020064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Fault classification</a:t>
            </a:r>
            <a:r>
              <a:rPr lang="en-US" sz="2800" b="1" u="sng" dirty="0" smtClean="0"/>
              <a:t>:</a:t>
            </a:r>
          </a:p>
          <a:p>
            <a:endParaRPr lang="en-US" sz="2800" b="1" u="sng" dirty="0"/>
          </a:p>
          <a:p>
            <a:r>
              <a:rPr lang="en-US" sz="2400" dirty="0"/>
              <a:t>In this, we are going to classify the most common fault (Line-Ground) that occur in the power system.</a:t>
            </a:r>
          </a:p>
          <a:p>
            <a:endParaRPr lang="en-US" sz="2400" dirty="0"/>
          </a:p>
          <a:p>
            <a:r>
              <a:rPr lang="en-US" sz="2400" dirty="0"/>
              <a:t>It  enables us to differentiate among three phases which phase of a three phase power system is experiencing a fault.</a:t>
            </a:r>
          </a:p>
          <a:p>
            <a:endParaRPr lang="en-US" sz="2400" dirty="0"/>
          </a:p>
          <a:p>
            <a:r>
              <a:rPr lang="en-US" sz="2400" dirty="0"/>
              <a:t>To classify the single line to ground fault, we are going to use KNN classification model .</a:t>
            </a:r>
          </a:p>
        </p:txBody>
      </p:sp>
    </p:spTree>
    <p:extLst>
      <p:ext uri="{BB962C8B-B14F-4D97-AF65-F5344CB8AC3E}">
        <p14:creationId xmlns:p14="http://schemas.microsoft.com/office/powerpoint/2010/main" val="32499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36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70560" y="811153"/>
            <a:ext cx="10850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K-Nearest Neighbor(KNN) </a:t>
            </a:r>
            <a:r>
              <a:rPr lang="en-US" sz="2800" b="1" u="sng" dirty="0" smtClean="0"/>
              <a:t>Algorithm:-</a:t>
            </a:r>
            <a:endParaRPr lang="en-US" sz="2800" b="1" u="sng" dirty="0"/>
          </a:p>
          <a:p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70560" y="2201366"/>
            <a:ext cx="10546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K-Nearest Neighbour is one of the simplest Machine Learning algorithms based on </a:t>
            </a:r>
            <a:r>
              <a:rPr lang="en-US" sz="2400" b="1" dirty="0">
                <a:solidFill>
                  <a:srgbClr val="00B050"/>
                </a:solidFill>
              </a:rPr>
              <a:t>Supervised Learning </a:t>
            </a:r>
            <a:r>
              <a:rPr lang="en-US" sz="2400" dirty="0"/>
              <a:t>technique.</a:t>
            </a:r>
          </a:p>
          <a:p>
            <a:endParaRPr lang="en-US" sz="2400" dirty="0" smtClean="0"/>
          </a:p>
          <a:p>
            <a:r>
              <a:rPr lang="en-US" sz="2400" b="1" dirty="0"/>
              <a:t>K-NN algorithm assumes the similarity between the new </a:t>
            </a:r>
            <a:r>
              <a:rPr lang="en-US" sz="2400" b="1" dirty="0" smtClean="0"/>
              <a:t>data </a:t>
            </a:r>
            <a:r>
              <a:rPr lang="en-US" sz="2400" b="1" dirty="0"/>
              <a:t>and available </a:t>
            </a:r>
            <a:r>
              <a:rPr lang="en-US" sz="2400" b="1" dirty="0" smtClean="0"/>
              <a:t>data </a:t>
            </a:r>
            <a:r>
              <a:rPr lang="en-US" sz="2400" b="1" dirty="0"/>
              <a:t>and put the new case into the category that is most similar to the available categories.</a:t>
            </a:r>
          </a:p>
          <a:p>
            <a:endParaRPr lang="en-US" sz="2400" dirty="0" smtClean="0"/>
          </a:p>
          <a:p>
            <a:r>
              <a:rPr lang="en-US" sz="2400" dirty="0"/>
              <a:t>KNN algorithm at the training phase just stores the dataset and when it gets new data, then it classifies that data into a category that is much similar to the new data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83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2160" y="1462107"/>
            <a:ext cx="10363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Below </a:t>
            </a:r>
            <a:r>
              <a:rPr lang="en-US" sz="2400" dirty="0">
                <a:solidFill>
                  <a:srgbClr val="000000"/>
                </a:solidFill>
              </a:rPr>
              <a:t>are some points to remember while selecting the value of K in the K-NN algorithm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There is no particular way to determine the best value for "K", so we need to try some values to find the best out of them</a:t>
            </a:r>
            <a:r>
              <a:rPr lang="en-US" sz="2400" b="1" dirty="0">
                <a:solidFill>
                  <a:schemeClr val="accent6"/>
                </a:solidFill>
              </a:rPr>
              <a:t>. The most preferred value for K is 5</a:t>
            </a:r>
            <a:r>
              <a:rPr lang="en-US" sz="2400" b="1" dirty="0" smtClean="0">
                <a:solidFill>
                  <a:schemeClr val="accent6"/>
                </a:solidFill>
              </a:rPr>
              <a:t>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very low value for K such as K=1 or K=2, can be noisy and lead to the effects of outliers in the model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Large values for K are good, but it may find some difficulties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So, we will use the k=5 in our model.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2160" y="619760"/>
            <a:ext cx="8778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How to select the value of K in the K-NN Algorithm?</a:t>
            </a:r>
          </a:p>
          <a:p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8147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884" y="1053465"/>
            <a:ext cx="7378275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38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15360" y="5525353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</a:t>
            </a:r>
            <a:r>
              <a:rPr lang="en-US" sz="2400" b="1" dirty="0"/>
              <a:t>: K-Nearest </a:t>
            </a:r>
            <a:r>
              <a:rPr lang="en-US" sz="2400" b="1" dirty="0" smtClean="0"/>
              <a:t>Neighbor Algorithm(k=5) 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3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4993" y="717207"/>
            <a:ext cx="9715893" cy="337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165860" algn="l"/>
              </a:tabLst>
            </a:pPr>
            <a:r>
              <a:rPr lang="en-US" sz="2800" b="1" u="sng" dirty="0" smtClean="0">
                <a:latin typeface="Cambria" panose="02040503050406030204" pitchFamily="18" charset="0"/>
                <a:ea typeface="Calibri" panose="020F0502020204030204" pitchFamily="34" charset="0"/>
              </a:rPr>
              <a:t>Conclusion </a:t>
            </a:r>
            <a:r>
              <a:rPr lang="en-US" sz="2400" b="1" u="sng" dirty="0" smtClean="0">
                <a:latin typeface="Cambria" panose="02040503050406030204" pitchFamily="18" charset="0"/>
                <a:ea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165860" algn="l"/>
              </a:tabLst>
            </a:pPr>
            <a:r>
              <a:rPr lang="en-US" sz="1600" dirty="0">
                <a:latin typeface="Cambria" panose="02040503050406030204" pitchFamily="18" charset="0"/>
                <a:ea typeface="Calibri" panose="020F050202020403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165860" algn="l"/>
              </a:tabLst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With the help of this model (“K-Nearest Neighbor (KNN) Algorithm”) we can identify the optimal cluster (D.G.) for the new load in power system and we can also </a:t>
            </a:r>
            <a:r>
              <a:rPr lang="en-US" sz="2400" dirty="0">
                <a:latin typeface="Cambria" panose="02040503050406030204" pitchFamily="18" charset="0"/>
                <a:ea typeface="Calibri" panose="020F0502020204030204" pitchFamily="34" charset="0"/>
              </a:rPr>
              <a:t>differentiate among three phases which phase of a three phase power system is experiencing a fault with specific accuracy. </a:t>
            </a:r>
            <a:endParaRPr lang="en-US" sz="2400" dirty="0" smtClean="0">
              <a:latin typeface="Cambria" panose="020405030504060302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165860" algn="l"/>
              </a:tabLst>
            </a:pPr>
            <a:r>
              <a:rPr lang="en-US" sz="2400" dirty="0" smtClean="0">
                <a:latin typeface="Cambria" panose="02040503050406030204" pitchFamily="18" charset="0"/>
                <a:ea typeface="Calibri" panose="020F0502020204030204" pitchFamily="34" charset="0"/>
              </a:rPr>
              <a:t>We </a:t>
            </a:r>
            <a:r>
              <a:rPr lang="en-US" sz="2400" dirty="0">
                <a:latin typeface="Cambria" panose="02040503050406030204" pitchFamily="18" charset="0"/>
                <a:ea typeface="Calibri" panose="020F0502020204030204" pitchFamily="34" charset="0"/>
              </a:rPr>
              <a:t>got 100% </a:t>
            </a:r>
            <a:r>
              <a:rPr lang="en-US" sz="2400" dirty="0" smtClean="0">
                <a:latin typeface="Cambria" panose="02040503050406030204" pitchFamily="18" charset="0"/>
                <a:ea typeface="Calibri" panose="020F0502020204030204" pitchFamily="34" charset="0"/>
              </a:rPr>
              <a:t>accuracy as shown in above figure.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4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71772" y="2644795"/>
            <a:ext cx="1025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IN" sz="2400" dirty="0"/>
          </a:p>
          <a:p>
            <a:endParaRPr lang="en-I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18095" y="775053"/>
            <a:ext cx="808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AI </a:t>
            </a:r>
            <a:r>
              <a:rPr lang="en-US" sz="2800" b="1" u="sng" dirty="0"/>
              <a:t>a</a:t>
            </a:r>
            <a:r>
              <a:rPr lang="en-US" sz="2800" b="1" u="sng" dirty="0" smtClean="0"/>
              <a:t>nd ML Application to </a:t>
            </a:r>
            <a:r>
              <a:rPr lang="en-US" sz="2800" b="1" u="sng" dirty="0"/>
              <a:t>E</a:t>
            </a:r>
            <a:r>
              <a:rPr lang="en-US" sz="2800" b="1" u="sng" dirty="0" smtClean="0"/>
              <a:t>lectrical Engineering:</a:t>
            </a:r>
            <a:endParaRPr lang="en-US" sz="2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018095" y="1859965"/>
            <a:ext cx="95587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Load forecasting.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Fault detection and classification in electrical power transmission </a:t>
            </a:r>
            <a:r>
              <a:rPr lang="en-US" sz="2400" dirty="0" smtClean="0"/>
              <a:t>system.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Load classification in power system.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Reactive power planning and its control.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Identifying optimal location for the installation of DG </a:t>
            </a:r>
            <a:r>
              <a:rPr lang="en-US" sz="2400" dirty="0" smtClean="0"/>
              <a:t>units and capacitor bank in the </a:t>
            </a:r>
            <a:r>
              <a:rPr lang="en-US" sz="2400" dirty="0"/>
              <a:t>Distribution </a:t>
            </a:r>
            <a:r>
              <a:rPr lang="en-US" sz="2400" dirty="0" smtClean="0"/>
              <a:t>Systems.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Speed control of the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74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96" y="320675"/>
            <a:ext cx="10515600" cy="1325563"/>
          </a:xfrm>
        </p:spPr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References: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596" y="1825625"/>
            <a:ext cx="1072220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www.javatpoint.com/machine-learning</a:t>
            </a:r>
          </a:p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www.coursera.org/learn/machine-learning </a:t>
            </a:r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www.youtube.com/user/krishnaik06</a:t>
            </a:r>
            <a:r>
              <a:rPr lang="en-IN" dirty="0" smtClean="0"/>
              <a:t> </a:t>
            </a:r>
            <a:r>
              <a:rPr lang="en-IN" sz="2400" dirty="0"/>
              <a:t>(</a:t>
            </a:r>
            <a:r>
              <a:rPr lang="en-IN" sz="2400" dirty="0" smtClean="0"/>
              <a:t>K-means &amp; Hierarchical clustering ,Regression)</a:t>
            </a:r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www.youtube.com/c/sentdex</a:t>
            </a:r>
            <a:r>
              <a:rPr lang="en-IN" dirty="0" smtClean="0"/>
              <a:t> </a:t>
            </a:r>
            <a:r>
              <a:rPr lang="en-IN" sz="2400" dirty="0" smtClean="0"/>
              <a:t>(KNN classification.)</a:t>
            </a: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www.youtube.com/watch?v=HVXime0nQeI&amp;list=PLblh5JKOoLUICTaGLRoHQDuF_7q2GfuJF&amp;index=38</a:t>
            </a:r>
            <a:r>
              <a:rPr lang="en-IN" dirty="0" smtClean="0"/>
              <a:t> </a:t>
            </a:r>
            <a:r>
              <a:rPr lang="en-IN" sz="2400" dirty="0" smtClean="0"/>
              <a:t>(KNN classification)</a:t>
            </a:r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irdindia.in/journal_ijraet/pdf/vol8_iss6/6.pdf</a:t>
            </a:r>
            <a:r>
              <a:rPr lang="en-US" dirty="0" smtClean="0"/>
              <a:t> (K-means clustering and Hierarchical clustering.)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springerplus.springeropen.com/track/pdf/10.1186/s40064-015-1080-x.pdf</a:t>
            </a:r>
            <a:r>
              <a:rPr lang="en-US" dirty="0" smtClean="0"/>
              <a:t> (KNN classification)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94028" y="2215298"/>
            <a:ext cx="554296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endParaRPr lang="en-US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34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5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96705" y="479834"/>
            <a:ext cx="856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u="sng" dirty="0"/>
              <a:t>Different ML  </a:t>
            </a:r>
            <a:r>
              <a:rPr lang="en-US" sz="2800" b="1" u="sng" dirty="0" smtClean="0"/>
              <a:t>Libraries and </a:t>
            </a:r>
            <a:r>
              <a:rPr lang="en-US" sz="2800" b="1" u="sng" dirty="0"/>
              <a:t>A</a:t>
            </a:r>
            <a:r>
              <a:rPr lang="en-US" sz="2800" b="1" u="sng" dirty="0" smtClean="0"/>
              <a:t>lgorithms for </a:t>
            </a:r>
            <a:r>
              <a:rPr lang="en-US" sz="2800" b="1" u="sng" dirty="0"/>
              <a:t>T</a:t>
            </a:r>
            <a:r>
              <a:rPr lang="en-US" sz="2800" b="1" u="sng" dirty="0" smtClean="0"/>
              <a:t>his </a:t>
            </a:r>
            <a:r>
              <a:rPr lang="en-US" sz="2800" b="1" u="sng" dirty="0"/>
              <a:t>P</a:t>
            </a:r>
            <a:r>
              <a:rPr lang="en-US" sz="2800" b="1" u="sng" dirty="0" smtClean="0"/>
              <a:t>roject: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34670"/>
              </p:ext>
            </p:extLst>
          </p:nvPr>
        </p:nvGraphicFramePr>
        <p:xfrm>
          <a:off x="329201" y="1706454"/>
          <a:ext cx="4940384" cy="3276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921"/>
                <a:gridCol w="1545468"/>
                <a:gridCol w="2389995"/>
              </a:tblGrid>
              <a:tr h="875818">
                <a:tc>
                  <a:txBody>
                    <a:bodyPr/>
                    <a:lstStyle/>
                    <a:p>
                      <a:r>
                        <a:rPr lang="en-IN" dirty="0" smtClean="0"/>
                        <a:t>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Library name: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</a:t>
                      </a:r>
                      <a:r>
                        <a:rPr lang="en-IN" baseline="0" dirty="0" smtClean="0"/>
                        <a:t> of library:</a:t>
                      </a:r>
                      <a:endParaRPr lang="en-IN" dirty="0"/>
                    </a:p>
                  </a:txBody>
                  <a:tcPr/>
                </a:tc>
              </a:tr>
              <a:tr h="532584"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</a:rPr>
                        <a:t>1.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</a:rPr>
                        <a:t>Numpy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N- </a:t>
                      </a: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darray</a:t>
                      </a: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, mathematics operation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32584"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</a:rPr>
                        <a:t>2.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</a:rPr>
                        <a:t>pandas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Data-frame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32584"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</a:rPr>
                        <a:t>3.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</a:rPr>
                        <a:t>matplotlib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IN" sz="1400" b="0" i="0" dirty="0" smtClean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Plotting library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81633"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</a:rPr>
                        <a:t>4.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</a:rPr>
                        <a:t>scikit-learn.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Machine learning tools.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6" name="Picture 2" descr="Image result for what is supervised unsupervised and reinforcement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91" y="1706453"/>
            <a:ext cx="5888332" cy="327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840" y="301822"/>
            <a:ext cx="10601960" cy="120632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Problem Definition &amp; Objective of Project</a:t>
            </a:r>
            <a:endParaRPr lang="en-US" sz="36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38200" y="2039420"/>
            <a:ext cx="9597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1: To predict the power generation in India using  </a:t>
            </a:r>
            <a:r>
              <a:rPr lang="en-US" sz="2400" dirty="0">
                <a:solidFill>
                  <a:srgbClr val="0066FF"/>
                </a:solidFill>
              </a:rPr>
              <a:t>Linear regression </a:t>
            </a:r>
            <a:r>
              <a:rPr lang="en-US" sz="2400" dirty="0" smtClean="0">
                <a:solidFill>
                  <a:srgbClr val="0066FF"/>
                </a:solidFill>
              </a:rPr>
              <a:t>  	    Model.</a:t>
            </a:r>
          </a:p>
          <a:p>
            <a:endParaRPr lang="en-US" sz="2400" dirty="0" smtClean="0">
              <a:solidFill>
                <a:srgbClr val="0066FF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Model 2</a:t>
            </a:r>
            <a:r>
              <a:rPr lang="en-US" sz="2400" dirty="0" smtClean="0"/>
              <a:t>: To </a:t>
            </a:r>
            <a:r>
              <a:rPr lang="en-US" sz="2400" dirty="0"/>
              <a:t>predict the power generation with higher accuracy(above 99%) </a:t>
            </a:r>
            <a:r>
              <a:rPr lang="en-US" sz="2400" dirty="0" smtClean="0"/>
              <a:t>	    using </a:t>
            </a:r>
            <a:r>
              <a:rPr lang="en-US" sz="2400" dirty="0" smtClean="0">
                <a:solidFill>
                  <a:srgbClr val="0066FF"/>
                </a:solidFill>
              </a:rPr>
              <a:t>polynomial </a:t>
            </a:r>
            <a:r>
              <a:rPr lang="en-US" sz="2400" dirty="0">
                <a:solidFill>
                  <a:srgbClr val="0066FF"/>
                </a:solidFill>
              </a:rPr>
              <a:t>regression Model 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Model 3</a:t>
            </a:r>
            <a:r>
              <a:rPr lang="en-US" sz="2400" dirty="0" smtClean="0"/>
              <a:t>: Clustering </a:t>
            </a:r>
            <a:r>
              <a:rPr lang="en-US" sz="2400" dirty="0"/>
              <a:t>Analysis and its Application in Electrical Distribution </a:t>
            </a:r>
            <a:r>
              <a:rPr lang="en-US" sz="2400" dirty="0" smtClean="0"/>
              <a:t>		    System </a:t>
            </a:r>
            <a:r>
              <a:rPr lang="en-US" sz="2400" dirty="0"/>
              <a:t>using  </a:t>
            </a:r>
            <a:r>
              <a:rPr lang="en-US" sz="2400" dirty="0">
                <a:solidFill>
                  <a:srgbClr val="0066FF"/>
                </a:solidFill>
              </a:rPr>
              <a:t>K-means clustering Model</a:t>
            </a:r>
            <a:r>
              <a:rPr lang="en-US" sz="2400" dirty="0" smtClean="0">
                <a:solidFill>
                  <a:srgbClr val="0066FF"/>
                </a:solidFill>
              </a:rPr>
              <a:t>.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827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4560" y="1363117"/>
            <a:ext cx="9418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Model 4: Clustering Analysis and its Application in Electrical Distribution 		    System using </a:t>
            </a:r>
            <a:r>
              <a:rPr lang="en-US" sz="2400" dirty="0">
                <a:solidFill>
                  <a:srgbClr val="0066FF"/>
                </a:solidFill>
              </a:rPr>
              <a:t>Hierarchical clustering Model</a:t>
            </a:r>
            <a:r>
              <a:rPr lang="en-US" sz="2400" dirty="0" smtClean="0">
                <a:solidFill>
                  <a:srgbClr val="0066FF"/>
                </a:solidFill>
              </a:rPr>
              <a:t>.</a:t>
            </a:r>
          </a:p>
          <a:p>
            <a:endParaRPr lang="en-US" sz="2400" dirty="0">
              <a:solidFill>
                <a:srgbClr val="0066FF"/>
              </a:solidFill>
            </a:endParaRPr>
          </a:p>
          <a:p>
            <a:endParaRPr lang="en-US" sz="2400" dirty="0">
              <a:solidFill>
                <a:srgbClr val="0066FF"/>
              </a:solidFill>
            </a:endParaRPr>
          </a:p>
          <a:p>
            <a:r>
              <a:rPr lang="en-US" sz="2400" dirty="0"/>
              <a:t>Model 5: Load classification and Fault classification using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k-nearest 		    neighbors (KNN) Model.</a:t>
            </a:r>
          </a:p>
        </p:txBody>
      </p:sp>
    </p:spTree>
    <p:extLst>
      <p:ext uri="{BB962C8B-B14F-4D97-AF65-F5344CB8AC3E}">
        <p14:creationId xmlns:p14="http://schemas.microsoft.com/office/powerpoint/2010/main" val="31258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0705" y="414778"/>
            <a:ext cx="5373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Literature Review :</a:t>
            </a:r>
            <a:endParaRPr lang="en-US" sz="36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03315" y="1395168"/>
            <a:ext cx="109916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Following are the research paper which we have referred for our project at the various </a:t>
            </a:r>
            <a:r>
              <a:rPr lang="en-US" sz="2400" dirty="0" smtClean="0"/>
              <a:t>point</a:t>
            </a:r>
            <a:r>
              <a:rPr lang="en-US" sz="2400" u="sng" dirty="0" smtClean="0"/>
              <a:t>:</a:t>
            </a:r>
          </a:p>
          <a:p>
            <a:endParaRPr lang="en-US" sz="2400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u="sng" dirty="0"/>
              <a:t> </a:t>
            </a:r>
            <a:r>
              <a:rPr lang="en-US" sz="2400" dirty="0"/>
              <a:t>Clustering Analysis and its Application in Electrical Distribution </a:t>
            </a:r>
            <a:r>
              <a:rPr lang="en-US" sz="2400" dirty="0" smtClean="0"/>
              <a:t>System.</a:t>
            </a:r>
          </a:p>
          <a:p>
            <a:r>
              <a:rPr lang="en-US" sz="2400" dirty="0"/>
              <a:t>      [N.V.V.Karunakar.Jureedi, </a:t>
            </a:r>
            <a:r>
              <a:rPr lang="en-US" sz="2400" dirty="0" err="1"/>
              <a:t>K.M.Rosalina</a:t>
            </a:r>
            <a:r>
              <a:rPr lang="en-US" sz="2400" dirty="0"/>
              <a:t>, N. </a:t>
            </a:r>
            <a:r>
              <a:rPr lang="en-US" sz="2400" dirty="0" err="1"/>
              <a:t>Prema</a:t>
            </a:r>
            <a:r>
              <a:rPr lang="en-US" sz="2400" dirty="0"/>
              <a:t> Kumar</a:t>
            </a:r>
            <a:r>
              <a:rPr lang="en-US" sz="2400" dirty="0" smtClean="0"/>
              <a:t>]</a:t>
            </a:r>
          </a:p>
          <a:p>
            <a:r>
              <a:rPr lang="en-US" sz="2400" dirty="0"/>
              <a:t>     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irdindia.in/journal_ijraet/pdf/vol8_iss6/6.pdf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Fault detection and classification in electrical power transmission system using artificial neural </a:t>
            </a:r>
            <a:r>
              <a:rPr lang="en-US" sz="2400" dirty="0" smtClean="0"/>
              <a:t>network.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[Majid </a:t>
            </a:r>
            <a:r>
              <a:rPr lang="en-US" sz="2400" dirty="0"/>
              <a:t>Jamil, Sanjeev Kumar </a:t>
            </a:r>
            <a:r>
              <a:rPr lang="en-US" sz="2400" dirty="0" smtClean="0"/>
              <a:t>Sharma </a:t>
            </a:r>
            <a:r>
              <a:rPr lang="en-US" sz="2400" dirty="0"/>
              <a:t>and </a:t>
            </a:r>
            <a:r>
              <a:rPr lang="en-US" sz="2400" dirty="0" err="1" smtClean="0"/>
              <a:t>Rajveer</a:t>
            </a:r>
            <a:r>
              <a:rPr lang="en-US" sz="2400" dirty="0" smtClean="0"/>
              <a:t> </a:t>
            </a:r>
            <a:r>
              <a:rPr lang="en-US" sz="2400" dirty="0"/>
              <a:t>Singh</a:t>
            </a:r>
            <a:r>
              <a:rPr lang="en-US" sz="2400" dirty="0" smtClean="0"/>
              <a:t>]</a:t>
            </a:r>
          </a:p>
          <a:p>
            <a:r>
              <a:rPr lang="en-US" sz="2400" dirty="0"/>
              <a:t>    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springerplus.springeropen.com/track/pdf/10.1186/s40064-015-1080-x.pdf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9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5CE4-4BE8-40B1-8EBD-6AE22809DFF4}" type="slidenum">
              <a:rPr lang="en-IN" smtClean="0"/>
              <a:t>9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587915" y="367645"/>
            <a:ext cx="89143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Model </a:t>
            </a:r>
            <a:r>
              <a:rPr lang="en-US" sz="3600" b="1" u="sng" dirty="0" smtClean="0"/>
              <a:t>1: Linear Regression:</a:t>
            </a:r>
          </a:p>
          <a:p>
            <a:endParaRPr lang="en-US" sz="4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084083" y="1629529"/>
            <a:ext cx="93231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In </a:t>
            </a:r>
            <a:r>
              <a:rPr lang="en-IN" sz="2400" dirty="0"/>
              <a:t>this model we will give the data of gross electricity </a:t>
            </a:r>
            <a:r>
              <a:rPr lang="en-IN" sz="2400" dirty="0" smtClean="0"/>
              <a:t>generation(GWH) </a:t>
            </a:r>
            <a:r>
              <a:rPr lang="en-IN" sz="2400" dirty="0"/>
              <a:t>of the past </a:t>
            </a:r>
            <a:r>
              <a:rPr lang="en-IN" sz="2400" dirty="0" smtClean="0"/>
              <a:t>years(2000 to 2020)  </a:t>
            </a:r>
            <a:r>
              <a:rPr lang="en-IN" sz="2400" dirty="0"/>
              <a:t>to </a:t>
            </a:r>
            <a:r>
              <a:rPr lang="en-IN" sz="2400" dirty="0" smtClean="0"/>
              <a:t>the </a:t>
            </a:r>
            <a:r>
              <a:rPr lang="en-IN" sz="2400" dirty="0"/>
              <a:t>model and then we will try to predict the requirement of the total power generation in the future with specific accuracy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00" y="3557632"/>
            <a:ext cx="963251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1614</Words>
  <Application>Microsoft Office PowerPoint</Application>
  <PresentationFormat>Widescreen</PresentationFormat>
  <Paragraphs>282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 Unicode MS</vt:lpstr>
      <vt:lpstr>Arial</vt:lpstr>
      <vt:lpstr>Book Antiqua</vt:lpstr>
      <vt:lpstr>Calibri</vt:lpstr>
      <vt:lpstr>Calibri Light</vt:lpstr>
      <vt:lpstr>Cambria</vt:lpstr>
      <vt:lpstr>erdana</vt:lpstr>
      <vt:lpstr>Times New Roman</vt:lpstr>
      <vt:lpstr>verdana</vt:lpstr>
      <vt:lpstr>Wingdings</vt:lpstr>
      <vt:lpstr>Office Theme</vt:lpstr>
      <vt:lpstr>AI and Machine Learning Application to Electrical Engineering</vt:lpstr>
      <vt:lpstr>Flow of Presentation</vt:lpstr>
      <vt:lpstr>PowerPoint Presentation</vt:lpstr>
      <vt:lpstr>PowerPoint Presentation</vt:lpstr>
      <vt:lpstr>PowerPoint Presentation</vt:lpstr>
      <vt:lpstr>Problem Definition &amp; Objective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4:Hierarchical 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Admin</dc:creator>
  <cp:lastModifiedBy>BHAVESH</cp:lastModifiedBy>
  <cp:revision>168</cp:revision>
  <dcterms:created xsi:type="dcterms:W3CDTF">2020-02-01T06:01:04Z</dcterms:created>
  <dcterms:modified xsi:type="dcterms:W3CDTF">2021-06-04T05:21:56Z</dcterms:modified>
</cp:coreProperties>
</file>