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10" rtl="0" eaLnBrk="1" latinLnBrk="0" hangingPunct="1">
      <a:defRPr sz="7260" kern="1200">
        <a:solidFill>
          <a:schemeClr val="tx1"/>
        </a:solidFill>
        <a:latin typeface="+mn-lt"/>
        <a:ea typeface="+mn-ea"/>
        <a:cs typeface="+mn-cs"/>
      </a:defRPr>
    </a:lvl1pPr>
    <a:lvl2pPr marL="1843405" algn="l" defTabSz="3686810" rtl="0" eaLnBrk="1" latinLnBrk="0" hangingPunct="1">
      <a:defRPr sz="7260" kern="1200">
        <a:solidFill>
          <a:schemeClr val="tx1"/>
        </a:solidFill>
        <a:latin typeface="+mn-lt"/>
        <a:ea typeface="+mn-ea"/>
        <a:cs typeface="+mn-cs"/>
      </a:defRPr>
    </a:lvl2pPr>
    <a:lvl3pPr marL="3686810" algn="l" defTabSz="3686810" rtl="0" eaLnBrk="1" latinLnBrk="0" hangingPunct="1">
      <a:defRPr sz="7260" kern="1200">
        <a:solidFill>
          <a:schemeClr val="tx1"/>
        </a:solidFill>
        <a:latin typeface="+mn-lt"/>
        <a:ea typeface="+mn-ea"/>
        <a:cs typeface="+mn-cs"/>
      </a:defRPr>
    </a:lvl3pPr>
    <a:lvl4pPr marL="5530215" algn="l" defTabSz="3686810" rtl="0" eaLnBrk="1" latinLnBrk="0" hangingPunct="1">
      <a:defRPr sz="7260" kern="1200">
        <a:solidFill>
          <a:schemeClr val="tx1"/>
        </a:solidFill>
        <a:latin typeface="+mn-lt"/>
        <a:ea typeface="+mn-ea"/>
        <a:cs typeface="+mn-cs"/>
      </a:defRPr>
    </a:lvl4pPr>
    <a:lvl5pPr marL="7373620" algn="l" defTabSz="3686810" rtl="0" eaLnBrk="1" latinLnBrk="0" hangingPunct="1">
      <a:defRPr sz="7260" kern="1200">
        <a:solidFill>
          <a:schemeClr val="tx1"/>
        </a:solidFill>
        <a:latin typeface="+mn-lt"/>
        <a:ea typeface="+mn-ea"/>
        <a:cs typeface="+mn-cs"/>
      </a:defRPr>
    </a:lvl5pPr>
    <a:lvl6pPr marL="9217025" algn="l" defTabSz="3686810" rtl="0" eaLnBrk="1" latinLnBrk="0" hangingPunct="1">
      <a:defRPr sz="7260" kern="1200">
        <a:solidFill>
          <a:schemeClr val="tx1"/>
        </a:solidFill>
        <a:latin typeface="+mn-lt"/>
        <a:ea typeface="+mn-ea"/>
        <a:cs typeface="+mn-cs"/>
      </a:defRPr>
    </a:lvl6pPr>
    <a:lvl7pPr marL="11060430" algn="l" defTabSz="3686810" rtl="0" eaLnBrk="1" latinLnBrk="0" hangingPunct="1">
      <a:defRPr sz="7260" kern="1200">
        <a:solidFill>
          <a:schemeClr val="tx1"/>
        </a:solidFill>
        <a:latin typeface="+mn-lt"/>
        <a:ea typeface="+mn-ea"/>
        <a:cs typeface="+mn-cs"/>
      </a:defRPr>
    </a:lvl7pPr>
    <a:lvl8pPr marL="12903835" algn="l" defTabSz="3686810" rtl="0" eaLnBrk="1" latinLnBrk="0" hangingPunct="1">
      <a:defRPr sz="7260" kern="1200">
        <a:solidFill>
          <a:schemeClr val="tx1"/>
        </a:solidFill>
        <a:latin typeface="+mn-lt"/>
        <a:ea typeface="+mn-ea"/>
        <a:cs typeface="+mn-cs"/>
      </a:defRPr>
    </a:lvl8pPr>
    <a:lvl9pPr marL="14747240" algn="l" defTabSz="3686810" rtl="0" eaLnBrk="1" latinLnBrk="0" hangingPunct="1">
      <a:defRPr sz="7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8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3" autoAdjust="0"/>
    <p:restoredTop sz="94660"/>
  </p:normalViewPr>
  <p:slideViewPr>
    <p:cSldViewPr snapToGrid="0">
      <p:cViewPr varScale="1">
        <p:scale>
          <a:sx n="18" d="100"/>
          <a:sy n="18" d="100"/>
        </p:scale>
        <p:origin x="1805" y="168"/>
      </p:cViewPr>
      <p:guideLst>
        <p:guide orient="horz" pos="1038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99E4-41CC-47B7-9DF5-8A1A1AD8E27C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C3D1-3AE5-4FE7-AD31-F9CE470DB3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://irdindia.in/journal_ijraet/pdf/vol8_iss6/6.pdf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www.youtube.com/watch?v=HVXime0nQeI&amp;list=PLblh5JKOoLUICTaGLRoHQDuF_7q2GfuJF&amp;index=38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www.youtube.com/c/sentdex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www.youtube.com/user/krishnaik06" TargetMode="External"/><Relationship Id="rId10" Type="http://schemas.openxmlformats.org/officeDocument/2006/relationships/image" Target="../media/image9.png"/><Relationship Id="rId19" Type="http://schemas.openxmlformats.org/officeDocument/2006/relationships/hyperlink" Target="https://springerplus.springeropen.com/track/pdf/10.1186/s40064-015-1080-x.pdf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://corser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91996" y="822675"/>
            <a:ext cx="42557244" cy="3424882"/>
            <a:chOff x="1626324" y="435203"/>
            <a:chExt cx="41939377" cy="3670436"/>
          </a:xfrm>
        </p:grpSpPr>
        <p:grpSp>
          <p:nvGrpSpPr>
            <p:cNvPr id="9" name="Group 8"/>
            <p:cNvGrpSpPr/>
            <p:nvPr/>
          </p:nvGrpSpPr>
          <p:grpSpPr>
            <a:xfrm>
              <a:off x="5538805" y="435203"/>
              <a:ext cx="34351629" cy="3670436"/>
              <a:chOff x="5754865" y="1554480"/>
              <a:chExt cx="34351629" cy="36704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754865" y="1643507"/>
                <a:ext cx="32918399" cy="358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/>
                  <a:t>BIRLA VISHVAKARMA MAHAVIDYALA ENGINEERING COLLEGE  V. V. NAGAR</a:t>
                </a:r>
              </a:p>
              <a:p>
                <a:pPr algn="ctr"/>
                <a:r>
                  <a:rPr lang="en-US" dirty="0"/>
                  <a:t>Electrical Engineering Department</a:t>
                </a:r>
              </a:p>
              <a:p>
                <a:pPr algn="ctr"/>
                <a:r>
                  <a:rPr lang="en-US" sz="6600" b="1" dirty="0">
                    <a:solidFill>
                      <a:srgbClr val="FF3399"/>
                    </a:solidFill>
                    <a:latin typeface="Lucida Calligraphy" panose="03010101010101010101" pitchFamily="66" charset="0"/>
                  </a:rPr>
                  <a:t>PROJECT EXPO 2021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850061" y="1554480"/>
                <a:ext cx="34256433" cy="3322391"/>
              </a:xfrm>
              <a:prstGeom prst="round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26324" y="435605"/>
              <a:ext cx="3816567" cy="3364634"/>
              <a:chOff x="1940950" y="1554882"/>
              <a:chExt cx="3816567" cy="3364634"/>
            </a:xfrm>
          </p:grpSpPr>
          <p:pic>
            <p:nvPicPr>
              <p:cNvPr id="1026" name="Picture 2" descr="http://upload.wikimedia.org/wikipedia/en/0/0b/BVM_Engineering_College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2971" y="1646412"/>
                <a:ext cx="3207002" cy="3102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ounded Rectangle 9"/>
              <p:cNvSpPr/>
              <p:nvPr/>
            </p:nvSpPr>
            <p:spPr>
              <a:xfrm>
                <a:off x="1940950" y="1554882"/>
                <a:ext cx="3816567" cy="3364634"/>
              </a:xfrm>
              <a:prstGeom prst="round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129321" y="447211"/>
              <a:ext cx="3436380" cy="3353029"/>
              <a:chOff x="40246814" y="1511834"/>
              <a:chExt cx="3436380" cy="335302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84551" y="1829987"/>
                <a:ext cx="2976730" cy="2781278"/>
              </a:xfrm>
              <a:prstGeom prst="rect">
                <a:avLst/>
              </a:prstGeom>
            </p:spPr>
          </p:pic>
          <p:sp>
            <p:nvSpPr>
              <p:cNvPr id="12" name="Rounded Rectangle 11"/>
              <p:cNvSpPr/>
              <p:nvPr/>
            </p:nvSpPr>
            <p:spPr>
              <a:xfrm>
                <a:off x="40246814" y="1511834"/>
                <a:ext cx="3436380" cy="3353029"/>
              </a:xfrm>
              <a:prstGeom prst="round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697831" y="4274062"/>
            <a:ext cx="42351158" cy="11068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IN" sz="6600" b="1" dirty="0" smtClean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 APPLICATION TO ELECTRICAL ENGINEERING</a:t>
            </a:r>
            <a:endParaRPr lang="en-US" altLang="en-IN" sz="6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560" y="435203"/>
            <a:ext cx="43159680" cy="31934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846" y="30651485"/>
            <a:ext cx="42624981" cy="15684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3200" dirty="0" smtClean="0"/>
              <a:t>Students: SAMANI BHAVESH</a:t>
            </a:r>
            <a:r>
              <a:rPr lang="en-US" sz="3200" dirty="0"/>
              <a:t>(17EE055) 	Faculty Guide: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       YADAV JAGDISH(17EE057)</a:t>
            </a:r>
            <a:r>
              <a:rPr lang="en-US" sz="3200" dirty="0"/>
              <a:t>	</a:t>
            </a:r>
            <a:r>
              <a:rPr lang="en-US" sz="3200" dirty="0" smtClean="0"/>
              <a:t>Dr</a:t>
            </a:r>
            <a:r>
              <a:rPr lang="en-US" sz="3200" dirty="0"/>
              <a:t>. </a:t>
            </a:r>
            <a:r>
              <a:rPr lang="en-US" sz="3200" dirty="0" err="1" smtClean="0"/>
              <a:t>Rashesh</a:t>
            </a:r>
            <a:r>
              <a:rPr lang="en-US" sz="3200" dirty="0" smtClean="0"/>
              <a:t> </a:t>
            </a:r>
            <a:r>
              <a:rPr lang="en-US" sz="3200" dirty="0"/>
              <a:t>P. Mehta and Prof. </a:t>
            </a:r>
            <a:r>
              <a:rPr lang="en-US" sz="3200" dirty="0" err="1" smtClean="0"/>
              <a:t>Jaydeepsinh</a:t>
            </a:r>
            <a:r>
              <a:rPr lang="en-US" sz="3200" dirty="0" smtClean="0"/>
              <a:t> </a:t>
            </a:r>
            <a:r>
              <a:rPr lang="en-US" sz="3200" dirty="0"/>
              <a:t>C. </a:t>
            </a:r>
            <a:r>
              <a:rPr lang="en-US" sz="3200" dirty="0" err="1" smtClean="0"/>
              <a:t>Baria</a:t>
            </a:r>
            <a:r>
              <a:rPr lang="en-US" sz="3200" dirty="0" smtClean="0"/>
              <a:t> 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                   </a:t>
            </a:r>
            <a:endParaRPr lang="en-US" sz="3200" dirty="0"/>
          </a:p>
        </p:txBody>
      </p:sp>
      <p:sp>
        <p:nvSpPr>
          <p:cNvPr id="27" name="Rounded Rectangle 26"/>
          <p:cNvSpPr/>
          <p:nvPr/>
        </p:nvSpPr>
        <p:spPr>
          <a:xfrm>
            <a:off x="457200" y="5744328"/>
            <a:ext cx="13379115" cy="8776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590376" y="14632538"/>
            <a:ext cx="13322967" cy="956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289560" y="24351563"/>
            <a:ext cx="13681315" cy="6150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14101148" y="5576062"/>
            <a:ext cx="15356305" cy="249255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29617690" y="5576063"/>
            <a:ext cx="13707841" cy="179454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76200" y="0"/>
            <a:ext cx="533400" cy="36195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76200" y="0"/>
            <a:ext cx="514350" cy="36195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76200" y="0"/>
            <a:ext cx="514350" cy="361950"/>
          </a:xfrm>
          <a:prstGeom prst="rect">
            <a:avLst/>
          </a:prstGeom>
          <a:noFill/>
        </p:spPr>
      </p:pic>
      <p:sp>
        <p:nvSpPr>
          <p:cNvPr id="42" name="Rounded Rectangle 41"/>
          <p:cNvSpPr/>
          <p:nvPr/>
        </p:nvSpPr>
        <p:spPr>
          <a:xfrm>
            <a:off x="29638434" y="23812499"/>
            <a:ext cx="13733563" cy="6689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5634859" y="5815386"/>
            <a:ext cx="32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73980" y="5922776"/>
            <a:ext cx="7484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OUTPUT OF THE DIFFERENT MODELS:-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66906" y="7656233"/>
            <a:ext cx="859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221705" y="5815386"/>
            <a:ext cx="468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RESULTS AND ANALYSIS</a:t>
            </a:r>
            <a:endParaRPr lang="en-IN" sz="3600" b="1" dirty="0">
              <a:solidFill>
                <a:srgbClr val="0000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967866" y="23874643"/>
            <a:ext cx="255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8444" y="8703746"/>
            <a:ext cx="45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PROJECT DEFINITION</a:t>
            </a:r>
            <a:endParaRPr lang="en-IN" sz="3600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943146" y="20349188"/>
            <a:ext cx="1201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DIFFERENT ML  LIBRARIES AND ALGORITHMS FOR THIS PROJECT:</a:t>
            </a:r>
            <a:endParaRPr lang="en-US" sz="3600" b="1" dirty="0" smtClean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9125" y="14635732"/>
            <a:ext cx="420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000FF"/>
                </a:solidFill>
              </a:rPr>
              <a:t>LITERATURE REVIEW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032227" y="14797717"/>
            <a:ext cx="668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CONCLUSION AND FUTURE SCOPE</a:t>
            </a:r>
            <a:endParaRPr lang="en-IN" sz="3600" b="1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85254" y="24351564"/>
            <a:ext cx="347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BLOCK DIAGRAM</a:t>
            </a:r>
            <a:endParaRPr lang="en-IN" sz="3600" b="1" dirty="0">
              <a:solidFill>
                <a:srgbClr val="0000FF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97194" y="6302806"/>
            <a:ext cx="1119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and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include a broad range of algorithms and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libraries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make it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for systems to predict the future data and find the specific patterns from the given dataset.</a:t>
            </a:r>
            <a:endParaRPr 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35735" y="9442694"/>
            <a:ext cx="11614150" cy="4524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project,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made five ML models. With the help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Linear regression &amp; polynomial regression we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predict the future power generation in India with specific accuracy. With the help of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 clustering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we can identify the optimal location for the installation of DG(Distributed Generation ) units in the Distribution Systems. Last model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KNN for load classification and fault classification in power system.  </a:t>
            </a:r>
            <a:endParaRPr lang="en-US" sz="36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713032" y="6302806"/>
            <a:ext cx="12216765" cy="78483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polynomial regression, when we change the degree of polynomial regression we will get different curve with different accuracy. In this model we have set degree = 3 and got  100% accuracy to predict the  power generation in India.</a:t>
            </a:r>
          </a:p>
          <a:p>
            <a:endParaRPr 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k-means clustering model, When we change the k value ,we will get different clusters.</a:t>
            </a:r>
          </a:p>
          <a:p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select this we can use ELBOW method. We got k=3. It means we should use 3 D.G. units for the given load data.</a:t>
            </a:r>
          </a:p>
          <a:p>
            <a:endParaRPr 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KNN classification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There is no particular way to determine the best value for "K", so we need to try some values to find the best out of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them. We have set k=5 and got above 95% accuracy</a:t>
            </a:r>
          </a:p>
          <a:p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 fault classification.	</a:t>
            </a:r>
            <a:endParaRPr 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0448585" y="15571834"/>
            <a:ext cx="12113260" cy="78483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datasets are arranged in a non-linear fashion, then we should use the Polynomial Regression model instead of Simple Linear Regression to get higher accuracy (above 95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%).</a:t>
            </a:r>
          </a:p>
          <a:p>
            <a:endParaRPr lang="en-US" sz="36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Hierarchical clustering is almost similar to the K-means clustering, so we can say that our model is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reliable. So we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identify the optimal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installation of DG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System. </a:t>
            </a:r>
            <a:r>
              <a:rPr lang="en-US" sz="3600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also find the location of capacitor bank.</a:t>
            </a:r>
          </a:p>
          <a:p>
            <a:endParaRPr lang="en-US" sz="36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KNN model ,we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three phases which phase of a three phase power system is experiencing a fault with 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accuracy.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15063788" y="7523753"/>
            <a:ext cx="1322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435735" y="16402685"/>
            <a:ext cx="1152842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endParaRPr 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6456" y="21830302"/>
            <a:ext cx="11685687" cy="4098542"/>
          </a:xfrm>
          <a:prstGeom prst="rect">
            <a:avLst/>
          </a:prstGeom>
        </p:spPr>
      </p:pic>
      <p:pic>
        <p:nvPicPr>
          <p:cNvPr id="36" name="Content Placeholder 35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6000407" y="26137989"/>
            <a:ext cx="11557783" cy="39620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68054" y="6719925"/>
            <a:ext cx="6908294" cy="528644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14159" y="12500612"/>
            <a:ext cx="7362188" cy="73828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63799" y="7040880"/>
            <a:ext cx="7583988" cy="484215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63798" y="12261943"/>
            <a:ext cx="7794967" cy="76215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415200" y="8117898"/>
            <a:ext cx="184731" cy="1209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21609"/>
              </p:ext>
            </p:extLst>
          </p:nvPr>
        </p:nvGraphicFramePr>
        <p:xfrm>
          <a:off x="1180447" y="15393594"/>
          <a:ext cx="11949399" cy="8379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86"/>
                <a:gridCol w="3437547"/>
                <a:gridCol w="3023603"/>
                <a:gridCol w="3859463"/>
              </a:tblGrid>
              <a:tr h="719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</a:rPr>
                        <a:t>Model</a:t>
                      </a:r>
                      <a:r>
                        <a:rPr lang="en-US" sz="2000" b="1" baseline="0" dirty="0" smtClean="0">
                          <a:solidFill>
                            <a:schemeClr val="accent1"/>
                          </a:solidFill>
                        </a:rPr>
                        <a:t> Name:</a:t>
                      </a:r>
                      <a:endParaRPr lang="en-US" sz="20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/>
                          </a:solidFill>
                        </a:rPr>
                        <a:t>Linear</a:t>
                      </a:r>
                      <a:r>
                        <a:rPr lang="en-US" sz="2000" b="1" baseline="0" dirty="0" smtClean="0">
                          <a:solidFill>
                            <a:schemeClr val="accent1"/>
                          </a:solidFill>
                        </a:rPr>
                        <a:t> and polynomial regression:</a:t>
                      </a: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/>
                          </a:solidFill>
                        </a:rPr>
                        <a:t>K-means and Hierarchical clustering:</a:t>
                      </a: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/>
                          </a:solidFill>
                        </a:rPr>
                        <a:t>KNN classification:</a:t>
                      </a: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031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Title of research paper: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Internet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Clustering Analysis and its Application in Electrical Distribution.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Fault detection and classification </a:t>
                      </a:r>
                    </a:p>
                    <a:p>
                      <a:r>
                        <a:rPr lang="en-US" sz="2000" b="1" dirty="0" smtClean="0"/>
                        <a:t>in electrical power transmission system .</a:t>
                      </a:r>
                    </a:p>
                  </a:txBody>
                  <a:tcPr/>
                </a:tc>
              </a:tr>
              <a:tr h="7191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Authors: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-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K.M.Rosalina</a:t>
                      </a:r>
                      <a:r>
                        <a:rPr lang="en-US" sz="2000" b="1" dirty="0" smtClean="0"/>
                        <a:t>, N.P. Kumar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Majid Jamil, </a:t>
                      </a:r>
                      <a:r>
                        <a:rPr lang="en-US" sz="2000" b="1" dirty="0" err="1" smtClean="0"/>
                        <a:t>Rajveer</a:t>
                      </a:r>
                      <a:r>
                        <a:rPr lang="en-US" sz="2000" b="1" dirty="0" smtClean="0"/>
                        <a:t> Singh</a:t>
                      </a:r>
                    </a:p>
                  </a:txBody>
                  <a:tcPr/>
                </a:tc>
              </a:tr>
              <a:tr h="228236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Input :</a:t>
                      </a:r>
                    </a:p>
                    <a:p>
                      <a:endParaRPr lang="en-US" sz="2000" b="1" dirty="0" smtClean="0"/>
                    </a:p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Output: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Feature: years(1950-2019)</a:t>
                      </a:r>
                    </a:p>
                    <a:p>
                      <a:r>
                        <a:rPr lang="en-US" sz="2000" b="1" dirty="0" smtClean="0"/>
                        <a:t>Label: Electricity generation of the given year(GWH)</a:t>
                      </a:r>
                    </a:p>
                    <a:p>
                      <a:r>
                        <a:rPr lang="en-US" sz="2000" b="1" dirty="0" smtClean="0"/>
                        <a:t>We will get the</a:t>
                      </a:r>
                      <a:r>
                        <a:rPr lang="en-US" sz="2000" b="1" baseline="0" dirty="0" smtClean="0"/>
                        <a:t> best fit curve with accuracy.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Voltage(</a:t>
                      </a:r>
                      <a:r>
                        <a:rPr lang="en-US" sz="2000" b="1" dirty="0" err="1" smtClean="0"/>
                        <a:t>p.u</a:t>
                      </a:r>
                      <a:r>
                        <a:rPr lang="en-US" sz="2000" b="1" dirty="0" smtClean="0"/>
                        <a:t>.) and power</a:t>
                      </a:r>
                      <a:r>
                        <a:rPr lang="en-US" sz="2000" b="1" baseline="0" dirty="0" smtClean="0"/>
                        <a:t> loss of different load.</a:t>
                      </a:r>
                    </a:p>
                    <a:p>
                      <a:endParaRPr lang="en-US" sz="2000" b="1" baseline="0" dirty="0" smtClean="0"/>
                    </a:p>
                    <a:p>
                      <a:r>
                        <a:rPr lang="en-US" sz="2000" b="1" baseline="0" dirty="0" smtClean="0"/>
                        <a:t>We will get the cluster of DG(Distributed Generation) units</a:t>
                      </a:r>
                    </a:p>
                    <a:p>
                      <a:r>
                        <a:rPr lang="en-US" sz="2000" b="1" baseline="0" dirty="0" smtClean="0"/>
                        <a:t>for different load.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Feature: current values</a:t>
                      </a:r>
                      <a:r>
                        <a:rPr lang="en-US" sz="2000" b="1" baseline="0" dirty="0" smtClean="0"/>
                        <a:t>:(I1,I2,I3)</a:t>
                      </a:r>
                    </a:p>
                    <a:p>
                      <a:r>
                        <a:rPr lang="en-US" sz="2000" b="1" baseline="0" dirty="0" smtClean="0"/>
                        <a:t>Label : Fault (L1-G,L2-G,L3-G)   </a:t>
                      </a:r>
                    </a:p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We will get trained</a:t>
                      </a:r>
                      <a:r>
                        <a:rPr lang="en-US" sz="2000" b="1" baseline="0" dirty="0" smtClean="0"/>
                        <a:t> model </a:t>
                      </a:r>
                    </a:p>
                    <a:p>
                      <a:r>
                        <a:rPr lang="en-US" sz="2000" b="1" baseline="0" dirty="0" smtClean="0"/>
                        <a:t>With specific accuracy.</a:t>
                      </a:r>
                      <a:endParaRPr lang="en-US" sz="2000" b="1" dirty="0"/>
                    </a:p>
                  </a:txBody>
                  <a:tcPr/>
                </a:tc>
              </a:tr>
              <a:tr h="196971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Advantages: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exceptionally well for linearly data</a:t>
                      </a:r>
                      <a:r>
                        <a:rPr lang="en-US" sz="2000" b="1" baseline="0" dirty="0" smtClean="0"/>
                        <a:t> and</a:t>
                      </a:r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Polynomial basically fits a wide range of curvature.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If variables are huge, then K-Means most of the times computationally faster than hierarchical clustering.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Very simple implementation.</a:t>
                      </a:r>
                      <a:endParaRPr lang="en-US" sz="2000" b="1" dirty="0"/>
                    </a:p>
                  </a:txBody>
                  <a:tcPr/>
                </a:tc>
              </a:tr>
              <a:tr h="165705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Limitation 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The presence of outliers in the data can seriously affect the results of the model.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The user has to specify k (the number of clusters) in the beginning.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Require high memory – need to store all of the training data.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Content Placeholder 19"/>
          <p:cNvPicPr>
            <a:picLocks noGrp="1" noChangeAspect="1"/>
          </p:cNvPicPr>
          <p:nvPr>
            <p:ph sz="half" idx="1"/>
          </p:nvPr>
        </p:nvPicPr>
        <p:blipFill>
          <a:blip r:embed="rId13"/>
          <a:stretch>
            <a:fillRect/>
          </a:stretch>
        </p:blipFill>
        <p:spPr>
          <a:xfrm>
            <a:off x="1180447" y="25027430"/>
            <a:ext cx="11949399" cy="5172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716553" y="24550094"/>
            <a:ext cx="128231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hlinkClick r:id="rId14"/>
              </a:rPr>
              <a:t>https://www.javatpoint.com/machine-learning</a:t>
            </a:r>
          </a:p>
          <a:p>
            <a:r>
              <a:rPr lang="en-US" sz="3600" u="sng" dirty="0">
                <a:hlinkClick r:id="rId14"/>
              </a:rPr>
              <a:t>https://www.coursera.org/learn/machine-learning </a:t>
            </a:r>
          </a:p>
          <a:p>
            <a:r>
              <a:rPr lang="en-IN" sz="3600" dirty="0">
                <a:hlinkClick r:id="rId15"/>
              </a:rPr>
              <a:t>https://www.youtube.com/user/krishnaik06</a:t>
            </a:r>
            <a:r>
              <a:rPr lang="en-IN" sz="3600" dirty="0"/>
              <a:t> (K-means &amp; Hierarchical clustering ,Regression)</a:t>
            </a:r>
          </a:p>
          <a:p>
            <a:r>
              <a:rPr lang="en-IN" sz="3600" dirty="0">
                <a:hlinkClick r:id="rId16"/>
              </a:rPr>
              <a:t>https://www.youtube.com/c/sentdex</a:t>
            </a:r>
            <a:r>
              <a:rPr lang="en-IN" sz="3600" dirty="0"/>
              <a:t> (KNN classification.)</a:t>
            </a:r>
          </a:p>
          <a:p>
            <a:r>
              <a:rPr lang="en-IN" sz="3600" dirty="0">
                <a:hlinkClick r:id="rId17"/>
              </a:rPr>
              <a:t>https://www.youtube.com/watch?v=HVXime0nQeI&amp;list=PLblh5JKOoLUICTaGLRoHQDuF_7q2GfuJF&amp;index=38</a:t>
            </a:r>
            <a:r>
              <a:rPr lang="en-IN" sz="3600" dirty="0"/>
              <a:t> (KNN classification)</a:t>
            </a:r>
          </a:p>
          <a:p>
            <a:r>
              <a:rPr lang="en-US" sz="3600" dirty="0">
                <a:hlinkClick r:id="rId18"/>
              </a:rPr>
              <a:t>http://</a:t>
            </a:r>
            <a:r>
              <a:rPr lang="en-US" sz="3600" dirty="0" smtClean="0">
                <a:hlinkClick r:id="rId18"/>
              </a:rPr>
              <a:t>irdindia.in/journal_ijraet/pdf/vol8_iss6/6.pdf</a:t>
            </a:r>
            <a:endParaRPr lang="en-US" sz="3600" dirty="0"/>
          </a:p>
          <a:p>
            <a:r>
              <a:rPr lang="en-US" sz="3600" dirty="0">
                <a:hlinkClick r:id="rId19"/>
              </a:rPr>
              <a:t>https://springerplus.springeropen.com/track/pdf/10.1186/s40064-015-1080-x.pdf</a:t>
            </a:r>
            <a:r>
              <a:rPr lang="en-US" sz="3600" dirty="0"/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2661</TotalTime>
  <Words>667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Calligraphy</vt:lpstr>
      <vt:lpstr>Times New Roman</vt:lpstr>
      <vt:lpstr>Office Theme</vt:lpstr>
      <vt:lpstr>PowerPoint Presentation</vt:lpstr>
    </vt:vector>
  </TitlesOfParts>
  <Company>CVM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BHAVESH</cp:lastModifiedBy>
  <cp:revision>281</cp:revision>
  <dcterms:created xsi:type="dcterms:W3CDTF">2014-10-10T06:56:00Z</dcterms:created>
  <dcterms:modified xsi:type="dcterms:W3CDTF">2021-05-23T12:23:47Z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