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83" r:id="rId2"/>
    <p:sldId id="379" r:id="rId3"/>
    <p:sldId id="361" r:id="rId4"/>
    <p:sldId id="386" r:id="rId5"/>
    <p:sldId id="393" r:id="rId6"/>
    <p:sldId id="398" r:id="rId7"/>
    <p:sldId id="391" r:id="rId8"/>
    <p:sldId id="399" r:id="rId9"/>
    <p:sldId id="400" r:id="rId10"/>
    <p:sldId id="403" r:id="rId11"/>
    <p:sldId id="405" r:id="rId12"/>
    <p:sldId id="406" r:id="rId13"/>
    <p:sldId id="407" r:id="rId14"/>
    <p:sldId id="408" r:id="rId15"/>
    <p:sldId id="409" r:id="rId16"/>
    <p:sldId id="410" r:id="rId17"/>
    <p:sldId id="412" r:id="rId18"/>
    <p:sldId id="413" r:id="rId19"/>
    <p:sldId id="394" r:id="rId20"/>
    <p:sldId id="411" r:id="rId21"/>
    <p:sldId id="392" r:id="rId22"/>
    <p:sldId id="414" r:id="rId23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BB928E10-A69C-42F6-8B07-A2FEAC067766}">
          <p14:sldIdLst>
            <p14:sldId id="383"/>
            <p14:sldId id="379"/>
            <p14:sldId id="361"/>
            <p14:sldId id="386"/>
            <p14:sldId id="393"/>
            <p14:sldId id="398"/>
            <p14:sldId id="391"/>
            <p14:sldId id="399"/>
            <p14:sldId id="400"/>
            <p14:sldId id="403"/>
            <p14:sldId id="405"/>
            <p14:sldId id="406"/>
            <p14:sldId id="407"/>
            <p14:sldId id="408"/>
            <p14:sldId id="409"/>
            <p14:sldId id="410"/>
            <p14:sldId id="412"/>
            <p14:sldId id="413"/>
            <p14:sldId id="394"/>
            <p14:sldId id="411"/>
            <p14:sldId id="392"/>
          </p14:sldIdLst>
        </p14:section>
        <p14:section name="SLIDE STARTERS" id="{ACC24B29-0CC7-491A-A98A-CF7CBDBE501E}">
          <p14:sldIdLst/>
        </p14:section>
        <p14:section name="THANK YOU" id="{6CD91DAB-8EC3-4802-89E9-0F1C7022FB28}">
          <p14:sldIdLst/>
        </p14:section>
        <p14:section name="Untitled Section" id="{5994F272-C703-4223-A264-80B75B297B2E}">
          <p14:sldIdLst>
            <p14:sldId id="41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DC5924"/>
    <a:srgbClr val="B7472A"/>
    <a:srgbClr val="000000"/>
    <a:srgbClr val="FFFFFF"/>
    <a:srgbClr val="75D1FF"/>
    <a:srgbClr val="11161C"/>
    <a:srgbClr val="7F7F7F"/>
    <a:srgbClr val="F2F2F2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72" autoAdjust="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outlineViewPr>
    <p:cViewPr>
      <p:scale>
        <a:sx n="33" d="100"/>
        <a:sy n="33" d="100"/>
      </p:scale>
      <p:origin x="0" y="-11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-3162"/>
    </p:cViewPr>
  </p:sorterViewPr>
  <p:notesViewPr>
    <p:cSldViewPr snapToGrid="0">
      <p:cViewPr varScale="1">
        <p:scale>
          <a:sx n="73" d="100"/>
          <a:sy n="73" d="100"/>
        </p:scale>
        <p:origin x="5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001735-A3A0-4ED5-81CF-B311BEBE7DD8}" type="doc">
      <dgm:prSet loTypeId="urn:microsoft.com/office/officeart/2008/layout/VerticalCurvedLis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29F2B894-7DDA-4D83-B0DD-53A3F71612C4}">
      <dgm:prSet phldrT="[Text]"/>
      <dgm:spPr/>
      <dgm:t>
        <a:bodyPr/>
        <a:lstStyle/>
        <a:p>
          <a:r>
            <a:rPr lang="en-IN" dirty="0"/>
            <a:t>Symbol Recognition</a:t>
          </a:r>
          <a:endParaRPr lang="en-US" dirty="0"/>
        </a:p>
      </dgm:t>
    </dgm:pt>
    <dgm:pt modelId="{A1D9479D-58DF-4F25-9AC1-EEEF0A0ABBA8}" type="parTrans" cxnId="{93738B85-B654-4024-8D5D-373C6B2089C0}">
      <dgm:prSet/>
      <dgm:spPr/>
      <dgm:t>
        <a:bodyPr/>
        <a:lstStyle/>
        <a:p>
          <a:endParaRPr lang="en-US"/>
        </a:p>
      </dgm:t>
    </dgm:pt>
    <dgm:pt modelId="{DB0AD931-0390-4428-ADBB-1E3C21377322}" type="sibTrans" cxnId="{93738B85-B654-4024-8D5D-373C6B2089C0}">
      <dgm:prSet/>
      <dgm:spPr/>
      <dgm:t>
        <a:bodyPr/>
        <a:lstStyle/>
        <a:p>
          <a:endParaRPr lang="en-US"/>
        </a:p>
      </dgm:t>
    </dgm:pt>
    <dgm:pt modelId="{0F40A5EF-3E65-45E3-AD29-C184C9794190}">
      <dgm:prSet phldrT="[Text]"/>
      <dgm:spPr/>
      <dgm:t>
        <a:bodyPr/>
        <a:lstStyle/>
        <a:p>
          <a:r>
            <a:rPr lang="en-IN" dirty="0"/>
            <a:t>Structural Analysis</a:t>
          </a:r>
          <a:endParaRPr lang="en-US" dirty="0"/>
        </a:p>
      </dgm:t>
    </dgm:pt>
    <dgm:pt modelId="{D820A101-F33A-45AD-A491-6861D1B993E4}" type="parTrans" cxnId="{23CC4844-1582-45FD-BD87-5755DFB57049}">
      <dgm:prSet/>
      <dgm:spPr/>
      <dgm:t>
        <a:bodyPr/>
        <a:lstStyle/>
        <a:p>
          <a:endParaRPr lang="en-US"/>
        </a:p>
      </dgm:t>
    </dgm:pt>
    <dgm:pt modelId="{2AA328B1-A9A9-449B-B0E8-F585A7F0AE5E}" type="sibTrans" cxnId="{23CC4844-1582-45FD-BD87-5755DFB57049}">
      <dgm:prSet/>
      <dgm:spPr/>
      <dgm:t>
        <a:bodyPr/>
        <a:lstStyle/>
        <a:p>
          <a:endParaRPr lang="en-US"/>
        </a:p>
      </dgm:t>
    </dgm:pt>
    <dgm:pt modelId="{F3521236-1A33-429D-88D0-883106B49912}" type="pres">
      <dgm:prSet presAssocID="{FF001735-A3A0-4ED5-81CF-B311BEBE7DD8}" presName="Name0" presStyleCnt="0">
        <dgm:presLayoutVars>
          <dgm:chMax val="7"/>
          <dgm:chPref val="7"/>
          <dgm:dir/>
        </dgm:presLayoutVars>
      </dgm:prSet>
      <dgm:spPr/>
    </dgm:pt>
    <dgm:pt modelId="{725BCE00-6F4F-41D8-A5DE-09CDC17BCD85}" type="pres">
      <dgm:prSet presAssocID="{FF001735-A3A0-4ED5-81CF-B311BEBE7DD8}" presName="Name1" presStyleCnt="0"/>
      <dgm:spPr/>
    </dgm:pt>
    <dgm:pt modelId="{94B0876E-2D4C-4CD3-B243-0855B5A02D94}" type="pres">
      <dgm:prSet presAssocID="{FF001735-A3A0-4ED5-81CF-B311BEBE7DD8}" presName="cycle" presStyleCnt="0"/>
      <dgm:spPr/>
    </dgm:pt>
    <dgm:pt modelId="{E4DFE53A-99DD-424C-B992-6FBA9BAE88FE}" type="pres">
      <dgm:prSet presAssocID="{FF001735-A3A0-4ED5-81CF-B311BEBE7DD8}" presName="srcNode" presStyleLbl="node1" presStyleIdx="0" presStyleCnt="2"/>
      <dgm:spPr/>
    </dgm:pt>
    <dgm:pt modelId="{7873BFEC-0037-463C-B531-2E727F647EB0}" type="pres">
      <dgm:prSet presAssocID="{FF001735-A3A0-4ED5-81CF-B311BEBE7DD8}" presName="conn" presStyleLbl="parChTrans1D2" presStyleIdx="0" presStyleCnt="1"/>
      <dgm:spPr/>
    </dgm:pt>
    <dgm:pt modelId="{F8A0C2E6-F13D-4F86-9019-05A3F167BBDC}" type="pres">
      <dgm:prSet presAssocID="{FF001735-A3A0-4ED5-81CF-B311BEBE7DD8}" presName="extraNode" presStyleLbl="node1" presStyleIdx="0" presStyleCnt="2"/>
      <dgm:spPr/>
    </dgm:pt>
    <dgm:pt modelId="{78B1D24D-6BA2-4CB1-8D15-5AD6BB376BA8}" type="pres">
      <dgm:prSet presAssocID="{FF001735-A3A0-4ED5-81CF-B311BEBE7DD8}" presName="dstNode" presStyleLbl="node1" presStyleIdx="0" presStyleCnt="2"/>
      <dgm:spPr/>
    </dgm:pt>
    <dgm:pt modelId="{8CAB0997-6CD9-4BCB-B646-58F3EB35DE2B}" type="pres">
      <dgm:prSet presAssocID="{29F2B894-7DDA-4D83-B0DD-53A3F71612C4}" presName="text_1" presStyleLbl="node1" presStyleIdx="0" presStyleCnt="2">
        <dgm:presLayoutVars>
          <dgm:bulletEnabled val="1"/>
        </dgm:presLayoutVars>
      </dgm:prSet>
      <dgm:spPr/>
    </dgm:pt>
    <dgm:pt modelId="{A6246AE6-7DCC-44EB-9CC3-1D01B58AEBD2}" type="pres">
      <dgm:prSet presAssocID="{29F2B894-7DDA-4D83-B0DD-53A3F71612C4}" presName="accent_1" presStyleCnt="0"/>
      <dgm:spPr/>
    </dgm:pt>
    <dgm:pt modelId="{7026A676-F279-4A1F-B415-F7C3E2D6F24C}" type="pres">
      <dgm:prSet presAssocID="{29F2B894-7DDA-4D83-B0DD-53A3F71612C4}" presName="accentRepeatNode" presStyleLbl="solidFgAcc1" presStyleIdx="0" presStyleCnt="2"/>
      <dgm:spPr/>
    </dgm:pt>
    <dgm:pt modelId="{545081C6-0B42-40E8-9D88-D941588CB1AD}" type="pres">
      <dgm:prSet presAssocID="{0F40A5EF-3E65-45E3-AD29-C184C9794190}" presName="text_2" presStyleLbl="node1" presStyleIdx="1" presStyleCnt="2">
        <dgm:presLayoutVars>
          <dgm:bulletEnabled val="1"/>
        </dgm:presLayoutVars>
      </dgm:prSet>
      <dgm:spPr/>
    </dgm:pt>
    <dgm:pt modelId="{31C90F36-6845-453F-A0D1-8EFEDA40C0BE}" type="pres">
      <dgm:prSet presAssocID="{0F40A5EF-3E65-45E3-AD29-C184C9794190}" presName="accent_2" presStyleCnt="0"/>
      <dgm:spPr/>
    </dgm:pt>
    <dgm:pt modelId="{8916C4B5-6264-447B-920E-F99A5EC10901}" type="pres">
      <dgm:prSet presAssocID="{0F40A5EF-3E65-45E3-AD29-C184C9794190}" presName="accentRepeatNode" presStyleLbl="solidFgAcc1" presStyleIdx="1" presStyleCnt="2"/>
      <dgm:spPr/>
    </dgm:pt>
  </dgm:ptLst>
  <dgm:cxnLst>
    <dgm:cxn modelId="{29EE1B97-CD64-4E74-B08C-9C29C957D17E}" type="presOf" srcId="{DB0AD931-0390-4428-ADBB-1E3C21377322}" destId="{7873BFEC-0037-463C-B531-2E727F647EB0}" srcOrd="0" destOrd="0" presId="urn:microsoft.com/office/officeart/2008/layout/VerticalCurvedList"/>
    <dgm:cxn modelId="{93738B85-B654-4024-8D5D-373C6B2089C0}" srcId="{FF001735-A3A0-4ED5-81CF-B311BEBE7DD8}" destId="{29F2B894-7DDA-4D83-B0DD-53A3F71612C4}" srcOrd="0" destOrd="0" parTransId="{A1D9479D-58DF-4F25-9AC1-EEEF0A0ABBA8}" sibTransId="{DB0AD931-0390-4428-ADBB-1E3C21377322}"/>
    <dgm:cxn modelId="{B2E8E232-51CD-4F6F-9F3A-F8962E581306}" type="presOf" srcId="{FF001735-A3A0-4ED5-81CF-B311BEBE7DD8}" destId="{F3521236-1A33-429D-88D0-883106B49912}" srcOrd="0" destOrd="0" presId="urn:microsoft.com/office/officeart/2008/layout/VerticalCurvedList"/>
    <dgm:cxn modelId="{6BBABB56-9DFC-448B-A0F4-D83CDFAA2AAF}" type="presOf" srcId="{0F40A5EF-3E65-45E3-AD29-C184C9794190}" destId="{545081C6-0B42-40E8-9D88-D941588CB1AD}" srcOrd="0" destOrd="0" presId="urn:microsoft.com/office/officeart/2008/layout/VerticalCurvedList"/>
    <dgm:cxn modelId="{23CC4844-1582-45FD-BD87-5755DFB57049}" srcId="{FF001735-A3A0-4ED5-81CF-B311BEBE7DD8}" destId="{0F40A5EF-3E65-45E3-AD29-C184C9794190}" srcOrd="1" destOrd="0" parTransId="{D820A101-F33A-45AD-A491-6861D1B993E4}" sibTransId="{2AA328B1-A9A9-449B-B0E8-F585A7F0AE5E}"/>
    <dgm:cxn modelId="{47EFA4EE-EBAA-428F-B514-8AB5A3B979FB}" type="presOf" srcId="{29F2B894-7DDA-4D83-B0DD-53A3F71612C4}" destId="{8CAB0997-6CD9-4BCB-B646-58F3EB35DE2B}" srcOrd="0" destOrd="0" presId="urn:microsoft.com/office/officeart/2008/layout/VerticalCurvedList"/>
    <dgm:cxn modelId="{B0E7FF4A-DCAB-4769-B311-013B8EC52FF3}" type="presParOf" srcId="{F3521236-1A33-429D-88D0-883106B49912}" destId="{725BCE00-6F4F-41D8-A5DE-09CDC17BCD85}" srcOrd="0" destOrd="0" presId="urn:microsoft.com/office/officeart/2008/layout/VerticalCurvedList"/>
    <dgm:cxn modelId="{2A41410E-A656-4589-A71C-40706B6BF301}" type="presParOf" srcId="{725BCE00-6F4F-41D8-A5DE-09CDC17BCD85}" destId="{94B0876E-2D4C-4CD3-B243-0855B5A02D94}" srcOrd="0" destOrd="0" presId="urn:microsoft.com/office/officeart/2008/layout/VerticalCurvedList"/>
    <dgm:cxn modelId="{71737F5E-805D-4B47-8428-6C536475B888}" type="presParOf" srcId="{94B0876E-2D4C-4CD3-B243-0855B5A02D94}" destId="{E4DFE53A-99DD-424C-B992-6FBA9BAE88FE}" srcOrd="0" destOrd="0" presId="urn:microsoft.com/office/officeart/2008/layout/VerticalCurvedList"/>
    <dgm:cxn modelId="{CEE0920F-93CC-4F16-A96B-CDC49CA7F4F8}" type="presParOf" srcId="{94B0876E-2D4C-4CD3-B243-0855B5A02D94}" destId="{7873BFEC-0037-463C-B531-2E727F647EB0}" srcOrd="1" destOrd="0" presId="urn:microsoft.com/office/officeart/2008/layout/VerticalCurvedList"/>
    <dgm:cxn modelId="{A7228F66-21CA-4B79-B83E-3670F6515546}" type="presParOf" srcId="{94B0876E-2D4C-4CD3-B243-0855B5A02D94}" destId="{F8A0C2E6-F13D-4F86-9019-05A3F167BBDC}" srcOrd="2" destOrd="0" presId="urn:microsoft.com/office/officeart/2008/layout/VerticalCurvedList"/>
    <dgm:cxn modelId="{4200EA49-0E44-4669-8969-83EF69EE589F}" type="presParOf" srcId="{94B0876E-2D4C-4CD3-B243-0855B5A02D94}" destId="{78B1D24D-6BA2-4CB1-8D15-5AD6BB376BA8}" srcOrd="3" destOrd="0" presId="urn:microsoft.com/office/officeart/2008/layout/VerticalCurvedList"/>
    <dgm:cxn modelId="{2B66AB8B-69FA-4320-84A1-09AC615EBC71}" type="presParOf" srcId="{725BCE00-6F4F-41D8-A5DE-09CDC17BCD85}" destId="{8CAB0997-6CD9-4BCB-B646-58F3EB35DE2B}" srcOrd="1" destOrd="0" presId="urn:microsoft.com/office/officeart/2008/layout/VerticalCurvedList"/>
    <dgm:cxn modelId="{296F95C2-C337-4F9B-A913-45465375434F}" type="presParOf" srcId="{725BCE00-6F4F-41D8-A5DE-09CDC17BCD85}" destId="{A6246AE6-7DCC-44EB-9CC3-1D01B58AEBD2}" srcOrd="2" destOrd="0" presId="urn:microsoft.com/office/officeart/2008/layout/VerticalCurvedList"/>
    <dgm:cxn modelId="{CAA5CA67-B91D-4B0A-9F03-8842C8C4FAAC}" type="presParOf" srcId="{A6246AE6-7DCC-44EB-9CC3-1D01B58AEBD2}" destId="{7026A676-F279-4A1F-B415-F7C3E2D6F24C}" srcOrd="0" destOrd="0" presId="urn:microsoft.com/office/officeart/2008/layout/VerticalCurvedList"/>
    <dgm:cxn modelId="{ADC691BF-9F62-4D91-A072-A26D66AE476B}" type="presParOf" srcId="{725BCE00-6F4F-41D8-A5DE-09CDC17BCD85}" destId="{545081C6-0B42-40E8-9D88-D941588CB1AD}" srcOrd="3" destOrd="0" presId="urn:microsoft.com/office/officeart/2008/layout/VerticalCurvedList"/>
    <dgm:cxn modelId="{898B53DD-04D3-46AB-93B0-8C84C6C3FC63}" type="presParOf" srcId="{725BCE00-6F4F-41D8-A5DE-09CDC17BCD85}" destId="{31C90F36-6845-453F-A0D1-8EFEDA40C0BE}" srcOrd="4" destOrd="0" presId="urn:microsoft.com/office/officeart/2008/layout/VerticalCurvedList"/>
    <dgm:cxn modelId="{8E4C7934-6371-48DB-BA07-B207FEA18F04}" type="presParOf" srcId="{31C90F36-6845-453F-A0D1-8EFEDA40C0BE}" destId="{8916C4B5-6264-447B-920E-F99A5EC1090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146759-0F42-4F62-B153-E2A7EACCA7A8}" type="doc">
      <dgm:prSet loTypeId="urn:microsoft.com/office/officeart/2005/8/layout/vList6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7994E77-DFE6-48E7-B6EA-077F514150EC}">
      <dgm:prSet phldrT="[Text]"/>
      <dgm:spPr/>
      <dgm:t>
        <a:bodyPr/>
        <a:lstStyle/>
        <a:p>
          <a:r>
            <a:rPr lang="en-IN" dirty="0"/>
            <a:t>Sequential solutions first segment the input expression into math symbols and then recognize them. </a:t>
          </a:r>
          <a:endParaRPr lang="en-US" dirty="0"/>
        </a:p>
      </dgm:t>
    </dgm:pt>
    <dgm:pt modelId="{B14E8808-71C5-4EE5-9AE5-1DE894189D88}" type="parTrans" cxnId="{BCF1A113-C2EC-4CF2-BD85-96794A14BAFB}">
      <dgm:prSet/>
      <dgm:spPr/>
      <dgm:t>
        <a:bodyPr/>
        <a:lstStyle/>
        <a:p>
          <a:endParaRPr lang="en-US"/>
        </a:p>
      </dgm:t>
    </dgm:pt>
    <dgm:pt modelId="{F15EDCDB-44BA-4A57-A4EE-6B7740D2FDC6}" type="sibTrans" cxnId="{BCF1A113-C2EC-4CF2-BD85-96794A14BAFB}">
      <dgm:prSet/>
      <dgm:spPr/>
      <dgm:t>
        <a:bodyPr/>
        <a:lstStyle/>
        <a:p>
          <a:endParaRPr lang="en-US"/>
        </a:p>
      </dgm:t>
    </dgm:pt>
    <dgm:pt modelId="{5DDCEB10-E638-43A8-AD86-A21ED62CCFE9}">
      <dgm:prSet phldrT="[Text]"/>
      <dgm:spPr/>
      <dgm:t>
        <a:bodyPr/>
        <a:lstStyle/>
        <a:p>
          <a:r>
            <a:rPr lang="en-IN" dirty="0"/>
            <a:t>In contrast, the goal of Global solutions is to recognize symbols and analyse two-dimensional structures simultaneously</a:t>
          </a:r>
          <a:endParaRPr lang="en-US" dirty="0"/>
        </a:p>
      </dgm:t>
    </dgm:pt>
    <dgm:pt modelId="{7DDC3D4B-E6BC-4801-8DCC-B56340D7F8DA}" type="parTrans" cxnId="{FBC321A7-5F78-4819-A712-69B0C0DAD0DB}">
      <dgm:prSet/>
      <dgm:spPr/>
      <dgm:t>
        <a:bodyPr/>
        <a:lstStyle/>
        <a:p>
          <a:endParaRPr lang="en-US"/>
        </a:p>
      </dgm:t>
    </dgm:pt>
    <dgm:pt modelId="{744E009B-D432-418A-BFE8-0E44D13325F7}" type="sibTrans" cxnId="{FBC321A7-5F78-4819-A712-69B0C0DAD0DB}">
      <dgm:prSet/>
      <dgm:spPr/>
      <dgm:t>
        <a:bodyPr/>
        <a:lstStyle/>
        <a:p>
          <a:endParaRPr lang="en-US"/>
        </a:p>
      </dgm:t>
    </dgm:pt>
    <dgm:pt modelId="{CE955B6F-77C3-46F5-A057-7DD73A197562}">
      <dgm:prSet/>
      <dgm:spPr/>
      <dgm:t>
        <a:bodyPr/>
        <a:lstStyle/>
        <a:p>
          <a:r>
            <a:rPr lang="en-IN"/>
            <a:t>The analysis of two-dimensional structures is then carried out based on the best symbol segmentation and symbol recognition results. </a:t>
          </a:r>
          <a:endParaRPr lang="en-US"/>
        </a:p>
      </dgm:t>
    </dgm:pt>
    <dgm:pt modelId="{C1E04CAA-72A0-4AAF-91C8-F134783C5B8D}" type="parTrans" cxnId="{AC8E67F0-244A-4113-B8AF-328130BCEE40}">
      <dgm:prSet/>
      <dgm:spPr/>
      <dgm:t>
        <a:bodyPr/>
        <a:lstStyle/>
        <a:p>
          <a:endParaRPr lang="en-US"/>
        </a:p>
      </dgm:t>
    </dgm:pt>
    <dgm:pt modelId="{9DCEA0F1-5028-45EA-A3F5-B976D578C231}" type="sibTrans" cxnId="{AC8E67F0-244A-4113-B8AF-328130BCEE40}">
      <dgm:prSet/>
      <dgm:spPr/>
      <dgm:t>
        <a:bodyPr/>
        <a:lstStyle/>
        <a:p>
          <a:endParaRPr lang="en-US"/>
        </a:p>
      </dgm:t>
    </dgm:pt>
    <dgm:pt modelId="{DD7E09D9-ABE7-44A8-9EB2-E19D9FA55B45}">
      <dgm:prSet/>
      <dgm:spPr/>
      <dgm:t>
        <a:bodyPr/>
        <a:lstStyle/>
        <a:p>
          <a:r>
            <a:rPr lang="en-IN"/>
            <a:t>Symbol recognition and structural analysis are optimised using the global information of the mathematical expression. The segmentation is then achieved as a by-product of the global optimization</a:t>
          </a:r>
          <a:endParaRPr lang="en-US"/>
        </a:p>
      </dgm:t>
    </dgm:pt>
    <dgm:pt modelId="{3F425B4C-1660-428A-BA10-B5689FC81C13}" type="parTrans" cxnId="{68063FD3-F238-4431-81BA-A782015072E1}">
      <dgm:prSet/>
      <dgm:spPr/>
      <dgm:t>
        <a:bodyPr/>
        <a:lstStyle/>
        <a:p>
          <a:endParaRPr lang="en-US"/>
        </a:p>
      </dgm:t>
    </dgm:pt>
    <dgm:pt modelId="{21809B03-F42C-48FC-8471-90F3221DFAC9}" type="sibTrans" cxnId="{68063FD3-F238-4431-81BA-A782015072E1}">
      <dgm:prSet/>
      <dgm:spPr/>
      <dgm:t>
        <a:bodyPr/>
        <a:lstStyle/>
        <a:p>
          <a:endParaRPr lang="en-US"/>
        </a:p>
      </dgm:t>
    </dgm:pt>
    <dgm:pt modelId="{A2C0BF08-1AAC-4CFF-B60A-1B8100C8E5D6}" type="pres">
      <dgm:prSet presAssocID="{6A146759-0F42-4F62-B153-E2A7EACCA7A8}" presName="Name0" presStyleCnt="0">
        <dgm:presLayoutVars>
          <dgm:dir/>
          <dgm:animLvl val="lvl"/>
          <dgm:resizeHandles/>
        </dgm:presLayoutVars>
      </dgm:prSet>
      <dgm:spPr/>
    </dgm:pt>
    <dgm:pt modelId="{5CE3A721-2E0B-4131-AE3F-0A5B8BDCF7E2}" type="pres">
      <dgm:prSet presAssocID="{E7994E77-DFE6-48E7-B6EA-077F514150EC}" presName="linNode" presStyleCnt="0"/>
      <dgm:spPr/>
    </dgm:pt>
    <dgm:pt modelId="{D6C4D1EA-89EA-49C3-9343-730F29BDFBAB}" type="pres">
      <dgm:prSet presAssocID="{E7994E77-DFE6-48E7-B6EA-077F514150EC}" presName="parentShp" presStyleLbl="node1" presStyleIdx="0" presStyleCnt="2">
        <dgm:presLayoutVars>
          <dgm:bulletEnabled val="1"/>
        </dgm:presLayoutVars>
      </dgm:prSet>
      <dgm:spPr/>
    </dgm:pt>
    <dgm:pt modelId="{7F70E2D8-8A6B-40F4-9C24-EAB0F3155C95}" type="pres">
      <dgm:prSet presAssocID="{E7994E77-DFE6-48E7-B6EA-077F514150EC}" presName="childShp" presStyleLbl="bgAccFollowNode1" presStyleIdx="0" presStyleCnt="2">
        <dgm:presLayoutVars>
          <dgm:bulletEnabled val="1"/>
        </dgm:presLayoutVars>
      </dgm:prSet>
      <dgm:spPr/>
    </dgm:pt>
    <dgm:pt modelId="{BA891740-DA93-4213-918B-0C71D32346CF}" type="pres">
      <dgm:prSet presAssocID="{F15EDCDB-44BA-4A57-A4EE-6B7740D2FDC6}" presName="spacing" presStyleCnt="0"/>
      <dgm:spPr/>
    </dgm:pt>
    <dgm:pt modelId="{CDE7668B-05A7-4093-83A5-19EC4B440A37}" type="pres">
      <dgm:prSet presAssocID="{5DDCEB10-E638-43A8-AD86-A21ED62CCFE9}" presName="linNode" presStyleCnt="0"/>
      <dgm:spPr/>
    </dgm:pt>
    <dgm:pt modelId="{04973753-968B-48BE-9145-3AAD42011977}" type="pres">
      <dgm:prSet presAssocID="{5DDCEB10-E638-43A8-AD86-A21ED62CCFE9}" presName="parentShp" presStyleLbl="node1" presStyleIdx="1" presStyleCnt="2">
        <dgm:presLayoutVars>
          <dgm:bulletEnabled val="1"/>
        </dgm:presLayoutVars>
      </dgm:prSet>
      <dgm:spPr/>
    </dgm:pt>
    <dgm:pt modelId="{8FC3AE43-CC6C-4B48-8FDD-5F2061571F67}" type="pres">
      <dgm:prSet presAssocID="{5DDCEB10-E638-43A8-AD86-A21ED62CCFE9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AC8E67F0-244A-4113-B8AF-328130BCEE40}" srcId="{E7994E77-DFE6-48E7-B6EA-077F514150EC}" destId="{CE955B6F-77C3-46F5-A057-7DD73A197562}" srcOrd="0" destOrd="0" parTransId="{C1E04CAA-72A0-4AAF-91C8-F134783C5B8D}" sibTransId="{9DCEA0F1-5028-45EA-A3F5-B976D578C231}"/>
    <dgm:cxn modelId="{960CB891-1EE8-4220-B040-2E91ACB0D2A6}" type="presOf" srcId="{5DDCEB10-E638-43A8-AD86-A21ED62CCFE9}" destId="{04973753-968B-48BE-9145-3AAD42011977}" srcOrd="0" destOrd="0" presId="urn:microsoft.com/office/officeart/2005/8/layout/vList6"/>
    <dgm:cxn modelId="{68063FD3-F238-4431-81BA-A782015072E1}" srcId="{5DDCEB10-E638-43A8-AD86-A21ED62CCFE9}" destId="{DD7E09D9-ABE7-44A8-9EB2-E19D9FA55B45}" srcOrd="0" destOrd="0" parTransId="{3F425B4C-1660-428A-BA10-B5689FC81C13}" sibTransId="{21809B03-F42C-48FC-8471-90F3221DFAC9}"/>
    <dgm:cxn modelId="{9E627FEF-17A0-4AD1-98D7-7087BB9954EC}" type="presOf" srcId="{6A146759-0F42-4F62-B153-E2A7EACCA7A8}" destId="{A2C0BF08-1AAC-4CFF-B60A-1B8100C8E5D6}" srcOrd="0" destOrd="0" presId="urn:microsoft.com/office/officeart/2005/8/layout/vList6"/>
    <dgm:cxn modelId="{BCF1A113-C2EC-4CF2-BD85-96794A14BAFB}" srcId="{6A146759-0F42-4F62-B153-E2A7EACCA7A8}" destId="{E7994E77-DFE6-48E7-B6EA-077F514150EC}" srcOrd="0" destOrd="0" parTransId="{B14E8808-71C5-4EE5-9AE5-1DE894189D88}" sibTransId="{F15EDCDB-44BA-4A57-A4EE-6B7740D2FDC6}"/>
    <dgm:cxn modelId="{D65F7353-9D52-4498-93B8-A7798D6828F5}" type="presOf" srcId="{CE955B6F-77C3-46F5-A057-7DD73A197562}" destId="{7F70E2D8-8A6B-40F4-9C24-EAB0F3155C95}" srcOrd="0" destOrd="0" presId="urn:microsoft.com/office/officeart/2005/8/layout/vList6"/>
    <dgm:cxn modelId="{A1132D52-9577-4EE8-9C22-22FAF79AB863}" type="presOf" srcId="{DD7E09D9-ABE7-44A8-9EB2-E19D9FA55B45}" destId="{8FC3AE43-CC6C-4B48-8FDD-5F2061571F67}" srcOrd="0" destOrd="0" presId="urn:microsoft.com/office/officeart/2005/8/layout/vList6"/>
    <dgm:cxn modelId="{FBC321A7-5F78-4819-A712-69B0C0DAD0DB}" srcId="{6A146759-0F42-4F62-B153-E2A7EACCA7A8}" destId="{5DDCEB10-E638-43A8-AD86-A21ED62CCFE9}" srcOrd="1" destOrd="0" parTransId="{7DDC3D4B-E6BC-4801-8DCC-B56340D7F8DA}" sibTransId="{744E009B-D432-418A-BFE8-0E44D13325F7}"/>
    <dgm:cxn modelId="{A0C3E93D-5C5A-4378-B2A7-B1E0E193D935}" type="presOf" srcId="{E7994E77-DFE6-48E7-B6EA-077F514150EC}" destId="{D6C4D1EA-89EA-49C3-9343-730F29BDFBAB}" srcOrd="0" destOrd="0" presId="urn:microsoft.com/office/officeart/2005/8/layout/vList6"/>
    <dgm:cxn modelId="{14BDCB00-A878-45B0-A906-9CE39B2B0ADC}" type="presParOf" srcId="{A2C0BF08-1AAC-4CFF-B60A-1B8100C8E5D6}" destId="{5CE3A721-2E0B-4131-AE3F-0A5B8BDCF7E2}" srcOrd="0" destOrd="0" presId="urn:microsoft.com/office/officeart/2005/8/layout/vList6"/>
    <dgm:cxn modelId="{A9ADD6CC-DB43-44F0-9C5B-BE0341BB98AF}" type="presParOf" srcId="{5CE3A721-2E0B-4131-AE3F-0A5B8BDCF7E2}" destId="{D6C4D1EA-89EA-49C3-9343-730F29BDFBAB}" srcOrd="0" destOrd="0" presId="urn:microsoft.com/office/officeart/2005/8/layout/vList6"/>
    <dgm:cxn modelId="{FCC6A74B-09A1-43CE-A69C-449FDA2DAD1B}" type="presParOf" srcId="{5CE3A721-2E0B-4131-AE3F-0A5B8BDCF7E2}" destId="{7F70E2D8-8A6B-40F4-9C24-EAB0F3155C95}" srcOrd="1" destOrd="0" presId="urn:microsoft.com/office/officeart/2005/8/layout/vList6"/>
    <dgm:cxn modelId="{C1E73388-D4DE-4D9D-AD96-891FFEBDDD79}" type="presParOf" srcId="{A2C0BF08-1AAC-4CFF-B60A-1B8100C8E5D6}" destId="{BA891740-DA93-4213-918B-0C71D32346CF}" srcOrd="1" destOrd="0" presId="urn:microsoft.com/office/officeart/2005/8/layout/vList6"/>
    <dgm:cxn modelId="{3A01C9CE-1122-4418-8C4B-BFDC82832EC5}" type="presParOf" srcId="{A2C0BF08-1AAC-4CFF-B60A-1B8100C8E5D6}" destId="{CDE7668B-05A7-4093-83A5-19EC4B440A37}" srcOrd="2" destOrd="0" presId="urn:microsoft.com/office/officeart/2005/8/layout/vList6"/>
    <dgm:cxn modelId="{8EAF2A35-8ACD-4A04-959C-01860CDCBB44}" type="presParOf" srcId="{CDE7668B-05A7-4093-83A5-19EC4B440A37}" destId="{04973753-968B-48BE-9145-3AAD42011977}" srcOrd="0" destOrd="0" presId="urn:microsoft.com/office/officeart/2005/8/layout/vList6"/>
    <dgm:cxn modelId="{FDC3A31F-2737-41B9-827F-DC23973368C0}" type="presParOf" srcId="{CDE7668B-05A7-4093-83A5-19EC4B440A37}" destId="{8FC3AE43-CC6C-4B48-8FDD-5F2061571F67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1DD481-2A06-40C9-A0AF-84AB04ABDDF7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8E9840A-0AAB-4D21-89B6-5662388BB412}">
      <dgm:prSet phldrT="[Text]"/>
      <dgm:spPr/>
      <dgm:t>
        <a:bodyPr/>
        <a:lstStyle/>
        <a:p>
          <a:r>
            <a:rPr lang="en-IN" dirty="0"/>
            <a:t>WAP is a neural network model which is an improved version of the attention- based encoder-decoder model . This model learns to “watch” an HME image and “parse” it into a </a:t>
          </a:r>
          <a:r>
            <a:rPr lang="en-IN" dirty="0" err="1"/>
            <a:t>LaTeX</a:t>
          </a:r>
          <a:r>
            <a:rPr lang="en-IN" dirty="0"/>
            <a:t> sequence.</a:t>
          </a:r>
          <a:endParaRPr lang="en-US" dirty="0"/>
        </a:p>
      </dgm:t>
    </dgm:pt>
    <dgm:pt modelId="{27EC6B7F-ABB5-4699-9B7A-A12307160605}" type="parTrans" cxnId="{736DF83E-6404-4686-A949-D26DF4B8822E}">
      <dgm:prSet/>
      <dgm:spPr/>
      <dgm:t>
        <a:bodyPr/>
        <a:lstStyle/>
        <a:p>
          <a:endParaRPr lang="en-US"/>
        </a:p>
      </dgm:t>
    </dgm:pt>
    <dgm:pt modelId="{AD96486C-722A-439C-BEBA-CFA18184F68C}" type="sibTrans" cxnId="{736DF83E-6404-4686-A949-D26DF4B8822E}">
      <dgm:prSet/>
      <dgm:spPr/>
      <dgm:t>
        <a:bodyPr/>
        <a:lstStyle/>
        <a:p>
          <a:endParaRPr lang="en-US"/>
        </a:p>
      </dgm:t>
    </dgm:pt>
    <dgm:pt modelId="{129E5EBA-C88A-47F4-B3B5-14B27145D7C4}">
      <dgm:prSet phldrT="[Text]"/>
      <dgm:spPr/>
      <dgm:t>
        <a:bodyPr/>
        <a:lstStyle/>
        <a:p>
          <a:r>
            <a:rPr lang="en-IN" dirty="0"/>
            <a:t>So WAP has two components: a watcher and a parser, the parser is equipped with the attention mechanism. </a:t>
          </a:r>
          <a:endParaRPr lang="en-US" dirty="0"/>
        </a:p>
      </dgm:t>
    </dgm:pt>
    <dgm:pt modelId="{09CB622F-FD58-44EA-8C67-9320E7F21A8B}" type="parTrans" cxnId="{20FE780B-B42E-4ABD-BF43-9AF8D8A2305F}">
      <dgm:prSet/>
      <dgm:spPr/>
      <dgm:t>
        <a:bodyPr/>
        <a:lstStyle/>
        <a:p>
          <a:endParaRPr lang="en-US"/>
        </a:p>
      </dgm:t>
    </dgm:pt>
    <dgm:pt modelId="{CD828963-4EBA-4839-99E4-BF61B61CBB96}" type="sibTrans" cxnId="{20FE780B-B42E-4ABD-BF43-9AF8D8A2305F}">
      <dgm:prSet/>
      <dgm:spPr/>
      <dgm:t>
        <a:bodyPr/>
        <a:lstStyle/>
        <a:p>
          <a:endParaRPr lang="en-US"/>
        </a:p>
      </dgm:t>
    </dgm:pt>
    <dgm:pt modelId="{B3D3CF9E-8845-4F4D-BFD2-E8D852EE32F0}" type="pres">
      <dgm:prSet presAssocID="{1A1DD481-2A06-40C9-A0AF-84AB04ABDDF7}" presName="Name0" presStyleCnt="0">
        <dgm:presLayoutVars>
          <dgm:chMax val="7"/>
          <dgm:chPref val="7"/>
          <dgm:dir/>
        </dgm:presLayoutVars>
      </dgm:prSet>
      <dgm:spPr/>
    </dgm:pt>
    <dgm:pt modelId="{91EC3387-1B4F-49B5-BF2A-8459B6F24E83}" type="pres">
      <dgm:prSet presAssocID="{1A1DD481-2A06-40C9-A0AF-84AB04ABDDF7}" presName="Name1" presStyleCnt="0"/>
      <dgm:spPr/>
    </dgm:pt>
    <dgm:pt modelId="{C8FD7B8E-FA4D-4B35-944A-4B9B9ABBABF4}" type="pres">
      <dgm:prSet presAssocID="{1A1DD481-2A06-40C9-A0AF-84AB04ABDDF7}" presName="cycle" presStyleCnt="0"/>
      <dgm:spPr/>
    </dgm:pt>
    <dgm:pt modelId="{E3803806-E2BE-450E-8986-732A10237C1A}" type="pres">
      <dgm:prSet presAssocID="{1A1DD481-2A06-40C9-A0AF-84AB04ABDDF7}" presName="srcNode" presStyleLbl="node1" presStyleIdx="0" presStyleCnt="2"/>
      <dgm:spPr/>
    </dgm:pt>
    <dgm:pt modelId="{6492FECF-88FA-4150-88A6-753E6DA6CB8A}" type="pres">
      <dgm:prSet presAssocID="{1A1DD481-2A06-40C9-A0AF-84AB04ABDDF7}" presName="conn" presStyleLbl="parChTrans1D2" presStyleIdx="0" presStyleCnt="1"/>
      <dgm:spPr/>
    </dgm:pt>
    <dgm:pt modelId="{95C0F0E7-745C-4D77-A82B-9A9AB93FB416}" type="pres">
      <dgm:prSet presAssocID="{1A1DD481-2A06-40C9-A0AF-84AB04ABDDF7}" presName="extraNode" presStyleLbl="node1" presStyleIdx="0" presStyleCnt="2"/>
      <dgm:spPr/>
    </dgm:pt>
    <dgm:pt modelId="{00B55574-EAB4-4BB3-AAC4-1F9CA8D5C25A}" type="pres">
      <dgm:prSet presAssocID="{1A1DD481-2A06-40C9-A0AF-84AB04ABDDF7}" presName="dstNode" presStyleLbl="node1" presStyleIdx="0" presStyleCnt="2"/>
      <dgm:spPr/>
    </dgm:pt>
    <dgm:pt modelId="{AA6A02F8-9D0B-4F81-AED7-F834AC3C90A4}" type="pres">
      <dgm:prSet presAssocID="{98E9840A-0AAB-4D21-89B6-5662388BB412}" presName="text_1" presStyleLbl="node1" presStyleIdx="0" presStyleCnt="2">
        <dgm:presLayoutVars>
          <dgm:bulletEnabled val="1"/>
        </dgm:presLayoutVars>
      </dgm:prSet>
      <dgm:spPr/>
    </dgm:pt>
    <dgm:pt modelId="{9A1C1AE7-AE3B-4885-A101-272D6322CAAC}" type="pres">
      <dgm:prSet presAssocID="{98E9840A-0AAB-4D21-89B6-5662388BB412}" presName="accent_1" presStyleCnt="0"/>
      <dgm:spPr/>
    </dgm:pt>
    <dgm:pt modelId="{822D0824-4F00-4665-A750-F64A8B143630}" type="pres">
      <dgm:prSet presAssocID="{98E9840A-0AAB-4D21-89B6-5662388BB412}" presName="accentRepeatNode" presStyleLbl="solidFgAcc1" presStyleIdx="0" presStyleCnt="2"/>
      <dgm:spPr/>
    </dgm:pt>
    <dgm:pt modelId="{464CA14F-41E3-472C-96D6-2B9C7E1624EE}" type="pres">
      <dgm:prSet presAssocID="{129E5EBA-C88A-47F4-B3B5-14B27145D7C4}" presName="text_2" presStyleLbl="node1" presStyleIdx="1" presStyleCnt="2">
        <dgm:presLayoutVars>
          <dgm:bulletEnabled val="1"/>
        </dgm:presLayoutVars>
      </dgm:prSet>
      <dgm:spPr/>
    </dgm:pt>
    <dgm:pt modelId="{18A7AF5E-4366-4890-9FA2-65CCECCCCEE6}" type="pres">
      <dgm:prSet presAssocID="{129E5EBA-C88A-47F4-B3B5-14B27145D7C4}" presName="accent_2" presStyleCnt="0"/>
      <dgm:spPr/>
    </dgm:pt>
    <dgm:pt modelId="{2404E54A-B775-4A8B-9DDE-BD6C86109D50}" type="pres">
      <dgm:prSet presAssocID="{129E5EBA-C88A-47F4-B3B5-14B27145D7C4}" presName="accentRepeatNode" presStyleLbl="solidFgAcc1" presStyleIdx="1" presStyleCnt="2"/>
      <dgm:spPr/>
    </dgm:pt>
  </dgm:ptLst>
  <dgm:cxnLst>
    <dgm:cxn modelId="{20FE780B-B42E-4ABD-BF43-9AF8D8A2305F}" srcId="{1A1DD481-2A06-40C9-A0AF-84AB04ABDDF7}" destId="{129E5EBA-C88A-47F4-B3B5-14B27145D7C4}" srcOrd="1" destOrd="0" parTransId="{09CB622F-FD58-44EA-8C67-9320E7F21A8B}" sibTransId="{CD828963-4EBA-4839-99E4-BF61B61CBB96}"/>
    <dgm:cxn modelId="{3252CABF-D528-4828-9986-6DB82582A6B1}" type="presOf" srcId="{1A1DD481-2A06-40C9-A0AF-84AB04ABDDF7}" destId="{B3D3CF9E-8845-4F4D-BFD2-E8D852EE32F0}" srcOrd="0" destOrd="0" presId="urn:microsoft.com/office/officeart/2008/layout/VerticalCurvedList"/>
    <dgm:cxn modelId="{A3D01CCF-C85B-4564-AB71-CC88C7C364DB}" type="presOf" srcId="{129E5EBA-C88A-47F4-B3B5-14B27145D7C4}" destId="{464CA14F-41E3-472C-96D6-2B9C7E1624EE}" srcOrd="0" destOrd="0" presId="urn:microsoft.com/office/officeart/2008/layout/VerticalCurvedList"/>
    <dgm:cxn modelId="{474BA212-F03E-4D49-AF2A-B2148E02620F}" type="presOf" srcId="{AD96486C-722A-439C-BEBA-CFA18184F68C}" destId="{6492FECF-88FA-4150-88A6-753E6DA6CB8A}" srcOrd="0" destOrd="0" presId="urn:microsoft.com/office/officeart/2008/layout/VerticalCurvedList"/>
    <dgm:cxn modelId="{736DF83E-6404-4686-A949-D26DF4B8822E}" srcId="{1A1DD481-2A06-40C9-A0AF-84AB04ABDDF7}" destId="{98E9840A-0AAB-4D21-89B6-5662388BB412}" srcOrd="0" destOrd="0" parTransId="{27EC6B7F-ABB5-4699-9B7A-A12307160605}" sibTransId="{AD96486C-722A-439C-BEBA-CFA18184F68C}"/>
    <dgm:cxn modelId="{DED5E57E-0624-4189-B8FC-FA0A5F2EDF15}" type="presOf" srcId="{98E9840A-0AAB-4D21-89B6-5662388BB412}" destId="{AA6A02F8-9D0B-4F81-AED7-F834AC3C90A4}" srcOrd="0" destOrd="0" presId="urn:microsoft.com/office/officeart/2008/layout/VerticalCurvedList"/>
    <dgm:cxn modelId="{8C0FC5FB-617F-4219-86C8-BBF1D6552AFD}" type="presParOf" srcId="{B3D3CF9E-8845-4F4D-BFD2-E8D852EE32F0}" destId="{91EC3387-1B4F-49B5-BF2A-8459B6F24E83}" srcOrd="0" destOrd="0" presId="urn:microsoft.com/office/officeart/2008/layout/VerticalCurvedList"/>
    <dgm:cxn modelId="{7F363EF2-F59D-46D5-9D59-2144A296EE10}" type="presParOf" srcId="{91EC3387-1B4F-49B5-BF2A-8459B6F24E83}" destId="{C8FD7B8E-FA4D-4B35-944A-4B9B9ABBABF4}" srcOrd="0" destOrd="0" presId="urn:microsoft.com/office/officeart/2008/layout/VerticalCurvedList"/>
    <dgm:cxn modelId="{CAC772B7-DDFF-4403-8B09-2569193C2A34}" type="presParOf" srcId="{C8FD7B8E-FA4D-4B35-944A-4B9B9ABBABF4}" destId="{E3803806-E2BE-450E-8986-732A10237C1A}" srcOrd="0" destOrd="0" presId="urn:microsoft.com/office/officeart/2008/layout/VerticalCurvedList"/>
    <dgm:cxn modelId="{D285EBB2-F283-4646-A903-571DF24F6BEB}" type="presParOf" srcId="{C8FD7B8E-FA4D-4B35-944A-4B9B9ABBABF4}" destId="{6492FECF-88FA-4150-88A6-753E6DA6CB8A}" srcOrd="1" destOrd="0" presId="urn:microsoft.com/office/officeart/2008/layout/VerticalCurvedList"/>
    <dgm:cxn modelId="{8DA4EE77-CB11-440E-9895-E66FB90457E6}" type="presParOf" srcId="{C8FD7B8E-FA4D-4B35-944A-4B9B9ABBABF4}" destId="{95C0F0E7-745C-4D77-A82B-9A9AB93FB416}" srcOrd="2" destOrd="0" presId="urn:microsoft.com/office/officeart/2008/layout/VerticalCurvedList"/>
    <dgm:cxn modelId="{474A3DF1-8C05-4828-BB39-1ADAAC0467AD}" type="presParOf" srcId="{C8FD7B8E-FA4D-4B35-944A-4B9B9ABBABF4}" destId="{00B55574-EAB4-4BB3-AAC4-1F9CA8D5C25A}" srcOrd="3" destOrd="0" presId="urn:microsoft.com/office/officeart/2008/layout/VerticalCurvedList"/>
    <dgm:cxn modelId="{86A9801F-E473-458A-BE6E-268407BC3432}" type="presParOf" srcId="{91EC3387-1B4F-49B5-BF2A-8459B6F24E83}" destId="{AA6A02F8-9D0B-4F81-AED7-F834AC3C90A4}" srcOrd="1" destOrd="0" presId="urn:microsoft.com/office/officeart/2008/layout/VerticalCurvedList"/>
    <dgm:cxn modelId="{5C3AF1A8-55A7-41B8-8A0E-A5A543887EE6}" type="presParOf" srcId="{91EC3387-1B4F-49B5-BF2A-8459B6F24E83}" destId="{9A1C1AE7-AE3B-4885-A101-272D6322CAAC}" srcOrd="2" destOrd="0" presId="urn:microsoft.com/office/officeart/2008/layout/VerticalCurvedList"/>
    <dgm:cxn modelId="{CEC4C8DC-CEB3-47F7-8105-FFB618050A16}" type="presParOf" srcId="{9A1C1AE7-AE3B-4885-A101-272D6322CAAC}" destId="{822D0824-4F00-4665-A750-F64A8B143630}" srcOrd="0" destOrd="0" presId="urn:microsoft.com/office/officeart/2008/layout/VerticalCurvedList"/>
    <dgm:cxn modelId="{FE7FFEE0-2386-4D13-9130-588C53D75E0C}" type="presParOf" srcId="{91EC3387-1B4F-49B5-BF2A-8459B6F24E83}" destId="{464CA14F-41E3-472C-96D6-2B9C7E1624EE}" srcOrd="3" destOrd="0" presId="urn:microsoft.com/office/officeart/2008/layout/VerticalCurvedList"/>
    <dgm:cxn modelId="{8B444BD9-2922-44C0-B554-78800968037E}" type="presParOf" srcId="{91EC3387-1B4F-49B5-BF2A-8459B6F24E83}" destId="{18A7AF5E-4366-4890-9FA2-65CCECCCCEE6}" srcOrd="4" destOrd="0" presId="urn:microsoft.com/office/officeart/2008/layout/VerticalCurvedList"/>
    <dgm:cxn modelId="{9905A8AB-0327-4D7F-B930-5D72A5AB4A72}" type="presParOf" srcId="{18A7AF5E-4366-4890-9FA2-65CCECCCCEE6}" destId="{2404E54A-B775-4A8B-9DDE-BD6C86109D5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8776F8-D580-410A-8B33-B18FED58F53A}" type="doc">
      <dgm:prSet loTypeId="urn:microsoft.com/office/officeart/2005/8/layout/hierarchy3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0DA9AF5-2F99-41B6-A1E5-F8C9EEA30407}">
      <dgm:prSet phldrT="[Text]"/>
      <dgm:spPr/>
      <dgm:t>
        <a:bodyPr/>
        <a:lstStyle/>
        <a:p>
          <a:r>
            <a:rPr lang="en-IN" dirty="0"/>
            <a:t>The watcher is a convolutional neural network (CNN)  encoder that maps ME images to high-level features. </a:t>
          </a:r>
          <a:endParaRPr lang="en-US" dirty="0"/>
        </a:p>
      </dgm:t>
    </dgm:pt>
    <dgm:pt modelId="{92A12404-1F61-4029-99FB-168C7EBE9B18}" type="parTrans" cxnId="{4BC3AF0E-485E-4BBE-B6DF-6E562296F3C9}">
      <dgm:prSet/>
      <dgm:spPr/>
      <dgm:t>
        <a:bodyPr/>
        <a:lstStyle/>
        <a:p>
          <a:endParaRPr lang="en-US"/>
        </a:p>
      </dgm:t>
    </dgm:pt>
    <dgm:pt modelId="{6FAF15EE-CC2C-4D9B-BF88-D044DE074CCE}" type="sibTrans" cxnId="{4BC3AF0E-485E-4BBE-B6DF-6E562296F3C9}">
      <dgm:prSet/>
      <dgm:spPr/>
      <dgm:t>
        <a:bodyPr/>
        <a:lstStyle/>
        <a:p>
          <a:endParaRPr lang="en-US"/>
        </a:p>
      </dgm:t>
    </dgm:pt>
    <dgm:pt modelId="{7BF71FB4-5C92-4D16-A794-A05A0DBDE834}">
      <dgm:prSet phldrT="[Text]"/>
      <dgm:spPr/>
      <dgm:t>
        <a:bodyPr/>
        <a:lstStyle/>
        <a:p>
          <a:r>
            <a:rPr lang="en-IN" dirty="0"/>
            <a:t>The parser is a recurrent neural network (RNN) decoder that converts these high-level features into output sequences, word by word </a:t>
          </a:r>
          <a:endParaRPr lang="en-US" dirty="0"/>
        </a:p>
      </dgm:t>
    </dgm:pt>
    <dgm:pt modelId="{9C587E7B-94F0-4611-84C9-00142B6949ED}" type="parTrans" cxnId="{888063C3-269C-416B-990B-458CF6BC4926}">
      <dgm:prSet/>
      <dgm:spPr/>
      <dgm:t>
        <a:bodyPr/>
        <a:lstStyle/>
        <a:p>
          <a:endParaRPr lang="en-US"/>
        </a:p>
      </dgm:t>
    </dgm:pt>
    <dgm:pt modelId="{63743767-3895-41AF-82AC-7CDA2E3C1D34}" type="sibTrans" cxnId="{888063C3-269C-416B-990B-458CF6BC4926}">
      <dgm:prSet/>
      <dgm:spPr/>
      <dgm:t>
        <a:bodyPr/>
        <a:lstStyle/>
        <a:p>
          <a:endParaRPr lang="en-US"/>
        </a:p>
      </dgm:t>
    </dgm:pt>
    <dgm:pt modelId="{8B6C27DC-3549-412B-A166-143FBF69098B}" type="pres">
      <dgm:prSet presAssocID="{698776F8-D580-410A-8B33-B18FED58F53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5C4A0B5-B336-40DB-8DEA-26E17A38D189}" type="pres">
      <dgm:prSet presAssocID="{E0DA9AF5-2F99-41B6-A1E5-F8C9EEA30407}" presName="root" presStyleCnt="0"/>
      <dgm:spPr/>
    </dgm:pt>
    <dgm:pt modelId="{67113592-231E-4EB9-8DE9-8B6667F89829}" type="pres">
      <dgm:prSet presAssocID="{E0DA9AF5-2F99-41B6-A1E5-F8C9EEA30407}" presName="rootComposite" presStyleCnt="0"/>
      <dgm:spPr/>
    </dgm:pt>
    <dgm:pt modelId="{D5F658B7-2B77-4622-9AF5-77FC4EA94806}" type="pres">
      <dgm:prSet presAssocID="{E0DA9AF5-2F99-41B6-A1E5-F8C9EEA30407}" presName="rootText" presStyleLbl="node1" presStyleIdx="0" presStyleCnt="2"/>
      <dgm:spPr/>
    </dgm:pt>
    <dgm:pt modelId="{68BE589F-C92C-4B4C-8F17-DAEC23226372}" type="pres">
      <dgm:prSet presAssocID="{E0DA9AF5-2F99-41B6-A1E5-F8C9EEA30407}" presName="rootConnector" presStyleLbl="node1" presStyleIdx="0" presStyleCnt="2"/>
      <dgm:spPr/>
    </dgm:pt>
    <dgm:pt modelId="{534B6554-48CB-464F-A570-D8F67E8F26E6}" type="pres">
      <dgm:prSet presAssocID="{E0DA9AF5-2F99-41B6-A1E5-F8C9EEA30407}" presName="childShape" presStyleCnt="0"/>
      <dgm:spPr/>
    </dgm:pt>
    <dgm:pt modelId="{B0B20467-8FA0-4200-A2FE-9F8306522C2A}" type="pres">
      <dgm:prSet presAssocID="{7BF71FB4-5C92-4D16-A794-A05A0DBDE834}" presName="root" presStyleCnt="0"/>
      <dgm:spPr/>
    </dgm:pt>
    <dgm:pt modelId="{BC29DFEA-B8E6-4BE0-8555-0F10A67798A2}" type="pres">
      <dgm:prSet presAssocID="{7BF71FB4-5C92-4D16-A794-A05A0DBDE834}" presName="rootComposite" presStyleCnt="0"/>
      <dgm:spPr/>
    </dgm:pt>
    <dgm:pt modelId="{B44F8A10-120D-4A7E-9650-8F22DE00C979}" type="pres">
      <dgm:prSet presAssocID="{7BF71FB4-5C92-4D16-A794-A05A0DBDE834}" presName="rootText" presStyleLbl="node1" presStyleIdx="1" presStyleCnt="2"/>
      <dgm:spPr/>
    </dgm:pt>
    <dgm:pt modelId="{9CC2FF7D-DCC4-475F-BCCE-36D5624159D6}" type="pres">
      <dgm:prSet presAssocID="{7BF71FB4-5C92-4D16-A794-A05A0DBDE834}" presName="rootConnector" presStyleLbl="node1" presStyleIdx="1" presStyleCnt="2"/>
      <dgm:spPr/>
    </dgm:pt>
    <dgm:pt modelId="{CE74FF6F-2F5C-4A83-9197-54A8627FA166}" type="pres">
      <dgm:prSet presAssocID="{7BF71FB4-5C92-4D16-A794-A05A0DBDE834}" presName="childShape" presStyleCnt="0"/>
      <dgm:spPr/>
    </dgm:pt>
  </dgm:ptLst>
  <dgm:cxnLst>
    <dgm:cxn modelId="{4BC3AF0E-485E-4BBE-B6DF-6E562296F3C9}" srcId="{698776F8-D580-410A-8B33-B18FED58F53A}" destId="{E0DA9AF5-2F99-41B6-A1E5-F8C9EEA30407}" srcOrd="0" destOrd="0" parTransId="{92A12404-1F61-4029-99FB-168C7EBE9B18}" sibTransId="{6FAF15EE-CC2C-4D9B-BF88-D044DE074CCE}"/>
    <dgm:cxn modelId="{888063C3-269C-416B-990B-458CF6BC4926}" srcId="{698776F8-D580-410A-8B33-B18FED58F53A}" destId="{7BF71FB4-5C92-4D16-A794-A05A0DBDE834}" srcOrd="1" destOrd="0" parTransId="{9C587E7B-94F0-4611-84C9-00142B6949ED}" sibTransId="{63743767-3895-41AF-82AC-7CDA2E3C1D34}"/>
    <dgm:cxn modelId="{E088C7D2-7BEF-4F30-A361-082465022F87}" type="presOf" srcId="{7BF71FB4-5C92-4D16-A794-A05A0DBDE834}" destId="{B44F8A10-120D-4A7E-9650-8F22DE00C979}" srcOrd="0" destOrd="0" presId="urn:microsoft.com/office/officeart/2005/8/layout/hierarchy3"/>
    <dgm:cxn modelId="{416B0707-144F-45BF-9681-9C5AD6E66C16}" type="presOf" srcId="{E0DA9AF5-2F99-41B6-A1E5-F8C9EEA30407}" destId="{D5F658B7-2B77-4622-9AF5-77FC4EA94806}" srcOrd="0" destOrd="0" presId="urn:microsoft.com/office/officeart/2005/8/layout/hierarchy3"/>
    <dgm:cxn modelId="{32EEA218-2A49-4034-864E-D43127F4C83E}" type="presOf" srcId="{698776F8-D580-410A-8B33-B18FED58F53A}" destId="{8B6C27DC-3549-412B-A166-143FBF69098B}" srcOrd="0" destOrd="0" presId="urn:microsoft.com/office/officeart/2005/8/layout/hierarchy3"/>
    <dgm:cxn modelId="{77400FCF-DBD5-4F96-9FEA-E6264F202AAD}" type="presOf" srcId="{7BF71FB4-5C92-4D16-A794-A05A0DBDE834}" destId="{9CC2FF7D-DCC4-475F-BCCE-36D5624159D6}" srcOrd="1" destOrd="0" presId="urn:microsoft.com/office/officeart/2005/8/layout/hierarchy3"/>
    <dgm:cxn modelId="{D72838D1-0FD2-4321-ABC0-E89F89334E84}" type="presOf" srcId="{E0DA9AF5-2F99-41B6-A1E5-F8C9EEA30407}" destId="{68BE589F-C92C-4B4C-8F17-DAEC23226372}" srcOrd="1" destOrd="0" presId="urn:microsoft.com/office/officeart/2005/8/layout/hierarchy3"/>
    <dgm:cxn modelId="{72678B7B-E960-41E8-AC14-162273F17F97}" type="presParOf" srcId="{8B6C27DC-3549-412B-A166-143FBF69098B}" destId="{F5C4A0B5-B336-40DB-8DEA-26E17A38D189}" srcOrd="0" destOrd="0" presId="urn:microsoft.com/office/officeart/2005/8/layout/hierarchy3"/>
    <dgm:cxn modelId="{90B40E57-6D6C-4E18-B97B-636F1D7A5137}" type="presParOf" srcId="{F5C4A0B5-B336-40DB-8DEA-26E17A38D189}" destId="{67113592-231E-4EB9-8DE9-8B6667F89829}" srcOrd="0" destOrd="0" presId="urn:microsoft.com/office/officeart/2005/8/layout/hierarchy3"/>
    <dgm:cxn modelId="{8DF81FE6-E57C-4735-B47D-B3324A33E828}" type="presParOf" srcId="{67113592-231E-4EB9-8DE9-8B6667F89829}" destId="{D5F658B7-2B77-4622-9AF5-77FC4EA94806}" srcOrd="0" destOrd="0" presId="urn:microsoft.com/office/officeart/2005/8/layout/hierarchy3"/>
    <dgm:cxn modelId="{60CA67CE-9F34-489B-9524-7B65AF37F948}" type="presParOf" srcId="{67113592-231E-4EB9-8DE9-8B6667F89829}" destId="{68BE589F-C92C-4B4C-8F17-DAEC23226372}" srcOrd="1" destOrd="0" presId="urn:microsoft.com/office/officeart/2005/8/layout/hierarchy3"/>
    <dgm:cxn modelId="{D92535C9-7B34-48DC-BD42-B002CE9E1DC2}" type="presParOf" srcId="{F5C4A0B5-B336-40DB-8DEA-26E17A38D189}" destId="{534B6554-48CB-464F-A570-D8F67E8F26E6}" srcOrd="1" destOrd="0" presId="urn:microsoft.com/office/officeart/2005/8/layout/hierarchy3"/>
    <dgm:cxn modelId="{98F57D9A-B62E-4246-BE62-BA7D383D402F}" type="presParOf" srcId="{8B6C27DC-3549-412B-A166-143FBF69098B}" destId="{B0B20467-8FA0-4200-A2FE-9F8306522C2A}" srcOrd="1" destOrd="0" presId="urn:microsoft.com/office/officeart/2005/8/layout/hierarchy3"/>
    <dgm:cxn modelId="{627EFBDB-33D5-4325-A3F3-B5B57DCFE768}" type="presParOf" srcId="{B0B20467-8FA0-4200-A2FE-9F8306522C2A}" destId="{BC29DFEA-B8E6-4BE0-8555-0F10A67798A2}" srcOrd="0" destOrd="0" presId="urn:microsoft.com/office/officeart/2005/8/layout/hierarchy3"/>
    <dgm:cxn modelId="{1FA7B1C0-3623-49E3-9895-CC6D46CE1286}" type="presParOf" srcId="{BC29DFEA-B8E6-4BE0-8555-0F10A67798A2}" destId="{B44F8A10-120D-4A7E-9650-8F22DE00C979}" srcOrd="0" destOrd="0" presId="urn:microsoft.com/office/officeart/2005/8/layout/hierarchy3"/>
    <dgm:cxn modelId="{928D89F6-85C6-4ECA-B906-B23D27BD8926}" type="presParOf" srcId="{BC29DFEA-B8E6-4BE0-8555-0F10A67798A2}" destId="{9CC2FF7D-DCC4-475F-BCCE-36D5624159D6}" srcOrd="1" destOrd="0" presId="urn:microsoft.com/office/officeart/2005/8/layout/hierarchy3"/>
    <dgm:cxn modelId="{9DAECAB6-D517-48AF-B83C-8AACDAD3C177}" type="presParOf" srcId="{B0B20467-8FA0-4200-A2FE-9F8306522C2A}" destId="{CE74FF6F-2F5C-4A83-9197-54A8627FA16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48C4DB4-DD0A-4ACA-8F3B-94EBF51DE77A}" type="doc">
      <dgm:prSet loTypeId="urn:microsoft.com/office/officeart/2008/layout/AlternatingHexagons" loCatId="list" qsTypeId="urn:microsoft.com/office/officeart/2005/8/quickstyle/simple5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1980333-0EF0-4B8C-9599-34FB86A7EEF5}">
      <dgm:prSet phldrT="[Text]"/>
      <dgm:spPr/>
      <dgm:t>
        <a:bodyPr/>
        <a:lstStyle/>
        <a:p>
          <a:r>
            <a:rPr lang="en-US" dirty="0"/>
            <a:t>Train Set </a:t>
          </a:r>
          <a:br>
            <a:rPr lang="en-US" dirty="0"/>
          </a:br>
          <a:r>
            <a:rPr lang="en-US" dirty="0"/>
            <a:t>8836 expressions</a:t>
          </a:r>
        </a:p>
      </dgm:t>
    </dgm:pt>
    <dgm:pt modelId="{58DBFDE1-0EE9-4385-AB47-1C17506B70CF}" type="parTrans" cxnId="{9BCE6744-0EE9-45AF-931A-749CD9CCD11B}">
      <dgm:prSet/>
      <dgm:spPr/>
      <dgm:t>
        <a:bodyPr/>
        <a:lstStyle/>
        <a:p>
          <a:endParaRPr lang="en-US"/>
        </a:p>
      </dgm:t>
    </dgm:pt>
    <dgm:pt modelId="{01DD296D-F52D-43F3-95D8-F798C04EE786}" type="sibTrans" cxnId="{9BCE6744-0EE9-45AF-931A-749CD9CCD11B}">
      <dgm:prSet custT="1"/>
      <dgm:spPr/>
      <dgm:t>
        <a:bodyPr/>
        <a:lstStyle/>
        <a:p>
          <a:r>
            <a:rPr lang="en-US" sz="1800" dirty="0"/>
            <a:t>Train Set </a:t>
          </a:r>
        </a:p>
        <a:p>
          <a:r>
            <a:rPr lang="en-US" sz="1800" dirty="0"/>
            <a:t>!= </a:t>
          </a:r>
        </a:p>
        <a:p>
          <a:r>
            <a:rPr lang="en-US" sz="1800" dirty="0"/>
            <a:t>Test Set</a:t>
          </a:r>
        </a:p>
      </dgm:t>
    </dgm:pt>
    <dgm:pt modelId="{F594F115-EEE4-4D9D-B897-AFCB969137D6}">
      <dgm:prSet phldrT="[Text]"/>
      <dgm:spPr/>
      <dgm:t>
        <a:bodyPr/>
        <a:lstStyle/>
        <a:p>
          <a:r>
            <a:rPr lang="en-US" dirty="0"/>
            <a:t>CROHME 2014 dataset</a:t>
          </a:r>
        </a:p>
      </dgm:t>
    </dgm:pt>
    <dgm:pt modelId="{4B971543-E272-4366-99C3-68B74240AB10}" type="parTrans" cxnId="{BC93659C-3C72-416A-9C83-BADDCE96FBDE}">
      <dgm:prSet/>
      <dgm:spPr/>
      <dgm:t>
        <a:bodyPr/>
        <a:lstStyle/>
        <a:p>
          <a:endParaRPr lang="en-US"/>
        </a:p>
      </dgm:t>
    </dgm:pt>
    <dgm:pt modelId="{A0836B09-D0F9-40CC-ACF9-3B3E561A9D27}" type="sibTrans" cxnId="{BC93659C-3C72-416A-9C83-BADDCE96FBDE}">
      <dgm:prSet/>
      <dgm:spPr/>
      <dgm:t>
        <a:bodyPr/>
        <a:lstStyle/>
        <a:p>
          <a:r>
            <a:rPr lang="en-US" dirty="0"/>
            <a:t>Test Set</a:t>
          </a:r>
        </a:p>
        <a:p>
          <a:r>
            <a:rPr lang="en-US" dirty="0"/>
            <a:t>986</a:t>
          </a:r>
        </a:p>
        <a:p>
          <a:r>
            <a:rPr lang="en-US" dirty="0"/>
            <a:t>Expressions</a:t>
          </a:r>
        </a:p>
      </dgm:t>
    </dgm:pt>
    <dgm:pt modelId="{B86C64F4-4039-4D85-94C4-05075ECA0B40}">
      <dgm:prSet phldrT="[Text]"/>
      <dgm:spPr/>
      <dgm:t>
        <a:bodyPr/>
        <a:lstStyle/>
        <a:p>
          <a:r>
            <a:rPr lang="en-US" dirty="0"/>
            <a:t>101 Math Symbol classes</a:t>
          </a:r>
        </a:p>
      </dgm:t>
    </dgm:pt>
    <dgm:pt modelId="{FC1CB9BF-CD19-4507-BE55-CDC5D7AA7B37}" type="parTrans" cxnId="{F976D88C-B03D-47C1-9118-1EA057510796}">
      <dgm:prSet/>
      <dgm:spPr/>
      <dgm:t>
        <a:bodyPr/>
        <a:lstStyle/>
        <a:p>
          <a:endParaRPr lang="en-US"/>
        </a:p>
      </dgm:t>
    </dgm:pt>
    <dgm:pt modelId="{501DD77C-3B0E-48AD-8F61-E6028996B302}" type="sibTrans" cxnId="{F976D88C-B03D-47C1-9118-1EA057510796}">
      <dgm:prSet/>
      <dgm:spPr/>
      <dgm:t>
        <a:bodyPr/>
        <a:lstStyle/>
        <a:p>
          <a:r>
            <a:rPr lang="en-US" dirty="0"/>
            <a:t>CROHME 2013 test set as a validation set</a:t>
          </a:r>
        </a:p>
      </dgm:t>
    </dgm:pt>
    <dgm:pt modelId="{5B6A012B-027A-42B3-9183-AE7345BE1DF3}" type="pres">
      <dgm:prSet presAssocID="{748C4DB4-DD0A-4ACA-8F3B-94EBF51DE77A}" presName="Name0" presStyleCnt="0">
        <dgm:presLayoutVars>
          <dgm:chMax/>
          <dgm:chPref/>
          <dgm:dir/>
          <dgm:animLvl val="lvl"/>
        </dgm:presLayoutVars>
      </dgm:prSet>
      <dgm:spPr/>
    </dgm:pt>
    <dgm:pt modelId="{59328354-52B7-491B-A323-4CFF118C8FD2}" type="pres">
      <dgm:prSet presAssocID="{31980333-0EF0-4B8C-9599-34FB86A7EEF5}" presName="composite" presStyleCnt="0"/>
      <dgm:spPr/>
    </dgm:pt>
    <dgm:pt modelId="{C3430BD1-EA04-4388-9A49-E84CF5C9C757}" type="pres">
      <dgm:prSet presAssocID="{31980333-0EF0-4B8C-9599-34FB86A7EEF5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FEE8A351-1CD7-4BD6-98A3-73E090B740D5}" type="pres">
      <dgm:prSet presAssocID="{31980333-0EF0-4B8C-9599-34FB86A7EEF5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C56CE19-EA30-46C0-AD45-A4BD4A625ABE}" type="pres">
      <dgm:prSet presAssocID="{31980333-0EF0-4B8C-9599-34FB86A7EEF5}" presName="BalanceSpacing" presStyleCnt="0"/>
      <dgm:spPr/>
    </dgm:pt>
    <dgm:pt modelId="{73BD7970-D745-4498-8A57-7FC7FFB7F2E5}" type="pres">
      <dgm:prSet presAssocID="{31980333-0EF0-4B8C-9599-34FB86A7EEF5}" presName="BalanceSpacing1" presStyleCnt="0"/>
      <dgm:spPr/>
    </dgm:pt>
    <dgm:pt modelId="{1BB9E6BE-18A3-479B-A740-B7E580DDE8CA}" type="pres">
      <dgm:prSet presAssocID="{01DD296D-F52D-43F3-95D8-F798C04EE786}" presName="Accent1Text" presStyleLbl="node1" presStyleIdx="1" presStyleCnt="6"/>
      <dgm:spPr/>
    </dgm:pt>
    <dgm:pt modelId="{2E651617-1DE9-4AB9-8F6D-6C132B335248}" type="pres">
      <dgm:prSet presAssocID="{01DD296D-F52D-43F3-95D8-F798C04EE786}" presName="spaceBetweenRectangles" presStyleCnt="0"/>
      <dgm:spPr/>
    </dgm:pt>
    <dgm:pt modelId="{8DE48683-A152-42DD-AA38-C8A2541474D8}" type="pres">
      <dgm:prSet presAssocID="{F594F115-EEE4-4D9D-B897-AFCB969137D6}" presName="composite" presStyleCnt="0"/>
      <dgm:spPr/>
    </dgm:pt>
    <dgm:pt modelId="{0C1616D0-0D70-44E7-B378-EEFF74AF8C48}" type="pres">
      <dgm:prSet presAssocID="{F594F115-EEE4-4D9D-B897-AFCB969137D6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02E6AB72-0F70-4E3B-B327-0E5150250A52}" type="pres">
      <dgm:prSet presAssocID="{F594F115-EEE4-4D9D-B897-AFCB969137D6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9CE892A0-ED06-42DC-BA25-0B1B9E09F728}" type="pres">
      <dgm:prSet presAssocID="{F594F115-EEE4-4D9D-B897-AFCB969137D6}" presName="BalanceSpacing" presStyleCnt="0"/>
      <dgm:spPr/>
    </dgm:pt>
    <dgm:pt modelId="{4CECB5E4-D251-43A4-91AC-1F25F7F0F10A}" type="pres">
      <dgm:prSet presAssocID="{F594F115-EEE4-4D9D-B897-AFCB969137D6}" presName="BalanceSpacing1" presStyleCnt="0"/>
      <dgm:spPr/>
    </dgm:pt>
    <dgm:pt modelId="{2D105EDE-8F4D-4159-B583-221AA1BD9DAA}" type="pres">
      <dgm:prSet presAssocID="{A0836B09-D0F9-40CC-ACF9-3B3E561A9D27}" presName="Accent1Text" presStyleLbl="node1" presStyleIdx="3" presStyleCnt="6"/>
      <dgm:spPr/>
    </dgm:pt>
    <dgm:pt modelId="{8A33CED0-4AAA-41FA-A8A6-E4EFBD26A846}" type="pres">
      <dgm:prSet presAssocID="{A0836B09-D0F9-40CC-ACF9-3B3E561A9D27}" presName="spaceBetweenRectangles" presStyleCnt="0"/>
      <dgm:spPr/>
    </dgm:pt>
    <dgm:pt modelId="{4F5E2D83-1B13-4BBF-AC40-0B6A69345244}" type="pres">
      <dgm:prSet presAssocID="{B86C64F4-4039-4D85-94C4-05075ECA0B40}" presName="composite" presStyleCnt="0"/>
      <dgm:spPr/>
    </dgm:pt>
    <dgm:pt modelId="{297A4D46-03BF-463F-9766-C3120AF8DD1C}" type="pres">
      <dgm:prSet presAssocID="{B86C64F4-4039-4D85-94C4-05075ECA0B40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3DEB77F6-E940-45AB-8E6F-DFC5F00F8321}" type="pres">
      <dgm:prSet presAssocID="{B86C64F4-4039-4D85-94C4-05075ECA0B40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C755718E-A984-47E3-9769-11445F3A9FBE}" type="pres">
      <dgm:prSet presAssocID="{B86C64F4-4039-4D85-94C4-05075ECA0B40}" presName="BalanceSpacing" presStyleCnt="0"/>
      <dgm:spPr/>
    </dgm:pt>
    <dgm:pt modelId="{CA8C5118-FD42-4271-BDF3-FD8D9B3B8BF7}" type="pres">
      <dgm:prSet presAssocID="{B86C64F4-4039-4D85-94C4-05075ECA0B40}" presName="BalanceSpacing1" presStyleCnt="0"/>
      <dgm:spPr/>
    </dgm:pt>
    <dgm:pt modelId="{9B02CB2B-A4FB-449E-ADE1-3F1C33754127}" type="pres">
      <dgm:prSet presAssocID="{501DD77C-3B0E-48AD-8F61-E6028996B302}" presName="Accent1Text" presStyleLbl="node1" presStyleIdx="5" presStyleCnt="6"/>
      <dgm:spPr/>
    </dgm:pt>
  </dgm:ptLst>
  <dgm:cxnLst>
    <dgm:cxn modelId="{07C90DB1-26D4-45CC-A15E-4932F804F981}" type="presOf" srcId="{31980333-0EF0-4B8C-9599-34FB86A7EEF5}" destId="{C3430BD1-EA04-4388-9A49-E84CF5C9C757}" srcOrd="0" destOrd="0" presId="urn:microsoft.com/office/officeart/2008/layout/AlternatingHexagons"/>
    <dgm:cxn modelId="{465C1214-CA91-4CE3-ABF1-51717A68443A}" type="presOf" srcId="{01DD296D-F52D-43F3-95D8-F798C04EE786}" destId="{1BB9E6BE-18A3-479B-A740-B7E580DDE8CA}" srcOrd="0" destOrd="0" presId="urn:microsoft.com/office/officeart/2008/layout/AlternatingHexagons"/>
    <dgm:cxn modelId="{6A79E7F3-DA9C-42EE-9CED-B9D47425E9AF}" type="presOf" srcId="{748C4DB4-DD0A-4ACA-8F3B-94EBF51DE77A}" destId="{5B6A012B-027A-42B3-9183-AE7345BE1DF3}" srcOrd="0" destOrd="0" presId="urn:microsoft.com/office/officeart/2008/layout/AlternatingHexagons"/>
    <dgm:cxn modelId="{F976D88C-B03D-47C1-9118-1EA057510796}" srcId="{748C4DB4-DD0A-4ACA-8F3B-94EBF51DE77A}" destId="{B86C64F4-4039-4D85-94C4-05075ECA0B40}" srcOrd="2" destOrd="0" parTransId="{FC1CB9BF-CD19-4507-BE55-CDC5D7AA7B37}" sibTransId="{501DD77C-3B0E-48AD-8F61-E6028996B302}"/>
    <dgm:cxn modelId="{48D079F1-3179-4A66-B2FD-68DD0674F6EA}" type="presOf" srcId="{A0836B09-D0F9-40CC-ACF9-3B3E561A9D27}" destId="{2D105EDE-8F4D-4159-B583-221AA1BD9DAA}" srcOrd="0" destOrd="0" presId="urn:microsoft.com/office/officeart/2008/layout/AlternatingHexagons"/>
    <dgm:cxn modelId="{BC93659C-3C72-416A-9C83-BADDCE96FBDE}" srcId="{748C4DB4-DD0A-4ACA-8F3B-94EBF51DE77A}" destId="{F594F115-EEE4-4D9D-B897-AFCB969137D6}" srcOrd="1" destOrd="0" parTransId="{4B971543-E272-4366-99C3-68B74240AB10}" sibTransId="{A0836B09-D0F9-40CC-ACF9-3B3E561A9D27}"/>
    <dgm:cxn modelId="{EF6EC4A6-D4CB-4A17-902E-91D9326DACB3}" type="presOf" srcId="{F594F115-EEE4-4D9D-B897-AFCB969137D6}" destId="{0C1616D0-0D70-44E7-B378-EEFF74AF8C48}" srcOrd="0" destOrd="0" presId="urn:microsoft.com/office/officeart/2008/layout/AlternatingHexagons"/>
    <dgm:cxn modelId="{9BCE6744-0EE9-45AF-931A-749CD9CCD11B}" srcId="{748C4DB4-DD0A-4ACA-8F3B-94EBF51DE77A}" destId="{31980333-0EF0-4B8C-9599-34FB86A7EEF5}" srcOrd="0" destOrd="0" parTransId="{58DBFDE1-0EE9-4385-AB47-1C17506B70CF}" sibTransId="{01DD296D-F52D-43F3-95D8-F798C04EE786}"/>
    <dgm:cxn modelId="{8E74C180-D3B5-47E3-89C0-67C23DDEA91D}" type="presOf" srcId="{501DD77C-3B0E-48AD-8F61-E6028996B302}" destId="{9B02CB2B-A4FB-449E-ADE1-3F1C33754127}" srcOrd="0" destOrd="0" presId="urn:microsoft.com/office/officeart/2008/layout/AlternatingHexagons"/>
    <dgm:cxn modelId="{CFC80934-1D68-456C-BF56-3884A7C1886D}" type="presOf" srcId="{B86C64F4-4039-4D85-94C4-05075ECA0B40}" destId="{297A4D46-03BF-463F-9766-C3120AF8DD1C}" srcOrd="0" destOrd="0" presId="urn:microsoft.com/office/officeart/2008/layout/AlternatingHexagons"/>
    <dgm:cxn modelId="{9C24FEC0-9607-4175-BF8F-B5C24D122AF7}" type="presParOf" srcId="{5B6A012B-027A-42B3-9183-AE7345BE1DF3}" destId="{59328354-52B7-491B-A323-4CFF118C8FD2}" srcOrd="0" destOrd="0" presId="urn:microsoft.com/office/officeart/2008/layout/AlternatingHexagons"/>
    <dgm:cxn modelId="{DB54A6DC-1B69-4FF9-B408-A78A6609BEF9}" type="presParOf" srcId="{59328354-52B7-491B-A323-4CFF118C8FD2}" destId="{C3430BD1-EA04-4388-9A49-E84CF5C9C757}" srcOrd="0" destOrd="0" presId="urn:microsoft.com/office/officeart/2008/layout/AlternatingHexagons"/>
    <dgm:cxn modelId="{C2A2ABD5-6B6F-4493-A39B-7F40E3717763}" type="presParOf" srcId="{59328354-52B7-491B-A323-4CFF118C8FD2}" destId="{FEE8A351-1CD7-4BD6-98A3-73E090B740D5}" srcOrd="1" destOrd="0" presId="urn:microsoft.com/office/officeart/2008/layout/AlternatingHexagons"/>
    <dgm:cxn modelId="{DC434A96-49A6-486C-BFAC-54457F3EAD52}" type="presParOf" srcId="{59328354-52B7-491B-A323-4CFF118C8FD2}" destId="{FC56CE19-EA30-46C0-AD45-A4BD4A625ABE}" srcOrd="2" destOrd="0" presId="urn:microsoft.com/office/officeart/2008/layout/AlternatingHexagons"/>
    <dgm:cxn modelId="{FCA9C660-8DA0-4DEB-ADC7-F29EB57DD5A1}" type="presParOf" srcId="{59328354-52B7-491B-A323-4CFF118C8FD2}" destId="{73BD7970-D745-4498-8A57-7FC7FFB7F2E5}" srcOrd="3" destOrd="0" presId="urn:microsoft.com/office/officeart/2008/layout/AlternatingHexagons"/>
    <dgm:cxn modelId="{6638CE94-BB3A-4C5F-9C4C-8DB3D1ECA2BD}" type="presParOf" srcId="{59328354-52B7-491B-A323-4CFF118C8FD2}" destId="{1BB9E6BE-18A3-479B-A740-B7E580DDE8CA}" srcOrd="4" destOrd="0" presId="urn:microsoft.com/office/officeart/2008/layout/AlternatingHexagons"/>
    <dgm:cxn modelId="{C8F31309-1F07-4975-8410-E70BFE2FDC79}" type="presParOf" srcId="{5B6A012B-027A-42B3-9183-AE7345BE1DF3}" destId="{2E651617-1DE9-4AB9-8F6D-6C132B335248}" srcOrd="1" destOrd="0" presId="urn:microsoft.com/office/officeart/2008/layout/AlternatingHexagons"/>
    <dgm:cxn modelId="{96C71F33-A25A-4799-8ED9-2049E6065318}" type="presParOf" srcId="{5B6A012B-027A-42B3-9183-AE7345BE1DF3}" destId="{8DE48683-A152-42DD-AA38-C8A2541474D8}" srcOrd="2" destOrd="0" presId="urn:microsoft.com/office/officeart/2008/layout/AlternatingHexagons"/>
    <dgm:cxn modelId="{F73A5A00-C6F8-463D-BA67-6B6A80A9DD38}" type="presParOf" srcId="{8DE48683-A152-42DD-AA38-C8A2541474D8}" destId="{0C1616D0-0D70-44E7-B378-EEFF74AF8C48}" srcOrd="0" destOrd="0" presId="urn:microsoft.com/office/officeart/2008/layout/AlternatingHexagons"/>
    <dgm:cxn modelId="{285E9464-30C5-44DB-A49A-A3CA760458AD}" type="presParOf" srcId="{8DE48683-A152-42DD-AA38-C8A2541474D8}" destId="{02E6AB72-0F70-4E3B-B327-0E5150250A52}" srcOrd="1" destOrd="0" presId="urn:microsoft.com/office/officeart/2008/layout/AlternatingHexagons"/>
    <dgm:cxn modelId="{8E7F2042-F8BC-4F35-8518-8EE79A876374}" type="presParOf" srcId="{8DE48683-A152-42DD-AA38-C8A2541474D8}" destId="{9CE892A0-ED06-42DC-BA25-0B1B9E09F728}" srcOrd="2" destOrd="0" presId="urn:microsoft.com/office/officeart/2008/layout/AlternatingHexagons"/>
    <dgm:cxn modelId="{7F2F3BA8-ABF6-4E5F-9A0A-EB2FD791ADA8}" type="presParOf" srcId="{8DE48683-A152-42DD-AA38-C8A2541474D8}" destId="{4CECB5E4-D251-43A4-91AC-1F25F7F0F10A}" srcOrd="3" destOrd="0" presId="urn:microsoft.com/office/officeart/2008/layout/AlternatingHexagons"/>
    <dgm:cxn modelId="{0D943F59-DDCB-497A-B114-A5367A46512B}" type="presParOf" srcId="{8DE48683-A152-42DD-AA38-C8A2541474D8}" destId="{2D105EDE-8F4D-4159-B583-221AA1BD9DAA}" srcOrd="4" destOrd="0" presId="urn:microsoft.com/office/officeart/2008/layout/AlternatingHexagons"/>
    <dgm:cxn modelId="{C01CAE09-1424-4870-B157-EFAFAD5578AB}" type="presParOf" srcId="{5B6A012B-027A-42B3-9183-AE7345BE1DF3}" destId="{8A33CED0-4AAA-41FA-A8A6-E4EFBD26A846}" srcOrd="3" destOrd="0" presId="urn:microsoft.com/office/officeart/2008/layout/AlternatingHexagons"/>
    <dgm:cxn modelId="{748D24ED-E754-4929-89AF-72E0CDA5A007}" type="presParOf" srcId="{5B6A012B-027A-42B3-9183-AE7345BE1DF3}" destId="{4F5E2D83-1B13-4BBF-AC40-0B6A69345244}" srcOrd="4" destOrd="0" presId="urn:microsoft.com/office/officeart/2008/layout/AlternatingHexagons"/>
    <dgm:cxn modelId="{59C4FEC0-5010-4AA7-8E58-99951E8D2BB1}" type="presParOf" srcId="{4F5E2D83-1B13-4BBF-AC40-0B6A69345244}" destId="{297A4D46-03BF-463F-9766-C3120AF8DD1C}" srcOrd="0" destOrd="0" presId="urn:microsoft.com/office/officeart/2008/layout/AlternatingHexagons"/>
    <dgm:cxn modelId="{82374B5D-36CC-4E29-A1DA-0B476DFA12C1}" type="presParOf" srcId="{4F5E2D83-1B13-4BBF-AC40-0B6A69345244}" destId="{3DEB77F6-E940-45AB-8E6F-DFC5F00F8321}" srcOrd="1" destOrd="0" presId="urn:microsoft.com/office/officeart/2008/layout/AlternatingHexagons"/>
    <dgm:cxn modelId="{5275385F-0542-4676-A747-81F12910717C}" type="presParOf" srcId="{4F5E2D83-1B13-4BBF-AC40-0B6A69345244}" destId="{C755718E-A984-47E3-9769-11445F3A9FBE}" srcOrd="2" destOrd="0" presId="urn:microsoft.com/office/officeart/2008/layout/AlternatingHexagons"/>
    <dgm:cxn modelId="{653C0F7C-A8F3-4F49-A3D4-C0EE68693554}" type="presParOf" srcId="{4F5E2D83-1B13-4BBF-AC40-0B6A69345244}" destId="{CA8C5118-FD42-4271-BDF3-FD8D9B3B8BF7}" srcOrd="3" destOrd="0" presId="urn:microsoft.com/office/officeart/2008/layout/AlternatingHexagons"/>
    <dgm:cxn modelId="{1919EB9C-9A95-4465-969B-8FD480482A8B}" type="presParOf" srcId="{4F5E2D83-1B13-4BBF-AC40-0B6A69345244}" destId="{9B02CB2B-A4FB-449E-ADE1-3F1C33754127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BBB7CF-59B6-4A7A-B5F4-439496211B35}" type="doc">
      <dgm:prSet loTypeId="urn:microsoft.com/office/officeart/2005/8/layout/chevron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45B1AC2-6887-48ED-871B-49976035611E}">
      <dgm:prSet phldrT="[Text]"/>
      <dgm:spPr/>
      <dgm:t>
        <a:bodyPr/>
        <a:lstStyle/>
        <a:p>
          <a:r>
            <a:rPr lang="en-IN" dirty="0"/>
            <a:t>Expression Recognition Rates</a:t>
          </a:r>
          <a:endParaRPr lang="en-US" dirty="0"/>
        </a:p>
      </dgm:t>
    </dgm:pt>
    <dgm:pt modelId="{2DDE18F8-B809-4191-82ED-882BD9DB7707}" type="parTrans" cxnId="{4F32DF22-6C73-4CB8-B3BE-A1521074B752}">
      <dgm:prSet/>
      <dgm:spPr/>
      <dgm:t>
        <a:bodyPr/>
        <a:lstStyle/>
        <a:p>
          <a:endParaRPr lang="en-US"/>
        </a:p>
      </dgm:t>
    </dgm:pt>
    <dgm:pt modelId="{5D7A8D9B-9318-491D-81E6-6DB94FA11F78}" type="sibTrans" cxnId="{4F32DF22-6C73-4CB8-B3BE-A1521074B752}">
      <dgm:prSet/>
      <dgm:spPr/>
      <dgm:t>
        <a:bodyPr/>
        <a:lstStyle/>
        <a:p>
          <a:endParaRPr lang="en-US"/>
        </a:p>
      </dgm:t>
    </dgm:pt>
    <dgm:pt modelId="{8605FAEB-251C-4ADC-9D16-0069E4813335}">
      <dgm:prSet phldrT="[Text]"/>
      <dgm:spPr/>
      <dgm:t>
        <a:bodyPr/>
        <a:lstStyle/>
        <a:p>
          <a:r>
            <a:rPr lang="en-IN" dirty="0"/>
            <a:t>WER</a:t>
          </a:r>
          <a:endParaRPr lang="en-US" dirty="0"/>
        </a:p>
      </dgm:t>
    </dgm:pt>
    <dgm:pt modelId="{441A7EF4-E090-4F2B-AB44-B9C15AA79EB5}" type="parTrans" cxnId="{8C6FBB56-70B4-4D27-8A0E-3622FF212534}">
      <dgm:prSet/>
      <dgm:spPr/>
      <dgm:t>
        <a:bodyPr/>
        <a:lstStyle/>
        <a:p>
          <a:endParaRPr lang="en-US"/>
        </a:p>
      </dgm:t>
    </dgm:pt>
    <dgm:pt modelId="{F73B09DD-B7C7-43FF-BE06-524F98609D7D}" type="sibTrans" cxnId="{8C6FBB56-70B4-4D27-8A0E-3622FF212534}">
      <dgm:prSet/>
      <dgm:spPr/>
      <dgm:t>
        <a:bodyPr/>
        <a:lstStyle/>
        <a:p>
          <a:endParaRPr lang="en-US"/>
        </a:p>
      </dgm:t>
    </dgm:pt>
    <dgm:pt modelId="{B044072B-CBB2-4C4F-931C-EA24A4F632FB}">
      <dgm:prSet phldrT="[Text]" custT="1"/>
      <dgm:spPr/>
      <dgm:t>
        <a:bodyPr/>
        <a:lstStyle/>
        <a:p>
          <a:r>
            <a:rPr lang="en-IN" sz="2000" dirty="0"/>
            <a:t>The output of our system consists of word sequences, errors such as substitutions, deletions and insertions occur.</a:t>
          </a:r>
          <a:endParaRPr lang="en-US" sz="2000" dirty="0"/>
        </a:p>
      </dgm:t>
    </dgm:pt>
    <dgm:pt modelId="{13BB1148-B425-4404-A06A-919308CFB9CB}" type="sibTrans" cxnId="{96E89D7E-9268-4D6E-AF98-1ACE6D393782}">
      <dgm:prSet/>
      <dgm:spPr/>
      <dgm:t>
        <a:bodyPr/>
        <a:lstStyle/>
        <a:p>
          <a:endParaRPr lang="en-US"/>
        </a:p>
      </dgm:t>
    </dgm:pt>
    <dgm:pt modelId="{E9CAD36D-8A9F-457C-B627-F742DBA85BFB}" type="parTrans" cxnId="{96E89D7E-9268-4D6E-AF98-1ACE6D393782}">
      <dgm:prSet/>
      <dgm:spPr/>
      <dgm:t>
        <a:bodyPr/>
        <a:lstStyle/>
        <a:p>
          <a:endParaRPr lang="en-US"/>
        </a:p>
      </dgm:t>
    </dgm:pt>
    <dgm:pt modelId="{69C85290-EDA3-4B23-9A6B-F8AD4F5AAD34}">
      <dgm:prSet phldrT="[Text]" custT="1"/>
      <dgm:spPr/>
      <dgm:t>
        <a:bodyPr/>
        <a:lstStyle/>
        <a:p>
          <a:r>
            <a:rPr lang="en-IN" sz="2000" dirty="0"/>
            <a:t>The percentage of predicted </a:t>
          </a:r>
          <a:r>
            <a:rPr lang="en-IN" sz="2000" dirty="0" err="1"/>
            <a:t>LaTeX</a:t>
          </a:r>
          <a:r>
            <a:rPr lang="en-IN" sz="2000" dirty="0"/>
            <a:t> formula sequences matching ground truth</a:t>
          </a:r>
          <a:endParaRPr lang="en-US" sz="2000" dirty="0"/>
        </a:p>
      </dgm:t>
    </dgm:pt>
    <dgm:pt modelId="{88C5B7B3-8892-4D7A-94D0-F3827D9C58D7}" type="parTrans" cxnId="{AF0DEA7F-F9B2-4D59-BB92-7D10241A42ED}">
      <dgm:prSet/>
      <dgm:spPr/>
      <dgm:t>
        <a:bodyPr/>
        <a:lstStyle/>
        <a:p>
          <a:endParaRPr lang="en-US"/>
        </a:p>
      </dgm:t>
    </dgm:pt>
    <dgm:pt modelId="{472D17B6-2BA1-40D5-9924-BD0C09730170}" type="sibTrans" cxnId="{AF0DEA7F-F9B2-4D59-BB92-7D10241A42ED}">
      <dgm:prSet/>
      <dgm:spPr/>
      <dgm:t>
        <a:bodyPr/>
        <a:lstStyle/>
        <a:p>
          <a:endParaRPr lang="en-US"/>
        </a:p>
      </dgm:t>
    </dgm:pt>
    <dgm:pt modelId="{9E2B69AC-73AA-4EC9-920A-C559BAE75FA6}" type="pres">
      <dgm:prSet presAssocID="{9DBBB7CF-59B6-4A7A-B5F4-439496211B35}" presName="linearFlow" presStyleCnt="0">
        <dgm:presLayoutVars>
          <dgm:dir/>
          <dgm:animLvl val="lvl"/>
          <dgm:resizeHandles val="exact"/>
        </dgm:presLayoutVars>
      </dgm:prSet>
      <dgm:spPr/>
    </dgm:pt>
    <dgm:pt modelId="{DFBA4E65-0943-48BA-8C31-78F0FF9287F8}" type="pres">
      <dgm:prSet presAssocID="{545B1AC2-6887-48ED-871B-49976035611E}" presName="composite" presStyleCnt="0"/>
      <dgm:spPr/>
    </dgm:pt>
    <dgm:pt modelId="{D55AD1E9-2B1D-405B-9B8D-9EE3C4907A53}" type="pres">
      <dgm:prSet presAssocID="{545B1AC2-6887-48ED-871B-49976035611E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3B290973-D7D0-4B3A-9492-989CACF31716}" type="pres">
      <dgm:prSet presAssocID="{545B1AC2-6887-48ED-871B-49976035611E}" presName="descendantText" presStyleLbl="alignAcc1" presStyleIdx="0" presStyleCnt="2" custLinFactNeighborX="836" custLinFactNeighborY="-7663">
        <dgm:presLayoutVars>
          <dgm:bulletEnabled val="1"/>
        </dgm:presLayoutVars>
      </dgm:prSet>
      <dgm:spPr/>
    </dgm:pt>
    <dgm:pt modelId="{D0E0BD2C-EB19-43F6-B6AE-1ED9A4688B33}" type="pres">
      <dgm:prSet presAssocID="{5D7A8D9B-9318-491D-81E6-6DB94FA11F78}" presName="sp" presStyleCnt="0"/>
      <dgm:spPr/>
    </dgm:pt>
    <dgm:pt modelId="{0375AB86-3585-4625-A7E8-BDC5339EAE79}" type="pres">
      <dgm:prSet presAssocID="{8605FAEB-251C-4ADC-9D16-0069E4813335}" presName="composite" presStyleCnt="0"/>
      <dgm:spPr/>
    </dgm:pt>
    <dgm:pt modelId="{5669B5FE-10B9-4C65-8E68-9B5009DFEB1A}" type="pres">
      <dgm:prSet presAssocID="{8605FAEB-251C-4ADC-9D16-0069E4813335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EE968FC7-240F-40A9-A0DB-39D018EE3BBB}" type="pres">
      <dgm:prSet presAssocID="{8605FAEB-251C-4ADC-9D16-0069E4813335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3A030A99-6DB4-4320-A75D-5C22E8A15585}" type="presOf" srcId="{8605FAEB-251C-4ADC-9D16-0069E4813335}" destId="{5669B5FE-10B9-4C65-8E68-9B5009DFEB1A}" srcOrd="0" destOrd="0" presId="urn:microsoft.com/office/officeart/2005/8/layout/chevron2"/>
    <dgm:cxn modelId="{279CE7A7-E9EB-45DA-9143-6ECADC37F1B2}" type="presOf" srcId="{B044072B-CBB2-4C4F-931C-EA24A4F632FB}" destId="{EE968FC7-240F-40A9-A0DB-39D018EE3BBB}" srcOrd="0" destOrd="0" presId="urn:microsoft.com/office/officeart/2005/8/layout/chevron2"/>
    <dgm:cxn modelId="{4F32DF22-6C73-4CB8-B3BE-A1521074B752}" srcId="{9DBBB7CF-59B6-4A7A-B5F4-439496211B35}" destId="{545B1AC2-6887-48ED-871B-49976035611E}" srcOrd="0" destOrd="0" parTransId="{2DDE18F8-B809-4191-82ED-882BD9DB7707}" sibTransId="{5D7A8D9B-9318-491D-81E6-6DB94FA11F78}"/>
    <dgm:cxn modelId="{0658016F-5E6C-44AD-94C3-8FAB38CE0913}" type="presOf" srcId="{69C85290-EDA3-4B23-9A6B-F8AD4F5AAD34}" destId="{3B290973-D7D0-4B3A-9492-989CACF31716}" srcOrd="0" destOrd="0" presId="urn:microsoft.com/office/officeart/2005/8/layout/chevron2"/>
    <dgm:cxn modelId="{96E89D7E-9268-4D6E-AF98-1ACE6D393782}" srcId="{8605FAEB-251C-4ADC-9D16-0069E4813335}" destId="{B044072B-CBB2-4C4F-931C-EA24A4F632FB}" srcOrd="0" destOrd="0" parTransId="{E9CAD36D-8A9F-457C-B627-F742DBA85BFB}" sibTransId="{13BB1148-B425-4404-A06A-919308CFB9CB}"/>
    <dgm:cxn modelId="{08D2AA31-6C00-468B-B762-707FD12A3D06}" type="presOf" srcId="{545B1AC2-6887-48ED-871B-49976035611E}" destId="{D55AD1E9-2B1D-405B-9B8D-9EE3C4907A53}" srcOrd="0" destOrd="0" presId="urn:microsoft.com/office/officeart/2005/8/layout/chevron2"/>
    <dgm:cxn modelId="{AF0DEA7F-F9B2-4D59-BB92-7D10241A42ED}" srcId="{545B1AC2-6887-48ED-871B-49976035611E}" destId="{69C85290-EDA3-4B23-9A6B-F8AD4F5AAD34}" srcOrd="0" destOrd="0" parTransId="{88C5B7B3-8892-4D7A-94D0-F3827D9C58D7}" sibTransId="{472D17B6-2BA1-40D5-9924-BD0C09730170}"/>
    <dgm:cxn modelId="{8C6FBB56-70B4-4D27-8A0E-3622FF212534}" srcId="{9DBBB7CF-59B6-4A7A-B5F4-439496211B35}" destId="{8605FAEB-251C-4ADC-9D16-0069E4813335}" srcOrd="1" destOrd="0" parTransId="{441A7EF4-E090-4F2B-AB44-B9C15AA79EB5}" sibTransId="{F73B09DD-B7C7-43FF-BE06-524F98609D7D}"/>
    <dgm:cxn modelId="{FBA2838B-F80B-4B22-8BD3-D92C59E95BA5}" type="presOf" srcId="{9DBBB7CF-59B6-4A7A-B5F4-439496211B35}" destId="{9E2B69AC-73AA-4EC9-920A-C559BAE75FA6}" srcOrd="0" destOrd="0" presId="urn:microsoft.com/office/officeart/2005/8/layout/chevron2"/>
    <dgm:cxn modelId="{82ECB3E2-2B0B-4AC1-8C65-B7849C861499}" type="presParOf" srcId="{9E2B69AC-73AA-4EC9-920A-C559BAE75FA6}" destId="{DFBA4E65-0943-48BA-8C31-78F0FF9287F8}" srcOrd="0" destOrd="0" presId="urn:microsoft.com/office/officeart/2005/8/layout/chevron2"/>
    <dgm:cxn modelId="{6F58D839-1854-4DCD-83EC-51A892D77FD6}" type="presParOf" srcId="{DFBA4E65-0943-48BA-8C31-78F0FF9287F8}" destId="{D55AD1E9-2B1D-405B-9B8D-9EE3C4907A53}" srcOrd="0" destOrd="0" presId="urn:microsoft.com/office/officeart/2005/8/layout/chevron2"/>
    <dgm:cxn modelId="{638CE5B1-E67E-4D93-9899-0BD7CFA7C5FC}" type="presParOf" srcId="{DFBA4E65-0943-48BA-8C31-78F0FF9287F8}" destId="{3B290973-D7D0-4B3A-9492-989CACF31716}" srcOrd="1" destOrd="0" presId="urn:microsoft.com/office/officeart/2005/8/layout/chevron2"/>
    <dgm:cxn modelId="{D3C4B7D5-1E9C-4A50-B541-588B95D951BF}" type="presParOf" srcId="{9E2B69AC-73AA-4EC9-920A-C559BAE75FA6}" destId="{D0E0BD2C-EB19-43F6-B6AE-1ED9A4688B33}" srcOrd="1" destOrd="0" presId="urn:microsoft.com/office/officeart/2005/8/layout/chevron2"/>
    <dgm:cxn modelId="{B3B15DAD-6BC3-4492-B437-5F232440B237}" type="presParOf" srcId="{9E2B69AC-73AA-4EC9-920A-C559BAE75FA6}" destId="{0375AB86-3585-4625-A7E8-BDC5339EAE79}" srcOrd="2" destOrd="0" presId="urn:microsoft.com/office/officeart/2005/8/layout/chevron2"/>
    <dgm:cxn modelId="{88121B6F-5C1E-4022-9E78-972CCA33D68E}" type="presParOf" srcId="{0375AB86-3585-4625-A7E8-BDC5339EAE79}" destId="{5669B5FE-10B9-4C65-8E68-9B5009DFEB1A}" srcOrd="0" destOrd="0" presId="urn:microsoft.com/office/officeart/2005/8/layout/chevron2"/>
    <dgm:cxn modelId="{EE86DCFA-E083-41CC-BF07-AD991F63A4E3}" type="presParOf" srcId="{0375AB86-3585-4625-A7E8-BDC5339EAE79}" destId="{EE968FC7-240F-40A9-A0DB-39D018EE3BB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3BFEC-0037-463C-B531-2E727F647EB0}">
      <dsp:nvSpPr>
        <dsp:cNvPr id="0" name=""/>
        <dsp:cNvSpPr/>
      </dsp:nvSpPr>
      <dsp:spPr>
        <a:xfrm>
          <a:off x="-6078982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AB0997-6CD9-4BCB-B646-58F3EB35DE2B}">
      <dsp:nvSpPr>
        <dsp:cNvPr id="0" name=""/>
        <dsp:cNvSpPr/>
      </dsp:nvSpPr>
      <dsp:spPr>
        <a:xfrm>
          <a:off x="996086" y="774110"/>
          <a:ext cx="7103330" cy="15480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8729" tIns="129540" rIns="129540" bIns="12954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100" kern="1200" dirty="0"/>
            <a:t>Symbol Recognition</a:t>
          </a:r>
          <a:endParaRPr lang="en-US" sz="5100" kern="1200" dirty="0"/>
        </a:p>
      </dsp:txBody>
      <dsp:txXfrm>
        <a:off x="996086" y="774110"/>
        <a:ext cx="7103330" cy="1548004"/>
      </dsp:txXfrm>
    </dsp:sp>
    <dsp:sp modelId="{7026A676-F279-4A1F-B415-F7C3E2D6F24C}">
      <dsp:nvSpPr>
        <dsp:cNvPr id="0" name=""/>
        <dsp:cNvSpPr/>
      </dsp:nvSpPr>
      <dsp:spPr>
        <a:xfrm>
          <a:off x="28583" y="580610"/>
          <a:ext cx="1935005" cy="19350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5081C6-0B42-40E8-9D88-D941588CB1AD}">
      <dsp:nvSpPr>
        <dsp:cNvPr id="0" name=""/>
        <dsp:cNvSpPr/>
      </dsp:nvSpPr>
      <dsp:spPr>
        <a:xfrm>
          <a:off x="996086" y="3096551"/>
          <a:ext cx="7103330" cy="15480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8729" tIns="129540" rIns="129540" bIns="12954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100" kern="1200" dirty="0"/>
            <a:t>Structural Analysis</a:t>
          </a:r>
          <a:endParaRPr lang="en-US" sz="5100" kern="1200" dirty="0"/>
        </a:p>
      </dsp:txBody>
      <dsp:txXfrm>
        <a:off x="996086" y="3096551"/>
        <a:ext cx="7103330" cy="1548004"/>
      </dsp:txXfrm>
    </dsp:sp>
    <dsp:sp modelId="{8916C4B5-6264-447B-920E-F99A5EC10901}">
      <dsp:nvSpPr>
        <dsp:cNvPr id="0" name=""/>
        <dsp:cNvSpPr/>
      </dsp:nvSpPr>
      <dsp:spPr>
        <a:xfrm>
          <a:off x="28583" y="2903050"/>
          <a:ext cx="1935005" cy="19350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0E2D8-8A6B-40F4-9C24-EAB0F3155C95}">
      <dsp:nvSpPr>
        <dsp:cNvPr id="0" name=""/>
        <dsp:cNvSpPr/>
      </dsp:nvSpPr>
      <dsp:spPr>
        <a:xfrm>
          <a:off x="3813206" y="570"/>
          <a:ext cx="5719810" cy="2225661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/>
            <a:t>The analysis of two-dimensional structures is then carried out based on the best symbol segmentation and symbol recognition results. </a:t>
          </a:r>
          <a:endParaRPr lang="en-US" sz="1900" kern="1200"/>
        </a:p>
      </dsp:txBody>
      <dsp:txXfrm>
        <a:off x="3813206" y="278778"/>
        <a:ext cx="4885187" cy="1669245"/>
      </dsp:txXfrm>
    </dsp:sp>
    <dsp:sp modelId="{D6C4D1EA-89EA-49C3-9343-730F29BDFBAB}">
      <dsp:nvSpPr>
        <dsp:cNvPr id="0" name=""/>
        <dsp:cNvSpPr/>
      </dsp:nvSpPr>
      <dsp:spPr>
        <a:xfrm>
          <a:off x="0" y="570"/>
          <a:ext cx="3813206" cy="222566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Sequential solutions first segment the input expression into math symbols and then recognize them. </a:t>
          </a:r>
          <a:endParaRPr lang="en-US" sz="2400" kern="1200" dirty="0"/>
        </a:p>
      </dsp:txBody>
      <dsp:txXfrm>
        <a:off x="108648" y="109218"/>
        <a:ext cx="3595910" cy="2008365"/>
      </dsp:txXfrm>
    </dsp:sp>
    <dsp:sp modelId="{8FC3AE43-CC6C-4B48-8FDD-5F2061571F67}">
      <dsp:nvSpPr>
        <dsp:cNvPr id="0" name=""/>
        <dsp:cNvSpPr/>
      </dsp:nvSpPr>
      <dsp:spPr>
        <a:xfrm>
          <a:off x="3813206" y="2448798"/>
          <a:ext cx="5719810" cy="2225661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/>
            <a:t>Symbol recognition and structural analysis are optimised using the global information of the mathematical expression. The segmentation is then achieved as a by-product of the global optimization</a:t>
          </a:r>
          <a:endParaRPr lang="en-US" sz="1900" kern="1200"/>
        </a:p>
      </dsp:txBody>
      <dsp:txXfrm>
        <a:off x="3813206" y="2727006"/>
        <a:ext cx="4885187" cy="1669245"/>
      </dsp:txXfrm>
    </dsp:sp>
    <dsp:sp modelId="{04973753-968B-48BE-9145-3AAD42011977}">
      <dsp:nvSpPr>
        <dsp:cNvPr id="0" name=""/>
        <dsp:cNvSpPr/>
      </dsp:nvSpPr>
      <dsp:spPr>
        <a:xfrm>
          <a:off x="0" y="2448798"/>
          <a:ext cx="3813206" cy="222566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In contrast, the goal of Global solutions is to recognize symbols and analyse two-dimensional structures simultaneously</a:t>
          </a:r>
          <a:endParaRPr lang="en-US" sz="2400" kern="1200" dirty="0"/>
        </a:p>
      </dsp:txBody>
      <dsp:txXfrm>
        <a:off x="108648" y="2557446"/>
        <a:ext cx="3595910" cy="20083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2FECF-88FA-4150-88A6-753E6DA6CB8A}">
      <dsp:nvSpPr>
        <dsp:cNvPr id="0" name=""/>
        <dsp:cNvSpPr/>
      </dsp:nvSpPr>
      <dsp:spPr>
        <a:xfrm>
          <a:off x="-5674364" y="-875320"/>
          <a:ext cx="6808320" cy="6808320"/>
        </a:xfrm>
        <a:prstGeom prst="blockArc">
          <a:avLst>
            <a:gd name="adj1" fmla="val 18900000"/>
            <a:gd name="adj2" fmla="val 2700000"/>
            <a:gd name="adj3" fmla="val 317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A02F8-9D0B-4F81-AED7-F834AC3C90A4}">
      <dsp:nvSpPr>
        <dsp:cNvPr id="0" name=""/>
        <dsp:cNvSpPr/>
      </dsp:nvSpPr>
      <dsp:spPr>
        <a:xfrm>
          <a:off x="929727" y="722540"/>
          <a:ext cx="7069993" cy="14448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6872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WAP is a neural network model which is an improved version of the attention- based encoder-decoder model . This model learns to “watch” an HME image and “parse” it into a </a:t>
          </a:r>
          <a:r>
            <a:rPr lang="en-IN" sz="2000" kern="1200" dirty="0" err="1"/>
            <a:t>LaTeX</a:t>
          </a:r>
          <a:r>
            <a:rPr lang="en-IN" sz="2000" kern="1200" dirty="0"/>
            <a:t> sequence.</a:t>
          </a:r>
          <a:endParaRPr lang="en-US" sz="2000" kern="1200" dirty="0"/>
        </a:p>
      </dsp:txBody>
      <dsp:txXfrm>
        <a:off x="929727" y="722540"/>
        <a:ext cx="7069993" cy="1444877"/>
      </dsp:txXfrm>
    </dsp:sp>
    <dsp:sp modelId="{822D0824-4F00-4665-A750-F64A8B143630}">
      <dsp:nvSpPr>
        <dsp:cNvPr id="0" name=""/>
        <dsp:cNvSpPr/>
      </dsp:nvSpPr>
      <dsp:spPr>
        <a:xfrm>
          <a:off x="26679" y="541930"/>
          <a:ext cx="1806097" cy="1806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4CA14F-41E3-472C-96D6-2B9C7E1624EE}">
      <dsp:nvSpPr>
        <dsp:cNvPr id="0" name=""/>
        <dsp:cNvSpPr/>
      </dsp:nvSpPr>
      <dsp:spPr>
        <a:xfrm>
          <a:off x="929727" y="2890261"/>
          <a:ext cx="7069993" cy="14448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6872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So WAP has two components: a watcher and a parser, the parser is equipped with the attention mechanism. </a:t>
          </a:r>
          <a:endParaRPr lang="en-US" sz="2000" kern="1200" dirty="0"/>
        </a:p>
      </dsp:txBody>
      <dsp:txXfrm>
        <a:off x="929727" y="2890261"/>
        <a:ext cx="7069993" cy="1444877"/>
      </dsp:txXfrm>
    </dsp:sp>
    <dsp:sp modelId="{2404E54A-B775-4A8B-9DDE-BD6C86109D50}">
      <dsp:nvSpPr>
        <dsp:cNvPr id="0" name=""/>
        <dsp:cNvSpPr/>
      </dsp:nvSpPr>
      <dsp:spPr>
        <a:xfrm>
          <a:off x="26679" y="2709651"/>
          <a:ext cx="1806097" cy="1806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F658B7-2B77-4622-9AF5-77FC4EA94806}">
      <dsp:nvSpPr>
        <dsp:cNvPr id="0" name=""/>
        <dsp:cNvSpPr/>
      </dsp:nvSpPr>
      <dsp:spPr>
        <a:xfrm>
          <a:off x="992" y="1490866"/>
          <a:ext cx="3611562" cy="18057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The watcher is a convolutional neural network (CNN)  encoder that maps ME images to high-level features. </a:t>
          </a:r>
          <a:endParaRPr lang="en-US" sz="2000" kern="1200" dirty="0"/>
        </a:p>
      </dsp:txBody>
      <dsp:txXfrm>
        <a:off x="53882" y="1543756"/>
        <a:ext cx="3505782" cy="1700001"/>
      </dsp:txXfrm>
    </dsp:sp>
    <dsp:sp modelId="{B44F8A10-120D-4A7E-9650-8F22DE00C979}">
      <dsp:nvSpPr>
        <dsp:cNvPr id="0" name=""/>
        <dsp:cNvSpPr/>
      </dsp:nvSpPr>
      <dsp:spPr>
        <a:xfrm>
          <a:off x="4515445" y="1490866"/>
          <a:ext cx="3611562" cy="18057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The parser is a recurrent neural network (RNN) decoder that converts these high-level features into output sequences, word by word </a:t>
          </a:r>
          <a:endParaRPr lang="en-US" sz="2000" kern="1200" dirty="0"/>
        </a:p>
      </dsp:txBody>
      <dsp:txXfrm>
        <a:off x="4568335" y="1543756"/>
        <a:ext cx="3505782" cy="17000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30BD1-EA04-4388-9A49-E84CF5C9C757}">
      <dsp:nvSpPr>
        <dsp:cNvPr id="0" name=""/>
        <dsp:cNvSpPr/>
      </dsp:nvSpPr>
      <dsp:spPr>
        <a:xfrm rot="5400000">
          <a:off x="3506806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Train Set </a:t>
          </a:r>
          <a:br>
            <a:rPr lang="en-US" sz="1600" kern="1200" dirty="0"/>
          </a:br>
          <a:r>
            <a:rPr lang="en-US" sz="1600" kern="1200" dirty="0"/>
            <a:t>8836 expressions</a:t>
          </a:r>
        </a:p>
      </dsp:txBody>
      <dsp:txXfrm rot="-5400000">
        <a:off x="3909687" y="313106"/>
        <a:ext cx="1202866" cy="1382606"/>
      </dsp:txXfrm>
    </dsp:sp>
    <dsp:sp modelId="{FEE8A351-1CD7-4BD6-98A3-73E090B740D5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B9E6BE-18A3-479B-A740-B7E580DDE8CA}">
      <dsp:nvSpPr>
        <dsp:cNvPr id="0" name=""/>
        <dsp:cNvSpPr/>
      </dsp:nvSpPr>
      <dsp:spPr>
        <a:xfrm rot="5400000">
          <a:off x="1619499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Train Set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!=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Set</a:t>
          </a:r>
        </a:p>
      </dsp:txBody>
      <dsp:txXfrm rot="-5400000">
        <a:off x="2022380" y="313106"/>
        <a:ext cx="1202866" cy="1382606"/>
      </dsp:txXfrm>
    </dsp:sp>
    <dsp:sp modelId="{0C1616D0-0D70-44E7-B378-EEFF74AF8C48}">
      <dsp:nvSpPr>
        <dsp:cNvPr id="0" name=""/>
        <dsp:cNvSpPr/>
      </dsp:nvSpPr>
      <dsp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CROHME 2014 dataset</a:t>
          </a:r>
        </a:p>
      </dsp:txBody>
      <dsp:txXfrm rot="-5400000">
        <a:off x="2962418" y="2018030"/>
        <a:ext cx="1202866" cy="1382606"/>
      </dsp:txXfrm>
    </dsp:sp>
    <dsp:sp modelId="{02E6AB72-0F70-4E3B-B327-0E5150250A52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105EDE-8F4D-4159-B583-221AA1BD9DAA}">
      <dsp:nvSpPr>
        <dsp:cNvPr id="0" name=""/>
        <dsp:cNvSpPr/>
      </dsp:nvSpPr>
      <dsp:spPr>
        <a:xfrm rot="5400000">
          <a:off x="4446844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Set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986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Expressions</a:t>
          </a:r>
        </a:p>
      </dsp:txBody>
      <dsp:txXfrm rot="-5400000">
        <a:off x="4849725" y="2018030"/>
        <a:ext cx="1202866" cy="1382606"/>
      </dsp:txXfrm>
    </dsp:sp>
    <dsp:sp modelId="{297A4D46-03BF-463F-9766-C3120AF8DD1C}">
      <dsp:nvSpPr>
        <dsp:cNvPr id="0" name=""/>
        <dsp:cNvSpPr/>
      </dsp:nvSpPr>
      <dsp:spPr>
        <a:xfrm rot="5400000">
          <a:off x="3506806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101 Math Symbol classes</a:t>
          </a:r>
        </a:p>
      </dsp:txBody>
      <dsp:txXfrm rot="-5400000">
        <a:off x="3909687" y="3722953"/>
        <a:ext cx="1202866" cy="1382606"/>
      </dsp:txXfrm>
    </dsp:sp>
    <dsp:sp modelId="{3DEB77F6-E940-45AB-8E6F-DFC5F00F8321}">
      <dsp:nvSpPr>
        <dsp:cNvPr id="0" name=""/>
        <dsp:cNvSpPr/>
      </dsp:nvSpPr>
      <dsp:spPr>
        <a:xfrm>
          <a:off x="5437901" y="381166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02CB2B-A4FB-449E-ADE1-3F1C33754127}">
      <dsp:nvSpPr>
        <dsp:cNvPr id="0" name=""/>
        <dsp:cNvSpPr/>
      </dsp:nvSpPr>
      <dsp:spPr>
        <a:xfrm rot="5400000">
          <a:off x="1619499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CROHME 2013 test set as a validation set</a:t>
          </a:r>
        </a:p>
      </dsp:txBody>
      <dsp:txXfrm rot="-5400000">
        <a:off x="2022380" y="3722953"/>
        <a:ext cx="1202866" cy="13826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AD1E9-2B1D-405B-9B8D-9EE3C4907A53}">
      <dsp:nvSpPr>
        <dsp:cNvPr id="0" name=""/>
        <dsp:cNvSpPr/>
      </dsp:nvSpPr>
      <dsp:spPr>
        <a:xfrm rot="5400000">
          <a:off x="-395452" y="395637"/>
          <a:ext cx="2636349" cy="184544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Expression Recognition Rates</a:t>
          </a:r>
          <a:endParaRPr lang="en-US" sz="1800" kern="1200" dirty="0"/>
        </a:p>
      </dsp:txBody>
      <dsp:txXfrm rot="-5400000">
        <a:off x="1" y="922906"/>
        <a:ext cx="1845444" cy="790905"/>
      </dsp:txXfrm>
    </dsp:sp>
    <dsp:sp modelId="{3B290973-D7D0-4B3A-9492-989CACF31716}">
      <dsp:nvSpPr>
        <dsp:cNvPr id="0" name=""/>
        <dsp:cNvSpPr/>
      </dsp:nvSpPr>
      <dsp:spPr>
        <a:xfrm rot="5400000">
          <a:off x="3617512" y="-1772068"/>
          <a:ext cx="1713626" cy="52577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The percentage of predicted </a:t>
          </a:r>
          <a:r>
            <a:rPr lang="en-IN" sz="2000" kern="1200" dirty="0" err="1"/>
            <a:t>LaTeX</a:t>
          </a:r>
          <a:r>
            <a:rPr lang="en-IN" sz="2000" kern="1200" dirty="0"/>
            <a:t> formula sequences matching ground truth</a:t>
          </a:r>
          <a:endParaRPr lang="en-US" sz="2000" kern="1200" dirty="0"/>
        </a:p>
      </dsp:txBody>
      <dsp:txXfrm rot="-5400000">
        <a:off x="1845444" y="83652"/>
        <a:ext cx="5174111" cy="1546322"/>
      </dsp:txXfrm>
    </dsp:sp>
    <dsp:sp modelId="{5669B5FE-10B9-4C65-8E68-9B5009DFEB1A}">
      <dsp:nvSpPr>
        <dsp:cNvPr id="0" name=""/>
        <dsp:cNvSpPr/>
      </dsp:nvSpPr>
      <dsp:spPr>
        <a:xfrm rot="5400000">
          <a:off x="-395452" y="2748976"/>
          <a:ext cx="2636349" cy="184544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WER</a:t>
          </a:r>
          <a:endParaRPr lang="en-US" sz="1800" kern="1200" dirty="0"/>
        </a:p>
      </dsp:txBody>
      <dsp:txXfrm rot="-5400000">
        <a:off x="1" y="3276245"/>
        <a:ext cx="1845444" cy="790905"/>
      </dsp:txXfrm>
    </dsp:sp>
    <dsp:sp modelId="{EE968FC7-240F-40A9-A0DB-39D018EE3BBB}">
      <dsp:nvSpPr>
        <dsp:cNvPr id="0" name=""/>
        <dsp:cNvSpPr/>
      </dsp:nvSpPr>
      <dsp:spPr>
        <a:xfrm rot="5400000">
          <a:off x="3617512" y="581455"/>
          <a:ext cx="1713626" cy="52577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The output of our system consists of word sequences, errors such as substitutions, deletions and insertions occur.</a:t>
          </a:r>
          <a:endParaRPr lang="en-US" sz="2000" kern="1200" dirty="0"/>
        </a:p>
      </dsp:txBody>
      <dsp:txXfrm rot="-5400000">
        <a:off x="1845444" y="2437175"/>
        <a:ext cx="5174111" cy="15463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this title animation slide with a new image simply 1) move the top semi-transparent shape</a:t>
            </a:r>
            <a:r>
              <a:rPr lang="en-US" baseline="0" dirty="0"/>
              <a:t> </a:t>
            </a:r>
            <a:r>
              <a:rPr lang="en-US" dirty="0"/>
              <a:t>to the side, 2) delete placeholder image,</a:t>
            </a:r>
            <a:r>
              <a:rPr lang="en-US" baseline="0" dirty="0"/>
              <a:t> </a:t>
            </a:r>
            <a:br>
              <a:rPr lang="en-US" baseline="0" dirty="0"/>
            </a:br>
            <a:r>
              <a:rPr lang="en-US" baseline="0" dirty="0"/>
              <a:t>3) click on the picture icon to add a new picture, 4) </a:t>
            </a:r>
            <a:r>
              <a:rPr lang="en-US" dirty="0"/>
              <a:t>Move semi-transparent shape back to original position, 5) Update text on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36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47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A5C127-CB05-47B6-8D1E-7BC74A68F50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4/29/2019 11:29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04350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51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this title animation slide with a new image simply 1) move the top semi-transparent shape</a:t>
            </a:r>
            <a:r>
              <a:rPr lang="en-US" baseline="0" dirty="0"/>
              <a:t> </a:t>
            </a:r>
            <a:r>
              <a:rPr lang="en-US" dirty="0"/>
              <a:t>to the side, 2) delete placeholder image,</a:t>
            </a:r>
            <a:r>
              <a:rPr lang="en-US" baseline="0" dirty="0"/>
              <a:t> </a:t>
            </a:r>
            <a:br>
              <a:rPr lang="en-US" baseline="0" dirty="0"/>
            </a:br>
            <a:r>
              <a:rPr lang="en-US" baseline="0" dirty="0"/>
              <a:t>3) click on the picture icon to add a new picture, 4) </a:t>
            </a:r>
            <a:r>
              <a:rPr lang="en-US" dirty="0"/>
              <a:t>Move semi-transparent shape back to original position, 5) Update text on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32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hyperlink" Target="http://www.nealanalytics.com/neal-creative/templates/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neal-creative/templates/" TargetMode="Externa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nealanalytics.com/neal-creative/templates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916229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0104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431800"/>
            <a:ext cx="5371038" cy="1830245"/>
          </a:xfrm>
        </p:spPr>
        <p:txBody>
          <a:bodyPr wrap="square" lIns="146304" rIns="146304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93687" y="3436331"/>
            <a:ext cx="2286000" cy="1802032"/>
          </a:xfrm>
        </p:spPr>
        <p:txBody>
          <a:bodyPr lIns="182880" tIns="146304" rIns="182880"/>
          <a:lstStyle>
            <a:lvl1pPr marL="0" indent="0" algn="l">
              <a:buNone/>
              <a:defRPr sz="1600" b="1">
                <a:latin typeface="+mn-lt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>
                <a:latin typeface="+mn-lt"/>
              </a:defRPr>
            </a:lvl3pPr>
            <a:lvl4pPr marL="0" indent="0" algn="l">
              <a:buNone/>
              <a:defRPr sz="1100">
                <a:latin typeface="+mn-lt"/>
              </a:defRPr>
            </a:lvl4pPr>
            <a:lvl5pPr marL="0" indent="0" algn="l">
              <a:buNone/>
              <a:defRPr sz="11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66101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834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39567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763006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0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524794"/>
          </a:xfrm>
        </p:spPr>
        <p:txBody>
          <a:bodyPr lIns="91440" rIns="91440"/>
          <a:lstStyle>
            <a:lvl1pPr algn="ctr">
              <a:spcAft>
                <a:spcPts val="3000"/>
              </a:spcAft>
              <a:defRPr sz="24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: Shape 10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322" y="339408"/>
            <a:ext cx="2375877" cy="535531"/>
          </a:xfrm>
        </p:spPr>
        <p:txBody>
          <a:bodyPr/>
          <a:lstStyle>
            <a:lvl1pPr algn="ctr">
              <a:defRPr lang="en-US" sz="3200" b="0" i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13700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659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97258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2712235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542189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957166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5127212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0361"/>
            <a:ext cx="12192000" cy="535531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8658" y="2577396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2483635" y="2577396"/>
            <a:ext cx="2377440" cy="840230"/>
          </a:xfrm>
        </p:spPr>
        <p:txBody>
          <a:bodyPr lIns="146304" rIns="146304"/>
          <a:lstStyle>
            <a:lvl1pPr algn="ctr"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898612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 hasCustomPrompt="1"/>
          </p:nvPr>
        </p:nvSpPr>
        <p:spPr>
          <a:xfrm>
            <a:off x="7313589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22" hasCustomPrompt="1"/>
          </p:nvPr>
        </p:nvSpPr>
        <p:spPr>
          <a:xfrm>
            <a:off x="9728566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24911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dirty="0"/>
              <a:t>Click icon to add pictures or go online at…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805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93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37561" y="6484937"/>
            <a:ext cx="387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096000" cy="2594043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48957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Slide Number Placeholder 7"/>
          <p:cNvSpPr txBox="1">
            <a:spLocks/>
          </p:cNvSpPr>
          <p:nvPr userDrawn="1"/>
        </p:nvSpPr>
        <p:spPr>
          <a:xfrm>
            <a:off x="10343911" y="6498718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97E989-D798-4C62-8E93-3D2D613C248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57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12930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3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4443" y="3425619"/>
            <a:ext cx="6097555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0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80534" y="3429000"/>
            <a:ext cx="6011466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180534" y="1554163"/>
            <a:ext cx="57912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0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38266" y="3457545"/>
            <a:ext cx="6053733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138267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50/50 photo layout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84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00" y="2356398"/>
            <a:ext cx="6096000" cy="2145203"/>
          </a:xfrm>
        </p:spPr>
        <p:txBody>
          <a:bodyPr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spcBef>
                <a:spcPts val="0"/>
              </a:spcBef>
              <a:spcAft>
                <a:spcPts val="600"/>
              </a:spcAft>
              <a:defRPr sz="2800"/>
            </a:lvl2pPr>
            <a:lvl3pPr algn="ctr">
              <a:spcBef>
                <a:spcPts val="0"/>
              </a:spcBef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spcBef>
                <a:spcPts val="0"/>
              </a:spcBef>
              <a:spcAft>
                <a:spcPts val="600"/>
              </a:spcAft>
              <a:defRPr sz="2000" b="1"/>
            </a:lvl4pPr>
            <a:lvl5pPr algn="ctr"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5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numb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/>
          <p:cNvSpPr/>
          <p:nvPr userDrawn="1"/>
        </p:nvSpPr>
        <p:spPr>
          <a:xfrm>
            <a:off x="3803737" y="-65233"/>
            <a:ext cx="4584526" cy="2297766"/>
          </a:xfrm>
          <a:custGeom>
            <a:avLst/>
            <a:gdLst>
              <a:gd name="connsiteX0" fmla="*/ 278 w 4584526"/>
              <a:gd name="connsiteY0" fmla="*/ 0 h 2297766"/>
              <a:gd name="connsiteX1" fmla="*/ 4584248 w 4584526"/>
              <a:gd name="connsiteY1" fmla="*/ 0 h 2297766"/>
              <a:gd name="connsiteX2" fmla="*/ 4584526 w 4584526"/>
              <a:gd name="connsiteY2" fmla="*/ 5503 h 2297766"/>
              <a:gd name="connsiteX3" fmla="*/ 2292263 w 4584526"/>
              <a:gd name="connsiteY3" fmla="*/ 2297766 h 2297766"/>
              <a:gd name="connsiteX4" fmla="*/ 0 w 4584526"/>
              <a:gd name="connsiteY4" fmla="*/ 5503 h 229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526" h="2297766">
                <a:moveTo>
                  <a:pt x="278" y="0"/>
                </a:moveTo>
                <a:lnTo>
                  <a:pt x="4584248" y="0"/>
                </a:lnTo>
                <a:lnTo>
                  <a:pt x="4584526" y="5503"/>
                </a:lnTo>
                <a:cubicBezTo>
                  <a:pt x="4584526" y="1271485"/>
                  <a:pt x="3558245" y="2297766"/>
                  <a:pt x="2292263" y="2297766"/>
                </a:cubicBezTo>
                <a:cubicBezTo>
                  <a:pt x="1026281" y="2297766"/>
                  <a:pt x="0" y="1271485"/>
                  <a:pt x="0" y="5503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02995" y="3383280"/>
            <a:ext cx="11660405" cy="625641"/>
          </a:xfrm>
          <a:prstGeom prst="rect">
            <a:avLst/>
          </a:prstGeom>
        </p:spPr>
        <p:txBody>
          <a:bodyPr vert="horz" lIns="457200" tIns="45720" rIns="45720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i="0" kern="1200" spc="40" baseline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23323" y="186061"/>
            <a:ext cx="4376615" cy="627351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Section Title Here</a:t>
            </a:r>
          </a:p>
          <a:p>
            <a:pPr lvl="1"/>
            <a:r>
              <a:rPr lang="en-US" dirty="0"/>
              <a:t>1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4206240"/>
            <a:ext cx="11658600" cy="424732"/>
          </a:xfrm>
        </p:spPr>
        <p:txBody>
          <a:bodyPr lIns="457200" rIns="45720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Add a short summary sentence here about title/statement above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737094" y="1007413"/>
            <a:ext cx="792205" cy="1200329"/>
          </a:xfrm>
        </p:spPr>
        <p:txBody>
          <a:bodyPr wrap="none" anchor="ctr"/>
          <a:lstStyle>
            <a:lvl1pPr algn="ctr">
              <a:defRPr kumimoji="0" lang="en-US" sz="8000" b="1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641874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0413" cy="68580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r">
              <a:defRPr baseline="0"/>
            </a:lvl1pPr>
          </a:lstStyle>
          <a:p>
            <a:r>
              <a:rPr lang="en-US" dirty="0"/>
              <a:t>Full Bleed Picture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0" y="3429000"/>
            <a:ext cx="5960269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Headline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4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8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lIns="91440">
            <a:noAutofit/>
          </a:bodyPr>
          <a:lstStyle>
            <a:lvl1pPr algn="ctr">
              <a:defRPr/>
            </a:lvl1pPr>
          </a:lstStyle>
          <a:p>
            <a:r>
              <a:rPr lang="en-US" baseline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6652" y="2567613"/>
            <a:ext cx="8804365" cy="1403495"/>
          </a:xfrm>
          <a:prstGeom prst="rect">
            <a:avLst/>
          </a:prstGeom>
        </p:spPr>
        <p:txBody>
          <a:bodyPr/>
          <a:lstStyle>
            <a:lvl1pPr algn="l"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581150" y="3971108"/>
            <a:ext cx="9461500" cy="757130"/>
          </a:xfrm>
        </p:spPr>
        <p:txBody>
          <a:bodyPr/>
          <a:lstStyle>
            <a:lvl1pPr algn="l"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4073567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066954" cy="68580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95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482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4BDA58-9C93-4222-A4EC-4BEB46CE0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FC5E276D-531E-45A9-B450-EFEC62CDC8DF}"/>
              </a:ext>
            </a:extLst>
          </p:cNvPr>
          <p:cNvSpPr txBox="1"/>
          <p:nvPr userDrawn="1"/>
        </p:nvSpPr>
        <p:spPr>
          <a:xfrm>
            <a:off x="4961284" y="93791"/>
            <a:ext cx="2269433" cy="31651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7" name="TextBox 6">
            <a:hlinkClick r:id="rId4"/>
            <a:extLst/>
          </p:cNvPr>
          <p:cNvSpPr txBox="1"/>
          <p:nvPr userDrawn="1"/>
        </p:nvSpPr>
        <p:spPr>
          <a:xfrm>
            <a:off x="0" y="6548363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1"/>
                </a:solidFill>
              </a:rPr>
              <a:t>Neal Creative </a:t>
            </a: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F273A61-5610-4355-89F3-7C90515BFCC9}"/>
              </a:ext>
            </a:extLst>
          </p:cNvPr>
          <p:cNvGrpSpPr/>
          <p:nvPr userDrawn="1"/>
        </p:nvGrpSpPr>
        <p:grpSpPr>
          <a:xfrm>
            <a:off x="5976075" y="3634505"/>
            <a:ext cx="1700633" cy="1798732"/>
            <a:chOff x="5976075" y="3634505"/>
            <a:chExt cx="1700633" cy="17987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49345F-7A53-4131-8BB4-087032A6C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61135" y="4142336"/>
              <a:ext cx="860601" cy="129090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96D35F-1F19-4447-829C-790DF2B8D2DD}"/>
                </a:ext>
              </a:extLst>
            </p:cNvPr>
            <p:cNvSpPr txBox="1"/>
            <p:nvPr/>
          </p:nvSpPr>
          <p:spPr>
            <a:xfrm>
              <a:off x="5976075" y="3634505"/>
              <a:ext cx="170063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TIP 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│ Use the built-in 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olor palette with green and yellow for callouts and accents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5567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916229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B60F28C6-9BA0-4632-B8B5-5A793D03AFC7}"/>
              </a:ext>
            </a:extLst>
          </p:cNvPr>
          <p:cNvSpPr txBox="1"/>
          <p:nvPr userDrawn="1"/>
        </p:nvSpPr>
        <p:spPr>
          <a:xfrm>
            <a:off x="9005881" y="6316156"/>
            <a:ext cx="2466220" cy="36787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Neal Creative</a:t>
            </a:r>
            <a:r>
              <a:rPr lang="en-US" sz="1100" baseline="0" dirty="0">
                <a:solidFill>
                  <a:schemeClr val="tx1"/>
                </a:solidFill>
              </a:rPr>
              <a:t>  | click &amp; </a:t>
            </a:r>
            <a:r>
              <a:rPr lang="en-US" sz="1100" b="1" baseline="0" dirty="0">
                <a:solidFill>
                  <a:schemeClr val="tx1"/>
                </a:solidFill>
              </a:rPr>
              <a:t>Learn more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E516C148-33F4-423B-AB9D-096AA82E12F1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20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B2DA80A1-9E22-4BFF-8562-466123B36943}"/>
              </a:ext>
            </a:extLst>
          </p:cNvPr>
          <p:cNvSpPr txBox="1"/>
          <p:nvPr userDrawn="1"/>
        </p:nvSpPr>
        <p:spPr>
          <a:xfrm>
            <a:off x="9089198" y="6298102"/>
            <a:ext cx="2466220" cy="367873"/>
          </a:xfrm>
          <a:prstGeom prst="roundRect">
            <a:avLst>
              <a:gd name="adj" fmla="val 50000"/>
            </a:avLst>
          </a:prstGeom>
          <a:solidFill>
            <a:srgbClr val="004568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19099"/>
            <a:ext cx="8917577" cy="6259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1AF511EA-044E-4300-B921-D56138FE402E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4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NUT BASE SECTION 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2861702" y="157952"/>
            <a:ext cx="6483179" cy="6483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48777" y="2935629"/>
            <a:ext cx="5208335" cy="92782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dots"/>
          <p:cNvSpPr>
            <a:spLocks noChangeAspect="1"/>
          </p:cNvSpPr>
          <p:nvPr userDrawn="1"/>
        </p:nvSpPr>
        <p:spPr>
          <a:xfrm>
            <a:off x="3448777" y="745024"/>
            <a:ext cx="5309024" cy="5309025"/>
          </a:xfrm>
          <a:prstGeom prst="ellipse">
            <a:avLst/>
          </a:prstGeom>
          <a:noFill/>
          <a:ln w="184150" cap="rnd" cmpd="sng" algn="ctr">
            <a:solidFill>
              <a:schemeClr val="accent4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376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dark option FLUSH LEF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26628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dark option CENTERED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algn="ctr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0316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ote dark option FLUSH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 b="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207573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light op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648960" y="419100"/>
            <a:ext cx="8940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4"/>
                </a:solidFill>
                <a:latin typeface="Arial Black" panose="020B0A04020102020204" pitchFamily="34" charset="0"/>
              </a:rPr>
              <a:t>“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08362" y="5335071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2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rk Callout with small Non-bullet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597273"/>
            <a:ext cx="4868985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357295"/>
          </a:xfrm>
          <a:prstGeom prst="rect">
            <a:avLst/>
          </a:prstGeom>
        </p:spPr>
        <p:txBody>
          <a:bodyPr lIns="146304" tIns="420624" rIns="146304" anchor="t" anchorCtr="0"/>
          <a:lstStyle>
            <a:lvl1pPr algn="ctr"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779896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0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472751"/>
            <a:ext cx="4566001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0600" y="6484937"/>
            <a:ext cx="42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697329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975558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7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3178 0.00047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>
        <p:tmplLst>
          <p:tmpl lvl="1">
            <p:tnLst>
              <p:par>
                <p:cTn presetID="63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4.375E-6 -4.07407E-6 L 0.03178 0.00047 " pathEditMode="relative" rAng="0" ptsTypes="AA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589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75347"/>
            <a:ext cx="11658600" cy="18707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04800" y="419100"/>
            <a:ext cx="1165860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1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12" r:id="rId2"/>
    <p:sldLayoutId id="2147483672" r:id="rId3"/>
    <p:sldLayoutId id="2147483749" r:id="rId4"/>
    <p:sldLayoutId id="2147483750" r:id="rId5"/>
    <p:sldLayoutId id="2147483752" r:id="rId6"/>
    <p:sldLayoutId id="2147483674" r:id="rId7"/>
    <p:sldLayoutId id="2147483720" r:id="rId8"/>
    <p:sldLayoutId id="2147483721" r:id="rId9"/>
    <p:sldLayoutId id="2147483732" r:id="rId10"/>
    <p:sldLayoutId id="2147483730" r:id="rId11"/>
    <p:sldLayoutId id="2147483716" r:id="rId12"/>
    <p:sldLayoutId id="2147483735" r:id="rId13"/>
    <p:sldLayoutId id="2147483700" r:id="rId14"/>
    <p:sldLayoutId id="2147483734" r:id="rId15"/>
    <p:sldLayoutId id="2147483701" r:id="rId16"/>
    <p:sldLayoutId id="2147483736" r:id="rId17"/>
    <p:sldLayoutId id="2147483733" r:id="rId18"/>
    <p:sldLayoutId id="2147483741" r:id="rId19"/>
    <p:sldLayoutId id="2147483727" r:id="rId20"/>
    <p:sldLayoutId id="2147483719" r:id="rId21"/>
    <p:sldLayoutId id="2147483655" r:id="rId22"/>
    <p:sldLayoutId id="2147483748" r:id="rId23"/>
    <p:sldLayoutId id="2147483753" r:id="rId24"/>
    <p:sldLayoutId id="2147483747" r:id="rId25"/>
    <p:sldLayoutId id="2147483745" r:id="rId26"/>
    <p:sldLayoutId id="2147483737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i="0" kern="1200" spc="300" dirty="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536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792" userDrawn="1">
          <p15:clr>
            <a:srgbClr val="F26B43"/>
          </p15:clr>
        </p15:guide>
        <p15:guide id="7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28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0" b="8360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-12888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Oval 9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mpd="thinThick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Rectangle 45"/>
          <p:cNvSpPr/>
          <p:nvPr/>
        </p:nvSpPr>
        <p:spPr>
          <a:xfrm flipH="1">
            <a:off x="7911252" y="4253573"/>
            <a:ext cx="3492608" cy="7040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</a:pPr>
            <a:r>
              <a:rPr lang="en-US" sz="2800" dirty="0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SMAI Course Project</a:t>
            </a: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1679957" y="3280601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232406" y="1401602"/>
            <a:ext cx="8804365" cy="1421928"/>
          </a:xfrm>
        </p:spPr>
        <p:txBody>
          <a:bodyPr/>
          <a:lstStyle/>
          <a:p>
            <a:r>
              <a:rPr lang="en-US" sz="4800" dirty="0">
                <a:solidFill>
                  <a:schemeClr val="bg1"/>
                </a:solidFill>
              </a:rPr>
              <a:t>Handwritten Mathematical Expression Recognition</a:t>
            </a:r>
          </a:p>
        </p:txBody>
      </p:sp>
      <p:sp>
        <p:nvSpPr>
          <p:cNvPr id="19" name="Freeform: Shape 18"/>
          <p:cNvSpPr/>
          <p:nvPr/>
        </p:nvSpPr>
        <p:spPr>
          <a:xfrm>
            <a:off x="7066536" y="4361548"/>
            <a:ext cx="488128" cy="488128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32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46" grpId="0" animBg="1"/>
      <p:bldP spid="1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8"/>
          </p:nvPr>
        </p:nvSpPr>
        <p:spPr>
          <a:xfrm>
            <a:off x="1026235" y="383870"/>
            <a:ext cx="4408209" cy="1106970"/>
          </a:xfrm>
        </p:spPr>
        <p:txBody>
          <a:bodyPr/>
          <a:lstStyle/>
          <a:p>
            <a:r>
              <a:rPr lang="en-IN" sz="3200" dirty="0"/>
              <a:t>DENSE ENCODER </a:t>
            </a:r>
          </a:p>
          <a:p>
            <a:r>
              <a:rPr lang="en-IN" sz="3200" dirty="0"/>
              <a:t>(WATCHER)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221771" y="1788114"/>
            <a:ext cx="6124943" cy="4376583"/>
          </a:xfrm>
        </p:spPr>
        <p:txBody>
          <a:bodyPr/>
          <a:lstStyle/>
          <a:p>
            <a:pPr algn="l"/>
            <a:r>
              <a:rPr lang="en-IN" sz="1800" dirty="0"/>
              <a:t>The </a:t>
            </a:r>
            <a:r>
              <a:rPr lang="en-IN" sz="1800" b="1" dirty="0"/>
              <a:t>watcher</a:t>
            </a:r>
            <a:r>
              <a:rPr lang="en-IN" sz="1800" dirty="0"/>
              <a:t> is a fully convolutional network (FCN) encoder. </a:t>
            </a:r>
          </a:p>
          <a:p>
            <a:pPr algn="l"/>
            <a:r>
              <a:rPr lang="en-IN" sz="1800" dirty="0"/>
              <a:t>The basic components of CNN are the convolution, pooling and activation layers. </a:t>
            </a:r>
          </a:p>
          <a:p>
            <a:pPr algn="l"/>
            <a:r>
              <a:rPr lang="en-IN" sz="1800" dirty="0"/>
              <a:t>Improvement over the CNN encoder: a novel architecture called </a:t>
            </a:r>
            <a:r>
              <a:rPr lang="en-IN" sz="1800" b="1" dirty="0"/>
              <a:t>densely connected convolutional network (</a:t>
            </a:r>
            <a:r>
              <a:rPr lang="en-IN" sz="1800" b="1" dirty="0" err="1"/>
              <a:t>DenseNet</a:t>
            </a:r>
            <a:r>
              <a:rPr lang="en-IN" sz="1800" b="1" dirty="0"/>
              <a:t>).</a:t>
            </a:r>
          </a:p>
          <a:p>
            <a:pPr algn="l"/>
            <a:endParaRPr lang="en-IN" sz="2000" dirty="0"/>
          </a:p>
          <a:p>
            <a:pPr algn="l"/>
            <a:endParaRPr lang="en-IN" sz="2000" dirty="0"/>
          </a:p>
          <a:p>
            <a:pPr algn="l"/>
            <a:endParaRPr lang="en-IN" sz="2000" dirty="0"/>
          </a:p>
          <a:p>
            <a:pPr algn="l"/>
            <a:endParaRPr lang="en-IN" sz="2000" dirty="0"/>
          </a:p>
          <a:p>
            <a:pPr algn="l"/>
            <a:endParaRPr lang="en-IN" sz="2000" dirty="0"/>
          </a:p>
          <a:p>
            <a:pPr algn="l"/>
            <a:endParaRPr lang="en-IN" sz="1800" dirty="0"/>
          </a:p>
          <a:p>
            <a:endParaRPr lang="en-IN" sz="1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018" y="133349"/>
            <a:ext cx="5811982" cy="65341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332" y="3506068"/>
            <a:ext cx="3086100" cy="5524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71" y="4192137"/>
            <a:ext cx="62007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578028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/>
          <p:cNvSpPr>
            <a:spLocks noGrp="1"/>
          </p:cNvSpPr>
          <p:nvPr>
            <p:ph idx="18"/>
          </p:nvPr>
        </p:nvSpPr>
        <p:spPr>
          <a:xfrm>
            <a:off x="2358650" y="120335"/>
            <a:ext cx="6258704" cy="1588127"/>
          </a:xfrm>
        </p:spPr>
        <p:txBody>
          <a:bodyPr/>
          <a:lstStyle/>
          <a:p>
            <a:r>
              <a:rPr lang="en-US" dirty="0"/>
              <a:t>PARSER: Gated Recurrent Unit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2" y="2173802"/>
            <a:ext cx="4923913" cy="24114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32" y="4967002"/>
            <a:ext cx="5340530" cy="5609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32" y="5527968"/>
            <a:ext cx="5340530" cy="47798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936673" y="2173802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600" dirty="0"/>
              <a:t>We employ GRU as the decoder because it is an improved</a:t>
            </a:r>
          </a:p>
          <a:p>
            <a:r>
              <a:rPr lang="en-IN" sz="1600" dirty="0"/>
              <a:t>version of simple RNN which can alleviate the vanishing and</a:t>
            </a:r>
          </a:p>
          <a:p>
            <a:r>
              <a:rPr lang="en-IN" sz="1600" dirty="0"/>
              <a:t>exploding gradient problems. </a:t>
            </a:r>
          </a:p>
          <a:p>
            <a:r>
              <a:rPr lang="en-IN" sz="1600" dirty="0"/>
              <a:t>Given input </a:t>
            </a:r>
            <a:r>
              <a:rPr lang="en-IN" sz="1600" dirty="0" err="1"/>
              <a:t>x</a:t>
            </a:r>
            <a:r>
              <a:rPr lang="en-IN" sz="700" dirty="0" err="1"/>
              <a:t>t</a:t>
            </a:r>
            <a:r>
              <a:rPr lang="en-IN" sz="1600" dirty="0"/>
              <a:t>, the GRU output </a:t>
            </a:r>
            <a:r>
              <a:rPr lang="en-IN" sz="1600" dirty="0" err="1"/>
              <a:t>h</a:t>
            </a:r>
            <a:r>
              <a:rPr lang="en-IN" sz="700" dirty="0" err="1"/>
              <a:t>t</a:t>
            </a:r>
            <a:r>
              <a:rPr lang="en-IN" sz="700" dirty="0"/>
              <a:t> </a:t>
            </a:r>
            <a:r>
              <a:rPr lang="en-IN" sz="1600" dirty="0"/>
              <a:t>is computed by: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4927" y="3418190"/>
            <a:ext cx="2112818" cy="36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7962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8"/>
          </p:nvPr>
        </p:nvSpPr>
        <p:spPr>
          <a:xfrm>
            <a:off x="6104834" y="419100"/>
            <a:ext cx="5969402" cy="1588127"/>
          </a:xfrm>
        </p:spPr>
        <p:txBody>
          <a:bodyPr/>
          <a:lstStyle/>
          <a:p>
            <a:r>
              <a:rPr lang="en-IN" dirty="0"/>
              <a:t>ATTENTION MODEL as MLP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686" y="2189884"/>
            <a:ext cx="2705100" cy="13144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161" y="3686991"/>
            <a:ext cx="1362075" cy="7810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472" y="4650698"/>
            <a:ext cx="5457825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259" y="888422"/>
            <a:ext cx="574357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67561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5943599" y="1554163"/>
            <a:ext cx="6097556" cy="1421928"/>
          </a:xfrm>
        </p:spPr>
        <p:txBody>
          <a:bodyPr/>
          <a:lstStyle/>
          <a:p>
            <a:r>
              <a:rPr lang="en-IN" sz="2400" dirty="0"/>
              <a:t>Coverage means the overall alignment information that indicates whether a local region of the source HME images has been translated.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8"/>
          </p:nvPr>
        </p:nvSpPr>
        <p:spPr>
          <a:xfrm>
            <a:off x="5721926" y="539318"/>
            <a:ext cx="6374648" cy="1014845"/>
          </a:xfrm>
        </p:spPr>
        <p:txBody>
          <a:bodyPr/>
          <a:lstStyle/>
          <a:p>
            <a:r>
              <a:rPr lang="en-IN" dirty="0"/>
              <a:t>Coverage-model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81" y="833437"/>
            <a:ext cx="5486400" cy="54197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28064" y="3719945"/>
            <a:ext cx="5133109" cy="175432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C000"/>
                </a:solidFill>
              </a:rPr>
              <a:t>Why is </a:t>
            </a:r>
            <a:r>
              <a:rPr lang="en-IN" sz="3600" b="1" dirty="0"/>
              <a:t>lack of Coverage </a:t>
            </a:r>
            <a:r>
              <a:rPr lang="en-IN" sz="3600" b="1" dirty="0">
                <a:solidFill>
                  <a:srgbClr val="FFC000"/>
                </a:solidFill>
              </a:rPr>
              <a:t>a serious Problem?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1781" y="6218124"/>
            <a:ext cx="71316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 dirty="0">
                <a:solidFill>
                  <a:srgbClr val="000000"/>
                </a:solidFill>
                <a:latin typeface="BBJOM G+ Gulliver"/>
              </a:rPr>
              <a:t>Schematic representation of the coverage vector based attention model. At each time step </a:t>
            </a:r>
            <a:r>
              <a:rPr lang="en-IN" sz="800" i="1" dirty="0">
                <a:solidFill>
                  <a:srgbClr val="000000"/>
                </a:solidFill>
                <a:latin typeface="BBKGK G+ Gulliver"/>
              </a:rPr>
              <a:t>t </a:t>
            </a:r>
            <a:r>
              <a:rPr lang="en-IN" sz="800" dirty="0">
                <a:solidFill>
                  <a:srgbClr val="000000"/>
                </a:solidFill>
                <a:latin typeface="BBJOM G+ Gulliver"/>
              </a:rPr>
              <a:t>, an </a:t>
            </a:r>
            <a:r>
              <a:rPr lang="en-IN" sz="800" b="1" dirty="0">
                <a:solidFill>
                  <a:srgbClr val="000000"/>
                </a:solidFill>
                <a:latin typeface="BBKGL I+ Gulliver"/>
              </a:rPr>
              <a:t>MLP </a:t>
            </a:r>
            <a:r>
              <a:rPr lang="en-IN" sz="800" dirty="0">
                <a:solidFill>
                  <a:srgbClr val="000000"/>
                </a:solidFill>
                <a:latin typeface="BBJOM G+ Gulliver"/>
              </a:rPr>
              <a:t>combines the hidden state </a:t>
            </a:r>
            <a:r>
              <a:rPr lang="en-IN" sz="800" b="1" i="1" dirty="0">
                <a:solidFill>
                  <a:srgbClr val="000000"/>
                </a:solidFill>
                <a:latin typeface="BBKKI F+ Gulliver"/>
              </a:rPr>
              <a:t>h </a:t>
            </a:r>
            <a:r>
              <a:rPr lang="en-IN" sz="800" i="1" dirty="0">
                <a:solidFill>
                  <a:srgbClr val="000000"/>
                </a:solidFill>
                <a:latin typeface="BBKGK G+ Gulliver"/>
              </a:rPr>
              <a:t>t</a:t>
            </a:r>
            <a:r>
              <a:rPr lang="en-IN" sz="800" dirty="0">
                <a:solidFill>
                  <a:srgbClr val="000000"/>
                </a:solidFill>
                <a:latin typeface="BBKGJ G+ MTSY"/>
              </a:rPr>
              <a:t>−</a:t>
            </a:r>
            <a:r>
              <a:rPr lang="en-IN" sz="800" dirty="0">
                <a:solidFill>
                  <a:srgbClr val="000000"/>
                </a:solidFill>
                <a:latin typeface="BBJOM G+ Gulliver"/>
              </a:rPr>
              <a:t>1 and all the annotation vectors </a:t>
            </a:r>
            <a:r>
              <a:rPr lang="en-IN" sz="800" b="1" i="1" dirty="0">
                <a:solidFill>
                  <a:srgbClr val="000000"/>
                </a:solidFill>
                <a:latin typeface="BBKKI F+ Gulliver"/>
              </a:rPr>
              <a:t>a </a:t>
            </a:r>
            <a:r>
              <a:rPr lang="en-IN" sz="800" i="1" dirty="0" err="1">
                <a:solidFill>
                  <a:srgbClr val="000000"/>
                </a:solidFill>
                <a:latin typeface="BBKGK G+ Gulliver"/>
              </a:rPr>
              <a:t>i</a:t>
            </a:r>
            <a:r>
              <a:rPr lang="en-IN" sz="800" i="1" dirty="0">
                <a:solidFill>
                  <a:srgbClr val="000000"/>
                </a:solidFill>
                <a:latin typeface="BBKGK G+ Gulliver"/>
              </a:rPr>
              <a:t> </a:t>
            </a:r>
            <a:r>
              <a:rPr lang="en-IN" sz="800" dirty="0">
                <a:solidFill>
                  <a:srgbClr val="000000"/>
                </a:solidFill>
                <a:latin typeface="BBJOM G+ Gulliver"/>
              </a:rPr>
              <a:t>with past alignment information </a:t>
            </a:r>
            <a:r>
              <a:rPr lang="en-IN" sz="800" dirty="0">
                <a:solidFill>
                  <a:srgbClr val="000000"/>
                </a:solidFill>
                <a:latin typeface="BBKIO N+ RMTMIB"/>
              </a:rPr>
              <a:t>β</a:t>
            </a:r>
            <a:r>
              <a:rPr lang="en-IN" sz="800" i="1" dirty="0">
                <a:solidFill>
                  <a:srgbClr val="000000"/>
                </a:solidFill>
                <a:latin typeface="BBKGK G+ Gulliver"/>
              </a:rPr>
              <a:t>t </a:t>
            </a:r>
            <a:r>
              <a:rPr lang="en-IN" sz="800" dirty="0">
                <a:solidFill>
                  <a:srgbClr val="000000"/>
                </a:solidFill>
                <a:latin typeface="BBJOM G+ Gulliver"/>
              </a:rPr>
              <a:t>to compute the attention weights </a:t>
            </a:r>
            <a:r>
              <a:rPr lang="en-IN" sz="800" dirty="0">
                <a:solidFill>
                  <a:srgbClr val="000000"/>
                </a:solidFill>
                <a:latin typeface="BBKIK M+ RMTMI"/>
              </a:rPr>
              <a:t>α</a:t>
            </a:r>
            <a:r>
              <a:rPr lang="en-IN" sz="800" i="1" dirty="0" err="1">
                <a:solidFill>
                  <a:srgbClr val="000000"/>
                </a:solidFill>
                <a:latin typeface="BBKGK G+ Gulliver"/>
              </a:rPr>
              <a:t>ti</a:t>
            </a:r>
            <a:r>
              <a:rPr lang="en-IN" sz="800" i="1" dirty="0">
                <a:solidFill>
                  <a:srgbClr val="000000"/>
                </a:solidFill>
                <a:latin typeface="BBKGK G+ Gulliver"/>
              </a:rPr>
              <a:t> </a:t>
            </a:r>
            <a:r>
              <a:rPr lang="en-IN" sz="800" dirty="0">
                <a:solidFill>
                  <a:srgbClr val="000000"/>
                </a:solidFill>
                <a:latin typeface="BBJOM G+ Gulliver"/>
              </a:rPr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751524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5943599" y="1554163"/>
            <a:ext cx="6097556" cy="1421928"/>
          </a:xfrm>
        </p:spPr>
        <p:txBody>
          <a:bodyPr/>
          <a:lstStyle/>
          <a:p>
            <a:r>
              <a:rPr lang="en-IN" sz="2400" dirty="0"/>
              <a:t>Coverage means the overall alignment information that indicates whether a local region of the source HME images has been translated.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8"/>
          </p:nvPr>
        </p:nvSpPr>
        <p:spPr>
          <a:xfrm>
            <a:off x="5721926" y="539318"/>
            <a:ext cx="6374648" cy="1014845"/>
          </a:xfrm>
        </p:spPr>
        <p:txBody>
          <a:bodyPr/>
          <a:lstStyle/>
          <a:p>
            <a:r>
              <a:rPr lang="en-IN" dirty="0"/>
              <a:t>Coverage-model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81" y="833437"/>
            <a:ext cx="5486400" cy="54197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42695" y="3629034"/>
            <a:ext cx="5133109" cy="193899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4"/>
                </a:solidFill>
              </a:rPr>
              <a:t>The past alignment information is especially important when recognizing HME.</a:t>
            </a:r>
          </a:p>
          <a:p>
            <a:r>
              <a:rPr lang="en-IN" sz="2400" b="1" dirty="0">
                <a:solidFill>
                  <a:srgbClr val="FF0000"/>
                </a:solidFill>
              </a:rPr>
              <a:t> </a:t>
            </a:r>
            <a:r>
              <a:rPr lang="en-IN" sz="2400" b="1" dirty="0" err="1">
                <a:solidFill>
                  <a:srgbClr val="FF0000"/>
                </a:solidFill>
              </a:rPr>
              <a:t>Mis</a:t>
            </a:r>
            <a:r>
              <a:rPr lang="en-IN" sz="2400" b="1" dirty="0">
                <a:solidFill>
                  <a:srgbClr val="FF0000"/>
                </a:solidFill>
              </a:rPr>
              <a:t>-alignment </a:t>
            </a:r>
            <a:r>
              <a:rPr lang="en-IN" sz="2400" b="1" dirty="0"/>
              <a:t>may result in </a:t>
            </a:r>
            <a:r>
              <a:rPr lang="en-IN" sz="2400" b="1" dirty="0">
                <a:solidFill>
                  <a:srgbClr val="FF0000"/>
                </a:solidFill>
              </a:rPr>
              <a:t>over- or under-parsing</a:t>
            </a:r>
            <a:r>
              <a:rPr lang="en-IN" sz="24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21695408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5943599" y="1554163"/>
            <a:ext cx="6097556" cy="1421928"/>
          </a:xfrm>
        </p:spPr>
        <p:txBody>
          <a:bodyPr/>
          <a:lstStyle/>
          <a:p>
            <a:r>
              <a:rPr lang="en-IN" sz="2400" dirty="0"/>
              <a:t>Coverage means the overall alignment information that indicates whether a local region of the source HME images has been translated.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8"/>
          </p:nvPr>
        </p:nvSpPr>
        <p:spPr>
          <a:xfrm>
            <a:off x="5721926" y="539318"/>
            <a:ext cx="6374648" cy="1014845"/>
          </a:xfrm>
        </p:spPr>
        <p:txBody>
          <a:bodyPr/>
          <a:lstStyle/>
          <a:p>
            <a:r>
              <a:rPr lang="en-IN" dirty="0"/>
              <a:t>Coverage-model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342695" y="3299353"/>
            <a:ext cx="5133109" cy="286232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/>
              <a:t>To address the problem of lacking coverage, we chose to append a </a:t>
            </a:r>
            <a:r>
              <a:rPr lang="en-IN" sz="2400" b="1" dirty="0">
                <a:solidFill>
                  <a:srgbClr val="00B050"/>
                </a:solidFill>
              </a:rPr>
              <a:t>coverage vector </a:t>
            </a:r>
            <a:r>
              <a:rPr lang="en-IN" sz="2400" dirty="0"/>
              <a:t>to the attention model .</a:t>
            </a:r>
          </a:p>
          <a:p>
            <a:r>
              <a:rPr lang="en-IN" sz="2800" b="1" dirty="0">
                <a:solidFill>
                  <a:srgbClr val="00B050"/>
                </a:solidFill>
              </a:rPr>
              <a:t>Coverage vector aims keeping track of past alignment information.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01" y="1439381"/>
            <a:ext cx="5624079" cy="472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7682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8"/>
          </p:nvPr>
        </p:nvSpPr>
        <p:spPr>
          <a:xfrm>
            <a:off x="5721926" y="539318"/>
            <a:ext cx="6374648" cy="1014845"/>
          </a:xfrm>
        </p:spPr>
        <p:txBody>
          <a:bodyPr/>
          <a:lstStyle/>
          <a:p>
            <a:r>
              <a:rPr lang="en-IN" dirty="0"/>
              <a:t>Coverage-model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2677662"/>
            <a:ext cx="3619500" cy="156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4600141"/>
            <a:ext cx="5800725" cy="5048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47609" y="1754332"/>
            <a:ext cx="47278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coverage vector is computed based on the sum of all past attention probabilities rather than on previous step attention probabilities.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coverage vector is fed to the attention model to help adjust future attention.</a:t>
            </a:r>
          </a:p>
          <a:p>
            <a:r>
              <a:rPr lang="en-I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Consequently, the coverage vector can guide the encoder-decoder and alleviate the problems of over- or under-parsing.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70214" y="1754332"/>
            <a:ext cx="4338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attention model based on the coverage vector can be written as: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506372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888648" y="1978270"/>
            <a:ext cx="6097555" cy="3240887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/>
              <a:t>This model deals with the problems caused by pooling operations.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/>
              <a:t>Because the scales of handwritten math symbols vary severely, the fine-grained details of extracted feature maps  are lost in low-resolution feature maps.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/>
              <a:t> After many pooling layers, the visual information of the decimal point is gone, which leads to an under-parsing problem.</a:t>
            </a:r>
          </a:p>
          <a:p>
            <a:pPr algn="l"/>
            <a:r>
              <a:rPr lang="en-IN" sz="1600" dirty="0"/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094444" y="384786"/>
            <a:ext cx="6097556" cy="1089529"/>
          </a:xfrm>
        </p:spPr>
        <p:txBody>
          <a:bodyPr/>
          <a:lstStyle/>
          <a:p>
            <a:r>
              <a:rPr lang="en-IN" b="1" dirty="0"/>
              <a:t>MULTI SCALE ATTENTION WITH DENSE ENCODER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8" y="1474315"/>
            <a:ext cx="58102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743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888648" y="1978270"/>
            <a:ext cx="6097555" cy="3847207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/>
              <a:t>To implement the multi-scale attention model, a multi-scale dense encoder is used that will provide both low-resolution features and high-resolution features.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/>
              <a:t>The low-resolution features capture a </a:t>
            </a:r>
            <a:r>
              <a:rPr lang="en-IN" sz="1600" b="1" dirty="0"/>
              <a:t>larger receptive field </a:t>
            </a:r>
            <a:r>
              <a:rPr lang="en-IN" sz="1600" dirty="0"/>
              <a:t>and are more semantic while the high-resolution features restore more fine-grained visual information.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/>
              <a:t>The decoder then attends to both low-resolution and high-resolution features for predicting output </a:t>
            </a:r>
            <a:r>
              <a:rPr lang="en-IN" sz="1600" dirty="0" err="1"/>
              <a:t>LaTeX</a:t>
            </a:r>
            <a:r>
              <a:rPr lang="en-IN" sz="1600" dirty="0"/>
              <a:t> strings.</a:t>
            </a:r>
          </a:p>
          <a:p>
            <a:pPr algn="l"/>
            <a:endParaRPr lang="en-IN" sz="1600" dirty="0"/>
          </a:p>
          <a:p>
            <a:pPr algn="l"/>
            <a:endParaRPr lang="en-IN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094444" y="384786"/>
            <a:ext cx="6097556" cy="1089529"/>
          </a:xfrm>
        </p:spPr>
        <p:txBody>
          <a:bodyPr/>
          <a:lstStyle/>
          <a:p>
            <a:r>
              <a:rPr lang="en-IN" b="1" dirty="0"/>
              <a:t>MULTI SCALE ATTENTION WITH DENSE ENCODER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687"/>
            <a:ext cx="5811982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54536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31493" y="560134"/>
            <a:ext cx="4376615" cy="701731"/>
          </a:xfrm>
        </p:spPr>
        <p:txBody>
          <a:bodyPr/>
          <a:lstStyle/>
          <a:p>
            <a:r>
              <a:rPr lang="en-IN" sz="4400" dirty="0"/>
              <a:t>Dataset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83734037"/>
              </p:ext>
            </p:extLst>
          </p:nvPr>
        </p:nvGraphicFramePr>
        <p:xfrm>
          <a:off x="2394438" y="126186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864225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304800" y="2939635"/>
            <a:ext cx="11887200" cy="978729"/>
          </a:xfrm>
        </p:spPr>
        <p:txBody>
          <a:bodyPr/>
          <a:lstStyle/>
          <a:p>
            <a:r>
              <a:rPr lang="en-US" sz="3200" dirty="0"/>
              <a:t>“</a:t>
            </a:r>
            <a:r>
              <a:rPr lang="en-US" sz="3200" b="1" dirty="0"/>
              <a:t>MACHINE LEARNING</a:t>
            </a:r>
            <a:r>
              <a:rPr lang="en-US" sz="3200" dirty="0"/>
              <a:t> WILL AUTOMATE JOBS THAT MOST PEOPLE THOUGHT COULD ONLY BE DONE BY PEOPLE.”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865562" y="5276808"/>
            <a:ext cx="8097838" cy="369332"/>
          </a:xfrm>
        </p:spPr>
        <p:txBody>
          <a:bodyPr/>
          <a:lstStyle/>
          <a:p>
            <a:r>
              <a:rPr lang="en-US" b="1" dirty="0"/>
              <a:t>—DAVE WATERS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65888"/>
            <a:ext cx="431800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2688" y="243410"/>
            <a:ext cx="670312" cy="580653"/>
          </a:xfrm>
          <a:custGeom>
            <a:avLst/>
            <a:gdLst>
              <a:gd name="connsiteX0" fmla="*/ 603423 w 670312"/>
              <a:gd name="connsiteY0" fmla="*/ 0 h 580653"/>
              <a:gd name="connsiteX1" fmla="*/ 670312 w 670312"/>
              <a:gd name="connsiteY1" fmla="*/ 126662 h 580653"/>
              <a:gd name="connsiteX2" fmla="*/ 557170 w 670312"/>
              <a:gd name="connsiteY2" fmla="*/ 203157 h 580653"/>
              <a:gd name="connsiteX3" fmla="*/ 522302 w 670312"/>
              <a:gd name="connsiteY3" fmla="*/ 293172 h 580653"/>
              <a:gd name="connsiteX4" fmla="*/ 670312 w 670312"/>
              <a:gd name="connsiteY4" fmla="*/ 293172 h 580653"/>
              <a:gd name="connsiteX5" fmla="*/ 670312 w 670312"/>
              <a:gd name="connsiteY5" fmla="*/ 580653 h 580653"/>
              <a:gd name="connsiteX6" fmla="*/ 360772 w 670312"/>
              <a:gd name="connsiteY6" fmla="*/ 580653 h 580653"/>
              <a:gd name="connsiteX7" fmla="*/ 360772 w 670312"/>
              <a:gd name="connsiteY7" fmla="*/ 342272 h 580653"/>
              <a:gd name="connsiteX8" fmla="*/ 415564 w 670312"/>
              <a:gd name="connsiteY8" fmla="*/ 134489 h 580653"/>
              <a:gd name="connsiteX9" fmla="*/ 603423 w 670312"/>
              <a:gd name="connsiteY9" fmla="*/ 0 h 580653"/>
              <a:gd name="connsiteX10" fmla="*/ 242650 w 670312"/>
              <a:gd name="connsiteY10" fmla="*/ 0 h 580653"/>
              <a:gd name="connsiteX11" fmla="*/ 309539 w 670312"/>
              <a:gd name="connsiteY11" fmla="*/ 126662 h 580653"/>
              <a:gd name="connsiteX12" fmla="*/ 196397 w 670312"/>
              <a:gd name="connsiteY12" fmla="*/ 203157 h 580653"/>
              <a:gd name="connsiteX13" fmla="*/ 161530 w 670312"/>
              <a:gd name="connsiteY13" fmla="*/ 293172 h 580653"/>
              <a:gd name="connsiteX14" fmla="*/ 309539 w 670312"/>
              <a:gd name="connsiteY14" fmla="*/ 293172 h 580653"/>
              <a:gd name="connsiteX15" fmla="*/ 309539 w 670312"/>
              <a:gd name="connsiteY15" fmla="*/ 580653 h 580653"/>
              <a:gd name="connsiteX16" fmla="*/ 0 w 670312"/>
              <a:gd name="connsiteY16" fmla="*/ 580653 h 580653"/>
              <a:gd name="connsiteX17" fmla="*/ 0 w 670312"/>
              <a:gd name="connsiteY17" fmla="*/ 342272 h 580653"/>
              <a:gd name="connsiteX18" fmla="*/ 54792 w 670312"/>
              <a:gd name="connsiteY18" fmla="*/ 134489 h 580653"/>
              <a:gd name="connsiteX19" fmla="*/ 242650 w 670312"/>
              <a:gd name="connsiteY19" fmla="*/ 0 h 58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0312" h="580653">
                <a:moveTo>
                  <a:pt x="603423" y="0"/>
                </a:moveTo>
                <a:lnTo>
                  <a:pt x="670312" y="126662"/>
                </a:lnTo>
                <a:cubicBezTo>
                  <a:pt x="615757" y="152279"/>
                  <a:pt x="578043" y="177777"/>
                  <a:pt x="557170" y="203157"/>
                </a:cubicBezTo>
                <a:cubicBezTo>
                  <a:pt x="536297" y="228537"/>
                  <a:pt x="524674" y="258542"/>
                  <a:pt x="522302" y="293172"/>
                </a:cubicBezTo>
                <a:lnTo>
                  <a:pt x="670312" y="293172"/>
                </a:lnTo>
                <a:lnTo>
                  <a:pt x="670312" y="580653"/>
                </a:lnTo>
                <a:lnTo>
                  <a:pt x="360772" y="580653"/>
                </a:lnTo>
                <a:lnTo>
                  <a:pt x="360772" y="342272"/>
                </a:lnTo>
                <a:cubicBezTo>
                  <a:pt x="360772" y="254510"/>
                  <a:pt x="379036" y="185249"/>
                  <a:pt x="415564" y="134489"/>
                </a:cubicBezTo>
                <a:cubicBezTo>
                  <a:pt x="452092" y="83729"/>
                  <a:pt x="514712" y="38900"/>
                  <a:pt x="603423" y="0"/>
                </a:cubicBezTo>
                <a:close/>
                <a:moveTo>
                  <a:pt x="242650" y="0"/>
                </a:moveTo>
                <a:lnTo>
                  <a:pt x="309539" y="126662"/>
                </a:lnTo>
                <a:cubicBezTo>
                  <a:pt x="254985" y="152279"/>
                  <a:pt x="217271" y="177777"/>
                  <a:pt x="196397" y="203157"/>
                </a:cubicBezTo>
                <a:cubicBezTo>
                  <a:pt x="175524" y="228537"/>
                  <a:pt x="163902" y="258542"/>
                  <a:pt x="161530" y="293172"/>
                </a:cubicBezTo>
                <a:lnTo>
                  <a:pt x="309539" y="293172"/>
                </a:lnTo>
                <a:lnTo>
                  <a:pt x="309539" y="580653"/>
                </a:lnTo>
                <a:lnTo>
                  <a:pt x="0" y="580653"/>
                </a:lnTo>
                <a:lnTo>
                  <a:pt x="0" y="342272"/>
                </a:lnTo>
                <a:cubicBezTo>
                  <a:pt x="0" y="254510"/>
                  <a:pt x="18264" y="185249"/>
                  <a:pt x="54792" y="134489"/>
                </a:cubicBezTo>
                <a:cubicBezTo>
                  <a:pt x="91320" y="83729"/>
                  <a:pt x="153940" y="38900"/>
                  <a:pt x="2426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105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55" y="3235569"/>
            <a:ext cx="5857875" cy="20574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1051570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CORRECT AND INCORRECT EXAMPLES: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975" y="3205162"/>
            <a:ext cx="5915025" cy="211821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7197726">
            <a:off x="3275520" y="2017301"/>
            <a:ext cx="1536001" cy="5957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ight Arrow 8"/>
          <p:cNvSpPr/>
          <p:nvPr/>
        </p:nvSpPr>
        <p:spPr>
          <a:xfrm rot="2841730">
            <a:off x="7667625" y="2115390"/>
            <a:ext cx="165569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INCORRECT</a:t>
            </a:r>
          </a:p>
        </p:txBody>
      </p:sp>
      <p:sp>
        <p:nvSpPr>
          <p:cNvPr id="10" name="Rectangle 9"/>
          <p:cNvSpPr/>
          <p:nvPr/>
        </p:nvSpPr>
        <p:spPr>
          <a:xfrm rot="17993501">
            <a:off x="3466182" y="2173040"/>
            <a:ext cx="1154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374603217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75454" y="449830"/>
            <a:ext cx="4376615" cy="646331"/>
          </a:xfrm>
        </p:spPr>
        <p:txBody>
          <a:bodyPr/>
          <a:lstStyle/>
          <a:p>
            <a:r>
              <a:rPr lang="en-IN" sz="4000" dirty="0"/>
              <a:t>Evaluation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04801" y="4206240"/>
            <a:ext cx="11658600" cy="424732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75732629"/>
              </p:ext>
            </p:extLst>
          </p:nvPr>
        </p:nvGraphicFramePr>
        <p:xfrm>
          <a:off x="115276" y="1433145"/>
          <a:ext cx="7103208" cy="4990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9730" y="3538904"/>
            <a:ext cx="4162425" cy="2628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3330" y="6275565"/>
            <a:ext cx="5838825" cy="29527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578469" y="6167804"/>
            <a:ext cx="2083776" cy="592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Our Best Result: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382563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Oval 9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mpd="thinThick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Rectangle 45"/>
          <p:cNvSpPr/>
          <p:nvPr/>
        </p:nvSpPr>
        <p:spPr>
          <a:xfrm flipH="1">
            <a:off x="7911252" y="4253573"/>
            <a:ext cx="3492608" cy="7040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</a:pPr>
            <a:r>
              <a:rPr lang="en-US" sz="4800" dirty="0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Thank You</a:t>
            </a: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1679957" y="3280601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7066536" y="4361548"/>
            <a:ext cx="488128" cy="488128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2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46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30114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“Importance of Mathematical Expressions”</a:t>
            </a:r>
          </a:p>
          <a:p>
            <a:pPr>
              <a:spcAft>
                <a:spcPts val="2400"/>
              </a:spcAft>
            </a:pPr>
            <a:r>
              <a:rPr lang="en-IN" sz="2000" b="0" dirty="0">
                <a:solidFill>
                  <a:schemeClr val="tx1"/>
                </a:solidFill>
              </a:rPr>
              <a:t>Mathematical expressions are indispensable for describing problems in maths, physics and many other fields.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2804870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“Need of the hour”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While natural input is convenient, it also requires the development of systems that are able to recognize handwritten mathematical expressions (HMEs)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3184462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b="0" dirty="0"/>
              <a:t>“</a:t>
            </a:r>
            <a:r>
              <a:rPr lang="en-US" dirty="0"/>
              <a:t>Challenges</a:t>
            </a:r>
            <a:r>
              <a:rPr lang="en-US" b="0" dirty="0"/>
              <a:t>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000" b="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0" dirty="0">
                <a:solidFill>
                  <a:schemeClr val="tx1"/>
                </a:solidFill>
              </a:rPr>
              <a:t>Complicated two-dimensional structures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0" dirty="0">
                <a:solidFill>
                  <a:schemeClr val="tx1"/>
                </a:solidFill>
              </a:rPr>
              <a:t>Ambiguous handwriting input.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0" dirty="0">
                <a:solidFill>
                  <a:schemeClr val="tx1"/>
                </a:solidFill>
              </a:rPr>
              <a:t>Variant scales of handwritten math symbols.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757130"/>
          </a:xfrm>
        </p:spPr>
        <p:txBody>
          <a:bodyPr/>
          <a:lstStyle/>
          <a:p>
            <a:r>
              <a:rPr lang="en-IN" dirty="0"/>
              <a:t>Multi-Scale Attention with Dense Encoder for Handwritten Mathematical Expression Recognition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375511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86838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5056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4"/>
          </p:nvPr>
        </p:nvSpPr>
        <p:spPr>
          <a:xfrm>
            <a:off x="11432913" y="6316156"/>
            <a:ext cx="498402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168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1.04167E-6 -4.44444E-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8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8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3 -4.44444E-6 L 3.95833E-6 -4.44444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8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8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8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8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8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8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-2.5E-6 -4.44444E-6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uiExpand="1" build="p"/>
      <p:bldP spid="18" grpId="0" uiExpand="1" build="p"/>
      <p:bldP spid="9" grpId="0" animBg="1"/>
      <p:bldP spid="9" grpId="1" animBg="1"/>
      <p:bldP spid="15" grpId="0" animBg="1"/>
      <p:bldP spid="15" grpId="1" animBg="1"/>
      <p:bldP spid="13" grpId="0" animBg="1"/>
      <p:bldP spid="1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1311128"/>
          </a:xfrm>
        </p:spPr>
        <p:txBody>
          <a:bodyPr/>
          <a:lstStyle/>
          <a:p>
            <a:r>
              <a:rPr lang="en-US" dirty="0"/>
              <a:t>CNN encoder that maps ME images to high level features.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2446098" y="3493674"/>
            <a:ext cx="2452513" cy="2225225"/>
          </a:xfrm>
        </p:spPr>
        <p:txBody>
          <a:bodyPr/>
          <a:lstStyle/>
          <a:p>
            <a:r>
              <a:rPr lang="en-US" dirty="0"/>
              <a:t>RNN decoder that converts the high-level features into output sequences, word by word.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1311128"/>
          </a:xfrm>
        </p:spPr>
        <p:txBody>
          <a:bodyPr/>
          <a:lstStyle/>
          <a:p>
            <a:r>
              <a:rPr lang="en-US" dirty="0"/>
              <a:t>The Parser is equipped with attention mechanism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3700500"/>
          </a:xfrm>
        </p:spPr>
        <p:txBody>
          <a:bodyPr/>
          <a:lstStyle/>
          <a:p>
            <a:pPr algn="l"/>
            <a:r>
              <a:rPr lang="en-US" dirty="0"/>
              <a:t>Improvement over the Encoder: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Strengthen feature extraction.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Facilitate gradient propagation</a:t>
            </a:r>
            <a:br>
              <a:rPr lang="en-IN" b="0" dirty="0"/>
            </a:br>
            <a:br>
              <a:rPr lang="en-IN" b="0" dirty="0"/>
            </a:br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7"/>
          </p:nvPr>
        </p:nvSpPr>
        <p:spPr>
          <a:xfrm>
            <a:off x="9766102" y="3590924"/>
            <a:ext cx="2413010" cy="327085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Recognition of math symbols in different scales</a:t>
            </a:r>
            <a:r>
              <a:rPr lang="en-IN" sz="2000" b="0" dirty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Restore the ﬁne-grained details dropped by pooling operations.</a:t>
            </a:r>
            <a:br>
              <a:rPr lang="en-IN" sz="2000" b="0" dirty="0"/>
            </a:b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0" y="470362"/>
            <a:ext cx="12192000" cy="65001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4400" b="1" dirty="0">
                <a:latin typeface="Century Gothic" panose="020B0502020202020204" pitchFamily="34" charset="0"/>
              </a:rPr>
              <a:t>ARCHITECTURE</a:t>
            </a:r>
            <a:br>
              <a:rPr lang="en-US" dirty="0"/>
            </a:br>
            <a:endParaRPr lang="en-US" dirty="0"/>
          </a:p>
        </p:txBody>
      </p:sp>
      <p:sp>
        <p:nvSpPr>
          <p:cNvPr id="47" name="Content Placeholder 46"/>
          <p:cNvSpPr>
            <a:spLocks noGrp="1"/>
          </p:cNvSpPr>
          <p:nvPr>
            <p:ph idx="18"/>
          </p:nvPr>
        </p:nvSpPr>
        <p:spPr>
          <a:xfrm>
            <a:off x="68658" y="2040184"/>
            <a:ext cx="2377440" cy="1356269"/>
          </a:xfrm>
        </p:spPr>
        <p:txBody>
          <a:bodyPr/>
          <a:lstStyle/>
          <a:p>
            <a:r>
              <a:rPr lang="en-US" dirty="0"/>
              <a:t>1</a:t>
            </a:r>
          </a:p>
          <a:p>
            <a:r>
              <a:rPr lang="en-US" sz="2800" dirty="0"/>
              <a:t>(Watcher)</a:t>
            </a:r>
          </a:p>
        </p:txBody>
      </p:sp>
      <p:sp>
        <p:nvSpPr>
          <p:cNvPr id="48" name="Content Placeholder 47"/>
          <p:cNvSpPr>
            <a:spLocks noGrp="1"/>
          </p:cNvSpPr>
          <p:nvPr>
            <p:ph idx="19"/>
          </p:nvPr>
        </p:nvSpPr>
        <p:spPr>
          <a:xfrm>
            <a:off x="2483635" y="2034471"/>
            <a:ext cx="2377440" cy="1356269"/>
          </a:xfrm>
        </p:spPr>
        <p:txBody>
          <a:bodyPr/>
          <a:lstStyle/>
          <a:p>
            <a:r>
              <a:rPr lang="en-US" dirty="0"/>
              <a:t>2</a:t>
            </a:r>
          </a:p>
          <a:p>
            <a:r>
              <a:rPr lang="en-US" sz="2800" dirty="0"/>
              <a:t>(Parser)</a:t>
            </a:r>
            <a:endParaRPr lang="en-US" sz="4800" dirty="0"/>
          </a:p>
        </p:txBody>
      </p:sp>
      <p:sp>
        <p:nvSpPr>
          <p:cNvPr id="49" name="Content Placeholder 48"/>
          <p:cNvSpPr>
            <a:spLocks noGrp="1"/>
          </p:cNvSpPr>
          <p:nvPr>
            <p:ph idx="20"/>
          </p:nvPr>
        </p:nvSpPr>
        <p:spPr>
          <a:xfrm>
            <a:off x="4898612" y="2072571"/>
            <a:ext cx="2377440" cy="1356269"/>
          </a:xfrm>
        </p:spPr>
        <p:txBody>
          <a:bodyPr/>
          <a:lstStyle/>
          <a:p>
            <a:r>
              <a:rPr lang="en-US" dirty="0"/>
              <a:t>3</a:t>
            </a:r>
          </a:p>
          <a:p>
            <a:r>
              <a:rPr lang="en-US" sz="2800" dirty="0"/>
              <a:t>(Attender)</a:t>
            </a:r>
          </a:p>
        </p:txBody>
      </p:sp>
      <p:sp>
        <p:nvSpPr>
          <p:cNvPr id="50" name="Content Placeholder 49"/>
          <p:cNvSpPr>
            <a:spLocks noGrp="1"/>
          </p:cNvSpPr>
          <p:nvPr>
            <p:ph idx="21"/>
          </p:nvPr>
        </p:nvSpPr>
        <p:spPr>
          <a:xfrm>
            <a:off x="7313589" y="2085527"/>
            <a:ext cx="2377440" cy="1356269"/>
          </a:xfrm>
        </p:spPr>
        <p:txBody>
          <a:bodyPr/>
          <a:lstStyle/>
          <a:p>
            <a:r>
              <a:rPr lang="en-US" dirty="0"/>
              <a:t>4</a:t>
            </a:r>
          </a:p>
          <a:p>
            <a:r>
              <a:rPr lang="en-US" sz="2800" dirty="0"/>
              <a:t>(</a:t>
            </a:r>
            <a:r>
              <a:rPr lang="en-US" sz="2800" dirty="0" err="1"/>
              <a:t>DenseNet</a:t>
            </a:r>
            <a:r>
              <a:rPr lang="en-US" sz="2800" dirty="0"/>
              <a:t>)</a:t>
            </a:r>
          </a:p>
        </p:txBody>
      </p:sp>
      <p:sp>
        <p:nvSpPr>
          <p:cNvPr id="51" name="Content Placeholder 50"/>
          <p:cNvSpPr>
            <a:spLocks noGrp="1"/>
          </p:cNvSpPr>
          <p:nvPr>
            <p:ph idx="22"/>
          </p:nvPr>
        </p:nvSpPr>
        <p:spPr>
          <a:xfrm>
            <a:off x="9728566" y="1824921"/>
            <a:ext cx="2377440" cy="1633268"/>
          </a:xfrm>
        </p:spPr>
        <p:txBody>
          <a:bodyPr/>
          <a:lstStyle/>
          <a:p>
            <a:r>
              <a:rPr lang="en-US" dirty="0"/>
              <a:t>5</a:t>
            </a:r>
          </a:p>
          <a:p>
            <a:r>
              <a:rPr lang="en-US" sz="2400" dirty="0"/>
              <a:t>(Multi-Scale Attention)</a:t>
            </a:r>
          </a:p>
        </p:txBody>
      </p:sp>
    </p:spTree>
    <p:extLst>
      <p:ext uri="{BB962C8B-B14F-4D97-AF65-F5344CB8AC3E}">
        <p14:creationId xmlns:p14="http://schemas.microsoft.com/office/powerpoint/2010/main" val="637594276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480131"/>
          </a:xfrm>
        </p:spPr>
        <p:txBody>
          <a:bodyPr/>
          <a:lstStyle/>
          <a:p>
            <a:r>
              <a:rPr lang="en-IN" sz="2800" dirty="0"/>
              <a:t>HMER PROBLEMS: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056624718"/>
              </p:ext>
            </p:extLst>
          </p:nvPr>
        </p:nvGraphicFramePr>
        <p:xfrm>
          <a:off x="1408545" y="160289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667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867930"/>
          </a:xfrm>
        </p:spPr>
        <p:txBody>
          <a:bodyPr/>
          <a:lstStyle/>
          <a:p>
            <a:r>
              <a:rPr lang="en-IN" sz="2800" dirty="0"/>
              <a:t>POSSIBLE SOLUTIONS TO HMER PROBLEMS: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31050041"/>
              </p:ext>
            </p:extLst>
          </p:nvPr>
        </p:nvGraphicFramePr>
        <p:xfrm>
          <a:off x="1619892" y="2182969"/>
          <a:ext cx="9533017" cy="4675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785293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885371"/>
          </a:xfrm>
        </p:spPr>
        <p:txBody>
          <a:bodyPr/>
          <a:lstStyle/>
          <a:p>
            <a:r>
              <a:rPr lang="en-IN" sz="2400" dirty="0"/>
              <a:t>Watch , Attend and Parse</a:t>
            </a:r>
          </a:p>
          <a:p>
            <a:r>
              <a:rPr lang="en-IN" sz="2400" dirty="0"/>
              <a:t> (WAP)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94856446"/>
              </p:ext>
            </p:extLst>
          </p:nvPr>
        </p:nvGraphicFramePr>
        <p:xfrm>
          <a:off x="1844963" y="2047009"/>
          <a:ext cx="8026401" cy="5057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5315909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885371"/>
          </a:xfrm>
        </p:spPr>
        <p:txBody>
          <a:bodyPr/>
          <a:lstStyle/>
          <a:p>
            <a:r>
              <a:rPr lang="en-IN" sz="2400" dirty="0"/>
              <a:t>Watch , Attend and Parse</a:t>
            </a:r>
          </a:p>
          <a:p>
            <a:r>
              <a:rPr lang="en-IN" sz="2400" dirty="0"/>
              <a:t> (WAP)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45533953"/>
              </p:ext>
            </p:extLst>
          </p:nvPr>
        </p:nvGraphicFramePr>
        <p:xfrm>
          <a:off x="2182712" y="2213264"/>
          <a:ext cx="8128000" cy="4787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Down Arrow 9"/>
          <p:cNvSpPr/>
          <p:nvPr/>
        </p:nvSpPr>
        <p:spPr>
          <a:xfrm rot="1643091">
            <a:off x="3622727" y="1571502"/>
            <a:ext cx="601189" cy="207445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Down Arrow 11"/>
          <p:cNvSpPr/>
          <p:nvPr/>
        </p:nvSpPr>
        <p:spPr>
          <a:xfrm rot="20228104">
            <a:off x="7858703" y="1667681"/>
            <a:ext cx="601189" cy="196053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5010621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1"/>
          </p:nvPr>
        </p:nvSpPr>
        <p:spPr>
          <a:xfrm>
            <a:off x="129414" y="914401"/>
            <a:ext cx="5684884" cy="4758226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WAP</a:t>
            </a:r>
          </a:p>
          <a:p>
            <a:pPr lvl="2"/>
            <a:r>
              <a:rPr lang="en-IN" b="1" dirty="0"/>
              <a:t>Architectures of Watch, Attend, Parse for handwritten mathematical expression recognition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The </a:t>
            </a:r>
            <a:r>
              <a:rPr lang="en-IN" sz="2000" b="1" dirty="0"/>
              <a:t>watcher</a:t>
            </a:r>
            <a:r>
              <a:rPr lang="en-IN" sz="2000" dirty="0"/>
              <a:t> is a fully convolutional network (FCN) encoder. 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The </a:t>
            </a:r>
            <a:r>
              <a:rPr lang="en-IN" sz="2000" b="1" dirty="0"/>
              <a:t>parser</a:t>
            </a:r>
            <a:r>
              <a:rPr lang="en-IN" sz="2000" dirty="0"/>
              <a:t> is a Gated Recurrent Units (GRU) decoder generates the </a:t>
            </a:r>
            <a:r>
              <a:rPr lang="en-IN" sz="2000" dirty="0" err="1"/>
              <a:t>LaTeX</a:t>
            </a:r>
            <a:r>
              <a:rPr lang="en-IN" sz="2000" dirty="0"/>
              <a:t> sequence. 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The </a:t>
            </a:r>
            <a:r>
              <a:rPr lang="en-IN" sz="2000" b="1" dirty="0"/>
              <a:t>attention</a:t>
            </a:r>
            <a:r>
              <a:rPr lang="en-IN" sz="2000" dirty="0"/>
              <a:t> mechanism impels the decoder to focus its attention on specific parts of the input image.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699" y="214806"/>
            <a:ext cx="5834862" cy="59677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 Placeholder 41"/>
          <p:cNvSpPr>
            <a:spLocks noGrp="1"/>
          </p:cNvSpPr>
          <p:nvPr>
            <p:ph type="body" sz="quarter" idx="11"/>
          </p:nvPr>
        </p:nvSpPr>
        <p:spPr>
          <a:xfrm>
            <a:off x="5741561" y="6484937"/>
            <a:ext cx="6343066" cy="313932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Credits: </a:t>
            </a:r>
            <a:r>
              <a:rPr lang="en-US" sz="1600" dirty="0" err="1">
                <a:solidFill>
                  <a:schemeClr val="tx1"/>
                </a:solidFill>
              </a:rPr>
              <a:t>J.Zhang</a:t>
            </a:r>
            <a:r>
              <a:rPr lang="en-US" sz="1600" dirty="0">
                <a:solidFill>
                  <a:schemeClr val="tx1"/>
                </a:solidFill>
              </a:rPr>
              <a:t> et al. / Pattern Recognition 71 (2017) 196–206</a:t>
            </a:r>
          </a:p>
        </p:txBody>
      </p:sp>
    </p:spTree>
    <p:extLst>
      <p:ext uri="{BB962C8B-B14F-4D97-AF65-F5344CB8AC3E}">
        <p14:creationId xmlns:p14="http://schemas.microsoft.com/office/powerpoint/2010/main" val="365301624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torybuilding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FUL Presentations.pptx" id="{F35F1979-0F96-40AB-A8BA-4291EDE5F127}" vid="{D4D34B82-5498-418F-8E4B-B445820BAA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TF16401425 (1)</Template>
  <TotalTime>623</TotalTime>
  <Words>1121</Words>
  <Application>Microsoft Office PowerPoint</Application>
  <PresentationFormat>Widescreen</PresentationFormat>
  <Paragraphs>148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40" baseType="lpstr">
      <vt:lpstr>Arial</vt:lpstr>
      <vt:lpstr>Arial Black</vt:lpstr>
      <vt:lpstr>BBJOM G+ Gulliver</vt:lpstr>
      <vt:lpstr>BBKGJ G+ MTSY</vt:lpstr>
      <vt:lpstr>BBKGK G+ Gulliver</vt:lpstr>
      <vt:lpstr>BBKGL I+ Gulliver</vt:lpstr>
      <vt:lpstr>BBKIK M+ RMTMI</vt:lpstr>
      <vt:lpstr>BBKIO N+ RMTMIB</vt:lpstr>
      <vt:lpstr>BBKKI F+ Gulliver</vt:lpstr>
      <vt:lpstr>Calibri</vt:lpstr>
      <vt:lpstr>Century Gothic</vt:lpstr>
      <vt:lpstr>Segoe UI</vt:lpstr>
      <vt:lpstr>Segoe UI Black</vt:lpstr>
      <vt:lpstr>Segoe UI Light</vt:lpstr>
      <vt:lpstr>Segoe UI Semibold</vt:lpstr>
      <vt:lpstr>Segoe UI Semilight</vt:lpstr>
      <vt:lpstr>Wingdings</vt:lpstr>
      <vt:lpstr>Storybuilding Neal Creative</vt:lpstr>
      <vt:lpstr>Handwritten Mathematical Expression Recognition</vt:lpstr>
      <vt:lpstr>PowerPoint Presentation</vt:lpstr>
      <vt:lpstr>SUBJECT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Handwritten Mathematical Expression Recognition</dc:title>
  <dc:subject/>
  <dc:creator>Aditi</dc:creator>
  <cp:keywords/>
  <dc:description/>
  <cp:lastModifiedBy>Aditi</cp:lastModifiedBy>
  <cp:revision>59</cp:revision>
  <dcterms:created xsi:type="dcterms:W3CDTF">2019-04-28T21:24:28Z</dcterms:created>
  <dcterms:modified xsi:type="dcterms:W3CDTF">2019-04-29T18:01:07Z</dcterms:modified>
  <cp:category/>
</cp:coreProperties>
</file>