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85" r:id="rId4"/>
    <p:sldId id="286" r:id="rId5"/>
    <p:sldId id="287" r:id="rId6"/>
    <p:sldId id="279" r:id="rId7"/>
    <p:sldId id="258" r:id="rId8"/>
    <p:sldId id="260" r:id="rId9"/>
    <p:sldId id="261" r:id="rId10"/>
    <p:sldId id="262" r:id="rId11"/>
    <p:sldId id="280" r:id="rId12"/>
    <p:sldId id="263" r:id="rId13"/>
    <p:sldId id="264" r:id="rId14"/>
    <p:sldId id="265" r:id="rId15"/>
    <p:sldId id="281" r:id="rId16"/>
    <p:sldId id="282" r:id="rId17"/>
    <p:sldId id="266" r:id="rId18"/>
    <p:sldId id="267" r:id="rId19"/>
    <p:sldId id="269" r:id="rId20"/>
    <p:sldId id="270" r:id="rId21"/>
    <p:sldId id="273" r:id="rId22"/>
    <p:sldId id="274" r:id="rId23"/>
    <p:sldId id="272" r:id="rId24"/>
    <p:sldId id="275" r:id="rId25"/>
    <p:sldId id="277" r:id="rId26"/>
    <p:sldId id="283" r:id="rId27"/>
    <p:sldId id="278" r:id="rId28"/>
    <p:sldId id="288" r:id="rId29"/>
    <p:sldId id="28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1ABC5-07B5-44AA-8050-A8DCA59E89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79B1150-A1F9-4B39-BFFD-4764FE9349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2A7C57-7697-4D98-AA7F-3C760A6DFA6C}"/>
              </a:ext>
            </a:extLst>
          </p:cNvPr>
          <p:cNvSpPr>
            <a:spLocks noGrp="1"/>
          </p:cNvSpPr>
          <p:nvPr>
            <p:ph type="dt" sz="half" idx="10"/>
          </p:nvPr>
        </p:nvSpPr>
        <p:spPr/>
        <p:txBody>
          <a:bodyPr/>
          <a:lstStyle/>
          <a:p>
            <a:fld id="{E7DDFB05-9759-45C8-BEC6-FC92A5A5B748}" type="datetimeFigureOut">
              <a:rPr lang="en-IN" smtClean="0"/>
              <a:t>18-10-2018</a:t>
            </a:fld>
            <a:endParaRPr lang="en-IN"/>
          </a:p>
        </p:txBody>
      </p:sp>
      <p:sp>
        <p:nvSpPr>
          <p:cNvPr id="5" name="Footer Placeholder 4">
            <a:extLst>
              <a:ext uri="{FF2B5EF4-FFF2-40B4-BE49-F238E27FC236}">
                <a16:creationId xmlns:a16="http://schemas.microsoft.com/office/drawing/2014/main" id="{7CA8BDDA-3D66-4CE0-8BDC-3879859D80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E9914C-6F4E-47C5-BB15-ED00F0C4BC47}"/>
              </a:ext>
            </a:extLst>
          </p:cNvPr>
          <p:cNvSpPr>
            <a:spLocks noGrp="1"/>
          </p:cNvSpPr>
          <p:nvPr>
            <p:ph type="sldNum" sz="quarter" idx="12"/>
          </p:nvPr>
        </p:nvSpPr>
        <p:spPr/>
        <p:txBody>
          <a:bodyPr/>
          <a:lstStyle/>
          <a:p>
            <a:fld id="{1E6D555A-2207-4516-AF9E-17A6541ED455}" type="slidenum">
              <a:rPr lang="en-IN" smtClean="0"/>
              <a:t>‹#›</a:t>
            </a:fld>
            <a:endParaRPr lang="en-IN"/>
          </a:p>
        </p:txBody>
      </p:sp>
    </p:spTree>
    <p:extLst>
      <p:ext uri="{BB962C8B-B14F-4D97-AF65-F5344CB8AC3E}">
        <p14:creationId xmlns:p14="http://schemas.microsoft.com/office/powerpoint/2010/main" val="597919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CE903-173A-4B97-B421-5DB274920A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C143B4-82ED-4689-8F1E-F7490194D40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8EC29F-99C2-4945-82E8-7BFF273200D8}"/>
              </a:ext>
            </a:extLst>
          </p:cNvPr>
          <p:cNvSpPr>
            <a:spLocks noGrp="1"/>
          </p:cNvSpPr>
          <p:nvPr>
            <p:ph type="dt" sz="half" idx="10"/>
          </p:nvPr>
        </p:nvSpPr>
        <p:spPr/>
        <p:txBody>
          <a:bodyPr/>
          <a:lstStyle/>
          <a:p>
            <a:fld id="{E7DDFB05-9759-45C8-BEC6-FC92A5A5B748}" type="datetimeFigureOut">
              <a:rPr lang="en-IN" smtClean="0"/>
              <a:t>18-10-2018</a:t>
            </a:fld>
            <a:endParaRPr lang="en-IN"/>
          </a:p>
        </p:txBody>
      </p:sp>
      <p:sp>
        <p:nvSpPr>
          <p:cNvPr id="5" name="Footer Placeholder 4">
            <a:extLst>
              <a:ext uri="{FF2B5EF4-FFF2-40B4-BE49-F238E27FC236}">
                <a16:creationId xmlns:a16="http://schemas.microsoft.com/office/drawing/2014/main" id="{CCEA26E1-4046-4352-B839-B730732682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ACC7BC-1221-4C8D-8E9B-623A071092B6}"/>
              </a:ext>
            </a:extLst>
          </p:cNvPr>
          <p:cNvSpPr>
            <a:spLocks noGrp="1"/>
          </p:cNvSpPr>
          <p:nvPr>
            <p:ph type="sldNum" sz="quarter" idx="12"/>
          </p:nvPr>
        </p:nvSpPr>
        <p:spPr/>
        <p:txBody>
          <a:bodyPr/>
          <a:lstStyle/>
          <a:p>
            <a:fld id="{1E6D555A-2207-4516-AF9E-17A6541ED455}" type="slidenum">
              <a:rPr lang="en-IN" smtClean="0"/>
              <a:t>‹#›</a:t>
            </a:fld>
            <a:endParaRPr lang="en-IN"/>
          </a:p>
        </p:txBody>
      </p:sp>
    </p:spTree>
    <p:extLst>
      <p:ext uri="{BB962C8B-B14F-4D97-AF65-F5344CB8AC3E}">
        <p14:creationId xmlns:p14="http://schemas.microsoft.com/office/powerpoint/2010/main" val="2856975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06860D-6C59-453D-9ADC-0C80496F0E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C39D92-0924-40D5-981E-CAFC30EA005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F6FA93-AD2D-4D8D-A908-F3472E86DCD3}"/>
              </a:ext>
            </a:extLst>
          </p:cNvPr>
          <p:cNvSpPr>
            <a:spLocks noGrp="1"/>
          </p:cNvSpPr>
          <p:nvPr>
            <p:ph type="dt" sz="half" idx="10"/>
          </p:nvPr>
        </p:nvSpPr>
        <p:spPr/>
        <p:txBody>
          <a:bodyPr/>
          <a:lstStyle/>
          <a:p>
            <a:fld id="{E7DDFB05-9759-45C8-BEC6-FC92A5A5B748}" type="datetimeFigureOut">
              <a:rPr lang="en-IN" smtClean="0"/>
              <a:t>18-10-2018</a:t>
            </a:fld>
            <a:endParaRPr lang="en-IN"/>
          </a:p>
        </p:txBody>
      </p:sp>
      <p:sp>
        <p:nvSpPr>
          <p:cNvPr id="5" name="Footer Placeholder 4">
            <a:extLst>
              <a:ext uri="{FF2B5EF4-FFF2-40B4-BE49-F238E27FC236}">
                <a16:creationId xmlns:a16="http://schemas.microsoft.com/office/drawing/2014/main" id="{ECC0D87F-5801-4F15-A796-0EAAC823E7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36D6EC-69FA-4778-B16E-583DC022FE9E}"/>
              </a:ext>
            </a:extLst>
          </p:cNvPr>
          <p:cNvSpPr>
            <a:spLocks noGrp="1"/>
          </p:cNvSpPr>
          <p:nvPr>
            <p:ph type="sldNum" sz="quarter" idx="12"/>
          </p:nvPr>
        </p:nvSpPr>
        <p:spPr/>
        <p:txBody>
          <a:bodyPr/>
          <a:lstStyle/>
          <a:p>
            <a:fld id="{1E6D555A-2207-4516-AF9E-17A6541ED455}" type="slidenum">
              <a:rPr lang="en-IN" smtClean="0"/>
              <a:t>‹#›</a:t>
            </a:fld>
            <a:endParaRPr lang="en-IN"/>
          </a:p>
        </p:txBody>
      </p:sp>
    </p:spTree>
    <p:extLst>
      <p:ext uri="{BB962C8B-B14F-4D97-AF65-F5344CB8AC3E}">
        <p14:creationId xmlns:p14="http://schemas.microsoft.com/office/powerpoint/2010/main" val="1671418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A7719-5125-48EA-8859-9B38A21CFF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8AA13B-4916-4EE5-BD6E-EB8C7FAD84D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A57548-E794-4E0E-ACA5-5C5C2891EAA6}"/>
              </a:ext>
            </a:extLst>
          </p:cNvPr>
          <p:cNvSpPr>
            <a:spLocks noGrp="1"/>
          </p:cNvSpPr>
          <p:nvPr>
            <p:ph type="dt" sz="half" idx="10"/>
          </p:nvPr>
        </p:nvSpPr>
        <p:spPr/>
        <p:txBody>
          <a:bodyPr/>
          <a:lstStyle/>
          <a:p>
            <a:fld id="{E7DDFB05-9759-45C8-BEC6-FC92A5A5B748}" type="datetimeFigureOut">
              <a:rPr lang="en-IN" smtClean="0"/>
              <a:t>18-10-2018</a:t>
            </a:fld>
            <a:endParaRPr lang="en-IN"/>
          </a:p>
        </p:txBody>
      </p:sp>
      <p:sp>
        <p:nvSpPr>
          <p:cNvPr id="5" name="Footer Placeholder 4">
            <a:extLst>
              <a:ext uri="{FF2B5EF4-FFF2-40B4-BE49-F238E27FC236}">
                <a16:creationId xmlns:a16="http://schemas.microsoft.com/office/drawing/2014/main" id="{27AB7C96-76B3-4265-9B69-AE03DA9666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723A91-45FD-4634-A863-925597520B55}"/>
              </a:ext>
            </a:extLst>
          </p:cNvPr>
          <p:cNvSpPr>
            <a:spLocks noGrp="1"/>
          </p:cNvSpPr>
          <p:nvPr>
            <p:ph type="sldNum" sz="quarter" idx="12"/>
          </p:nvPr>
        </p:nvSpPr>
        <p:spPr/>
        <p:txBody>
          <a:bodyPr/>
          <a:lstStyle/>
          <a:p>
            <a:fld id="{1E6D555A-2207-4516-AF9E-17A6541ED455}" type="slidenum">
              <a:rPr lang="en-IN" smtClean="0"/>
              <a:t>‹#›</a:t>
            </a:fld>
            <a:endParaRPr lang="en-IN"/>
          </a:p>
        </p:txBody>
      </p:sp>
    </p:spTree>
    <p:extLst>
      <p:ext uri="{BB962C8B-B14F-4D97-AF65-F5344CB8AC3E}">
        <p14:creationId xmlns:p14="http://schemas.microsoft.com/office/powerpoint/2010/main" val="3983461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A6F88-61EE-428A-AB29-C340644BC7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8DBE17B-9DD3-411C-82C3-F68EFC3BBE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45CA4DE-739C-4A60-89B2-81B1C433B920}"/>
              </a:ext>
            </a:extLst>
          </p:cNvPr>
          <p:cNvSpPr>
            <a:spLocks noGrp="1"/>
          </p:cNvSpPr>
          <p:nvPr>
            <p:ph type="dt" sz="half" idx="10"/>
          </p:nvPr>
        </p:nvSpPr>
        <p:spPr/>
        <p:txBody>
          <a:bodyPr/>
          <a:lstStyle/>
          <a:p>
            <a:fld id="{E7DDFB05-9759-45C8-BEC6-FC92A5A5B748}" type="datetimeFigureOut">
              <a:rPr lang="en-IN" smtClean="0"/>
              <a:t>18-10-2018</a:t>
            </a:fld>
            <a:endParaRPr lang="en-IN"/>
          </a:p>
        </p:txBody>
      </p:sp>
      <p:sp>
        <p:nvSpPr>
          <p:cNvPr id="5" name="Footer Placeholder 4">
            <a:extLst>
              <a:ext uri="{FF2B5EF4-FFF2-40B4-BE49-F238E27FC236}">
                <a16:creationId xmlns:a16="http://schemas.microsoft.com/office/drawing/2014/main" id="{2476260D-50E9-4A34-86C4-1A05E4732A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24C8C7-738B-4AFC-8962-14839A6247E5}"/>
              </a:ext>
            </a:extLst>
          </p:cNvPr>
          <p:cNvSpPr>
            <a:spLocks noGrp="1"/>
          </p:cNvSpPr>
          <p:nvPr>
            <p:ph type="sldNum" sz="quarter" idx="12"/>
          </p:nvPr>
        </p:nvSpPr>
        <p:spPr/>
        <p:txBody>
          <a:bodyPr/>
          <a:lstStyle/>
          <a:p>
            <a:fld id="{1E6D555A-2207-4516-AF9E-17A6541ED455}" type="slidenum">
              <a:rPr lang="en-IN" smtClean="0"/>
              <a:t>‹#›</a:t>
            </a:fld>
            <a:endParaRPr lang="en-IN"/>
          </a:p>
        </p:txBody>
      </p:sp>
    </p:spTree>
    <p:extLst>
      <p:ext uri="{BB962C8B-B14F-4D97-AF65-F5344CB8AC3E}">
        <p14:creationId xmlns:p14="http://schemas.microsoft.com/office/powerpoint/2010/main" val="3524458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FA37E-2504-4B64-958C-DA8969FB34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323150-8B66-4997-AD2A-C383AF5366E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E91391-DFBA-4753-9509-35FE5A9FEF5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EEE6F7-7442-4AE3-B18D-9D87AC0117AE}"/>
              </a:ext>
            </a:extLst>
          </p:cNvPr>
          <p:cNvSpPr>
            <a:spLocks noGrp="1"/>
          </p:cNvSpPr>
          <p:nvPr>
            <p:ph type="dt" sz="half" idx="10"/>
          </p:nvPr>
        </p:nvSpPr>
        <p:spPr/>
        <p:txBody>
          <a:bodyPr/>
          <a:lstStyle/>
          <a:p>
            <a:fld id="{E7DDFB05-9759-45C8-BEC6-FC92A5A5B748}" type="datetimeFigureOut">
              <a:rPr lang="en-IN" smtClean="0"/>
              <a:t>18-10-2018</a:t>
            </a:fld>
            <a:endParaRPr lang="en-IN"/>
          </a:p>
        </p:txBody>
      </p:sp>
      <p:sp>
        <p:nvSpPr>
          <p:cNvPr id="6" name="Footer Placeholder 5">
            <a:extLst>
              <a:ext uri="{FF2B5EF4-FFF2-40B4-BE49-F238E27FC236}">
                <a16:creationId xmlns:a16="http://schemas.microsoft.com/office/drawing/2014/main" id="{63CA3081-91F6-468F-9C6C-6FE41203CC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63E393-9B93-4A9E-8A80-278CB218FC22}"/>
              </a:ext>
            </a:extLst>
          </p:cNvPr>
          <p:cNvSpPr>
            <a:spLocks noGrp="1"/>
          </p:cNvSpPr>
          <p:nvPr>
            <p:ph type="sldNum" sz="quarter" idx="12"/>
          </p:nvPr>
        </p:nvSpPr>
        <p:spPr/>
        <p:txBody>
          <a:bodyPr/>
          <a:lstStyle/>
          <a:p>
            <a:fld id="{1E6D555A-2207-4516-AF9E-17A6541ED455}" type="slidenum">
              <a:rPr lang="en-IN" smtClean="0"/>
              <a:t>‹#›</a:t>
            </a:fld>
            <a:endParaRPr lang="en-IN"/>
          </a:p>
        </p:txBody>
      </p:sp>
    </p:spTree>
    <p:extLst>
      <p:ext uri="{BB962C8B-B14F-4D97-AF65-F5344CB8AC3E}">
        <p14:creationId xmlns:p14="http://schemas.microsoft.com/office/powerpoint/2010/main" val="635838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92FF5-B303-47AE-A452-6D105861398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690279-CB96-4D86-892D-826D2CC267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64008FB-E754-492F-B9CE-51072EBB5F5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77B7673-DF2B-4560-A599-98C08E1D7B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C7C27F0-F792-4C66-BE47-A25C7D3C17B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A05E744-FD31-4708-868B-A279FB198773}"/>
              </a:ext>
            </a:extLst>
          </p:cNvPr>
          <p:cNvSpPr>
            <a:spLocks noGrp="1"/>
          </p:cNvSpPr>
          <p:nvPr>
            <p:ph type="dt" sz="half" idx="10"/>
          </p:nvPr>
        </p:nvSpPr>
        <p:spPr/>
        <p:txBody>
          <a:bodyPr/>
          <a:lstStyle/>
          <a:p>
            <a:fld id="{E7DDFB05-9759-45C8-BEC6-FC92A5A5B748}" type="datetimeFigureOut">
              <a:rPr lang="en-IN" smtClean="0"/>
              <a:t>18-10-2018</a:t>
            </a:fld>
            <a:endParaRPr lang="en-IN"/>
          </a:p>
        </p:txBody>
      </p:sp>
      <p:sp>
        <p:nvSpPr>
          <p:cNvPr id="8" name="Footer Placeholder 7">
            <a:extLst>
              <a:ext uri="{FF2B5EF4-FFF2-40B4-BE49-F238E27FC236}">
                <a16:creationId xmlns:a16="http://schemas.microsoft.com/office/drawing/2014/main" id="{3BC8A5BA-ED15-4A53-8D31-2E856C07C4B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ED2CA96-257D-46C6-9B85-8913D2F663AF}"/>
              </a:ext>
            </a:extLst>
          </p:cNvPr>
          <p:cNvSpPr>
            <a:spLocks noGrp="1"/>
          </p:cNvSpPr>
          <p:nvPr>
            <p:ph type="sldNum" sz="quarter" idx="12"/>
          </p:nvPr>
        </p:nvSpPr>
        <p:spPr/>
        <p:txBody>
          <a:bodyPr/>
          <a:lstStyle/>
          <a:p>
            <a:fld id="{1E6D555A-2207-4516-AF9E-17A6541ED455}" type="slidenum">
              <a:rPr lang="en-IN" smtClean="0"/>
              <a:t>‹#›</a:t>
            </a:fld>
            <a:endParaRPr lang="en-IN"/>
          </a:p>
        </p:txBody>
      </p:sp>
    </p:spTree>
    <p:extLst>
      <p:ext uri="{BB962C8B-B14F-4D97-AF65-F5344CB8AC3E}">
        <p14:creationId xmlns:p14="http://schemas.microsoft.com/office/powerpoint/2010/main" val="1974379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9D7BC-0A24-478C-8709-4535166D0B1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3642905-ACBC-4CBA-9591-3CAE5AE91394}"/>
              </a:ext>
            </a:extLst>
          </p:cNvPr>
          <p:cNvSpPr>
            <a:spLocks noGrp="1"/>
          </p:cNvSpPr>
          <p:nvPr>
            <p:ph type="dt" sz="half" idx="10"/>
          </p:nvPr>
        </p:nvSpPr>
        <p:spPr/>
        <p:txBody>
          <a:bodyPr/>
          <a:lstStyle/>
          <a:p>
            <a:fld id="{E7DDFB05-9759-45C8-BEC6-FC92A5A5B748}" type="datetimeFigureOut">
              <a:rPr lang="en-IN" smtClean="0"/>
              <a:t>18-10-2018</a:t>
            </a:fld>
            <a:endParaRPr lang="en-IN"/>
          </a:p>
        </p:txBody>
      </p:sp>
      <p:sp>
        <p:nvSpPr>
          <p:cNvPr id="4" name="Footer Placeholder 3">
            <a:extLst>
              <a:ext uri="{FF2B5EF4-FFF2-40B4-BE49-F238E27FC236}">
                <a16:creationId xmlns:a16="http://schemas.microsoft.com/office/drawing/2014/main" id="{5F9340D1-95B8-453D-A874-7EF0664DEC1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81A184-6AA3-4FFD-94DA-BEED83CA3EAB}"/>
              </a:ext>
            </a:extLst>
          </p:cNvPr>
          <p:cNvSpPr>
            <a:spLocks noGrp="1"/>
          </p:cNvSpPr>
          <p:nvPr>
            <p:ph type="sldNum" sz="quarter" idx="12"/>
          </p:nvPr>
        </p:nvSpPr>
        <p:spPr/>
        <p:txBody>
          <a:bodyPr/>
          <a:lstStyle/>
          <a:p>
            <a:fld id="{1E6D555A-2207-4516-AF9E-17A6541ED455}" type="slidenum">
              <a:rPr lang="en-IN" smtClean="0"/>
              <a:t>‹#›</a:t>
            </a:fld>
            <a:endParaRPr lang="en-IN"/>
          </a:p>
        </p:txBody>
      </p:sp>
    </p:spTree>
    <p:extLst>
      <p:ext uri="{BB962C8B-B14F-4D97-AF65-F5344CB8AC3E}">
        <p14:creationId xmlns:p14="http://schemas.microsoft.com/office/powerpoint/2010/main" val="3078895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E05752-B496-48D6-B1FF-7EB248480279}"/>
              </a:ext>
            </a:extLst>
          </p:cNvPr>
          <p:cNvSpPr>
            <a:spLocks noGrp="1"/>
          </p:cNvSpPr>
          <p:nvPr>
            <p:ph type="dt" sz="half" idx="10"/>
          </p:nvPr>
        </p:nvSpPr>
        <p:spPr/>
        <p:txBody>
          <a:bodyPr/>
          <a:lstStyle/>
          <a:p>
            <a:fld id="{E7DDFB05-9759-45C8-BEC6-FC92A5A5B748}" type="datetimeFigureOut">
              <a:rPr lang="en-IN" smtClean="0"/>
              <a:t>18-10-2018</a:t>
            </a:fld>
            <a:endParaRPr lang="en-IN"/>
          </a:p>
        </p:txBody>
      </p:sp>
      <p:sp>
        <p:nvSpPr>
          <p:cNvPr id="3" name="Footer Placeholder 2">
            <a:extLst>
              <a:ext uri="{FF2B5EF4-FFF2-40B4-BE49-F238E27FC236}">
                <a16:creationId xmlns:a16="http://schemas.microsoft.com/office/drawing/2014/main" id="{94BDF21F-6EAD-438A-AD2F-440AEB9228C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1610C25-0CB3-4EC8-85B1-8FC6F05F4BB4}"/>
              </a:ext>
            </a:extLst>
          </p:cNvPr>
          <p:cNvSpPr>
            <a:spLocks noGrp="1"/>
          </p:cNvSpPr>
          <p:nvPr>
            <p:ph type="sldNum" sz="quarter" idx="12"/>
          </p:nvPr>
        </p:nvSpPr>
        <p:spPr/>
        <p:txBody>
          <a:bodyPr/>
          <a:lstStyle/>
          <a:p>
            <a:fld id="{1E6D555A-2207-4516-AF9E-17A6541ED455}" type="slidenum">
              <a:rPr lang="en-IN" smtClean="0"/>
              <a:t>‹#›</a:t>
            </a:fld>
            <a:endParaRPr lang="en-IN"/>
          </a:p>
        </p:txBody>
      </p:sp>
    </p:spTree>
    <p:extLst>
      <p:ext uri="{BB962C8B-B14F-4D97-AF65-F5344CB8AC3E}">
        <p14:creationId xmlns:p14="http://schemas.microsoft.com/office/powerpoint/2010/main" val="1694689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86C11-94AC-4CAD-9993-8B90C2B781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A6EC698-1365-4899-995D-476CA5A279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82EAF3-5FCC-484D-8081-58BA75CE66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3309B6C-B3CD-4875-B670-897647D1BEFD}"/>
              </a:ext>
            </a:extLst>
          </p:cNvPr>
          <p:cNvSpPr>
            <a:spLocks noGrp="1"/>
          </p:cNvSpPr>
          <p:nvPr>
            <p:ph type="dt" sz="half" idx="10"/>
          </p:nvPr>
        </p:nvSpPr>
        <p:spPr/>
        <p:txBody>
          <a:bodyPr/>
          <a:lstStyle/>
          <a:p>
            <a:fld id="{E7DDFB05-9759-45C8-BEC6-FC92A5A5B748}" type="datetimeFigureOut">
              <a:rPr lang="en-IN" smtClean="0"/>
              <a:t>18-10-2018</a:t>
            </a:fld>
            <a:endParaRPr lang="en-IN"/>
          </a:p>
        </p:txBody>
      </p:sp>
      <p:sp>
        <p:nvSpPr>
          <p:cNvPr id="6" name="Footer Placeholder 5">
            <a:extLst>
              <a:ext uri="{FF2B5EF4-FFF2-40B4-BE49-F238E27FC236}">
                <a16:creationId xmlns:a16="http://schemas.microsoft.com/office/drawing/2014/main" id="{D1D83B68-8ECD-4ED2-AAB2-E3D40375C5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04039F-873C-4A1A-BC5E-F9B64F604256}"/>
              </a:ext>
            </a:extLst>
          </p:cNvPr>
          <p:cNvSpPr>
            <a:spLocks noGrp="1"/>
          </p:cNvSpPr>
          <p:nvPr>
            <p:ph type="sldNum" sz="quarter" idx="12"/>
          </p:nvPr>
        </p:nvSpPr>
        <p:spPr/>
        <p:txBody>
          <a:bodyPr/>
          <a:lstStyle/>
          <a:p>
            <a:fld id="{1E6D555A-2207-4516-AF9E-17A6541ED455}" type="slidenum">
              <a:rPr lang="en-IN" smtClean="0"/>
              <a:t>‹#›</a:t>
            </a:fld>
            <a:endParaRPr lang="en-IN"/>
          </a:p>
        </p:txBody>
      </p:sp>
    </p:spTree>
    <p:extLst>
      <p:ext uri="{BB962C8B-B14F-4D97-AF65-F5344CB8AC3E}">
        <p14:creationId xmlns:p14="http://schemas.microsoft.com/office/powerpoint/2010/main" val="3843116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895C3-D532-496F-AB6C-9B4D107373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2B73AA-1EE1-42D2-9550-A434CB842A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B5BCE72-9B40-4564-A177-28E0FE4889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D6D6296-7363-4A61-B3CD-BB285FCB137D}"/>
              </a:ext>
            </a:extLst>
          </p:cNvPr>
          <p:cNvSpPr>
            <a:spLocks noGrp="1"/>
          </p:cNvSpPr>
          <p:nvPr>
            <p:ph type="dt" sz="half" idx="10"/>
          </p:nvPr>
        </p:nvSpPr>
        <p:spPr/>
        <p:txBody>
          <a:bodyPr/>
          <a:lstStyle/>
          <a:p>
            <a:fld id="{E7DDFB05-9759-45C8-BEC6-FC92A5A5B748}" type="datetimeFigureOut">
              <a:rPr lang="en-IN" smtClean="0"/>
              <a:t>18-10-2018</a:t>
            </a:fld>
            <a:endParaRPr lang="en-IN"/>
          </a:p>
        </p:txBody>
      </p:sp>
      <p:sp>
        <p:nvSpPr>
          <p:cNvPr id="6" name="Footer Placeholder 5">
            <a:extLst>
              <a:ext uri="{FF2B5EF4-FFF2-40B4-BE49-F238E27FC236}">
                <a16:creationId xmlns:a16="http://schemas.microsoft.com/office/drawing/2014/main" id="{6C0CEECA-F38E-48A4-837D-144C4A947E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78354A-2259-4778-9CFC-45307F46D43F}"/>
              </a:ext>
            </a:extLst>
          </p:cNvPr>
          <p:cNvSpPr>
            <a:spLocks noGrp="1"/>
          </p:cNvSpPr>
          <p:nvPr>
            <p:ph type="sldNum" sz="quarter" idx="12"/>
          </p:nvPr>
        </p:nvSpPr>
        <p:spPr/>
        <p:txBody>
          <a:bodyPr/>
          <a:lstStyle/>
          <a:p>
            <a:fld id="{1E6D555A-2207-4516-AF9E-17A6541ED455}" type="slidenum">
              <a:rPr lang="en-IN" smtClean="0"/>
              <a:t>‹#›</a:t>
            </a:fld>
            <a:endParaRPr lang="en-IN"/>
          </a:p>
        </p:txBody>
      </p:sp>
    </p:spTree>
    <p:extLst>
      <p:ext uri="{BB962C8B-B14F-4D97-AF65-F5344CB8AC3E}">
        <p14:creationId xmlns:p14="http://schemas.microsoft.com/office/powerpoint/2010/main" val="2513742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AB2312-3C5F-469A-9800-9A8678CBBD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BE25D0-F4A1-4E15-8E2F-4FC522CF7D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FCDB2C-C393-4A86-A779-6436086656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DDFB05-9759-45C8-BEC6-FC92A5A5B748}" type="datetimeFigureOut">
              <a:rPr lang="en-IN" smtClean="0"/>
              <a:t>18-10-2018</a:t>
            </a:fld>
            <a:endParaRPr lang="en-IN"/>
          </a:p>
        </p:txBody>
      </p:sp>
      <p:sp>
        <p:nvSpPr>
          <p:cNvPr id="5" name="Footer Placeholder 4">
            <a:extLst>
              <a:ext uri="{FF2B5EF4-FFF2-40B4-BE49-F238E27FC236}">
                <a16:creationId xmlns:a16="http://schemas.microsoft.com/office/drawing/2014/main" id="{6E0AE5AA-BA56-49A2-9B94-5BE1DED06D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8BAFA25-DDD7-4ED3-A756-FAB22D71B5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6D555A-2207-4516-AF9E-17A6541ED455}" type="slidenum">
              <a:rPr lang="en-IN" smtClean="0"/>
              <a:t>‹#›</a:t>
            </a:fld>
            <a:endParaRPr lang="en-IN"/>
          </a:p>
        </p:txBody>
      </p:sp>
    </p:spTree>
    <p:extLst>
      <p:ext uri="{BB962C8B-B14F-4D97-AF65-F5344CB8AC3E}">
        <p14:creationId xmlns:p14="http://schemas.microsoft.com/office/powerpoint/2010/main" val="21910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A523F9-4E27-485F-9F83-7DAD6A876307}"/>
              </a:ext>
            </a:extLst>
          </p:cNvPr>
          <p:cNvSpPr txBox="1"/>
          <p:nvPr/>
        </p:nvSpPr>
        <p:spPr>
          <a:xfrm>
            <a:off x="3390077" y="1931360"/>
            <a:ext cx="5502464" cy="523220"/>
          </a:xfrm>
          <a:prstGeom prst="rect">
            <a:avLst/>
          </a:prstGeom>
          <a:noFill/>
        </p:spPr>
        <p:txBody>
          <a:bodyPr wrap="square" rtlCol="0">
            <a:spAutoFit/>
          </a:bodyPr>
          <a:lstStyle/>
          <a:p>
            <a:r>
              <a:rPr lang="en-IN" sz="2800" dirty="0"/>
              <a:t>Exploit Buffer Overflow Vulnerability</a:t>
            </a:r>
          </a:p>
        </p:txBody>
      </p:sp>
      <p:sp>
        <p:nvSpPr>
          <p:cNvPr id="2" name="TextBox 1">
            <a:extLst>
              <a:ext uri="{FF2B5EF4-FFF2-40B4-BE49-F238E27FC236}">
                <a16:creationId xmlns:a16="http://schemas.microsoft.com/office/drawing/2014/main" id="{242C96C2-0C53-483E-AF7D-0E08C1564C74}"/>
              </a:ext>
            </a:extLst>
          </p:cNvPr>
          <p:cNvSpPr txBox="1"/>
          <p:nvPr/>
        </p:nvSpPr>
        <p:spPr>
          <a:xfrm>
            <a:off x="7391400" y="3954780"/>
            <a:ext cx="2727960" cy="923330"/>
          </a:xfrm>
          <a:prstGeom prst="rect">
            <a:avLst/>
          </a:prstGeom>
          <a:noFill/>
        </p:spPr>
        <p:txBody>
          <a:bodyPr wrap="square" rtlCol="0">
            <a:spAutoFit/>
          </a:bodyPr>
          <a:lstStyle/>
          <a:p>
            <a:r>
              <a:rPr lang="en-IN" dirty="0"/>
              <a:t>Submitted to</a:t>
            </a:r>
          </a:p>
          <a:p>
            <a:r>
              <a:rPr lang="en-IN" dirty="0"/>
              <a:t>Ravi Shankar sir</a:t>
            </a:r>
          </a:p>
          <a:p>
            <a:endParaRPr lang="en-IN" dirty="0"/>
          </a:p>
        </p:txBody>
      </p:sp>
      <p:sp>
        <p:nvSpPr>
          <p:cNvPr id="3" name="TextBox 2">
            <a:extLst>
              <a:ext uri="{FF2B5EF4-FFF2-40B4-BE49-F238E27FC236}">
                <a16:creationId xmlns:a16="http://schemas.microsoft.com/office/drawing/2014/main" id="{F149997E-6AA2-4F91-96B0-F7D33AC96569}"/>
              </a:ext>
            </a:extLst>
          </p:cNvPr>
          <p:cNvSpPr txBox="1"/>
          <p:nvPr/>
        </p:nvSpPr>
        <p:spPr>
          <a:xfrm>
            <a:off x="3078480" y="3886200"/>
            <a:ext cx="3040380" cy="1477328"/>
          </a:xfrm>
          <a:prstGeom prst="rect">
            <a:avLst/>
          </a:prstGeom>
          <a:noFill/>
        </p:spPr>
        <p:txBody>
          <a:bodyPr wrap="square" rtlCol="0">
            <a:spAutoFit/>
          </a:bodyPr>
          <a:lstStyle/>
          <a:p>
            <a:r>
              <a:rPr lang="en-IN" dirty="0"/>
              <a:t>Presented by </a:t>
            </a:r>
          </a:p>
          <a:p>
            <a:r>
              <a:rPr lang="en-IN" dirty="0"/>
              <a:t>Bhavi Tarun Chintala</a:t>
            </a:r>
          </a:p>
          <a:p>
            <a:r>
              <a:rPr lang="en-IN" dirty="0"/>
              <a:t>Reg no : 11602305</a:t>
            </a:r>
          </a:p>
          <a:p>
            <a:r>
              <a:rPr lang="en-IN" dirty="0"/>
              <a:t>Roll no : A22</a:t>
            </a:r>
          </a:p>
          <a:p>
            <a:r>
              <a:rPr lang="en-IN" dirty="0"/>
              <a:t>Section : RKEM66</a:t>
            </a:r>
          </a:p>
        </p:txBody>
      </p:sp>
    </p:spTree>
    <p:extLst>
      <p:ext uri="{BB962C8B-B14F-4D97-AF65-F5344CB8AC3E}">
        <p14:creationId xmlns:p14="http://schemas.microsoft.com/office/powerpoint/2010/main" val="2678957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E7BD5C-1EC2-43CD-BDE2-E405258FCD63}"/>
              </a:ext>
            </a:extLst>
          </p:cNvPr>
          <p:cNvPicPr>
            <a:picLocks noChangeAspect="1"/>
          </p:cNvPicPr>
          <p:nvPr/>
        </p:nvPicPr>
        <p:blipFill>
          <a:blip r:embed="rId2"/>
          <a:stretch>
            <a:fillRect/>
          </a:stretch>
        </p:blipFill>
        <p:spPr>
          <a:xfrm>
            <a:off x="2471737" y="1081087"/>
            <a:ext cx="7248525" cy="4695825"/>
          </a:xfrm>
          <a:prstGeom prst="rect">
            <a:avLst/>
          </a:prstGeom>
        </p:spPr>
      </p:pic>
    </p:spTree>
    <p:extLst>
      <p:ext uri="{BB962C8B-B14F-4D97-AF65-F5344CB8AC3E}">
        <p14:creationId xmlns:p14="http://schemas.microsoft.com/office/powerpoint/2010/main" val="560360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E64C62-6106-44BB-B2F8-88D5AE8FF96D}"/>
              </a:ext>
            </a:extLst>
          </p:cNvPr>
          <p:cNvPicPr>
            <a:picLocks noChangeAspect="1"/>
          </p:cNvPicPr>
          <p:nvPr/>
        </p:nvPicPr>
        <p:blipFill>
          <a:blip r:embed="rId2"/>
          <a:stretch>
            <a:fillRect/>
          </a:stretch>
        </p:blipFill>
        <p:spPr>
          <a:xfrm>
            <a:off x="2357437" y="657225"/>
            <a:ext cx="7477125" cy="5543550"/>
          </a:xfrm>
          <a:prstGeom prst="rect">
            <a:avLst/>
          </a:prstGeom>
        </p:spPr>
      </p:pic>
    </p:spTree>
    <p:extLst>
      <p:ext uri="{BB962C8B-B14F-4D97-AF65-F5344CB8AC3E}">
        <p14:creationId xmlns:p14="http://schemas.microsoft.com/office/powerpoint/2010/main" val="2227705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4B3F63-2DB3-41C9-AFA3-154A3CB8C934}"/>
              </a:ext>
            </a:extLst>
          </p:cNvPr>
          <p:cNvPicPr>
            <a:picLocks noChangeAspect="1"/>
          </p:cNvPicPr>
          <p:nvPr/>
        </p:nvPicPr>
        <p:blipFill>
          <a:blip r:embed="rId2"/>
          <a:stretch>
            <a:fillRect/>
          </a:stretch>
        </p:blipFill>
        <p:spPr>
          <a:xfrm>
            <a:off x="2281237" y="742950"/>
            <a:ext cx="7629525" cy="5372100"/>
          </a:xfrm>
          <a:prstGeom prst="rect">
            <a:avLst/>
          </a:prstGeom>
        </p:spPr>
      </p:pic>
    </p:spTree>
    <p:extLst>
      <p:ext uri="{BB962C8B-B14F-4D97-AF65-F5344CB8AC3E}">
        <p14:creationId xmlns:p14="http://schemas.microsoft.com/office/powerpoint/2010/main" val="175000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711B02-4672-4925-A9FA-F47544D3B7F9}"/>
              </a:ext>
            </a:extLst>
          </p:cNvPr>
          <p:cNvPicPr>
            <a:picLocks noChangeAspect="1"/>
          </p:cNvPicPr>
          <p:nvPr/>
        </p:nvPicPr>
        <p:blipFill>
          <a:blip r:embed="rId2"/>
          <a:stretch>
            <a:fillRect/>
          </a:stretch>
        </p:blipFill>
        <p:spPr>
          <a:xfrm>
            <a:off x="2376487" y="852487"/>
            <a:ext cx="7439025" cy="5153025"/>
          </a:xfrm>
          <a:prstGeom prst="rect">
            <a:avLst/>
          </a:prstGeom>
        </p:spPr>
      </p:pic>
    </p:spTree>
    <p:extLst>
      <p:ext uri="{BB962C8B-B14F-4D97-AF65-F5344CB8AC3E}">
        <p14:creationId xmlns:p14="http://schemas.microsoft.com/office/powerpoint/2010/main" val="109043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BB5927-0DE9-413E-A3A7-D099E02CA4C1}"/>
              </a:ext>
            </a:extLst>
          </p:cNvPr>
          <p:cNvPicPr>
            <a:picLocks noChangeAspect="1"/>
          </p:cNvPicPr>
          <p:nvPr/>
        </p:nvPicPr>
        <p:blipFill>
          <a:blip r:embed="rId2"/>
          <a:stretch>
            <a:fillRect/>
          </a:stretch>
        </p:blipFill>
        <p:spPr>
          <a:xfrm>
            <a:off x="2357437" y="695325"/>
            <a:ext cx="7477125" cy="5467350"/>
          </a:xfrm>
          <a:prstGeom prst="rect">
            <a:avLst/>
          </a:prstGeom>
        </p:spPr>
      </p:pic>
    </p:spTree>
    <p:extLst>
      <p:ext uri="{BB962C8B-B14F-4D97-AF65-F5344CB8AC3E}">
        <p14:creationId xmlns:p14="http://schemas.microsoft.com/office/powerpoint/2010/main" val="241926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56AC8C-0168-45F6-A699-6629FEC75826}"/>
              </a:ext>
            </a:extLst>
          </p:cNvPr>
          <p:cNvPicPr>
            <a:picLocks noChangeAspect="1"/>
          </p:cNvPicPr>
          <p:nvPr/>
        </p:nvPicPr>
        <p:blipFill>
          <a:blip r:embed="rId2"/>
          <a:stretch>
            <a:fillRect/>
          </a:stretch>
        </p:blipFill>
        <p:spPr>
          <a:xfrm>
            <a:off x="2314575" y="676275"/>
            <a:ext cx="7562850" cy="5505450"/>
          </a:xfrm>
          <a:prstGeom prst="rect">
            <a:avLst/>
          </a:prstGeom>
        </p:spPr>
      </p:pic>
    </p:spTree>
    <p:extLst>
      <p:ext uri="{BB962C8B-B14F-4D97-AF65-F5344CB8AC3E}">
        <p14:creationId xmlns:p14="http://schemas.microsoft.com/office/powerpoint/2010/main" val="2554182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2D04B96-4664-48AE-8B23-18919C70A778}"/>
              </a:ext>
            </a:extLst>
          </p:cNvPr>
          <p:cNvPicPr>
            <a:picLocks noChangeAspect="1"/>
          </p:cNvPicPr>
          <p:nvPr/>
        </p:nvPicPr>
        <p:blipFill>
          <a:blip r:embed="rId2"/>
          <a:stretch>
            <a:fillRect/>
          </a:stretch>
        </p:blipFill>
        <p:spPr>
          <a:xfrm>
            <a:off x="2286000" y="681037"/>
            <a:ext cx="7620000" cy="5495925"/>
          </a:xfrm>
          <a:prstGeom prst="rect">
            <a:avLst/>
          </a:prstGeom>
        </p:spPr>
      </p:pic>
    </p:spTree>
    <p:extLst>
      <p:ext uri="{BB962C8B-B14F-4D97-AF65-F5344CB8AC3E}">
        <p14:creationId xmlns:p14="http://schemas.microsoft.com/office/powerpoint/2010/main" val="2389906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BE3D93-5005-4BDC-9B5A-E3F938F6C969}"/>
              </a:ext>
            </a:extLst>
          </p:cNvPr>
          <p:cNvPicPr>
            <a:picLocks noChangeAspect="1"/>
          </p:cNvPicPr>
          <p:nvPr/>
        </p:nvPicPr>
        <p:blipFill>
          <a:blip r:embed="rId2"/>
          <a:stretch>
            <a:fillRect/>
          </a:stretch>
        </p:blipFill>
        <p:spPr>
          <a:xfrm>
            <a:off x="2305050" y="847725"/>
            <a:ext cx="7581900" cy="5162550"/>
          </a:xfrm>
          <a:prstGeom prst="rect">
            <a:avLst/>
          </a:prstGeom>
        </p:spPr>
      </p:pic>
    </p:spTree>
    <p:extLst>
      <p:ext uri="{BB962C8B-B14F-4D97-AF65-F5344CB8AC3E}">
        <p14:creationId xmlns:p14="http://schemas.microsoft.com/office/powerpoint/2010/main" val="1185259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A14025-A295-44C6-B221-41842C35E9E5}"/>
              </a:ext>
            </a:extLst>
          </p:cNvPr>
          <p:cNvPicPr>
            <a:picLocks noChangeAspect="1"/>
          </p:cNvPicPr>
          <p:nvPr/>
        </p:nvPicPr>
        <p:blipFill>
          <a:blip r:embed="rId2"/>
          <a:stretch>
            <a:fillRect/>
          </a:stretch>
        </p:blipFill>
        <p:spPr>
          <a:xfrm>
            <a:off x="2295525" y="700087"/>
            <a:ext cx="7600950" cy="5457825"/>
          </a:xfrm>
          <a:prstGeom prst="rect">
            <a:avLst/>
          </a:prstGeom>
        </p:spPr>
      </p:pic>
    </p:spTree>
    <p:extLst>
      <p:ext uri="{BB962C8B-B14F-4D97-AF65-F5344CB8AC3E}">
        <p14:creationId xmlns:p14="http://schemas.microsoft.com/office/powerpoint/2010/main" val="2732102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948708-9543-44CA-9B23-18B2A5AD64DC}"/>
              </a:ext>
            </a:extLst>
          </p:cNvPr>
          <p:cNvPicPr>
            <a:picLocks noChangeAspect="1"/>
          </p:cNvPicPr>
          <p:nvPr/>
        </p:nvPicPr>
        <p:blipFill>
          <a:blip r:embed="rId2"/>
          <a:stretch>
            <a:fillRect/>
          </a:stretch>
        </p:blipFill>
        <p:spPr>
          <a:xfrm>
            <a:off x="2262187" y="628650"/>
            <a:ext cx="7667625" cy="5600700"/>
          </a:xfrm>
          <a:prstGeom prst="rect">
            <a:avLst/>
          </a:prstGeom>
        </p:spPr>
      </p:pic>
    </p:spTree>
    <p:extLst>
      <p:ext uri="{BB962C8B-B14F-4D97-AF65-F5344CB8AC3E}">
        <p14:creationId xmlns:p14="http://schemas.microsoft.com/office/powerpoint/2010/main" val="1965375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456B13-A4AB-4B8A-97D6-165CC6E367F1}"/>
              </a:ext>
            </a:extLst>
          </p:cNvPr>
          <p:cNvSpPr txBox="1"/>
          <p:nvPr/>
        </p:nvSpPr>
        <p:spPr>
          <a:xfrm>
            <a:off x="2979420" y="1988820"/>
            <a:ext cx="4663440" cy="369332"/>
          </a:xfrm>
          <a:prstGeom prst="rect">
            <a:avLst/>
          </a:prstGeom>
          <a:noFill/>
        </p:spPr>
        <p:txBody>
          <a:bodyPr wrap="square" rtlCol="0">
            <a:spAutoFit/>
          </a:bodyPr>
          <a:lstStyle/>
          <a:p>
            <a:pPr fontAlgn="base"/>
            <a:r>
              <a:rPr lang="en-IN" b="1">
                <a:solidFill>
                  <a:srgbClr val="444444"/>
                </a:solidFill>
                <a:latin typeface="Gotham SSm A"/>
              </a:rPr>
              <a:t>WHAT IS A BUFFER OVERFLOW?</a:t>
            </a:r>
            <a:endParaRPr lang="en-IN" b="1" i="0">
              <a:solidFill>
                <a:srgbClr val="444444"/>
              </a:solidFill>
              <a:effectLst/>
              <a:latin typeface="Gotham SSm A"/>
            </a:endParaRPr>
          </a:p>
        </p:txBody>
      </p:sp>
      <p:sp>
        <p:nvSpPr>
          <p:cNvPr id="3" name="TextBox 2">
            <a:extLst>
              <a:ext uri="{FF2B5EF4-FFF2-40B4-BE49-F238E27FC236}">
                <a16:creationId xmlns:a16="http://schemas.microsoft.com/office/drawing/2014/main" id="{1E12E5CD-DD34-4FBA-8542-A29AA33FC49C}"/>
              </a:ext>
            </a:extLst>
          </p:cNvPr>
          <p:cNvSpPr txBox="1"/>
          <p:nvPr/>
        </p:nvSpPr>
        <p:spPr>
          <a:xfrm>
            <a:off x="2964180" y="2895600"/>
            <a:ext cx="5433060" cy="2031325"/>
          </a:xfrm>
          <a:prstGeom prst="rect">
            <a:avLst/>
          </a:prstGeom>
          <a:noFill/>
        </p:spPr>
        <p:txBody>
          <a:bodyPr wrap="square" rtlCol="0">
            <a:spAutoFit/>
          </a:bodyPr>
          <a:lstStyle/>
          <a:p>
            <a:r>
              <a:rPr lang="en-IN" dirty="0"/>
              <a:t>A buffer overflow, or buffer overrun, is a common software coding mistake that an attacker could exploit to gain access to your system. To effectively mitigate buffer overflow vulnerabilities, it is important to understand what buffer overflows are, what dangers they pose to your applications, and what techniques attackers use to successfully exploit these vulnerabilities</a:t>
            </a:r>
          </a:p>
        </p:txBody>
      </p:sp>
    </p:spTree>
    <p:extLst>
      <p:ext uri="{BB962C8B-B14F-4D97-AF65-F5344CB8AC3E}">
        <p14:creationId xmlns:p14="http://schemas.microsoft.com/office/powerpoint/2010/main" val="12249505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D81591F-ACA9-4FD3-AAC3-69519CF7898C}"/>
              </a:ext>
            </a:extLst>
          </p:cNvPr>
          <p:cNvPicPr>
            <a:picLocks noChangeAspect="1"/>
          </p:cNvPicPr>
          <p:nvPr/>
        </p:nvPicPr>
        <p:blipFill>
          <a:blip r:embed="rId2"/>
          <a:stretch>
            <a:fillRect/>
          </a:stretch>
        </p:blipFill>
        <p:spPr>
          <a:xfrm>
            <a:off x="2195512" y="809625"/>
            <a:ext cx="7800975" cy="5238750"/>
          </a:xfrm>
          <a:prstGeom prst="rect">
            <a:avLst/>
          </a:prstGeom>
        </p:spPr>
      </p:pic>
    </p:spTree>
    <p:extLst>
      <p:ext uri="{BB962C8B-B14F-4D97-AF65-F5344CB8AC3E}">
        <p14:creationId xmlns:p14="http://schemas.microsoft.com/office/powerpoint/2010/main" val="1111730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DC2389-C432-44F7-8CD6-D15166735EF1}"/>
              </a:ext>
            </a:extLst>
          </p:cNvPr>
          <p:cNvPicPr>
            <a:picLocks noChangeAspect="1"/>
          </p:cNvPicPr>
          <p:nvPr/>
        </p:nvPicPr>
        <p:blipFill>
          <a:blip r:embed="rId2"/>
          <a:stretch>
            <a:fillRect/>
          </a:stretch>
        </p:blipFill>
        <p:spPr>
          <a:xfrm>
            <a:off x="2362200" y="719137"/>
            <a:ext cx="7467600" cy="5419725"/>
          </a:xfrm>
          <a:prstGeom prst="rect">
            <a:avLst/>
          </a:prstGeom>
        </p:spPr>
      </p:pic>
    </p:spTree>
    <p:extLst>
      <p:ext uri="{BB962C8B-B14F-4D97-AF65-F5344CB8AC3E}">
        <p14:creationId xmlns:p14="http://schemas.microsoft.com/office/powerpoint/2010/main" val="2480872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7104DD-E3E7-474E-A2EA-FFB5945AC376}"/>
              </a:ext>
            </a:extLst>
          </p:cNvPr>
          <p:cNvPicPr>
            <a:picLocks noChangeAspect="1"/>
          </p:cNvPicPr>
          <p:nvPr/>
        </p:nvPicPr>
        <p:blipFill>
          <a:blip r:embed="rId2"/>
          <a:stretch>
            <a:fillRect/>
          </a:stretch>
        </p:blipFill>
        <p:spPr>
          <a:xfrm>
            <a:off x="2143125" y="1023937"/>
            <a:ext cx="7905750" cy="4810125"/>
          </a:xfrm>
          <a:prstGeom prst="rect">
            <a:avLst/>
          </a:prstGeom>
        </p:spPr>
      </p:pic>
    </p:spTree>
    <p:extLst>
      <p:ext uri="{BB962C8B-B14F-4D97-AF65-F5344CB8AC3E}">
        <p14:creationId xmlns:p14="http://schemas.microsoft.com/office/powerpoint/2010/main" val="4026597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2AC571-D91F-40B0-8422-6CD5B0913D46}"/>
              </a:ext>
            </a:extLst>
          </p:cNvPr>
          <p:cNvPicPr>
            <a:picLocks noChangeAspect="1"/>
          </p:cNvPicPr>
          <p:nvPr/>
        </p:nvPicPr>
        <p:blipFill>
          <a:blip r:embed="rId2"/>
          <a:stretch>
            <a:fillRect/>
          </a:stretch>
        </p:blipFill>
        <p:spPr>
          <a:xfrm>
            <a:off x="2257425" y="704850"/>
            <a:ext cx="7677150" cy="5448300"/>
          </a:xfrm>
          <a:prstGeom prst="rect">
            <a:avLst/>
          </a:prstGeom>
        </p:spPr>
      </p:pic>
    </p:spTree>
    <p:extLst>
      <p:ext uri="{BB962C8B-B14F-4D97-AF65-F5344CB8AC3E}">
        <p14:creationId xmlns:p14="http://schemas.microsoft.com/office/powerpoint/2010/main" val="540525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6A1BD2-56A5-4164-B750-6DD7C40979E0}"/>
              </a:ext>
            </a:extLst>
          </p:cNvPr>
          <p:cNvPicPr>
            <a:picLocks noChangeAspect="1"/>
          </p:cNvPicPr>
          <p:nvPr/>
        </p:nvPicPr>
        <p:blipFill>
          <a:blip r:embed="rId2"/>
          <a:stretch>
            <a:fillRect/>
          </a:stretch>
        </p:blipFill>
        <p:spPr>
          <a:xfrm>
            <a:off x="2366962" y="723900"/>
            <a:ext cx="7458075" cy="5410200"/>
          </a:xfrm>
          <a:prstGeom prst="rect">
            <a:avLst/>
          </a:prstGeom>
        </p:spPr>
      </p:pic>
    </p:spTree>
    <p:extLst>
      <p:ext uri="{BB962C8B-B14F-4D97-AF65-F5344CB8AC3E}">
        <p14:creationId xmlns:p14="http://schemas.microsoft.com/office/powerpoint/2010/main" val="2301724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098FB6-F9B8-463A-97CD-9C5402638793}"/>
              </a:ext>
            </a:extLst>
          </p:cNvPr>
          <p:cNvPicPr>
            <a:picLocks noChangeAspect="1"/>
          </p:cNvPicPr>
          <p:nvPr/>
        </p:nvPicPr>
        <p:blipFill>
          <a:blip r:embed="rId2"/>
          <a:stretch>
            <a:fillRect/>
          </a:stretch>
        </p:blipFill>
        <p:spPr>
          <a:xfrm>
            <a:off x="2247900" y="600075"/>
            <a:ext cx="7696200" cy="5657850"/>
          </a:xfrm>
          <a:prstGeom prst="rect">
            <a:avLst/>
          </a:prstGeom>
        </p:spPr>
      </p:pic>
    </p:spTree>
    <p:extLst>
      <p:ext uri="{BB962C8B-B14F-4D97-AF65-F5344CB8AC3E}">
        <p14:creationId xmlns:p14="http://schemas.microsoft.com/office/powerpoint/2010/main" val="2416281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8F997-43BA-4C97-9BCE-1417A8338CC4}"/>
              </a:ext>
            </a:extLst>
          </p:cNvPr>
          <p:cNvSpPr txBox="1"/>
          <p:nvPr/>
        </p:nvSpPr>
        <p:spPr>
          <a:xfrm>
            <a:off x="3489960" y="2552700"/>
            <a:ext cx="4297680" cy="338554"/>
          </a:xfrm>
          <a:prstGeom prst="rect">
            <a:avLst/>
          </a:prstGeom>
          <a:noFill/>
        </p:spPr>
        <p:txBody>
          <a:bodyPr wrap="square" rtlCol="0">
            <a:spAutoFit/>
          </a:bodyPr>
          <a:lstStyle/>
          <a:p>
            <a:r>
              <a:rPr lang="en-IN" sz="1600" dirty="0"/>
              <a:t>run $(python –c ‘print “A”*27 + “A”*237 + “B”*6’)</a:t>
            </a:r>
          </a:p>
        </p:txBody>
      </p:sp>
      <p:sp>
        <p:nvSpPr>
          <p:cNvPr id="3" name="TextBox 2">
            <a:extLst>
              <a:ext uri="{FF2B5EF4-FFF2-40B4-BE49-F238E27FC236}">
                <a16:creationId xmlns:a16="http://schemas.microsoft.com/office/drawing/2014/main" id="{D97E1696-2DAA-4937-9F09-DEAA7AFD0002}"/>
              </a:ext>
            </a:extLst>
          </p:cNvPr>
          <p:cNvSpPr txBox="1"/>
          <p:nvPr/>
        </p:nvSpPr>
        <p:spPr>
          <a:xfrm>
            <a:off x="3528060" y="3063240"/>
            <a:ext cx="4274820" cy="830997"/>
          </a:xfrm>
          <a:prstGeom prst="rect">
            <a:avLst/>
          </a:prstGeom>
          <a:noFill/>
        </p:spPr>
        <p:txBody>
          <a:bodyPr wrap="square" rtlCol="0">
            <a:spAutoFit/>
          </a:bodyPr>
          <a:lstStyle/>
          <a:p>
            <a:r>
              <a:rPr lang="en-IN" sz="1600" dirty="0"/>
              <a:t>x/20x $</a:t>
            </a:r>
            <a:r>
              <a:rPr lang="en-IN" sz="1600" dirty="0" err="1"/>
              <a:t>rsp</a:t>
            </a:r>
            <a:r>
              <a:rPr lang="en-IN" sz="1600" dirty="0"/>
              <a:t> -300</a:t>
            </a:r>
          </a:p>
          <a:p>
            <a:endParaRPr lang="en-IN" sz="1600" dirty="0"/>
          </a:p>
          <a:p>
            <a:r>
              <a:rPr lang="en-IN" sz="1600" dirty="0"/>
              <a:t>x/20x $</a:t>
            </a:r>
            <a:r>
              <a:rPr lang="en-IN" sz="1600" dirty="0" err="1"/>
              <a:t>rsp</a:t>
            </a:r>
            <a:r>
              <a:rPr lang="en-IN" sz="1600" dirty="0"/>
              <a:t> -304</a:t>
            </a:r>
          </a:p>
        </p:txBody>
      </p:sp>
      <p:sp>
        <p:nvSpPr>
          <p:cNvPr id="4" name="TextBox 3">
            <a:extLst>
              <a:ext uri="{FF2B5EF4-FFF2-40B4-BE49-F238E27FC236}">
                <a16:creationId xmlns:a16="http://schemas.microsoft.com/office/drawing/2014/main" id="{6D90764D-A236-4B29-8CF1-27C906A42300}"/>
              </a:ext>
            </a:extLst>
          </p:cNvPr>
          <p:cNvSpPr txBox="1"/>
          <p:nvPr/>
        </p:nvSpPr>
        <p:spPr>
          <a:xfrm>
            <a:off x="3192780" y="1943100"/>
            <a:ext cx="5250180" cy="369332"/>
          </a:xfrm>
          <a:prstGeom prst="rect">
            <a:avLst/>
          </a:prstGeom>
          <a:noFill/>
        </p:spPr>
        <p:txBody>
          <a:bodyPr wrap="square" rtlCol="0">
            <a:spAutoFit/>
          </a:bodyPr>
          <a:lstStyle/>
          <a:p>
            <a:r>
              <a:rPr lang="en-IN" dirty="0"/>
              <a:t>Execute the following commands one after another</a:t>
            </a:r>
          </a:p>
        </p:txBody>
      </p:sp>
      <p:sp>
        <p:nvSpPr>
          <p:cNvPr id="5" name="TextBox 4">
            <a:extLst>
              <a:ext uri="{FF2B5EF4-FFF2-40B4-BE49-F238E27FC236}">
                <a16:creationId xmlns:a16="http://schemas.microsoft.com/office/drawing/2014/main" id="{90167ABD-3F6E-435E-96A6-9E17BCC1C13F}"/>
              </a:ext>
            </a:extLst>
          </p:cNvPr>
          <p:cNvSpPr txBox="1"/>
          <p:nvPr/>
        </p:nvSpPr>
        <p:spPr>
          <a:xfrm>
            <a:off x="3238500" y="3992881"/>
            <a:ext cx="4907280" cy="1323439"/>
          </a:xfrm>
          <a:prstGeom prst="rect">
            <a:avLst/>
          </a:prstGeom>
          <a:noFill/>
        </p:spPr>
        <p:txBody>
          <a:bodyPr wrap="square" rtlCol="0">
            <a:spAutoFit/>
          </a:bodyPr>
          <a:lstStyle/>
          <a:p>
            <a:r>
              <a:rPr lang="en-IN" sz="1600" dirty="0"/>
              <a:t>I got correct match of address at x/20x $</a:t>
            </a:r>
            <a:r>
              <a:rPr lang="en-IN" sz="1600" dirty="0" err="1"/>
              <a:t>rsp</a:t>
            </a:r>
            <a:r>
              <a:rPr lang="en-IN" sz="1600" dirty="0"/>
              <a:t> -304</a:t>
            </a:r>
          </a:p>
          <a:p>
            <a:r>
              <a:rPr lang="en-IN" sz="1600" dirty="0"/>
              <a:t>That is  7fffffffdef0</a:t>
            </a:r>
          </a:p>
          <a:p>
            <a:r>
              <a:rPr lang="en-IN" sz="1600" dirty="0"/>
              <a:t>I used this address in next step at the end of the command as \x7f\</a:t>
            </a:r>
            <a:r>
              <a:rPr lang="en-IN" sz="1600" dirty="0" err="1"/>
              <a:t>xff</a:t>
            </a:r>
            <a:r>
              <a:rPr lang="en-IN" sz="1600" dirty="0"/>
              <a:t>\</a:t>
            </a:r>
            <a:r>
              <a:rPr lang="en-IN" sz="1600" dirty="0" err="1"/>
              <a:t>xff</a:t>
            </a:r>
            <a:r>
              <a:rPr lang="en-IN" sz="1600" dirty="0"/>
              <a:t>\</a:t>
            </a:r>
            <a:r>
              <a:rPr lang="en-IN" sz="1600" dirty="0" err="1"/>
              <a:t>xff</a:t>
            </a:r>
            <a:r>
              <a:rPr lang="en-IN" sz="1600" dirty="0"/>
              <a:t>\</a:t>
            </a:r>
            <a:r>
              <a:rPr lang="en-IN" sz="1600" dirty="0" err="1"/>
              <a:t>xde</a:t>
            </a:r>
            <a:r>
              <a:rPr lang="en-IN" sz="1600" dirty="0"/>
              <a:t>\xf0</a:t>
            </a:r>
          </a:p>
          <a:p>
            <a:endParaRPr lang="en-IN" sz="1600" dirty="0"/>
          </a:p>
        </p:txBody>
      </p:sp>
    </p:spTree>
    <p:extLst>
      <p:ext uri="{BB962C8B-B14F-4D97-AF65-F5344CB8AC3E}">
        <p14:creationId xmlns:p14="http://schemas.microsoft.com/office/powerpoint/2010/main" val="62417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2A0FC19-A6B9-496C-866B-FA29D92FFB3D}"/>
              </a:ext>
            </a:extLst>
          </p:cNvPr>
          <p:cNvPicPr>
            <a:picLocks noChangeAspect="1"/>
          </p:cNvPicPr>
          <p:nvPr/>
        </p:nvPicPr>
        <p:blipFill>
          <a:blip r:embed="rId2"/>
          <a:stretch>
            <a:fillRect/>
          </a:stretch>
        </p:blipFill>
        <p:spPr>
          <a:xfrm>
            <a:off x="2269679" y="2159780"/>
            <a:ext cx="7486650" cy="2809875"/>
          </a:xfrm>
          <a:prstGeom prst="rect">
            <a:avLst/>
          </a:prstGeom>
        </p:spPr>
      </p:pic>
    </p:spTree>
    <p:extLst>
      <p:ext uri="{BB962C8B-B14F-4D97-AF65-F5344CB8AC3E}">
        <p14:creationId xmlns:p14="http://schemas.microsoft.com/office/powerpoint/2010/main" val="1662977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95260E-73FD-4D71-8495-C3312A0F7B9D}"/>
              </a:ext>
            </a:extLst>
          </p:cNvPr>
          <p:cNvSpPr txBox="1"/>
          <p:nvPr/>
        </p:nvSpPr>
        <p:spPr>
          <a:xfrm>
            <a:off x="2236572" y="2360140"/>
            <a:ext cx="8773298" cy="1477328"/>
          </a:xfrm>
          <a:prstGeom prst="rect">
            <a:avLst/>
          </a:prstGeom>
          <a:noFill/>
        </p:spPr>
        <p:txBody>
          <a:bodyPr wrap="square" rtlCol="0">
            <a:spAutoFit/>
          </a:bodyPr>
          <a:lstStyle/>
          <a:p>
            <a:r>
              <a:rPr lang="en-IN" sz="2400" dirty="0"/>
              <a:t>In the above slide you can observe, at the end of the string it is showing some random values which means due to exceeding allocated memory space buffer overflows.</a:t>
            </a:r>
          </a:p>
          <a:p>
            <a:r>
              <a:rPr lang="en-IN" dirty="0"/>
              <a:t>  </a:t>
            </a:r>
          </a:p>
        </p:txBody>
      </p:sp>
    </p:spTree>
    <p:extLst>
      <p:ext uri="{BB962C8B-B14F-4D97-AF65-F5344CB8AC3E}">
        <p14:creationId xmlns:p14="http://schemas.microsoft.com/office/powerpoint/2010/main" val="1573291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03D2BE-C0C4-4265-B190-5C0E4FF6385E}"/>
              </a:ext>
            </a:extLst>
          </p:cNvPr>
          <p:cNvSpPr txBox="1"/>
          <p:nvPr/>
        </p:nvSpPr>
        <p:spPr>
          <a:xfrm>
            <a:off x="4135395" y="2557849"/>
            <a:ext cx="3575221" cy="1015663"/>
          </a:xfrm>
          <a:prstGeom prst="rect">
            <a:avLst/>
          </a:prstGeom>
          <a:noFill/>
        </p:spPr>
        <p:txBody>
          <a:bodyPr wrap="square" rtlCol="0">
            <a:spAutoFit/>
          </a:bodyPr>
          <a:lstStyle/>
          <a:p>
            <a:r>
              <a:rPr lang="en-IN" sz="6000" dirty="0"/>
              <a:t>The End</a:t>
            </a:r>
          </a:p>
        </p:txBody>
      </p:sp>
    </p:spTree>
    <p:extLst>
      <p:ext uri="{BB962C8B-B14F-4D97-AF65-F5344CB8AC3E}">
        <p14:creationId xmlns:p14="http://schemas.microsoft.com/office/powerpoint/2010/main" val="3405530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6DE158-FEF1-4FDB-9AE3-7290E4B94920}"/>
              </a:ext>
            </a:extLst>
          </p:cNvPr>
          <p:cNvSpPr txBox="1"/>
          <p:nvPr/>
        </p:nvSpPr>
        <p:spPr>
          <a:xfrm>
            <a:off x="2514600" y="1242060"/>
            <a:ext cx="7787687" cy="2585323"/>
          </a:xfrm>
          <a:prstGeom prst="rect">
            <a:avLst/>
          </a:prstGeom>
          <a:noFill/>
        </p:spPr>
        <p:txBody>
          <a:bodyPr wrap="square" rtlCol="0">
            <a:spAutoFit/>
          </a:bodyPr>
          <a:lstStyle/>
          <a:p>
            <a:pPr fontAlgn="base"/>
            <a:r>
              <a:rPr lang="en-IN" b="1" dirty="0">
                <a:solidFill>
                  <a:srgbClr val="444444"/>
                </a:solidFill>
                <a:latin typeface="inherit"/>
              </a:rPr>
              <a:t>Key Concepts of Buffer Overflow</a:t>
            </a:r>
            <a:endParaRPr lang="en-IN" b="1" dirty="0">
              <a:solidFill>
                <a:srgbClr val="444444"/>
              </a:solidFill>
              <a:latin typeface="Gotham SSm A"/>
            </a:endParaRPr>
          </a:p>
          <a:p>
            <a:pPr fontAlgn="base">
              <a:buFont typeface="Arial" panose="020B0604020202020204" pitchFamily="34" charset="0"/>
              <a:buChar char="•"/>
            </a:pPr>
            <a:r>
              <a:rPr lang="en-IN" dirty="0">
                <a:solidFill>
                  <a:srgbClr val="555555"/>
                </a:solidFill>
                <a:latin typeface="inherit"/>
              </a:rPr>
              <a:t>This error occurs when there is more data in a buffer than it can handle, causing data to overflow into adjacent storage.</a:t>
            </a:r>
          </a:p>
          <a:p>
            <a:pPr fontAlgn="base">
              <a:buFont typeface="Arial" panose="020B0604020202020204" pitchFamily="34" charset="0"/>
              <a:buChar char="•"/>
            </a:pPr>
            <a:r>
              <a:rPr lang="en-IN" dirty="0">
                <a:solidFill>
                  <a:srgbClr val="555555"/>
                </a:solidFill>
                <a:latin typeface="inherit"/>
              </a:rPr>
              <a:t>This vulnerability can cause a system crash or, worse, create an entry point for a cyberattack.</a:t>
            </a:r>
          </a:p>
          <a:p>
            <a:pPr fontAlgn="base">
              <a:buFont typeface="Arial" panose="020B0604020202020204" pitchFamily="34" charset="0"/>
              <a:buChar char="•"/>
            </a:pPr>
            <a:r>
              <a:rPr lang="en-IN" dirty="0">
                <a:solidFill>
                  <a:srgbClr val="555555"/>
                </a:solidFill>
                <a:latin typeface="inherit"/>
              </a:rPr>
              <a:t>C and C++ are more susceptible to buffer overflow.</a:t>
            </a:r>
          </a:p>
          <a:p>
            <a:pPr fontAlgn="base">
              <a:buFont typeface="Arial" panose="020B0604020202020204" pitchFamily="34" charset="0"/>
              <a:buChar char="•"/>
            </a:pPr>
            <a:r>
              <a:rPr lang="en-IN" dirty="0">
                <a:solidFill>
                  <a:srgbClr val="555555"/>
                </a:solidFill>
                <a:latin typeface="inherit"/>
              </a:rPr>
              <a:t>Secure development practices should include regular testing to detect and fix buffer overflows. These practices include automatic protection at the language level and bounds-checking at run-time</a:t>
            </a:r>
            <a:endParaRPr lang="en-IN" b="0" i="0" dirty="0">
              <a:solidFill>
                <a:srgbClr val="555555"/>
              </a:solidFill>
              <a:effectLst/>
              <a:latin typeface="inherit"/>
            </a:endParaRPr>
          </a:p>
        </p:txBody>
      </p:sp>
    </p:spTree>
    <p:extLst>
      <p:ext uri="{BB962C8B-B14F-4D97-AF65-F5344CB8AC3E}">
        <p14:creationId xmlns:p14="http://schemas.microsoft.com/office/powerpoint/2010/main" val="2834035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A135CC-CF90-4CCF-B133-38E42CC2BCCD}"/>
              </a:ext>
            </a:extLst>
          </p:cNvPr>
          <p:cNvSpPr txBox="1"/>
          <p:nvPr/>
        </p:nvSpPr>
        <p:spPr>
          <a:xfrm>
            <a:off x="2583180" y="1668780"/>
            <a:ext cx="7536180" cy="2585323"/>
          </a:xfrm>
          <a:prstGeom prst="rect">
            <a:avLst/>
          </a:prstGeom>
          <a:noFill/>
        </p:spPr>
        <p:txBody>
          <a:bodyPr wrap="square" rtlCol="0">
            <a:spAutoFit/>
          </a:bodyPr>
          <a:lstStyle/>
          <a:p>
            <a:pPr fontAlgn="base"/>
            <a:r>
              <a:rPr lang="en-IN" b="1" dirty="0">
                <a:solidFill>
                  <a:srgbClr val="444444"/>
                </a:solidFill>
                <a:latin typeface="inherit"/>
              </a:rPr>
              <a:t>Definition of a Buffer Overflow</a:t>
            </a:r>
            <a:endParaRPr lang="en-IN" b="1" dirty="0">
              <a:solidFill>
                <a:srgbClr val="444444"/>
              </a:solidFill>
              <a:latin typeface="Gotham SSm A"/>
            </a:endParaRPr>
          </a:p>
          <a:p>
            <a:pPr fontAlgn="base"/>
            <a:r>
              <a:rPr lang="en-IN" dirty="0">
                <a:solidFill>
                  <a:srgbClr val="555555"/>
                </a:solidFill>
                <a:latin typeface="Gotham SSm A"/>
              </a:rPr>
              <a:t>A buffer is a sequential section of memory allocated to contain anything from a character string to an array of integers. A buffer overflow, or buffer overrun, occurs when more data is put into a fixed-length buffer than the buffer can handle. The extra information, which has to go somewhere, can overflow into adjacent memory space, corrupting or overwriting the data held in that space. This overflow usually results in a system crash, but it also creates the opportunity for an attacker to run arbitrary code or manipulate the coding errors to prompt malicious actions.</a:t>
            </a:r>
          </a:p>
        </p:txBody>
      </p:sp>
    </p:spTree>
    <p:extLst>
      <p:ext uri="{BB962C8B-B14F-4D97-AF65-F5344CB8AC3E}">
        <p14:creationId xmlns:p14="http://schemas.microsoft.com/office/powerpoint/2010/main" val="3794624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CC88AB-81F8-42E8-A8DE-450606D027D8}"/>
              </a:ext>
            </a:extLst>
          </p:cNvPr>
          <p:cNvSpPr/>
          <p:nvPr/>
        </p:nvSpPr>
        <p:spPr>
          <a:xfrm>
            <a:off x="3116580" y="1918038"/>
            <a:ext cx="6096000" cy="2031325"/>
          </a:xfrm>
          <a:prstGeom prst="rect">
            <a:avLst/>
          </a:prstGeom>
        </p:spPr>
        <p:txBody>
          <a:bodyPr>
            <a:spAutoFit/>
          </a:bodyPr>
          <a:lstStyle/>
          <a:p>
            <a:pPr lvl="0" fontAlgn="base"/>
            <a:r>
              <a:rPr lang="en-IN" dirty="0">
                <a:solidFill>
                  <a:srgbClr val="555555"/>
                </a:solidFill>
                <a:latin typeface="Gotham SSm A"/>
              </a:rPr>
              <a:t>Many programming languages are prone to buffer overflow attacks. However, the extent of such attacks varies depending on the language used to write the vulnerable program. For instance, code written in Perl and JavaScript is generally not susceptible to buffer overflows. However, a buffer overflow in a program written in C, C++, Fortran or Assembly could allow the attacker to fully compromise the targeted system.</a:t>
            </a:r>
          </a:p>
        </p:txBody>
      </p:sp>
    </p:spTree>
    <p:extLst>
      <p:ext uri="{BB962C8B-B14F-4D97-AF65-F5344CB8AC3E}">
        <p14:creationId xmlns:p14="http://schemas.microsoft.com/office/powerpoint/2010/main" val="4220709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EC44305-77AB-42CD-A8F0-7056FAE5461E}"/>
              </a:ext>
            </a:extLst>
          </p:cNvPr>
          <p:cNvPicPr>
            <a:picLocks noChangeAspect="1"/>
          </p:cNvPicPr>
          <p:nvPr/>
        </p:nvPicPr>
        <p:blipFill>
          <a:blip r:embed="rId2"/>
          <a:stretch>
            <a:fillRect/>
          </a:stretch>
        </p:blipFill>
        <p:spPr>
          <a:xfrm>
            <a:off x="2157412" y="685800"/>
            <a:ext cx="7877175" cy="5486400"/>
          </a:xfrm>
          <a:prstGeom prst="rect">
            <a:avLst/>
          </a:prstGeom>
        </p:spPr>
      </p:pic>
    </p:spTree>
    <p:extLst>
      <p:ext uri="{BB962C8B-B14F-4D97-AF65-F5344CB8AC3E}">
        <p14:creationId xmlns:p14="http://schemas.microsoft.com/office/powerpoint/2010/main" val="3768452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3D8D85-B9DC-42A1-AF9A-67C58A8679F5}"/>
              </a:ext>
            </a:extLst>
          </p:cNvPr>
          <p:cNvPicPr>
            <a:picLocks noChangeAspect="1"/>
          </p:cNvPicPr>
          <p:nvPr/>
        </p:nvPicPr>
        <p:blipFill>
          <a:blip r:embed="rId2"/>
          <a:stretch>
            <a:fillRect/>
          </a:stretch>
        </p:blipFill>
        <p:spPr>
          <a:xfrm>
            <a:off x="2194222" y="1151946"/>
            <a:ext cx="7803556" cy="4554107"/>
          </a:xfrm>
          <a:prstGeom prst="rect">
            <a:avLst/>
          </a:prstGeom>
        </p:spPr>
      </p:pic>
    </p:spTree>
    <p:extLst>
      <p:ext uri="{BB962C8B-B14F-4D97-AF65-F5344CB8AC3E}">
        <p14:creationId xmlns:p14="http://schemas.microsoft.com/office/powerpoint/2010/main" val="98331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923934-B05F-428C-8BBC-190E6973D277}"/>
              </a:ext>
            </a:extLst>
          </p:cNvPr>
          <p:cNvPicPr>
            <a:picLocks noChangeAspect="1"/>
          </p:cNvPicPr>
          <p:nvPr/>
        </p:nvPicPr>
        <p:blipFill>
          <a:blip r:embed="rId2"/>
          <a:stretch>
            <a:fillRect/>
          </a:stretch>
        </p:blipFill>
        <p:spPr>
          <a:xfrm>
            <a:off x="2377117" y="1005630"/>
            <a:ext cx="7437765" cy="4846740"/>
          </a:xfrm>
          <a:prstGeom prst="rect">
            <a:avLst/>
          </a:prstGeom>
        </p:spPr>
      </p:pic>
    </p:spTree>
    <p:extLst>
      <p:ext uri="{BB962C8B-B14F-4D97-AF65-F5344CB8AC3E}">
        <p14:creationId xmlns:p14="http://schemas.microsoft.com/office/powerpoint/2010/main" val="448844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7F433B-A30E-43AB-AD34-F1D19B0E77DE}"/>
              </a:ext>
            </a:extLst>
          </p:cNvPr>
          <p:cNvPicPr>
            <a:picLocks noChangeAspect="1"/>
          </p:cNvPicPr>
          <p:nvPr/>
        </p:nvPicPr>
        <p:blipFill>
          <a:blip r:embed="rId2"/>
          <a:stretch>
            <a:fillRect/>
          </a:stretch>
        </p:blipFill>
        <p:spPr>
          <a:xfrm>
            <a:off x="2314575" y="747712"/>
            <a:ext cx="7562850" cy="5362575"/>
          </a:xfrm>
          <a:prstGeom prst="rect">
            <a:avLst/>
          </a:prstGeom>
        </p:spPr>
      </p:pic>
    </p:spTree>
    <p:extLst>
      <p:ext uri="{BB962C8B-B14F-4D97-AF65-F5344CB8AC3E}">
        <p14:creationId xmlns:p14="http://schemas.microsoft.com/office/powerpoint/2010/main" val="4101203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457</Words>
  <Application>Microsoft Office PowerPoint</Application>
  <PresentationFormat>Widescreen</PresentationFormat>
  <Paragraphs>29</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Gotham SSm A</vt:lpstr>
      <vt:lpstr>inherit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Tejaswi</dc:creator>
  <cp:lastModifiedBy>Tejaswi</cp:lastModifiedBy>
  <cp:revision>14</cp:revision>
  <dcterms:created xsi:type="dcterms:W3CDTF">2018-10-18T13:13:59Z</dcterms:created>
  <dcterms:modified xsi:type="dcterms:W3CDTF">2018-10-18T16:53:20Z</dcterms:modified>
</cp:coreProperties>
</file>