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76" r:id="rId7"/>
    <p:sldId id="262" r:id="rId8"/>
    <p:sldId id="263" r:id="rId9"/>
    <p:sldId id="265" r:id="rId10"/>
    <p:sldId id="274"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A93183B-43D4-48B5-9B1D-CA5CBB6162EF}" v="412" dt="2021-10-15T04:52:27.905"/>
    <p1510:client id="{36EE1A28-F456-4032-AD17-74ECB59DDB97}" v="30" dt="2021-10-15T04:41:02.549"/>
    <p1510:client id="{598DFB17-914C-468A-B320-DC48795DF802}" v="58" dt="2021-10-14T16:18:02.032"/>
    <p1510:client id="{5BA6273A-8B54-4163-A7A1-C5E7FFCDD11D}" v="498" dt="2021-10-14T16:05:38.187"/>
    <p1510:client id="{AA932E56-5B51-4372-BECF-5E7667610609}" v="53" dt="2021-10-15T04:22:04.918"/>
    <p1510:client id="{BC3D4343-304B-40F8-893C-F0D5D4246F3F}" v="498" dt="2021-10-14T09:50:36.305"/>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vishalverma116/ML_project/blob/master/food.csv"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sakshamhere/Personalized_meal_recommendation_system/blob/master/Data%20processing/dataset.csv"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xmlns=""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a:latin typeface="Fira sans"/>
                <a:ea typeface="+mn-lt"/>
                <a:cs typeface="+mn-lt"/>
              </a:rPr>
              <a:t>GID – 9</a:t>
            </a:r>
          </a:p>
          <a:p>
            <a:pPr>
              <a:lnSpc>
                <a:spcPct val="90000"/>
              </a:lnSpc>
              <a:spcBef>
                <a:spcPct val="0"/>
              </a:spcBef>
            </a:pPr>
            <a:r>
              <a:rPr lang="en-US" sz="2800">
                <a:latin typeface="Fira sans"/>
                <a:ea typeface="+mn-lt"/>
                <a:cs typeface="+mn-lt"/>
              </a:rPr>
              <a:t>Bhavik Bhatt – 1814007</a:t>
            </a:r>
          </a:p>
          <a:p>
            <a:pPr>
              <a:lnSpc>
                <a:spcPct val="90000"/>
              </a:lnSpc>
              <a:spcBef>
                <a:spcPct val="0"/>
              </a:spcBef>
            </a:pPr>
            <a:r>
              <a:rPr lang="en-US" sz="2800">
                <a:latin typeface="Fira sans"/>
                <a:ea typeface="+mn-lt"/>
                <a:cs typeface="+mn-lt"/>
              </a:rPr>
              <a:t>Piyush Chavda – 1814010</a:t>
            </a:r>
          </a:p>
          <a:p>
            <a:pPr>
              <a:lnSpc>
                <a:spcPct val="90000"/>
              </a:lnSpc>
              <a:spcBef>
                <a:spcPct val="0"/>
              </a:spcBef>
            </a:pPr>
            <a:r>
              <a:rPr lang="en-US" sz="2800">
                <a:latin typeface="Fira sans"/>
                <a:ea typeface="+mn-lt"/>
                <a:cs typeface="+mn-lt"/>
              </a:rPr>
              <a:t>Bharat </a:t>
            </a:r>
            <a:r>
              <a:rPr lang="en-US" sz="2800" err="1">
                <a:latin typeface="Fira sans"/>
                <a:ea typeface="+mn-lt"/>
                <a:cs typeface="+mn-lt"/>
              </a:rPr>
              <a:t>Choithani</a:t>
            </a:r>
            <a:r>
              <a:rPr lang="en-US" sz="2800">
                <a:latin typeface="Fira sans"/>
                <a:ea typeface="+mn-lt"/>
                <a:cs typeface="+mn-lt"/>
              </a:rPr>
              <a:t> – 1814011</a:t>
            </a:r>
          </a:p>
          <a:p>
            <a:pPr>
              <a:lnSpc>
                <a:spcPct val="90000"/>
              </a:lnSpc>
              <a:spcBef>
                <a:spcPct val="0"/>
              </a:spcBef>
            </a:pPr>
            <a:r>
              <a:rPr lang="en-US" sz="2800">
                <a:latin typeface="Fira sans"/>
                <a:ea typeface="+mn-lt"/>
                <a:cs typeface="+mn-lt"/>
              </a:rPr>
              <a:t>Muskaan Nandu – 1814020</a:t>
            </a:r>
          </a:p>
          <a:p>
            <a:pPr>
              <a:lnSpc>
                <a:spcPct val="90000"/>
              </a:lnSpc>
              <a:spcBef>
                <a:spcPct val="0"/>
              </a:spcBef>
            </a:pPr>
            <a:endParaRPr lang="en-US" sz="2800">
              <a:latin typeface="Fira sans"/>
              <a:ea typeface="+mn-lt"/>
              <a:cs typeface="+mn-lt"/>
            </a:endParaRPr>
          </a:p>
          <a:p>
            <a:pPr>
              <a:lnSpc>
                <a:spcPct val="90000"/>
              </a:lnSpc>
              <a:spcBef>
                <a:spcPct val="0"/>
              </a:spcBef>
            </a:pPr>
            <a:r>
              <a:rPr lang="en-US" sz="2800" b="1">
                <a:latin typeface="Fira sans"/>
                <a:ea typeface="+mn-lt"/>
                <a:cs typeface="+mn-lt"/>
              </a:rPr>
              <a:t>Project Guide: </a:t>
            </a:r>
            <a:r>
              <a:rPr lang="en-US" sz="2800">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5691"/>
            <a:ext cx="10515600" cy="1325563"/>
          </a:xfrm>
        </p:spPr>
        <p:txBody>
          <a:bodyPr/>
          <a:lstStyle/>
          <a:p>
            <a:r>
              <a:rPr lang="en-US" sz="3600">
                <a:solidFill>
                  <a:srgbClr val="FF0000"/>
                </a:solidFill>
                <a:latin typeface="Marcellus"/>
                <a:ea typeface="+mj-lt"/>
                <a:cs typeface="+mj-lt"/>
              </a:rPr>
              <a:t>Dataset – Diet Recommendation</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
        <p:nvSpPr>
          <p:cNvPr id="2" name="TextBox 1">
            <a:extLst>
              <a:ext uri="{FF2B5EF4-FFF2-40B4-BE49-F238E27FC236}">
                <a16:creationId xmlns:a16="http://schemas.microsoft.com/office/drawing/2014/main" xmlns="" id="{9DF88228-82B9-4582-96DA-7E2CDB78385B}"/>
              </a:ext>
            </a:extLst>
          </p:cNvPr>
          <p:cNvSpPr txBox="1"/>
          <p:nvPr/>
        </p:nvSpPr>
        <p:spPr>
          <a:xfrm>
            <a:off x="1015041" y="813759"/>
            <a:ext cx="8709803"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latin typeface="Fira sans"/>
                <a:cs typeface="Arial"/>
              </a:rPr>
              <a:t>The Dataset will be manually created with the help of online web scrapping tools and will be validated by a certified nutritionist.​</a:t>
            </a:r>
          </a:p>
          <a:p>
            <a:pPr>
              <a:buChar char="•"/>
            </a:pPr>
            <a:r>
              <a:rPr lang="en-US" sz="2000">
                <a:latin typeface="Fira sans"/>
                <a:cs typeface="Arial"/>
              </a:rPr>
              <a:t>The dataset will contain columns like:​</a:t>
            </a:r>
          </a:p>
          <a:p>
            <a:pPr lvl="1">
              <a:buChar char="•"/>
            </a:pPr>
            <a:r>
              <a:rPr lang="en-US" sz="2000" err="1">
                <a:latin typeface="Fira sans"/>
                <a:cs typeface="Arial"/>
              </a:rPr>
              <a:t>MealID</a:t>
            </a:r>
            <a:r>
              <a:rPr lang="en-US" sz="2000">
                <a:latin typeface="Fira sans"/>
                <a:cs typeface="Arial"/>
              </a:rPr>
              <a:t>​</a:t>
            </a:r>
          </a:p>
          <a:p>
            <a:pPr lvl="1">
              <a:buChar char="•"/>
            </a:pPr>
            <a:r>
              <a:rPr lang="en-US" sz="2000">
                <a:latin typeface="Fira sans"/>
                <a:cs typeface="Arial"/>
              </a:rPr>
              <a:t>Meal​</a:t>
            </a:r>
          </a:p>
          <a:p>
            <a:pPr lvl="1">
              <a:buChar char="•"/>
            </a:pPr>
            <a:r>
              <a:rPr lang="en-US" sz="2000">
                <a:latin typeface="Fira sans"/>
                <a:cs typeface="Arial"/>
              </a:rPr>
              <a:t>Breakfast/Lunch/Dinner​</a:t>
            </a:r>
          </a:p>
          <a:p>
            <a:pPr lvl="1">
              <a:buChar char="•"/>
            </a:pPr>
            <a:r>
              <a:rPr lang="en-US" sz="2000">
                <a:latin typeface="Fira sans"/>
                <a:cs typeface="Arial"/>
              </a:rPr>
              <a:t>Veg/</a:t>
            </a:r>
            <a:r>
              <a:rPr lang="en-US" sz="2000" err="1">
                <a:latin typeface="Fira sans"/>
                <a:cs typeface="Arial"/>
              </a:rPr>
              <a:t>NonVeg</a:t>
            </a:r>
            <a:r>
              <a:rPr lang="en-US" sz="2000">
                <a:latin typeface="Fira sans"/>
                <a:cs typeface="Arial"/>
              </a:rPr>
              <a:t>​</a:t>
            </a:r>
          </a:p>
          <a:p>
            <a:pPr lvl="1">
              <a:buChar char="•"/>
            </a:pPr>
            <a:r>
              <a:rPr lang="en-US" sz="2000">
                <a:latin typeface="Fira sans"/>
                <a:cs typeface="Arial"/>
              </a:rPr>
              <a:t>Disease ​</a:t>
            </a:r>
          </a:p>
          <a:p>
            <a:pPr lvl="1">
              <a:buChar char="•"/>
            </a:pPr>
            <a:r>
              <a:rPr lang="en-US" sz="2000">
                <a:latin typeface="Fira sans"/>
                <a:cs typeface="Arial"/>
              </a:rPr>
              <a:t>Calories​</a:t>
            </a:r>
          </a:p>
          <a:p>
            <a:pPr lvl="1">
              <a:buChar char="•"/>
            </a:pPr>
            <a:r>
              <a:rPr lang="en-US" sz="2000">
                <a:latin typeface="Fira sans"/>
                <a:cs typeface="Arial"/>
              </a:rPr>
              <a:t>Quantity​</a:t>
            </a:r>
          </a:p>
          <a:p>
            <a:pPr lvl="1">
              <a:buChar char="•"/>
            </a:pPr>
            <a:r>
              <a:rPr lang="en-US" sz="2000">
                <a:latin typeface="Fira sans"/>
                <a:cs typeface="Arial"/>
              </a:rPr>
              <a:t>Carbohydrates​</a:t>
            </a:r>
          </a:p>
          <a:p>
            <a:pPr lvl="1">
              <a:buChar char="•"/>
            </a:pPr>
            <a:r>
              <a:rPr lang="en-US" sz="2000">
                <a:latin typeface="Fira sans"/>
                <a:cs typeface="Arial"/>
              </a:rPr>
              <a:t>Fats​</a:t>
            </a:r>
          </a:p>
          <a:p>
            <a:pPr lvl="1">
              <a:buChar char="•"/>
            </a:pPr>
            <a:r>
              <a:rPr lang="en-US" sz="2000" err="1">
                <a:latin typeface="Fira sans"/>
                <a:cs typeface="Arial"/>
              </a:rPr>
              <a:t>Protiens</a:t>
            </a:r>
            <a:r>
              <a:rPr lang="en-US" sz="2000">
                <a:latin typeface="Fira sans"/>
                <a:cs typeface="Arial"/>
              </a:rPr>
              <a:t>​</a:t>
            </a:r>
          </a:p>
          <a:p>
            <a:pPr lvl="1">
              <a:buChar char="•"/>
            </a:pPr>
            <a:r>
              <a:rPr lang="en-US" sz="2000" err="1">
                <a:latin typeface="Fira sans"/>
                <a:cs typeface="Arial"/>
              </a:rPr>
              <a:t>Fibre</a:t>
            </a:r>
            <a:r>
              <a:rPr lang="en-US" sz="2000">
                <a:latin typeface="Fira sans"/>
                <a:cs typeface="Arial"/>
              </a:rPr>
              <a:t>​</a:t>
            </a:r>
          </a:p>
          <a:p>
            <a:pPr lvl="1">
              <a:buChar char="•"/>
            </a:pPr>
            <a:r>
              <a:rPr lang="en-US" sz="2000">
                <a:latin typeface="Fira sans"/>
                <a:cs typeface="Arial"/>
              </a:rPr>
              <a:t>Sugars​</a:t>
            </a:r>
          </a:p>
          <a:p>
            <a:pPr>
              <a:buChar char="•"/>
            </a:pPr>
            <a:r>
              <a:rPr lang="en-US" sz="2000">
                <a:latin typeface="Fira sans"/>
                <a:cs typeface="Arial"/>
              </a:rPr>
              <a:t>References: </a:t>
            </a:r>
            <a:r>
              <a:rPr lang="en-US" sz="2000">
                <a:solidFill>
                  <a:srgbClr val="0563C1"/>
                </a:solidFill>
                <a:latin typeface="Fira sans"/>
                <a:cs typeface="Arial"/>
                <a:hlinkClick r:id="rId6"/>
              </a:rPr>
              <a:t>Dataset 1</a:t>
            </a:r>
            <a:r>
              <a:rPr lang="en-US" sz="2000">
                <a:latin typeface="Fira sans"/>
                <a:cs typeface="Arial"/>
              </a:rPr>
              <a:t>, </a:t>
            </a:r>
            <a:r>
              <a:rPr lang="en-US" sz="2000">
                <a:solidFill>
                  <a:srgbClr val="0563C1"/>
                </a:solidFill>
                <a:latin typeface="Fira sans"/>
                <a:cs typeface="Arial"/>
                <a:hlinkClick r:id="rId7"/>
              </a:rPr>
              <a:t>Dataset 2</a:t>
            </a:r>
            <a:r>
              <a:rPr lang="en-US" sz="2000">
                <a:latin typeface="Fira sans"/>
                <a:cs typeface="Arial"/>
              </a:rPr>
              <a:t>​</a:t>
            </a:r>
          </a:p>
          <a:p>
            <a:pPr>
              <a:buChar char="•"/>
            </a:pPr>
            <a:endParaRPr lang="en-US" sz="2000">
              <a:latin typeface="Fira sans"/>
              <a:cs typeface="Arial"/>
            </a:endParaRPr>
          </a:p>
        </p:txBody>
      </p:sp>
    </p:spTree>
    <p:extLst>
      <p:ext uri="{BB962C8B-B14F-4D97-AF65-F5344CB8AC3E}">
        <p14:creationId xmlns:p14="http://schemas.microsoft.com/office/powerpoint/2010/main" val="219684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422635"/>
            <a:ext cx="10515600" cy="1325563"/>
          </a:xfrm>
        </p:spPr>
        <p:txBody>
          <a:bodyPr>
            <a:normAutofit/>
          </a:bodyPr>
          <a:lstStyle/>
          <a:p>
            <a:r>
              <a:rPr lang="en-US" sz="4000">
                <a:solidFill>
                  <a:srgbClr val="FF0000"/>
                </a:solidFill>
                <a:latin typeface="Marcellus"/>
                <a:ea typeface="+mj-lt"/>
                <a:cs typeface="+mj-lt"/>
              </a:rPr>
              <a:t> Implementation Schedule</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7" name="Picture 4" descr="Table&#10;&#10;Description automatically generated">
            <a:extLst>
              <a:ext uri="{FF2B5EF4-FFF2-40B4-BE49-F238E27FC236}">
                <a16:creationId xmlns:a16="http://schemas.microsoft.com/office/drawing/2014/main" xmlns="" id="{85FFE044-8A82-4870-9FF5-DBF44AEE6999}"/>
              </a:ext>
            </a:extLst>
          </p:cNvPr>
          <p:cNvPicPr>
            <a:picLocks noChangeAspect="1"/>
          </p:cNvPicPr>
          <p:nvPr/>
        </p:nvPicPr>
        <p:blipFill>
          <a:blip r:embed="rId6"/>
          <a:stretch>
            <a:fillRect/>
          </a:stretch>
        </p:blipFill>
        <p:spPr>
          <a:xfrm>
            <a:off x="2903776" y="1808387"/>
            <a:ext cx="6614483" cy="3250001"/>
          </a:xfrm>
          <a:prstGeom prst="rect">
            <a:avLst/>
          </a:prstGeom>
        </p:spPr>
      </p:pic>
    </p:spTree>
    <p:extLst>
      <p:ext uri="{BB962C8B-B14F-4D97-AF65-F5344CB8AC3E}">
        <p14:creationId xmlns:p14="http://schemas.microsoft.com/office/powerpoint/2010/main" val="374500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a:t>
            </a:r>
            <a:r>
              <a:rPr lang="en-US" sz="2000" dirty="0">
                <a:latin typeface="Avenir Next LT Pro Light"/>
                <a:cs typeface="Segoe UI"/>
              </a:rPr>
              <a:t>with Diet and Fitness Recommendation using Machine Learning," 2021 6th </a:t>
            </a:r>
            <a:r>
              <a:rPr lang="en-US" sz="2000">
                <a:latin typeface="Avenir Next LT Pro Light"/>
                <a:cs typeface="Segoe UI"/>
              </a:rPr>
              <a:t>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a:t>
            </a:r>
            <a:r>
              <a:rPr lang="en-US" sz="2000" dirty="0">
                <a:latin typeface="Avenir Next LT Pro Light"/>
                <a:cs typeface="Segoe UI"/>
              </a:rPr>
              <a:t>System Considering Nutritional Information and User Preferences," in IEEE Access, vol. 7, pp. 96695-96711, 2019, </a:t>
            </a:r>
            <a:r>
              <a:rPr lang="en-US" sz="2000" err="1">
                <a:latin typeface="Avenir Next LT Pro Light"/>
                <a:cs typeface="Segoe UI"/>
              </a:rPr>
              <a:t>doi</a:t>
            </a:r>
            <a:r>
              <a:rPr lang="en-US" sz="2000" dirty="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a:t>
            </a:r>
            <a:r>
              <a:rPr lang="en-US" sz="2000" dirty="0">
                <a:latin typeface="Avenir Next LT Pro Light"/>
                <a:cs typeface="Segoe UI"/>
              </a:rPr>
              <a:t>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a:t>
            </a:r>
            <a:r>
              <a:rPr lang="en-US" sz="2000" dirty="0">
                <a:latin typeface="Avenir Next LT Pro Light"/>
                <a:cs typeface="Segoe UI"/>
              </a:rPr>
              <a:t>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a:t>
            </a:r>
            <a:r>
              <a:rPr lang="en-US" sz="2000" dirty="0">
                <a:latin typeface="Avenir Next LT Pro Light"/>
                <a:cs typeface="Segoe UI"/>
              </a:rPr>
              <a:t>Machine Learning." In International Research Journal of Engineering and Technology (IRJET) Volume: 08 Issue: 04, April 2021</a:t>
            </a:r>
            <a:r>
              <a:rPr lang="en-US" sz="2000" dirty="0">
                <a:ea typeface="+mn-lt"/>
                <a:cs typeface="+mn-lt"/>
              </a:rPr>
              <a:t>. </a:t>
            </a:r>
            <a:endParaRPr lang="en-US"/>
          </a:p>
          <a:p>
            <a:pPr marL="0" indent="0" algn="just">
              <a:buNone/>
            </a:pPr>
            <a:endParaRPr lang="en-US" sz="2000" dirty="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latin typeface="Fira sans"/>
                <a:ea typeface="+mn-lt"/>
                <a:cs typeface="+mn-lt"/>
              </a:rPr>
              <a:t>To recommend personalized, customized and sustainable diet plan to users based on their preferences</a:t>
            </a:r>
          </a:p>
          <a:p>
            <a:pPr marL="342900" indent="-342900">
              <a:lnSpc>
                <a:spcPct val="150000"/>
              </a:lnSpc>
            </a:pPr>
            <a:r>
              <a:rPr lang="en-US" dirty="0">
                <a:latin typeface="Fira sans"/>
                <a:ea typeface="+mn-lt"/>
                <a:cs typeface="+mn-lt"/>
              </a:rPr>
              <a:t>To recommends personalized and suitable workout to every individual.</a:t>
            </a:r>
          </a:p>
          <a:p>
            <a:pPr marL="342900" indent="-342900">
              <a:lnSpc>
                <a:spcPct val="150000"/>
              </a:lnSpc>
            </a:pPr>
            <a:r>
              <a:rPr lang="en-US" dirty="0">
                <a:latin typeface="Fira sans"/>
                <a:ea typeface="+mn-lt"/>
                <a:cs typeface="+mn-lt"/>
              </a:rPr>
              <a:t>Suggest blogs to users based on their categorical likings.</a:t>
            </a:r>
            <a:endParaRPr lang="en-US" dirty="0">
              <a:latin typeface="Fira sans"/>
              <a:cs typeface="Calibri"/>
            </a:endParaRPr>
          </a:p>
          <a:p>
            <a:pPr algn="just">
              <a:lnSpc>
                <a:spcPct val="100000"/>
              </a:lnSpc>
            </a:pPr>
            <a:endParaRPr lang="en-US" dirty="0">
              <a:latin typeface="Fira sans"/>
              <a:ea typeface="+mn-lt"/>
              <a:cs typeface="+mn-lt"/>
            </a:endParaRPr>
          </a:p>
          <a:p>
            <a:pPr marL="457200" indent="-457200" algn="just">
              <a:lnSpc>
                <a:spcPct val="100000"/>
              </a:lnSpc>
            </a:pPr>
            <a:endParaRPr lang="en-US" dirty="0">
              <a:latin typeface="Fira sans"/>
              <a:cs typeface="Calibri" panose="020F0502020204030204"/>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6077828"/>
              </p:ext>
            </p:extLst>
          </p:nvPr>
        </p:nvGraphicFramePr>
        <p:xfrm>
          <a:off x="560716" y="1193321"/>
          <a:ext cx="11612909" cy="4846320"/>
        </p:xfrm>
        <a:graphic>
          <a:graphicData uri="http://schemas.openxmlformats.org/drawingml/2006/table">
            <a:tbl>
              <a:tblPr firstRow="1" bandRow="1">
                <a:tableStyleId>{5C22544A-7EE6-4342-B048-85BDC9FD1C3A}</a:tableStyleId>
              </a:tblPr>
              <a:tblGrid>
                <a:gridCol w="543382">
                  <a:extLst>
                    <a:ext uri="{9D8B030D-6E8A-4147-A177-3AD203B41FA5}">
                      <a16:colId xmlns:a16="http://schemas.microsoft.com/office/drawing/2014/main" xmlns="" val="3925268655"/>
                    </a:ext>
                  </a:extLst>
                </a:gridCol>
                <a:gridCol w="1672980">
                  <a:extLst>
                    <a:ext uri="{9D8B030D-6E8A-4147-A177-3AD203B41FA5}">
                      <a16:colId xmlns:a16="http://schemas.microsoft.com/office/drawing/2014/main" xmlns="" val="106185652"/>
                    </a:ext>
                  </a:extLst>
                </a:gridCol>
                <a:gridCol w="3403771">
                  <a:extLst>
                    <a:ext uri="{9D8B030D-6E8A-4147-A177-3AD203B41FA5}">
                      <a16:colId xmlns:a16="http://schemas.microsoft.com/office/drawing/2014/main" xmlns="" val="1817510831"/>
                    </a:ext>
                  </a:extLst>
                </a:gridCol>
                <a:gridCol w="5992776">
                  <a:extLst>
                    <a:ext uri="{9D8B030D-6E8A-4147-A177-3AD203B41FA5}">
                      <a16:colId xmlns:a16="http://schemas.microsoft.com/office/drawing/2014/main" xmlns="" val="917427177"/>
                    </a:ext>
                  </a:extLst>
                </a:gridCol>
              </a:tblGrid>
              <a:tr h="640080">
                <a:tc>
                  <a:txBody>
                    <a:bodyPr/>
                    <a:lstStyle/>
                    <a:p>
                      <a:pPr rtl="0" fontAlgn="base">
                        <a:lnSpc>
                          <a:spcPct val="100000"/>
                        </a:lnSpc>
                      </a:pPr>
                      <a:r>
                        <a:rPr lang="en-US" dirty="0">
                          <a:effectLst/>
                        </a:rPr>
                        <a:t>Sr. No​</a:t>
                      </a:r>
                      <a:endParaRPr lang="en-US" b="1" dirty="0">
                        <a:effectLst/>
                      </a:endParaRPr>
                    </a:p>
                  </a:txBody>
                  <a:tcPr>
                    <a:solidFill>
                      <a:srgbClr val="C00000"/>
                    </a:solidFill>
                  </a:tcPr>
                </a:tc>
                <a:tc>
                  <a:txBody>
                    <a:bodyPr/>
                    <a:lstStyle/>
                    <a:p>
                      <a:pPr rtl="0" fontAlgn="base"/>
                      <a:r>
                        <a:rPr lang="en-US" dirty="0">
                          <a:effectLst/>
                        </a:rPr>
                        <a:t>Topic​</a:t>
                      </a:r>
                      <a:endParaRPr lang="en-US" b="1" dirty="0">
                        <a:effectLst/>
                      </a:endParaRPr>
                    </a:p>
                  </a:txBody>
                  <a:tcPr>
                    <a:solidFill>
                      <a:srgbClr val="C00000"/>
                    </a:solidFill>
                  </a:tcPr>
                </a:tc>
                <a:tc>
                  <a:txBody>
                    <a:bodyPr/>
                    <a:lstStyle/>
                    <a:p>
                      <a:pPr rtl="0" fontAlgn="base"/>
                      <a:r>
                        <a:rPr lang="en-US" dirty="0">
                          <a:effectLst/>
                        </a:rPr>
                        <a:t>Aim​</a:t>
                      </a:r>
                      <a:endParaRPr lang="en-US" b="1" dirty="0">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extLst>
                  <a:ext uri="{0D108BD9-81ED-4DB2-BD59-A6C34878D82A}">
                    <a16:rowId xmlns:a16="http://schemas.microsoft.com/office/drawing/2014/main" xmlns="" val="1828088283"/>
                  </a:ext>
                </a:extLst>
              </a:tr>
              <a:tr h="3108960">
                <a:tc>
                  <a:txBody>
                    <a:bodyPr/>
                    <a:lstStyle/>
                    <a:p>
                      <a:pPr rtl="0" fontAlgn="base"/>
                      <a:r>
                        <a:rPr lang="en-US" dirty="0">
                          <a:effectLst/>
                        </a:rPr>
                        <a:t>1​</a:t>
                      </a:r>
                      <a:endParaRPr lang="en-US" dirty="0">
                        <a:solidFill>
                          <a:srgbClr val="000000"/>
                        </a:solidFill>
                        <a:effectLst/>
                      </a:endParaRPr>
                    </a:p>
                  </a:txBody>
                  <a:tcPr/>
                </a:tc>
                <a:tc>
                  <a:txBody>
                    <a:bodyPr/>
                    <a:lstStyle/>
                    <a:p>
                      <a:pPr algn="l" rtl="0" fontAlgn="base"/>
                      <a:r>
                        <a:rPr lang="en-US">
                          <a:effectLst/>
                        </a:rPr>
                        <a:t>A </a:t>
                      </a:r>
                      <a:r>
                        <a:rPr lang="en-US" sz="1800" b="0" i="0" u="none" strike="noStrike" noProof="0">
                          <a:solidFill>
                            <a:schemeClr val="tx1"/>
                          </a:solidFill>
                          <a:effectLst/>
                          <a:latin typeface="Calibri"/>
                        </a:rPr>
                        <a:t>e-Health Monitoring System with Diet and Fitness Recommendation using Machine Learning [1]</a:t>
                      </a:r>
                      <a:endParaRPr lang="en-US" sz="1800" b="1" i="0" u="none" strike="noStrike" noProof="0">
                        <a:effectLst/>
                        <a:latin typeface="Calibri"/>
                      </a:endParaRPr>
                    </a:p>
                    <a:p>
                      <a:pPr lvl="0" algn="l">
                        <a:buNone/>
                      </a:pPr>
                      <a:r>
                        <a:rPr lang="en-US" dirty="0">
                          <a:effectLst/>
                        </a:rPr>
                        <a:t>​</a:t>
                      </a:r>
                      <a:endParaRPr lang="en-US" dirty="0">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dirty="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dirty="0">
                        <a:effectLst/>
                        <a:latin typeface="Calibri"/>
                      </a:endParaRPr>
                    </a:p>
                    <a:p>
                      <a:pPr lvl="0" algn="l">
                        <a:buNone/>
                      </a:pPr>
                      <a:endParaRPr lang="en-US">
                        <a:effectLst/>
                      </a:endParaRPr>
                    </a:p>
                  </a:txBody>
                  <a:tcPr/>
                </a:tc>
                <a:extLst>
                  <a:ext uri="{0D108BD9-81ED-4DB2-BD59-A6C34878D82A}">
                    <a16:rowId xmlns:a16="http://schemas.microsoft.com/office/drawing/2014/main" xmlns="" val="1001681582"/>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xmlns=""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Literature Review</a:t>
            </a:r>
            <a:endParaRPr lang="en-US" sz="360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95710" y="-1532686"/>
            <a:ext cx="10515600" cy="1325563"/>
          </a:xfrm>
        </p:spPr>
        <p:txBody>
          <a:bodyPr/>
          <a:lstStyle/>
          <a:p>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xmlns="" id="{E62F48CB-ECEC-4DBC-A3BD-DEBABF44F413}"/>
              </a:ext>
            </a:extLst>
          </p:cNvPr>
          <p:cNvGraphicFramePr>
            <a:graphicFrameLocks noGrp="1"/>
          </p:cNvGraphicFramePr>
          <p:nvPr>
            <p:ph idx="1"/>
            <p:extLst>
              <p:ext uri="{D42A27DB-BD31-4B8C-83A1-F6EECF244321}">
                <p14:modId xmlns:p14="http://schemas.microsoft.com/office/powerpoint/2010/main" val="3630080541"/>
              </p:ext>
            </p:extLst>
          </p:nvPr>
        </p:nvGraphicFramePr>
        <p:xfrm>
          <a:off x="560717" y="-1"/>
          <a:ext cx="11643407" cy="618744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xmlns="" val="1875879478"/>
                    </a:ext>
                  </a:extLst>
                </a:gridCol>
                <a:gridCol w="1972782">
                  <a:extLst>
                    <a:ext uri="{9D8B030D-6E8A-4147-A177-3AD203B41FA5}">
                      <a16:colId xmlns:a16="http://schemas.microsoft.com/office/drawing/2014/main" xmlns="" val="267455062"/>
                    </a:ext>
                  </a:extLst>
                </a:gridCol>
                <a:gridCol w="5303520">
                  <a:extLst>
                    <a:ext uri="{9D8B030D-6E8A-4147-A177-3AD203B41FA5}">
                      <a16:colId xmlns:a16="http://schemas.microsoft.com/office/drawing/2014/main" xmlns="" val="3533694397"/>
                    </a:ext>
                  </a:extLst>
                </a:gridCol>
                <a:gridCol w="3879425">
                  <a:extLst>
                    <a:ext uri="{9D8B030D-6E8A-4147-A177-3AD203B41FA5}">
                      <a16:colId xmlns:a16="http://schemas.microsoft.com/office/drawing/2014/main" xmlns="" val="713613833"/>
                    </a:ext>
                  </a:extLst>
                </a:gridCol>
              </a:tblGrid>
              <a:tr h="792480">
                <a:tc>
                  <a:txBody>
                    <a:bodyPr/>
                    <a:lstStyle/>
                    <a:p>
                      <a:pPr rtl="0" fontAlgn="base"/>
                      <a:r>
                        <a:rPr lang="en-US" dirty="0">
                          <a:effectLst/>
                        </a:rPr>
                        <a:t>Sr. No​</a:t>
                      </a:r>
                      <a:endParaRPr lang="en-US" b="1" dirty="0">
                        <a:effectLst/>
                      </a:endParaRPr>
                    </a:p>
                  </a:txBody>
                  <a:tcPr>
                    <a:solidFill>
                      <a:srgbClr val="C00000"/>
                    </a:solidFill>
                  </a:tcPr>
                </a:tc>
                <a:tc>
                  <a:txBody>
                    <a:bodyPr/>
                    <a:lstStyle/>
                    <a:p>
                      <a:pPr rtl="0" fontAlgn="base"/>
                      <a:r>
                        <a:rPr lang="en-US" dirty="0">
                          <a:effectLst/>
                        </a:rPr>
                        <a:t>Topic​</a:t>
                      </a:r>
                      <a:endParaRPr lang="en-US" b="1" dirty="0">
                        <a:effectLst/>
                      </a:endParaRPr>
                    </a:p>
                  </a:txBody>
                  <a:tcPr>
                    <a:solidFill>
                      <a:srgbClr val="C00000"/>
                    </a:solidFill>
                  </a:tcPr>
                </a:tc>
                <a:tc>
                  <a:txBody>
                    <a:bodyPr/>
                    <a:lstStyle/>
                    <a:p>
                      <a:pPr rtl="0" fontAlgn="base"/>
                      <a:r>
                        <a:rPr lang="en-US" dirty="0">
                          <a:effectLst/>
                        </a:rPr>
                        <a:t>Aim​</a:t>
                      </a:r>
                      <a:endParaRPr lang="en-US" b="1" dirty="0">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extLst>
                  <a:ext uri="{0D108BD9-81ED-4DB2-BD59-A6C34878D82A}">
                    <a16:rowId xmlns:a16="http://schemas.microsoft.com/office/drawing/2014/main" xmlns="" val="370026649"/>
                  </a:ext>
                </a:extLst>
              </a:tr>
              <a:tr h="1745180">
                <a:tc>
                  <a:txBody>
                    <a:bodyPr/>
                    <a:lstStyle/>
                    <a:p>
                      <a:pPr algn="l" rtl="0" fontAlgn="base"/>
                      <a:r>
                        <a:rPr lang="en-US">
                          <a:effectLst/>
                        </a:rPr>
                        <a:t>2</a:t>
                      </a:r>
                      <a:endParaRPr lang="en-US" dirty="0">
                        <a:effectLst/>
                      </a:endParaRPr>
                    </a:p>
                  </a:txBody>
                  <a:tcPr/>
                </a:tc>
                <a:tc>
                  <a:txBody>
                    <a:bodyPr/>
                    <a:lstStyle/>
                    <a:p>
                      <a:pPr algn="l" rtl="0" fontAlgn="base"/>
                      <a:r>
                        <a:rPr lang="en-US" dirty="0">
                          <a:effectLst/>
                        </a:rPr>
                        <a:t>A Food Recommender System Considering Nutritional Information and User </a:t>
                      </a:r>
                      <a:r>
                        <a:rPr lang="en-US">
                          <a:effectLst/>
                        </a:rPr>
                        <a:t>Preferences​ [2]</a:t>
                      </a:r>
                      <a:endParaRPr lang="en-US" dirty="0">
                        <a:solidFill>
                          <a:srgbClr val="000000"/>
                        </a:solidFill>
                        <a:effectLst/>
                      </a:endParaRPr>
                    </a:p>
                  </a:txBody>
                  <a:tcPr/>
                </a:tc>
                <a:tc>
                  <a:txBody>
                    <a:bodyPr/>
                    <a:lstStyle/>
                    <a:p>
                      <a:pPr algn="l" rtl="0" fontAlgn="base"/>
                      <a:r>
                        <a:rPr lang="en-US" dirty="0">
                          <a:effectLst/>
                        </a:rPr>
                        <a:t>This paper presents a general framework for daily meal plan recommendations with the simultaneous management of nutritional-aware and preference-aware information. The proposal incorporates a pre-filtering stage that uses </a:t>
                      </a:r>
                      <a:r>
                        <a:rPr lang="en-US" dirty="0" err="1">
                          <a:effectLst/>
                        </a:rPr>
                        <a:t>AHPSort</a:t>
                      </a:r>
                      <a:r>
                        <a:rPr lang="en-US" dirty="0">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dirty="0">
                        <a:solidFill>
                          <a:srgbClr val="000000"/>
                        </a:solidFill>
                        <a:effectLst/>
                      </a:endParaRPr>
                    </a:p>
                  </a:txBody>
                  <a:tcPr/>
                </a:tc>
                <a:tc>
                  <a:txBody>
                    <a:bodyPr/>
                    <a:lstStyle/>
                    <a:p>
                      <a:pPr algn="l" rtl="0" fontAlgn="base"/>
                      <a:r>
                        <a:rPr lang="en-US" dirty="0">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dirty="0">
                        <a:solidFill>
                          <a:srgbClr val="000000"/>
                        </a:solidFill>
                        <a:effectLst/>
                      </a:endParaRPr>
                    </a:p>
                  </a:txBody>
                  <a:tcPr/>
                </a:tc>
                <a:extLst>
                  <a:ext uri="{0D108BD9-81ED-4DB2-BD59-A6C34878D82A}">
                    <a16:rowId xmlns:a16="http://schemas.microsoft.com/office/drawing/2014/main" xmlns="" val="653355190"/>
                  </a:ext>
                </a:extLst>
              </a:tr>
              <a:tr h="901351">
                <a:tc>
                  <a:txBody>
                    <a:bodyPr/>
                    <a:lstStyle/>
                    <a:p>
                      <a:pPr algn="l" rtl="0" fontAlgn="base"/>
                      <a:r>
                        <a:rPr lang="en-US">
                          <a:effectLst/>
                        </a:rPr>
                        <a:t>3</a:t>
                      </a:r>
                      <a:endParaRPr lang="en-US" dirty="0">
                        <a:effectLst/>
                      </a:endParaRPr>
                    </a:p>
                  </a:txBody>
                  <a:tcPr/>
                </a:tc>
                <a:tc>
                  <a:txBody>
                    <a:bodyPr/>
                    <a:lstStyle/>
                    <a:p>
                      <a:pPr lvl="0" algn="l">
                        <a:buNone/>
                      </a:pPr>
                      <a:r>
                        <a:rPr lang="en-US" sz="1800" b="0" i="0" u="none" strike="noStrike" noProof="0" dirty="0">
                          <a:effectLst/>
                          <a:latin typeface="Calibri"/>
                        </a:rPr>
                        <a:t>Diet-Right: A Smart Food Recommendation </a:t>
                      </a:r>
                      <a:r>
                        <a:rPr lang="en-US" sz="1800" b="0" i="0" u="none" strike="noStrike" noProof="0">
                          <a:effectLst/>
                          <a:latin typeface="Calibri"/>
                        </a:rPr>
                        <a:t>System [3]</a:t>
                      </a:r>
                      <a:endParaRPr lang="en-US"/>
                    </a:p>
                  </a:txBody>
                  <a:tcPr/>
                </a:tc>
                <a:tc>
                  <a:txBody>
                    <a:bodyPr/>
                    <a:lstStyle/>
                    <a:p>
                      <a:pPr algn="l" rtl="0" fontAlgn="base"/>
                      <a:r>
                        <a:rPr lang="en-US" dirty="0">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dirty="0">
                        <a:solidFill>
                          <a:srgbClr val="000000"/>
                        </a:solidFill>
                        <a:effectLst/>
                      </a:endParaRPr>
                    </a:p>
                  </a:txBody>
                  <a:tcPr/>
                </a:tc>
                <a:tc>
                  <a:txBody>
                    <a:bodyPr/>
                    <a:lstStyle/>
                    <a:p>
                      <a:pPr algn="l" rtl="0" fontAlgn="base"/>
                      <a:r>
                        <a:rPr lang="en-US" dirty="0">
                          <a:effectLst/>
                        </a:rPr>
                        <a:t>The experimental results show that compared to single node execution, the convergence time of parallel execution on cloud is approximately 12 times lower. Moreover, adequate accuracy is attainable by increasing the number of ants​</a:t>
                      </a:r>
                      <a:endParaRPr lang="en-US" dirty="0">
                        <a:solidFill>
                          <a:srgbClr val="000000"/>
                        </a:solidFill>
                        <a:effectLst/>
                      </a:endParaRPr>
                    </a:p>
                  </a:txBody>
                  <a:tcPr/>
                </a:tc>
                <a:extLst>
                  <a:ext uri="{0D108BD9-81ED-4DB2-BD59-A6C34878D82A}">
                    <a16:rowId xmlns:a16="http://schemas.microsoft.com/office/drawing/2014/main" xmlns="" val="3621258038"/>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88417"/>
            <a:ext cx="2655568" cy="663892"/>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263809044"/>
              </p:ext>
            </p:extLst>
          </p:nvPr>
        </p:nvGraphicFramePr>
        <p:xfrm>
          <a:off x="560716" y="0"/>
          <a:ext cx="11612912" cy="6309360"/>
        </p:xfrm>
        <a:graphic>
          <a:graphicData uri="http://schemas.openxmlformats.org/drawingml/2006/table">
            <a:tbl>
              <a:tblPr firstRow="1" bandRow="1">
                <a:tableStyleId>{5C22544A-7EE6-4342-B048-85BDC9FD1C3A}</a:tableStyleId>
              </a:tblPr>
              <a:tblGrid>
                <a:gridCol w="543383">
                  <a:extLst>
                    <a:ext uri="{9D8B030D-6E8A-4147-A177-3AD203B41FA5}">
                      <a16:colId xmlns:a16="http://schemas.microsoft.com/office/drawing/2014/main" xmlns="" val="3925268655"/>
                    </a:ext>
                  </a:extLst>
                </a:gridCol>
                <a:gridCol w="1552521">
                  <a:extLst>
                    <a:ext uri="{9D8B030D-6E8A-4147-A177-3AD203B41FA5}">
                      <a16:colId xmlns:a16="http://schemas.microsoft.com/office/drawing/2014/main" xmlns="" val="106185652"/>
                    </a:ext>
                  </a:extLst>
                </a:gridCol>
                <a:gridCol w="3524231">
                  <a:extLst>
                    <a:ext uri="{9D8B030D-6E8A-4147-A177-3AD203B41FA5}">
                      <a16:colId xmlns:a16="http://schemas.microsoft.com/office/drawing/2014/main" xmlns="" val="1817510831"/>
                    </a:ext>
                  </a:extLst>
                </a:gridCol>
                <a:gridCol w="5992777">
                  <a:extLst>
                    <a:ext uri="{9D8B030D-6E8A-4147-A177-3AD203B41FA5}">
                      <a16:colId xmlns:a16="http://schemas.microsoft.com/office/drawing/2014/main" xmlns="" val="917427177"/>
                    </a:ext>
                  </a:extLst>
                </a:gridCol>
              </a:tblGrid>
              <a:tr h="640080">
                <a:tc>
                  <a:txBody>
                    <a:bodyPr/>
                    <a:lstStyle/>
                    <a:p>
                      <a:pPr rtl="0" fontAlgn="base">
                        <a:lnSpc>
                          <a:spcPct val="100000"/>
                        </a:lnSpc>
                      </a:pPr>
                      <a:r>
                        <a:rPr lang="en-US" dirty="0">
                          <a:effectLst/>
                        </a:rPr>
                        <a:t>Sr. No​</a:t>
                      </a:r>
                      <a:endParaRPr lang="en-US" b="1" dirty="0">
                        <a:effectLst/>
                      </a:endParaRPr>
                    </a:p>
                  </a:txBody>
                  <a:tcPr>
                    <a:solidFill>
                      <a:srgbClr val="C00000"/>
                    </a:solidFill>
                  </a:tcPr>
                </a:tc>
                <a:tc>
                  <a:txBody>
                    <a:bodyPr/>
                    <a:lstStyle/>
                    <a:p>
                      <a:pPr rtl="0" fontAlgn="base"/>
                      <a:r>
                        <a:rPr lang="en-US" dirty="0">
                          <a:effectLst/>
                        </a:rPr>
                        <a:t>Topic​</a:t>
                      </a:r>
                      <a:endParaRPr lang="en-US" b="1" dirty="0">
                        <a:effectLst/>
                      </a:endParaRPr>
                    </a:p>
                  </a:txBody>
                  <a:tcPr>
                    <a:solidFill>
                      <a:srgbClr val="C00000"/>
                    </a:solidFill>
                  </a:tcPr>
                </a:tc>
                <a:tc>
                  <a:txBody>
                    <a:bodyPr/>
                    <a:lstStyle/>
                    <a:p>
                      <a:pPr rtl="0" fontAlgn="base"/>
                      <a:r>
                        <a:rPr lang="en-US" dirty="0">
                          <a:effectLst/>
                        </a:rPr>
                        <a:t>Aim​</a:t>
                      </a:r>
                      <a:endParaRPr lang="en-US" b="1" dirty="0">
                        <a:effectLst/>
                      </a:endParaRPr>
                    </a:p>
                  </a:txBody>
                  <a:tcPr>
                    <a:solidFill>
                      <a:srgbClr val="C00000"/>
                    </a:solidFill>
                  </a:tcPr>
                </a:tc>
                <a:tc>
                  <a:txBody>
                    <a:bodyPr/>
                    <a:lstStyle/>
                    <a:p>
                      <a:pPr rtl="0" fontAlgn="base"/>
                      <a:r>
                        <a:rPr lang="en-US" dirty="0">
                          <a:effectLst/>
                        </a:rPr>
                        <a:t>Conclusion​</a:t>
                      </a:r>
                      <a:endParaRPr lang="en-US" b="1" dirty="0">
                        <a:effectLst/>
                      </a:endParaRPr>
                    </a:p>
                  </a:txBody>
                  <a:tcPr>
                    <a:solidFill>
                      <a:srgbClr val="C00000"/>
                    </a:solidFill>
                  </a:tcPr>
                </a:tc>
                <a:extLst>
                  <a:ext uri="{0D108BD9-81ED-4DB2-BD59-A6C34878D82A}">
                    <a16:rowId xmlns:a16="http://schemas.microsoft.com/office/drawing/2014/main" xmlns="" val="1828088283"/>
                  </a:ext>
                </a:extLst>
              </a:tr>
              <a:tr h="3108960">
                <a:tc>
                  <a:txBody>
                    <a:bodyPr/>
                    <a:lstStyle/>
                    <a:p>
                      <a:pPr rtl="0" fontAlgn="base"/>
                      <a:r>
                        <a:rPr lang="en-US">
                          <a:effectLst/>
                        </a:rPr>
                        <a:t>4</a:t>
                      </a:r>
                      <a:endParaRPr lang="en-US" dirty="0">
                        <a:effectLst/>
                      </a:endParaRPr>
                    </a:p>
                  </a:txBody>
                  <a:tcPr/>
                </a:tc>
                <a:tc>
                  <a:txBody>
                    <a:bodyPr/>
                    <a:lstStyle/>
                    <a:p>
                      <a:pPr algn="l" rtl="0" fontAlgn="base"/>
                      <a:r>
                        <a:rPr lang="en-US" dirty="0">
                          <a:effectLst/>
                        </a:rPr>
                        <a:t>A Personalized Healthy Diet Recommender</a:t>
                      </a:r>
                      <a:r>
                        <a:rPr lang="en-US">
                          <a:effectLst/>
                        </a:rPr>
                        <a:t> System​ [4]</a:t>
                      </a:r>
                      <a:endParaRPr lang="en-US">
                        <a:solidFill>
                          <a:srgbClr val="000000"/>
                        </a:solidFill>
                        <a:effectLst/>
                      </a:endParaRPr>
                    </a:p>
                  </a:txBody>
                  <a:tcPr/>
                </a:tc>
                <a:tc>
                  <a:txBody>
                    <a:bodyPr/>
                    <a:lstStyle/>
                    <a:p>
                      <a:pPr algn="l" rtl="0" fontAlgn="base"/>
                      <a:r>
                        <a:rPr lang="en-US" dirty="0">
                          <a:effectLst/>
                        </a:rPr>
                        <a:t>The main aim is to develop a method to provide every user with meals of their choice, while ensuring that the correct proportion of nutrients are present in them. This is done by developing a diet recommendation system which recommends a healthy and appropriate food quantity to ​</a:t>
                      </a:r>
                    </a:p>
                    <a:p>
                      <a:pPr algn="l" rtl="0" fontAlgn="base"/>
                      <a:r>
                        <a:rPr lang="en-US" dirty="0">
                          <a:effectLst/>
                        </a:rPr>
                        <a:t>Users.​</a:t>
                      </a:r>
                    </a:p>
                  </a:txBody>
                  <a:tcPr/>
                </a:tc>
                <a:tc>
                  <a:txBody>
                    <a:bodyPr/>
                    <a:lstStyle/>
                    <a:p>
                      <a:pPr algn="l" rtl="0" fontAlgn="base"/>
                      <a:r>
                        <a:rPr lang="en-US" dirty="0">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 The functionalities were tested by making use of data of patients collected from the OAUTHC Hospital Complex. Thus, a system  that considers an individual’s daily energy requirement in order to maintain a healthy weight and reduce the risk of chronic diseases has been developed by considering the food preferences of the user.​</a:t>
                      </a:r>
                      <a:endParaRPr lang="en-US" dirty="0">
                        <a:solidFill>
                          <a:srgbClr val="000000"/>
                        </a:solidFill>
                        <a:effectLst/>
                      </a:endParaRPr>
                    </a:p>
                  </a:txBody>
                  <a:tcPr/>
                </a:tc>
                <a:extLst>
                  <a:ext uri="{0D108BD9-81ED-4DB2-BD59-A6C34878D82A}">
                    <a16:rowId xmlns:a16="http://schemas.microsoft.com/office/drawing/2014/main" xmlns="" val="1001681582"/>
                  </a:ext>
                </a:extLst>
              </a:tr>
              <a:tr h="329879">
                <a:tc>
                  <a:txBody>
                    <a:bodyPr/>
                    <a:lstStyle/>
                    <a:p>
                      <a:pPr rtl="0" fontAlgn="base"/>
                      <a:r>
                        <a:rPr lang="en-US">
                          <a:effectLst/>
                        </a:rPr>
                        <a:t>5</a:t>
                      </a:r>
                      <a:endParaRPr lang="en-US" dirty="0">
                        <a:effectLst/>
                      </a:endParaRPr>
                    </a:p>
                  </a:txBody>
                  <a:tcPr/>
                </a:tc>
                <a:tc>
                  <a:txBody>
                    <a:bodyPr/>
                    <a:lstStyle/>
                    <a:p>
                      <a:pPr algn="l" rtl="0" fontAlgn="base"/>
                      <a:r>
                        <a:rPr lang="en-US" dirty="0">
                          <a:effectLst/>
                        </a:rPr>
                        <a:t>Website on Diet Recommendation Using Machin</a:t>
                      </a:r>
                      <a:r>
                        <a:rPr lang="en-US">
                          <a:effectLst/>
                        </a:rPr>
                        <a:t>e Learning​ [5]</a:t>
                      </a:r>
                      <a:endParaRPr lang="en-US">
                        <a:solidFill>
                          <a:srgbClr val="000000"/>
                        </a:solidFill>
                        <a:effectLst/>
                      </a:endParaRPr>
                    </a:p>
                  </a:txBody>
                  <a:tcPr/>
                </a:tc>
                <a:tc>
                  <a:txBody>
                    <a:bodyPr/>
                    <a:lstStyle/>
                    <a:p>
                      <a:pPr algn="l" rtl="0" fontAlgn="base"/>
                      <a:r>
                        <a:rPr lang="en-US" dirty="0">
                          <a:effectLst/>
                        </a:rPr>
                        <a:t>The objective of this study is to consider various important aspects of the user's lifestyle while recommending a healthy and nutritious diet for the user and encouraging user to incorporate physical activity in their lifestyle.​</a:t>
                      </a:r>
                      <a:endParaRPr lang="en-US" dirty="0">
                        <a:solidFill>
                          <a:srgbClr val="000000"/>
                        </a:solidFill>
                        <a:effectLst/>
                      </a:endParaRPr>
                    </a:p>
                  </a:txBody>
                  <a:tcPr/>
                </a:tc>
                <a:tc>
                  <a:txBody>
                    <a:bodyPr/>
                    <a:lstStyle/>
                    <a:p>
                      <a:pPr algn="l" rtl="0" fontAlgn="base"/>
                      <a:r>
                        <a:rPr lang="en-US" dirty="0">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dirty="0">
                        <a:solidFill>
                          <a:srgbClr val="000000"/>
                        </a:solidFill>
                        <a:effectLst/>
                      </a:endParaRPr>
                    </a:p>
                  </a:txBody>
                  <a:tcPr/>
                </a:tc>
                <a:extLst>
                  <a:ext uri="{0D108BD9-81ED-4DB2-BD59-A6C34878D82A}">
                    <a16:rowId xmlns:a16="http://schemas.microsoft.com/office/drawing/2014/main" xmlns="" val="924591228"/>
                  </a:ext>
                </a:extLst>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63" y="6188227"/>
            <a:ext cx="2655568" cy="663892"/>
          </a:xfrm>
          <a:prstGeom prst="rect">
            <a:avLst/>
          </a:prstGeom>
        </p:spPr>
      </p:pic>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838201" y="-1791478"/>
            <a:ext cx="10515600" cy="1325563"/>
          </a:xfrm>
        </p:spPr>
        <p:txBody>
          <a:bodyPr/>
          <a:lstStyle/>
          <a:p>
            <a:r>
              <a:rPr lang="en-US" sz="3600">
                <a:latin typeface="Marcellus" panose="020E0602050203020307" pitchFamily="34" charset="0"/>
              </a:rPr>
              <a:t/>
            </a:r>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xmlns="" id="{3DA2148B-2CB2-43DA-B799-B035C9967C39}"/>
              </a:ext>
            </a:extLst>
          </p:cNvPr>
          <p:cNvGraphicFramePr>
            <a:graphicFrameLocks noGrp="1"/>
          </p:cNvGraphicFramePr>
          <p:nvPr>
            <p:ph idx="1"/>
            <p:extLst>
              <p:ext uri="{D42A27DB-BD31-4B8C-83A1-F6EECF244321}">
                <p14:modId xmlns:p14="http://schemas.microsoft.com/office/powerpoint/2010/main" val="627178751"/>
              </p:ext>
            </p:extLst>
          </p:nvPr>
        </p:nvGraphicFramePr>
        <p:xfrm>
          <a:off x="561580" y="581870"/>
          <a:ext cx="11505729" cy="6065520"/>
        </p:xfrm>
        <a:graphic>
          <a:graphicData uri="http://schemas.openxmlformats.org/drawingml/2006/table">
            <a:tbl>
              <a:tblPr firstRow="1" bandRow="1">
                <a:tableStyleId>{5C22544A-7EE6-4342-B048-85BDC9FD1C3A}</a:tableStyleId>
              </a:tblPr>
              <a:tblGrid>
                <a:gridCol w="1041492">
                  <a:extLst>
                    <a:ext uri="{9D8B030D-6E8A-4147-A177-3AD203B41FA5}">
                      <a16:colId xmlns:a16="http://schemas.microsoft.com/office/drawing/2014/main" xmlns="" val="106185652"/>
                    </a:ext>
                  </a:extLst>
                </a:gridCol>
                <a:gridCol w="3024346"/>
                <a:gridCol w="3075709">
                  <a:extLst>
                    <a:ext uri="{9D8B030D-6E8A-4147-A177-3AD203B41FA5}">
                      <a16:colId xmlns:a16="http://schemas.microsoft.com/office/drawing/2014/main" xmlns="" val="1817510831"/>
                    </a:ext>
                  </a:extLst>
                </a:gridCol>
                <a:gridCol w="4364182">
                  <a:extLst>
                    <a:ext uri="{9D8B030D-6E8A-4147-A177-3AD203B41FA5}">
                      <a16:colId xmlns:a16="http://schemas.microsoft.com/office/drawing/2014/main" xmlns="" val="917427177"/>
                    </a:ext>
                  </a:extLst>
                </a:gridCol>
              </a:tblGrid>
              <a:tr h="540348">
                <a:tc>
                  <a:txBody>
                    <a:bodyPr/>
                    <a:lstStyle/>
                    <a:p>
                      <a:pPr rtl="0" fontAlgn="base"/>
                      <a:r>
                        <a:rPr lang="en-US" sz="1600" dirty="0" smtClean="0">
                          <a:effectLst/>
                        </a:rPr>
                        <a:t>Existing Systems​</a:t>
                      </a:r>
                      <a:endParaRPr lang="en-US" sz="1600" b="1" dirty="0">
                        <a:effectLst/>
                      </a:endParaRPr>
                    </a:p>
                  </a:txBody>
                  <a:tcPr>
                    <a:solidFill>
                      <a:srgbClr val="C00000"/>
                    </a:solidFill>
                  </a:tcPr>
                </a:tc>
                <a:tc>
                  <a:txBody>
                    <a:bodyPr/>
                    <a:lstStyle/>
                    <a:p>
                      <a:pPr rtl="0" fontAlgn="base"/>
                      <a:r>
                        <a:rPr lang="en-US" sz="1600" b="1" dirty="0" smtClean="0">
                          <a:effectLst/>
                        </a:rPr>
                        <a:t>Features of the system</a:t>
                      </a:r>
                      <a:endParaRPr lang="en-US" sz="1600" b="1" dirty="0">
                        <a:effectLst/>
                      </a:endParaRPr>
                    </a:p>
                  </a:txBody>
                  <a:tcPr>
                    <a:solidFill>
                      <a:srgbClr val="C00000"/>
                    </a:solidFill>
                  </a:tcPr>
                </a:tc>
                <a:tc>
                  <a:txBody>
                    <a:bodyPr/>
                    <a:lstStyle/>
                    <a:p>
                      <a:pPr rtl="0" fontAlgn="base"/>
                      <a:r>
                        <a:rPr lang="en-US" sz="1600" b="1" dirty="0" smtClean="0">
                          <a:effectLst/>
                        </a:rPr>
                        <a:t>Potential</a:t>
                      </a:r>
                      <a:r>
                        <a:rPr lang="en-US" sz="1600" b="1" baseline="0" dirty="0" smtClean="0">
                          <a:effectLst/>
                        </a:rPr>
                        <a:t> problems with existing systems.</a:t>
                      </a:r>
                      <a:endParaRPr lang="en-US" sz="1600" b="1" dirty="0">
                        <a:effectLst/>
                      </a:endParaRPr>
                    </a:p>
                  </a:txBody>
                  <a:tcPr>
                    <a:solidFill>
                      <a:srgbClr val="C00000"/>
                    </a:solidFill>
                  </a:tcPr>
                </a:tc>
                <a:tc>
                  <a:txBody>
                    <a:bodyPr/>
                    <a:lstStyle/>
                    <a:p>
                      <a:r>
                        <a:rPr lang="en-IN" sz="1600" dirty="0" smtClean="0"/>
                        <a:t>How</a:t>
                      </a:r>
                      <a:r>
                        <a:rPr lang="en-IN" sz="1600" baseline="0" dirty="0" smtClean="0"/>
                        <a:t> </a:t>
                      </a:r>
                      <a:r>
                        <a:rPr lang="en-IN" sz="1600" baseline="0" dirty="0" err="1" smtClean="0"/>
                        <a:t>FitNoQuit</a:t>
                      </a:r>
                      <a:r>
                        <a:rPr lang="en-IN" sz="1600" baseline="0" dirty="0" smtClean="0"/>
                        <a:t> solves the issue?</a:t>
                      </a:r>
                      <a:endParaRPr lang="en-IN" sz="1600" dirty="0"/>
                    </a:p>
                  </a:txBody>
                  <a:tcPr>
                    <a:solidFill>
                      <a:srgbClr val="C00000"/>
                    </a:solidFill>
                  </a:tcPr>
                </a:tc>
                <a:extLst>
                  <a:ext uri="{0D108BD9-81ED-4DB2-BD59-A6C34878D82A}">
                    <a16:rowId xmlns:a16="http://schemas.microsoft.com/office/drawing/2014/main" xmlns="" val="1828088283"/>
                  </a:ext>
                </a:extLst>
              </a:tr>
              <a:tr h="742580">
                <a:tc>
                  <a:txBody>
                    <a:bodyPr/>
                    <a:lstStyle/>
                    <a:p>
                      <a:r>
                        <a:rPr lang="en-IN" sz="1600" dirty="0" err="1" smtClean="0"/>
                        <a:t>Fittr</a:t>
                      </a:r>
                      <a:endParaRPr lang="en-IN" sz="1600" dirty="0"/>
                    </a:p>
                  </a:txBody>
                  <a:tcPr/>
                </a:tc>
                <a:tc>
                  <a:txBody>
                    <a:bodyPr/>
                    <a:lstStyle/>
                    <a:p>
                      <a:r>
                        <a:rPr lang="en-US" sz="1600" dirty="0" err="1" smtClean="0">
                          <a:effectLst/>
                        </a:rPr>
                        <a:t>Fittr</a:t>
                      </a:r>
                      <a:r>
                        <a:rPr lang="en-US" sz="1600" dirty="0" smtClean="0">
                          <a:effectLst/>
                        </a:rPr>
                        <a:t> is a fitness community where</a:t>
                      </a:r>
                      <a:r>
                        <a:rPr lang="en-US" sz="1600" baseline="0" dirty="0" smtClean="0">
                          <a:effectLst/>
                        </a:rPr>
                        <a:t> people share, learn and discuss fitness. It provides articles, recipes and nutrition facts to users.</a:t>
                      </a:r>
                      <a:endParaRPr lang="en-IN" sz="1600" dirty="0"/>
                    </a:p>
                  </a:txBody>
                  <a:tcPr/>
                </a:tc>
                <a:tc>
                  <a:txBody>
                    <a:bodyPr/>
                    <a:lstStyle/>
                    <a:p>
                      <a:pPr algn="l" rtl="0" fontAlgn="base"/>
                      <a:r>
                        <a:rPr lang="en-US" sz="1600" baseline="0" dirty="0" smtClean="0">
                          <a:effectLst/>
                        </a:rPr>
                        <a:t>These articles are just facts and are </a:t>
                      </a:r>
                      <a:r>
                        <a:rPr lang="en-US" sz="1600" b="1" baseline="0" dirty="0" smtClean="0">
                          <a:effectLst/>
                        </a:rPr>
                        <a:t>not customized to the user’s needs.</a:t>
                      </a:r>
                      <a:endParaRPr lang="en-US" sz="1600" b="1" dirty="0">
                        <a:effectLst/>
                      </a:endParaRPr>
                    </a:p>
                  </a:txBody>
                  <a:tcPr/>
                </a:tc>
                <a:tc>
                  <a:txBody>
                    <a:bodyPr/>
                    <a:lstStyle/>
                    <a:p>
                      <a:r>
                        <a:rPr lang="en-IN" sz="1600" dirty="0" err="1" smtClean="0"/>
                        <a:t>FitNoQuit</a:t>
                      </a:r>
                      <a:r>
                        <a:rPr lang="en-IN" sz="1600" baseline="0" dirty="0" smtClean="0"/>
                        <a:t> would provide users with</a:t>
                      </a:r>
                      <a:r>
                        <a:rPr lang="en-IN" sz="1600" b="1" baseline="0" dirty="0" smtClean="0"/>
                        <a:t> customized diets and workouts</a:t>
                      </a:r>
                      <a:r>
                        <a:rPr lang="en-IN" sz="1600" baseline="0" dirty="0" smtClean="0"/>
                        <a:t> to reach a certain fitness goal, along with articles on fitness and nutritional facts.</a:t>
                      </a:r>
                      <a:endParaRPr lang="en-IN" sz="1600" dirty="0"/>
                    </a:p>
                  </a:txBody>
                  <a:tcPr/>
                </a:tc>
                <a:extLst>
                  <a:ext uri="{0D108BD9-81ED-4DB2-BD59-A6C34878D82A}">
                    <a16:rowId xmlns:a16="http://schemas.microsoft.com/office/drawing/2014/main" xmlns="" val="1001681582"/>
                  </a:ext>
                </a:extLst>
              </a:tr>
              <a:tr h="1828794">
                <a:tc>
                  <a:txBody>
                    <a:bodyPr/>
                    <a:lstStyle/>
                    <a:p>
                      <a:r>
                        <a:rPr lang="en-IN" sz="1600" dirty="0" smtClean="0"/>
                        <a:t>Cure Fit</a:t>
                      </a:r>
                      <a:endParaRPr lang="en-IN" sz="1600" dirty="0"/>
                    </a:p>
                  </a:txBody>
                  <a:tcPr/>
                </a:tc>
                <a:tc>
                  <a:txBody>
                    <a:bodyPr/>
                    <a:lstStyle/>
                    <a:p>
                      <a:r>
                        <a:rPr lang="en-US" sz="1600" dirty="0" err="1" smtClean="0"/>
                        <a:t>cure.fit</a:t>
                      </a:r>
                      <a:r>
                        <a:rPr lang="en-US" sz="1600" dirty="0" smtClean="0"/>
                        <a:t> is a health and fitness company offering digital and offline experiences across fitness.</a:t>
                      </a:r>
                      <a:r>
                        <a:rPr lang="en-US" sz="1600" baseline="0" dirty="0" smtClean="0"/>
                        <a:t> They provide </a:t>
                      </a:r>
                      <a:r>
                        <a:rPr lang="en-US" sz="1600" b="0" baseline="0" dirty="0" smtClean="0"/>
                        <a:t>in-class and group workouts with a live trainer.</a:t>
                      </a:r>
                      <a:endParaRPr lang="en-IN" sz="1600" b="0" dirty="0"/>
                    </a:p>
                  </a:txBody>
                  <a:tcPr/>
                </a:tc>
                <a:tc>
                  <a:txBody>
                    <a:bodyPr/>
                    <a:lstStyle/>
                    <a:p>
                      <a:pPr marL="0" indent="0">
                        <a:buFontTx/>
                        <a:buNone/>
                      </a:pPr>
                      <a:r>
                        <a:rPr lang="en-US" sz="1600" b="0" baseline="0" dirty="0" smtClean="0"/>
                        <a:t>1. Workout needs to be carried out during the working hours of the trainers </a:t>
                      </a:r>
                      <a:r>
                        <a:rPr lang="en-US" sz="1600" b="1" baseline="0" dirty="0" smtClean="0"/>
                        <a:t>so timings are less flexible.</a:t>
                      </a:r>
                    </a:p>
                    <a:p>
                      <a:pPr marL="0" indent="0">
                        <a:buFontTx/>
                        <a:buNone/>
                      </a:pPr>
                      <a:r>
                        <a:rPr lang="en-US" sz="1600" b="1" baseline="0" dirty="0" smtClean="0"/>
                        <a:t>2. No personalized diet recommendations</a:t>
                      </a:r>
                      <a:r>
                        <a:rPr lang="en-US" sz="1600" baseline="0" dirty="0" smtClean="0"/>
                        <a:t> are provided.</a:t>
                      </a:r>
                      <a:endParaRPr lang="en-US" sz="1600" dirty="0" smtClean="0"/>
                    </a:p>
                    <a:p>
                      <a:r>
                        <a:rPr lang="en-US" sz="1600" dirty="0" smtClean="0">
                          <a:effectLst/>
                        </a:rPr>
                        <a:t/>
                      </a:r>
                      <a:br>
                        <a:rPr lang="en-US" sz="1600" dirty="0" smtClean="0">
                          <a:effectLst/>
                        </a:rPr>
                      </a:br>
                      <a:endParaRPr lang="en-IN" sz="1600" dirty="0"/>
                    </a:p>
                  </a:txBody>
                  <a:tcPr/>
                </a:tc>
                <a:tc>
                  <a:txBody>
                    <a:bodyPr/>
                    <a:lstStyle/>
                    <a:p>
                      <a:pPr marL="0" indent="0">
                        <a:buFontTx/>
                        <a:buNone/>
                      </a:pPr>
                      <a:r>
                        <a:rPr lang="en-IN" sz="1600" dirty="0" smtClean="0"/>
                        <a:t>1. With </a:t>
                      </a:r>
                      <a:r>
                        <a:rPr lang="en-IN" sz="1600" dirty="0" err="1" smtClean="0"/>
                        <a:t>FitNoQuit</a:t>
                      </a:r>
                      <a:r>
                        <a:rPr lang="en-IN" sz="1600" dirty="0" smtClean="0"/>
                        <a:t> users</a:t>
                      </a:r>
                      <a:r>
                        <a:rPr lang="en-IN" sz="1600" baseline="0" dirty="0" smtClean="0"/>
                        <a:t> get customized workout plan, which they </a:t>
                      </a:r>
                      <a:r>
                        <a:rPr lang="en-IN" sz="1600" b="1" baseline="0" dirty="0" smtClean="0"/>
                        <a:t>can follow at a time convenient to them.</a:t>
                      </a:r>
                    </a:p>
                    <a:p>
                      <a:pPr marL="0" indent="0">
                        <a:buFontTx/>
                        <a:buNone/>
                      </a:pPr>
                      <a:r>
                        <a:rPr lang="en-IN" sz="1600" baseline="0" dirty="0" smtClean="0"/>
                        <a:t>2. </a:t>
                      </a:r>
                      <a:r>
                        <a:rPr lang="en-IN" sz="1600" baseline="0" dirty="0" err="1" smtClean="0"/>
                        <a:t>FitNoQuit</a:t>
                      </a:r>
                      <a:r>
                        <a:rPr lang="en-IN" sz="1600" baseline="0" dirty="0" smtClean="0"/>
                        <a:t> also </a:t>
                      </a:r>
                      <a:r>
                        <a:rPr lang="en-IN" sz="1600" b="1" baseline="0" dirty="0" smtClean="0"/>
                        <a:t>provides customized diet plans </a:t>
                      </a:r>
                      <a:r>
                        <a:rPr lang="en-IN" sz="1600" baseline="0" dirty="0" smtClean="0"/>
                        <a:t>which is one of the most important ingredient to healthy life, becoming a one stop destination to achieve your health goals.</a:t>
                      </a:r>
                      <a:endParaRPr lang="en-IN" sz="1600" dirty="0"/>
                    </a:p>
                  </a:txBody>
                  <a:tcPr/>
                </a:tc>
                <a:extLst>
                  <a:ext uri="{0D108BD9-81ED-4DB2-BD59-A6C34878D82A}">
                    <a16:rowId xmlns:a16="http://schemas.microsoft.com/office/drawing/2014/main" xmlns="" val="924591228"/>
                  </a:ext>
                </a:extLst>
              </a:tr>
              <a:tr h="512618">
                <a:tc>
                  <a:txBody>
                    <a:bodyPr/>
                    <a:lstStyle/>
                    <a:p>
                      <a:r>
                        <a:rPr lang="en-IN" sz="1600" dirty="0" smtClean="0"/>
                        <a:t>Google Fit</a:t>
                      </a:r>
                      <a:endParaRPr lang="en-IN" sz="1600" dirty="0"/>
                    </a:p>
                  </a:txBody>
                  <a:tcPr/>
                </a:tc>
                <a:tc>
                  <a:txBody>
                    <a:bodyPr/>
                    <a:lstStyle/>
                    <a:p>
                      <a:r>
                        <a:rPr lang="en-US" sz="1600" b="0" i="0" kern="1200" dirty="0" smtClean="0">
                          <a:solidFill>
                            <a:schemeClr val="dk1"/>
                          </a:solidFill>
                          <a:effectLst/>
                          <a:latin typeface="+mn-lt"/>
                          <a:ea typeface="+mn-ea"/>
                          <a:cs typeface="+mn-cs"/>
                        </a:rPr>
                        <a:t>Google Fit helps achieve your fitness goals through </a:t>
                      </a:r>
                      <a:r>
                        <a:rPr lang="en-US" sz="1600" b="0" i="0" kern="1200" dirty="0" err="1" smtClean="0">
                          <a:solidFill>
                            <a:schemeClr val="dk1"/>
                          </a:solidFill>
                          <a:effectLst/>
                          <a:latin typeface="+mn-lt"/>
                          <a:ea typeface="+mn-ea"/>
                          <a:cs typeface="+mn-cs"/>
                        </a:rPr>
                        <a:t>customised</a:t>
                      </a:r>
                      <a:r>
                        <a:rPr lang="en-US" sz="1600" b="0" i="0" kern="1200" dirty="0" smtClean="0">
                          <a:solidFill>
                            <a:schemeClr val="dk1"/>
                          </a:solidFill>
                          <a:effectLst/>
                          <a:latin typeface="+mn-lt"/>
                          <a:ea typeface="+mn-ea"/>
                          <a:cs typeface="+mn-cs"/>
                        </a:rPr>
                        <a:t> coaching and actionable tips based on your health and activity history</a:t>
                      </a:r>
                      <a:endParaRPr lang="en-IN" sz="1600" dirty="0"/>
                    </a:p>
                  </a:txBody>
                  <a:tcPr/>
                </a:tc>
                <a:tc>
                  <a:txBody>
                    <a:bodyPr/>
                    <a:lstStyle/>
                    <a:p>
                      <a:r>
                        <a:rPr lang="en-IN" sz="1600" dirty="0" smtClean="0"/>
                        <a:t>It is more of an Activity Tracker, </a:t>
                      </a:r>
                      <a:r>
                        <a:rPr lang="en-IN" sz="1600" b="1" dirty="0" smtClean="0"/>
                        <a:t>does not give any recommendations.</a:t>
                      </a:r>
                      <a:endParaRPr lang="en-IN" sz="1600" b="1" dirty="0"/>
                    </a:p>
                  </a:txBody>
                  <a:tcPr/>
                </a:tc>
                <a:tc>
                  <a:txBody>
                    <a:bodyPr/>
                    <a:lstStyle/>
                    <a:p>
                      <a:r>
                        <a:rPr lang="en-IN" sz="1600" dirty="0" err="1" smtClean="0"/>
                        <a:t>FitNoQuit</a:t>
                      </a:r>
                      <a:r>
                        <a:rPr lang="en-IN" sz="1600" baseline="0" dirty="0" smtClean="0"/>
                        <a:t> would provide users with</a:t>
                      </a:r>
                      <a:r>
                        <a:rPr lang="en-IN" sz="1600" b="1" baseline="0" dirty="0" smtClean="0"/>
                        <a:t> customized diets and workouts</a:t>
                      </a:r>
                      <a:r>
                        <a:rPr lang="en-IN" sz="1600" baseline="0" dirty="0" smtClean="0"/>
                        <a:t> to reach a certain fitness goal, along with articles on fitness and nutritional facts.</a:t>
                      </a:r>
                      <a:endParaRPr lang="en-IN" sz="1600" dirty="0"/>
                    </a:p>
                  </a:txBody>
                  <a:tcPr/>
                </a:tc>
              </a:tr>
              <a:tr h="512618">
                <a:tc>
                  <a:txBody>
                    <a:bodyPr/>
                    <a:lstStyle/>
                    <a:p>
                      <a:r>
                        <a:rPr lang="en-IN" sz="1600" dirty="0" err="1" smtClean="0"/>
                        <a:t>HealthifyMe</a:t>
                      </a:r>
                      <a:endParaRPr lang="en-IN" sz="1600" dirty="0"/>
                    </a:p>
                  </a:txBody>
                  <a:tcPr/>
                </a:tc>
                <a:tc>
                  <a:txBody>
                    <a:bodyPr/>
                    <a:lstStyle/>
                    <a:p>
                      <a:r>
                        <a:rPr lang="en-IN" sz="1600" dirty="0" smtClean="0"/>
                        <a:t>It is a lifestyle tracker,</a:t>
                      </a:r>
                      <a:r>
                        <a:rPr lang="en-IN" sz="1600" baseline="0" dirty="0" smtClean="0"/>
                        <a:t> which allows you to track your nutrition and plan your diet.</a:t>
                      </a:r>
                      <a:endParaRPr lang="en-IN" sz="1600" dirty="0"/>
                    </a:p>
                  </a:txBody>
                  <a:tcPr/>
                </a:tc>
                <a:tc>
                  <a:txBody>
                    <a:bodyPr/>
                    <a:lstStyle/>
                    <a:p>
                      <a:r>
                        <a:rPr lang="en-IN" sz="1600" dirty="0" err="1" smtClean="0"/>
                        <a:t>Healthify</a:t>
                      </a:r>
                      <a:r>
                        <a:rPr lang="en-IN" sz="1600" baseline="0" dirty="0" smtClean="0"/>
                        <a:t> me gives users a workout plan for their goals </a:t>
                      </a:r>
                      <a:r>
                        <a:rPr lang="en-IN" sz="1600" b="1" baseline="0" dirty="0" smtClean="0"/>
                        <a:t>but doesn’t give an option to select.</a:t>
                      </a:r>
                      <a:endParaRPr lang="en-IN" sz="1600" b="1" dirty="0"/>
                    </a:p>
                  </a:txBody>
                  <a:tcPr/>
                </a:tc>
                <a:tc>
                  <a:txBody>
                    <a:bodyPr/>
                    <a:lstStyle/>
                    <a:p>
                      <a:r>
                        <a:rPr lang="en-IN" sz="1600" dirty="0" err="1" smtClean="0"/>
                        <a:t>FitNoQuit</a:t>
                      </a:r>
                      <a:r>
                        <a:rPr lang="en-IN" sz="1600" baseline="0" dirty="0" smtClean="0"/>
                        <a:t> considers that a user might not be able to perform a certain activity thus provides various options to attain the same goal, </a:t>
                      </a:r>
                      <a:r>
                        <a:rPr lang="en-IN" sz="1600" b="1" baseline="0" dirty="0" smtClean="0"/>
                        <a:t>from which the users can select.</a:t>
                      </a:r>
                      <a:endParaRPr lang="en-IN" sz="1600" b="1" dirty="0"/>
                    </a:p>
                  </a:txBody>
                  <a:tcPr/>
                </a:tc>
              </a:tr>
            </a:tbl>
          </a:graphicData>
        </a:graphic>
      </p:graphicFrame>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70388" y="6313693"/>
            <a:ext cx="722364" cy="538426"/>
          </a:xfrm>
          <a:prstGeom prst="rect">
            <a:avLst/>
          </a:prstGeom>
        </p:spPr>
      </p:pic>
      <p:sp>
        <p:nvSpPr>
          <p:cNvPr id="10" name="Title 12">
            <a:extLst>
              <a:ext uri="{FF2B5EF4-FFF2-40B4-BE49-F238E27FC236}">
                <a16:creationId xmlns:a16="http://schemas.microsoft.com/office/drawing/2014/main" xmlns="" id="{98058B23-DDE2-4F62-9A2E-46739C3C685F}"/>
              </a:ext>
            </a:extLst>
          </p:cNvPr>
          <p:cNvSpPr txBox="1">
            <a:spLocks/>
          </p:cNvSpPr>
          <p:nvPr/>
        </p:nvSpPr>
        <p:spPr>
          <a:xfrm>
            <a:off x="954788" y="2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solidFill>
                  <a:srgbClr val="FF0000"/>
                </a:solidFill>
                <a:latin typeface="Marcellus"/>
              </a:rPr>
              <a:t>What’s different in </a:t>
            </a:r>
            <a:r>
              <a:rPr lang="en-US" sz="3600" dirty="0" err="1" smtClean="0">
                <a:solidFill>
                  <a:srgbClr val="FF0000"/>
                </a:solidFill>
                <a:latin typeface="Marcellus"/>
              </a:rPr>
              <a:t>FitNoQuit</a:t>
            </a:r>
            <a:r>
              <a:rPr lang="en-US" sz="3600" dirty="0" smtClean="0">
                <a:solidFill>
                  <a:srgbClr val="FF0000"/>
                </a:solidFill>
                <a:latin typeface="Marcellus"/>
              </a:rPr>
              <a:t>?</a:t>
            </a:r>
            <a:r>
              <a:rPr lang="en-US" dirty="0" smtClean="0">
                <a:latin typeface="Marcellus" panose="020E0602050203020307" pitchFamily="34" charset="0"/>
              </a:rPr>
              <a:t/>
            </a:r>
            <a:br>
              <a:rPr lang="en-US" dirty="0" smtClean="0">
                <a:latin typeface="Marcellus" panose="020E0602050203020307" pitchFamily="34" charset="0"/>
              </a:rPr>
            </a:br>
            <a:endParaRPr lang="en-US" dirty="0">
              <a:cs typeface="Calibri Light" panose="020F0302020204030204"/>
            </a:endParaRPr>
          </a:p>
        </p:txBody>
      </p:sp>
    </p:spTree>
    <p:extLst>
      <p:ext uri="{BB962C8B-B14F-4D97-AF65-F5344CB8AC3E}">
        <p14:creationId xmlns:p14="http://schemas.microsoft.com/office/powerpoint/2010/main" val="2747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51819"/>
            <a:ext cx="10515600" cy="1325563"/>
          </a:xfrm>
        </p:spPr>
        <p:txBody>
          <a:bodyPr/>
          <a:lstStyle/>
          <a:p>
            <a:r>
              <a:rPr lang="en-US" sz="3600">
                <a:solidFill>
                  <a:srgbClr val="FF0000"/>
                </a:solidFill>
                <a:latin typeface="Marcellus"/>
              </a:rPr>
              <a:t>Scope</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pPr>
              <a:lnSpc>
                <a:spcPct val="100000"/>
              </a:lnSpc>
            </a:pPr>
            <a:r>
              <a:rPr lang="en-US" sz="2400" dirty="0">
                <a:latin typeface="Calibri"/>
                <a:ea typeface="+mn-lt"/>
                <a:cs typeface="+mn-lt"/>
              </a:rPr>
              <a:t>Recommend personalized diet plan according to the user preferences (Veg/</a:t>
            </a:r>
            <a:r>
              <a:rPr lang="en-US" sz="2400" dirty="0" err="1">
                <a:latin typeface="Calibri"/>
                <a:ea typeface="+mn-lt"/>
                <a:cs typeface="+mn-lt"/>
              </a:rPr>
              <a:t>NonVeg</a:t>
            </a:r>
            <a:r>
              <a:rPr lang="en-US" sz="2400" dirty="0">
                <a:latin typeface="Calibri"/>
                <a:ea typeface="+mn-lt"/>
                <a:cs typeface="+mn-lt"/>
              </a:rPr>
              <a:t>)</a:t>
            </a:r>
          </a:p>
          <a:p>
            <a:pPr>
              <a:lnSpc>
                <a:spcPct val="100000"/>
              </a:lnSpc>
            </a:pPr>
            <a:r>
              <a:rPr lang="en-US" sz="2400" dirty="0">
                <a:latin typeface="Calibri"/>
                <a:ea typeface="+mn-lt"/>
                <a:cs typeface="+mn-lt"/>
              </a:rPr>
              <a:t>Personalized blog suggestions</a:t>
            </a:r>
            <a:endParaRPr lang="en-US" sz="2400" dirty="0">
              <a:cs typeface="Calibri"/>
            </a:endParaRPr>
          </a:p>
          <a:p>
            <a:pPr>
              <a:lnSpc>
                <a:spcPct val="100000"/>
              </a:lnSpc>
            </a:pPr>
            <a:r>
              <a:rPr lang="en-US" sz="2400" dirty="0">
                <a:latin typeface="Calibri"/>
                <a:ea typeface="+mn-lt"/>
                <a:cs typeface="+mn-lt"/>
              </a:rPr>
              <a:t>Recommend workout plan which would help user to stay fit</a:t>
            </a:r>
          </a:p>
          <a:p>
            <a:pPr>
              <a:lnSpc>
                <a:spcPct val="100000"/>
              </a:lnSpc>
            </a:pPr>
            <a:r>
              <a:rPr lang="en-US" sz="2400" dirty="0">
                <a:latin typeface="Calibri"/>
                <a:ea typeface="+mn-lt"/>
                <a:cs typeface="+mn-lt"/>
              </a:rPr>
              <a:t>Track total calorie intake of a user</a:t>
            </a:r>
          </a:p>
          <a:p>
            <a:pPr>
              <a:lnSpc>
                <a:spcPct val="100000"/>
              </a:lnSpc>
            </a:pPr>
            <a:r>
              <a:rPr lang="en-US" sz="2400" dirty="0">
                <a:latin typeface="Calibri"/>
                <a:ea typeface="+mn-lt"/>
                <a:cs typeface="+mn-lt"/>
              </a:rPr>
              <a:t>Calculate BMI of a user</a:t>
            </a:r>
            <a:r>
              <a:rPr lang="en-US" sz="2400" dirty="0">
                <a:ea typeface="+mn-lt"/>
                <a:cs typeface="+mn-lt"/>
              </a:rPr>
              <a:t/>
            </a:r>
            <a:br>
              <a:rPr lang="en-US" sz="2400" dirty="0">
                <a:ea typeface="+mn-lt"/>
                <a:cs typeface="+mn-lt"/>
              </a:rPr>
            </a:br>
            <a:endParaRPr lang="en-US" sz="2400" dirty="0">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xmlns="" id="{74C8FBA2-77DC-4463-B7E2-0ABC8F44D513}"/>
              </a:ext>
            </a:extLst>
          </p:cNvPr>
          <p:cNvSpPr txBox="1"/>
          <p:nvPr/>
        </p:nvSpPr>
        <p:spPr>
          <a:xfrm>
            <a:off x="1000664" y="3473570"/>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xmlns="" id="{581A9D07-7449-4E03-A8E7-1E655F1AB3A5}"/>
              </a:ext>
            </a:extLst>
          </p:cNvPr>
          <p:cNvSpPr txBox="1"/>
          <p:nvPr/>
        </p:nvSpPr>
        <p:spPr>
          <a:xfrm>
            <a:off x="1086928" y="4178061"/>
            <a:ext cx="46553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Fira sans"/>
                <a:cs typeface="Segoe UI"/>
              </a:rPr>
              <a:t>MACHINE LEARNING​​</a:t>
            </a:r>
          </a:p>
          <a:p>
            <a:r>
              <a:rPr lang="en-US" sz="2000" b="1">
                <a:latin typeface="Fira sans"/>
                <a:cs typeface="Segoe UI"/>
              </a:rPr>
              <a:t>Python:</a:t>
            </a:r>
          </a:p>
          <a:p>
            <a:pPr>
              <a:buChar char="•"/>
            </a:pPr>
            <a:r>
              <a:rPr lang="en-US" sz="2000">
                <a:latin typeface="Fira sans"/>
                <a:cs typeface="Arial"/>
              </a:rPr>
              <a:t>Scikit-Learn​​</a:t>
            </a:r>
          </a:p>
          <a:p>
            <a:pPr>
              <a:buChar char="•"/>
            </a:pPr>
            <a:r>
              <a:rPr lang="en-US" sz="2000" err="1">
                <a:latin typeface="Fira sans"/>
                <a:cs typeface="Arial"/>
              </a:rPr>
              <a:t>Keras</a:t>
            </a:r>
            <a:r>
              <a:rPr lang="en-US" sz="2000">
                <a:latin typeface="Fira sans"/>
                <a:cs typeface="Arial"/>
              </a:rPr>
              <a:t>​​</a:t>
            </a:r>
          </a:p>
          <a:p>
            <a:pPr>
              <a:buChar char="•"/>
            </a:pPr>
            <a:r>
              <a:rPr lang="en-US" sz="2000" err="1">
                <a:latin typeface="Fira sans"/>
                <a:cs typeface="Arial"/>
              </a:rPr>
              <a:t>Numpy</a:t>
            </a:r>
            <a:r>
              <a:rPr lang="en-US" sz="2000">
                <a:latin typeface="Fira sans"/>
                <a:cs typeface="Arial"/>
              </a:rPr>
              <a:t>​​</a:t>
            </a:r>
          </a:p>
          <a:p>
            <a:pPr>
              <a:buChar char="•"/>
            </a:pPr>
            <a:r>
              <a:rPr lang="en-US" sz="2000">
                <a:latin typeface="Fira sans"/>
                <a:cs typeface="Arial"/>
              </a:rPr>
              <a:t>Pandas</a:t>
            </a:r>
          </a:p>
        </p:txBody>
      </p:sp>
      <p:sp>
        <p:nvSpPr>
          <p:cNvPr id="9" name="TextBox 8">
            <a:extLst>
              <a:ext uri="{FF2B5EF4-FFF2-40B4-BE49-F238E27FC236}">
                <a16:creationId xmlns:a16="http://schemas.microsoft.com/office/drawing/2014/main" xmlns="" id="{EE02221A-A156-4EEA-8A25-C2C07639B057}"/>
              </a:ext>
            </a:extLst>
          </p:cNvPr>
          <p:cNvSpPr txBox="1"/>
          <p:nvPr/>
        </p:nvSpPr>
        <p:spPr>
          <a:xfrm>
            <a:off x="5170098" y="4178060"/>
            <a:ext cx="336142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Fira sans"/>
                <a:cs typeface="Arial"/>
              </a:rPr>
              <a:t>WEB DEVELOPMENT​​</a:t>
            </a:r>
          </a:p>
          <a:p>
            <a:endParaRPr lang="en-US" sz="2000" b="1">
              <a:latin typeface="Fira sans"/>
              <a:cs typeface="Arial"/>
            </a:endParaRPr>
          </a:p>
          <a:p>
            <a:pPr>
              <a:buChar char="•"/>
            </a:pPr>
            <a:r>
              <a:rPr lang="en-US" sz="2000">
                <a:latin typeface="Fira sans"/>
                <a:cs typeface="Arial"/>
              </a:rPr>
              <a:t>  Django​​</a:t>
            </a:r>
          </a:p>
          <a:p>
            <a:pPr>
              <a:buChar char="•"/>
            </a:pPr>
            <a:r>
              <a:rPr lang="en-US" sz="2000">
                <a:latin typeface="Fira sans"/>
                <a:cs typeface="Arial"/>
              </a:rPr>
              <a:t>  HTML/CSS​​</a:t>
            </a:r>
          </a:p>
          <a:p>
            <a:pPr>
              <a:buChar char="•"/>
            </a:pPr>
            <a:r>
              <a:rPr lang="en-US" sz="2000">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Flow of the System</a:t>
            </a:r>
            <a:r>
              <a:rPr lang="en-US" dirty="0">
                <a:latin typeface="Marcellus" panose="020E0602050203020307" pitchFamily="34" charset="0"/>
              </a:rPr>
              <a:t/>
            </a:r>
            <a:br>
              <a:rPr lang="en-US" dirty="0">
                <a:latin typeface="Marcellus" panose="020E0602050203020307" pitchFamily="34" charset="0"/>
              </a:rPr>
            </a:br>
            <a:endParaRPr lang="en-US" dirty="0">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565030" y="6987097"/>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9" name="Picture 9" descr="Diagram&#10;&#10;Description automatically generated">
            <a:extLst>
              <a:ext uri="{FF2B5EF4-FFF2-40B4-BE49-F238E27FC236}">
                <a16:creationId xmlns:a16="http://schemas.microsoft.com/office/drawing/2014/main" xmlns="" id="{93EEBCEC-96CD-412D-A48F-FB4C33894D5E}"/>
              </a:ext>
            </a:extLst>
          </p:cNvPr>
          <p:cNvPicPr>
            <a:picLocks noChangeAspect="1"/>
          </p:cNvPicPr>
          <p:nvPr/>
        </p:nvPicPr>
        <p:blipFill>
          <a:blip r:embed="rId6"/>
          <a:stretch>
            <a:fillRect/>
          </a:stretch>
        </p:blipFill>
        <p:spPr>
          <a:xfrm>
            <a:off x="2524664" y="534635"/>
            <a:ext cx="7401464" cy="5961257"/>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953219" y="5691"/>
            <a:ext cx="10515600" cy="1325563"/>
          </a:xfrm>
        </p:spPr>
        <p:txBody>
          <a:bodyPr/>
          <a:lstStyle/>
          <a:p>
            <a:r>
              <a:rPr lang="en-US" sz="3600">
                <a:solidFill>
                  <a:srgbClr val="FF0000"/>
                </a:solidFill>
                <a:latin typeface="Marcellus"/>
              </a:rPr>
              <a:t>Implementation</a:t>
            </a:r>
            <a:r>
              <a:rPr lang="en-US">
                <a:latin typeface="Marcellus" panose="020E0602050203020307" pitchFamily="34" charset="0"/>
              </a:rPr>
              <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r>
              <a:rPr lang="en-US">
                <a:latin typeface="Fira sans"/>
                <a:ea typeface="+mn-lt"/>
                <a:cs typeface="+mn-lt"/>
              </a:rPr>
              <a:t>Step 1: Research for material available over the internet (research papers, documents, datasets etc.)</a:t>
            </a:r>
          </a:p>
          <a:p>
            <a:r>
              <a:rPr lang="en-US">
                <a:latin typeface="Fira sans"/>
                <a:ea typeface="+mn-lt"/>
                <a:cs typeface="+mn-lt"/>
              </a:rPr>
              <a:t>Step 2: Create a customized dataset according to our use.</a:t>
            </a:r>
          </a:p>
          <a:p>
            <a:r>
              <a:rPr lang="en-US">
                <a:latin typeface="Fira sans"/>
                <a:ea typeface="+mn-lt"/>
                <a:cs typeface="+mn-lt"/>
              </a:rPr>
              <a:t>Step 3: Design UI layouts for our web app.</a:t>
            </a:r>
          </a:p>
          <a:p>
            <a:r>
              <a:rPr lang="en-US">
                <a:latin typeface="Fira sans"/>
                <a:ea typeface="+mn-lt"/>
                <a:cs typeface="+mn-lt"/>
              </a:rPr>
              <a:t>Step 4: Connect our web app to database.</a:t>
            </a:r>
          </a:p>
          <a:p>
            <a:r>
              <a:rPr lang="en-US">
                <a:latin typeface="Fira sans"/>
                <a:ea typeface="+mn-lt"/>
                <a:cs typeface="+mn-lt"/>
              </a:rPr>
              <a:t>Step 5: Train suitable machine learning models on our </a:t>
            </a:r>
            <a:r>
              <a:rPr lang="en-US">
                <a:latin typeface="Fira sans"/>
                <a:ea typeface="+mn-lt"/>
                <a:cs typeface="+mn-lt"/>
                <a:hlinkClick r:id="rId2">
                  <a:extLst>
                    <a:ext uri="{A12FA001-AC4F-418D-AE19-62706E023703}">
                      <ahyp:hlinkClr xmlns:ahyp="http://schemas.microsoft.com/office/drawing/2018/hyperlinkcolor" xmlns="" val="tx"/>
                    </a:ext>
                  </a:extLst>
                </a:hlinkClick>
              </a:rPr>
              <a:t>dataset</a:t>
            </a:r>
            <a:r>
              <a:rPr lang="en-US">
                <a:latin typeface="Fira sans"/>
                <a:ea typeface="+mn-lt"/>
                <a:cs typeface="+mn-lt"/>
              </a:rPr>
              <a:t> and tune it according to our needs to recommend diet and workout plans.</a:t>
            </a:r>
          </a:p>
          <a:p>
            <a:r>
              <a:rPr lang="en-US">
                <a:latin typeface="Fira sans"/>
                <a:ea typeface="+mn-lt"/>
                <a:cs typeface="+mn-lt"/>
              </a:rPr>
              <a:t>Step 6: Suggest blogs to users based on categories.</a:t>
            </a:r>
          </a:p>
          <a:p>
            <a:r>
              <a:rPr lang="en-US">
                <a:latin typeface="Fira sans"/>
                <a:ea typeface="+mn-lt"/>
                <a:cs typeface="+mn-lt"/>
              </a:rPr>
              <a:t>Step 7: Implement our trained models in our web app.</a:t>
            </a:r>
          </a:p>
          <a:p>
            <a:r>
              <a:rPr lang="en-US">
                <a:latin typeface="Fira sans"/>
                <a:ea typeface="+mn-lt"/>
                <a:cs typeface="+mn-lt"/>
              </a:rPr>
              <a:t>Step 8: Recommend diet, workout plans to users using our trained model.</a:t>
            </a:r>
          </a:p>
          <a:p>
            <a:r>
              <a:rPr lang="en-US">
                <a:latin typeface="Fira sans"/>
                <a:ea typeface="+mn-lt"/>
                <a:cs typeface="+mn-lt"/>
              </a:rPr>
              <a:t>Step 9: Test for all functionalities.</a:t>
            </a: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609</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 Light</vt:lpstr>
      <vt:lpstr>Calibri</vt:lpstr>
      <vt:lpstr>Calibri Light</vt:lpstr>
      <vt:lpstr>Fira sans</vt:lpstr>
      <vt:lpstr>Marcellus</vt:lpstr>
      <vt:lpstr>Segoe UI</vt:lpstr>
      <vt:lpstr>Office Theme</vt:lpstr>
      <vt:lpstr>FitNoQuit </vt:lpstr>
      <vt:lpstr>Problem Statement </vt:lpstr>
      <vt:lpstr> </vt:lpstr>
      <vt:lpstr> </vt:lpstr>
      <vt:lpstr> </vt:lpstr>
      <vt:lpstr> </vt:lpstr>
      <vt:lpstr>Scope </vt:lpstr>
      <vt:lpstr>Flow of the System </vt:lpstr>
      <vt:lpstr>Implementation </vt:lpstr>
      <vt:lpstr>Dataset – Diet Recommendation </vt:lpstr>
      <vt:lpstr> Implementation Schedule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Muskaan</cp:lastModifiedBy>
  <cp:revision>160</cp:revision>
  <dcterms:created xsi:type="dcterms:W3CDTF">2020-04-30T07:52:47Z</dcterms:created>
  <dcterms:modified xsi:type="dcterms:W3CDTF">2021-11-20T05:20:18Z</dcterms:modified>
</cp:coreProperties>
</file>