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0" r:id="rId5"/>
    <p:sldId id="259" r:id="rId6"/>
    <p:sldId id="282" r:id="rId7"/>
    <p:sldId id="276" r:id="rId8"/>
    <p:sldId id="263" r:id="rId9"/>
    <p:sldId id="275" r:id="rId10"/>
    <p:sldId id="277" r:id="rId11"/>
    <p:sldId id="262" r:id="rId12"/>
    <p:sldId id="265" r:id="rId13"/>
    <p:sldId id="281" r:id="rId14"/>
    <p:sldId id="27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79A0-7EC1-4311-AA81-7BD0C8CEDB88}" v="102" dt="2021-10-15T04:35:41.864"/>
    <p1510:client id="{16B489E1-F396-4FEE-9C34-0C4F4C104BA9}" v="62" dt="2021-12-09T15:35:50.972"/>
    <p1510:client id="{1A93183B-43D4-48B5-9B1D-CA5CBB6162EF}" v="412" dt="2021-10-15T04:52:27.905"/>
    <p1510:client id="{1BBA8893-D211-4F32-9F27-9BC728B7CCFA}" v="19" dt="2021-12-09T14:15:18.874"/>
    <p1510:client id="{36EE1A28-F456-4032-AD17-74ECB59DDB97}" v="41" dt="2021-10-15T05:10:52.656"/>
    <p1510:client id="{598DFB17-914C-468A-B320-DC48795DF802}" v="58" dt="2021-10-14T16:18:02.032"/>
    <p1510:client id="{5BA6273A-8B54-4163-A7A1-C5E7FFCDD11D}" v="498" dt="2021-10-14T16:05:38.187"/>
    <p1510:client id="{6B1E1F3A-365E-4303-9E8C-FB661AF7F98F}" v="31" dt="2021-12-09T14:20:46.200"/>
    <p1510:client id="{9AAFE44D-BBE3-4ECE-8A69-24BA1F517387}" v="197" dt="2021-12-09T14:24:32.857"/>
    <p1510:client id="{AA932E56-5B51-4372-BECF-5E7667610609}" v="53" dt="2021-10-15T04:22:04.918"/>
    <p1510:client id="{BC3D4343-304B-40F8-893C-F0D5D4246F3F}" v="498" dt="2021-10-14T09:50:36.305"/>
    <p1510:client id="{E5165079-240F-415C-A6D7-B315EBB2EFAD}" v="525" dt="2021-12-09T09:47:43.230"/>
    <p1510:client id="{EA568BCA-8FC6-4D60-B55E-F12BB32C9748}" v="278" dt="2021-10-14T16:26: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213FC-66C6-4930-AAD8-6C0E37E6E5CB}"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213FC-66C6-4930-AAD8-6C0E37E6E5CB}"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213FC-66C6-4930-AAD8-6C0E37E6E5CB}"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213FC-66C6-4930-AAD8-6C0E37E6E5CB}"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hyperlink" Target="https://github.com/Bhavik-20/FitNoQuit/blob/main/Documents/FitNoQuit_SPMP.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adhavvignesh/calories-burned-during-exercise-and-activities"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Implementation/Accuracy_Screenshots.docx"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havik-20/FitNoQuit/blob/main/Documents/FitNoQuit_STD.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Bhavik-20/FitNoQuit/blob/main/Documents/FitNoQuit_SRS.pdf"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0" y="675713"/>
            <a:ext cx="10515600" cy="739410"/>
          </a:xfrm>
        </p:spPr>
        <p:txBody>
          <a:bodyPr>
            <a:normAutofit fontScale="90000"/>
          </a:bodyPr>
          <a:lstStyle/>
          <a:p>
            <a:pPr algn="ctr"/>
            <a:r>
              <a:rPr lang="en-US" sz="6700" err="1">
                <a:solidFill>
                  <a:srgbClr val="FF0000"/>
                </a:solidFill>
                <a:latin typeface="Marcellus"/>
              </a:rPr>
              <a:t>FitNoQuit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1125747" y="7217135"/>
            <a:ext cx="10515600" cy="4005196"/>
          </a:xfrm>
        </p:spPr>
        <p:txBody>
          <a:bodyPr vert="horz" lIns="91440" tIns="45720" rIns="91440" bIns="45720" rtlCol="0" anchor="t">
            <a:noAutofit/>
          </a:bodyPr>
          <a:lstStyle/>
          <a:p>
            <a:pPr marL="0" indent="0">
              <a:buNone/>
            </a:pPr>
            <a:endParaRPr lang="en-US">
              <a:solidFill>
                <a:schemeClr val="tx1">
                  <a:lumMod val="85000"/>
                  <a:lumOff val="15000"/>
                </a:schemeClr>
              </a:solidFill>
              <a:latin typeface="Marcellus"/>
            </a:endParaRPr>
          </a:p>
          <a:p>
            <a:pPr marL="0" indent="0">
              <a:buNone/>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id="{BFEC63CA-336E-43EF-A434-D7E0CB267BBA}"/>
              </a:ext>
            </a:extLst>
          </p:cNvPr>
          <p:cNvSpPr txBox="1"/>
          <p:nvPr/>
        </p:nvSpPr>
        <p:spPr>
          <a:xfrm>
            <a:off x="1207477" y="1673082"/>
            <a:ext cx="10363198" cy="280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800" b="1" dirty="0">
                <a:solidFill>
                  <a:srgbClr val="737373"/>
                </a:solidFill>
                <a:latin typeface="Fira sans"/>
                <a:ea typeface="+mn-lt"/>
                <a:cs typeface="+mn-lt"/>
              </a:rPr>
              <a:t>GID – 9</a:t>
            </a:r>
          </a:p>
          <a:p>
            <a:pPr>
              <a:lnSpc>
                <a:spcPct val="90000"/>
              </a:lnSpc>
              <a:spcBef>
                <a:spcPct val="0"/>
              </a:spcBef>
            </a:pPr>
            <a:r>
              <a:rPr lang="en-US" sz="2800" dirty="0">
                <a:solidFill>
                  <a:srgbClr val="737373"/>
                </a:solidFill>
                <a:latin typeface="Fira sans"/>
                <a:ea typeface="+mn-lt"/>
                <a:cs typeface="+mn-lt"/>
              </a:rPr>
              <a:t>Bhavik Bhatt – 1814007</a:t>
            </a:r>
          </a:p>
          <a:p>
            <a:pPr>
              <a:lnSpc>
                <a:spcPct val="90000"/>
              </a:lnSpc>
              <a:spcBef>
                <a:spcPct val="0"/>
              </a:spcBef>
            </a:pPr>
            <a:r>
              <a:rPr lang="en-US" sz="2800" dirty="0">
                <a:solidFill>
                  <a:srgbClr val="737373"/>
                </a:solidFill>
                <a:latin typeface="Fira sans"/>
                <a:ea typeface="+mn-lt"/>
                <a:cs typeface="+mn-lt"/>
              </a:rPr>
              <a:t>Piyush Chavda – 1814010</a:t>
            </a:r>
          </a:p>
          <a:p>
            <a:pPr>
              <a:lnSpc>
                <a:spcPct val="90000"/>
              </a:lnSpc>
              <a:spcBef>
                <a:spcPct val="0"/>
              </a:spcBef>
            </a:pPr>
            <a:r>
              <a:rPr lang="en-US" sz="2800" dirty="0">
                <a:solidFill>
                  <a:srgbClr val="737373"/>
                </a:solidFill>
                <a:latin typeface="Fira sans"/>
                <a:ea typeface="+mn-lt"/>
                <a:cs typeface="+mn-lt"/>
              </a:rPr>
              <a:t>Bharat </a:t>
            </a:r>
            <a:r>
              <a:rPr lang="en-US" sz="2800" dirty="0" err="1">
                <a:solidFill>
                  <a:srgbClr val="737373"/>
                </a:solidFill>
                <a:latin typeface="Fira sans"/>
                <a:ea typeface="+mn-lt"/>
                <a:cs typeface="+mn-lt"/>
              </a:rPr>
              <a:t>Choithani</a:t>
            </a:r>
            <a:r>
              <a:rPr lang="en-US" sz="2800" dirty="0">
                <a:solidFill>
                  <a:srgbClr val="737373"/>
                </a:solidFill>
                <a:latin typeface="Fira sans"/>
                <a:ea typeface="+mn-lt"/>
                <a:cs typeface="+mn-lt"/>
              </a:rPr>
              <a:t> – 1814011</a:t>
            </a:r>
          </a:p>
          <a:p>
            <a:pPr>
              <a:lnSpc>
                <a:spcPct val="90000"/>
              </a:lnSpc>
              <a:spcBef>
                <a:spcPct val="0"/>
              </a:spcBef>
            </a:pPr>
            <a:r>
              <a:rPr lang="en-US" sz="2800" dirty="0">
                <a:solidFill>
                  <a:srgbClr val="737373"/>
                </a:solidFill>
                <a:latin typeface="Fira sans"/>
                <a:ea typeface="+mn-lt"/>
                <a:cs typeface="+mn-lt"/>
              </a:rPr>
              <a:t>Muskaan Nandu – 1814020</a:t>
            </a:r>
          </a:p>
          <a:p>
            <a:pPr>
              <a:lnSpc>
                <a:spcPct val="90000"/>
              </a:lnSpc>
              <a:spcBef>
                <a:spcPct val="0"/>
              </a:spcBef>
            </a:pPr>
            <a:endParaRPr lang="en-US" sz="2800" dirty="0">
              <a:solidFill>
                <a:srgbClr val="737373"/>
              </a:solidFill>
              <a:latin typeface="Fira sans"/>
              <a:ea typeface="+mn-lt"/>
              <a:cs typeface="+mn-lt"/>
            </a:endParaRPr>
          </a:p>
          <a:p>
            <a:pPr>
              <a:lnSpc>
                <a:spcPct val="90000"/>
              </a:lnSpc>
              <a:spcBef>
                <a:spcPct val="0"/>
              </a:spcBef>
            </a:pPr>
            <a:r>
              <a:rPr lang="en-US" sz="2800" b="1" dirty="0">
                <a:solidFill>
                  <a:srgbClr val="737373"/>
                </a:solidFill>
                <a:latin typeface="Fira sans"/>
                <a:ea typeface="+mn-lt"/>
                <a:cs typeface="+mn-lt"/>
              </a:rPr>
              <a:t>Project Guide: </a:t>
            </a:r>
            <a:r>
              <a:rPr lang="en-US" sz="2800" dirty="0">
                <a:solidFill>
                  <a:srgbClr val="737373"/>
                </a:solidFill>
                <a:latin typeface="Fira sans"/>
                <a:ea typeface="+mn-lt"/>
                <a:cs typeface="+mn-lt"/>
              </a:rPr>
              <a:t>Prof. Sonali Patil</a:t>
            </a: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13868"/>
            <a:ext cx="10515600" cy="1012413"/>
          </a:xfrm>
        </p:spPr>
        <p:txBody>
          <a:bodyPr>
            <a:normAutofit/>
          </a:bodyPr>
          <a:lstStyle/>
          <a:p>
            <a:r>
              <a:rPr lang="en-US" sz="3600" dirty="0">
                <a:solidFill>
                  <a:srgbClr val="FF0000"/>
                </a:solidFill>
                <a:latin typeface="Marcellus"/>
              </a:rPr>
              <a:t>Responsibilities (</a:t>
            </a:r>
            <a:r>
              <a:rPr lang="en-US" sz="3600" dirty="0">
                <a:solidFill>
                  <a:srgbClr val="FF0000"/>
                </a:solidFill>
                <a:latin typeface="Marcellus"/>
                <a:hlinkClick r:id="rId2"/>
              </a:rPr>
              <a:t>SPMP</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3004569"/>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6" descr="Table&#10;&#10;Description automatically generated">
            <a:extLst>
              <a:ext uri="{FF2B5EF4-FFF2-40B4-BE49-F238E27FC236}">
                <a16:creationId xmlns:a16="http://schemas.microsoft.com/office/drawing/2014/main" id="{8CC55693-C6C0-4399-9C43-FB417318E1E9}"/>
              </a:ext>
            </a:extLst>
          </p:cNvPr>
          <p:cNvPicPr>
            <a:picLocks noChangeAspect="1"/>
          </p:cNvPicPr>
          <p:nvPr/>
        </p:nvPicPr>
        <p:blipFill rotWithShape="1">
          <a:blip r:embed="rId7"/>
          <a:srcRect l="25322" t="22589" r="15776" b="9898"/>
          <a:stretch/>
        </p:blipFill>
        <p:spPr>
          <a:xfrm>
            <a:off x="3017235" y="1376888"/>
            <a:ext cx="6904014" cy="4450715"/>
          </a:xfrm>
          <a:prstGeom prst="rect">
            <a:avLst/>
          </a:prstGeom>
        </p:spPr>
      </p:pic>
    </p:spTree>
    <p:extLst>
      <p:ext uri="{BB962C8B-B14F-4D97-AF65-F5344CB8AC3E}">
        <p14:creationId xmlns:p14="http://schemas.microsoft.com/office/powerpoint/2010/main" val="13519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Tech Stack</a:t>
            </a:r>
            <a:r>
              <a:rPr lang="en-US">
                <a:latin typeface="Marcellus"/>
              </a:rPr>
              <a:t>​</a:t>
            </a:r>
            <a:endParaRPr lang="en-US"/>
          </a:p>
        </p:txBody>
      </p:sp>
      <p:sp>
        <p:nvSpPr>
          <p:cNvPr id="8" name="TextBox 7">
            <a:extLst>
              <a:ext uri="{FF2B5EF4-FFF2-40B4-BE49-F238E27FC236}">
                <a16:creationId xmlns:a16="http://schemas.microsoft.com/office/drawing/2014/main" id="{581A9D07-7449-4E03-A8E7-1E655F1AB3A5}"/>
              </a:ext>
            </a:extLst>
          </p:cNvPr>
          <p:cNvSpPr txBox="1"/>
          <p:nvPr/>
        </p:nvSpPr>
        <p:spPr>
          <a:xfrm>
            <a:off x="1058173" y="1503872"/>
            <a:ext cx="46697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Segoe UI"/>
              </a:rPr>
              <a:t>MACHINE LEARNING​​</a:t>
            </a:r>
          </a:p>
          <a:p>
            <a:endParaRPr lang="en-US" sz="2800" b="1" dirty="0">
              <a:solidFill>
                <a:srgbClr val="737373"/>
              </a:solidFill>
              <a:latin typeface="Fira sans"/>
              <a:cs typeface="Segoe UI"/>
            </a:endParaRPr>
          </a:p>
          <a:p>
            <a:r>
              <a:rPr lang="en-US" sz="2800" b="1" dirty="0">
                <a:solidFill>
                  <a:srgbClr val="737373"/>
                </a:solidFill>
                <a:latin typeface="Fira sans"/>
                <a:cs typeface="Segoe UI"/>
              </a:rPr>
              <a:t>Python:</a:t>
            </a:r>
          </a:p>
          <a:p>
            <a:pPr>
              <a:buChar char="•"/>
            </a:pPr>
            <a:r>
              <a:rPr lang="en-US" sz="2800" dirty="0">
                <a:solidFill>
                  <a:srgbClr val="737373"/>
                </a:solidFill>
                <a:latin typeface="Fira sans"/>
                <a:cs typeface="Arial"/>
              </a:rPr>
              <a:t>Scikit-Learn​​</a:t>
            </a:r>
          </a:p>
          <a:p>
            <a:pPr>
              <a:buChar char="•"/>
            </a:pPr>
            <a:r>
              <a:rPr lang="en-US" sz="2800" dirty="0" err="1">
                <a:solidFill>
                  <a:srgbClr val="737373"/>
                </a:solidFill>
                <a:latin typeface="Fira sans"/>
                <a:cs typeface="Arial"/>
              </a:rPr>
              <a:t>Keras</a:t>
            </a:r>
            <a:r>
              <a:rPr lang="en-US" sz="2800" dirty="0">
                <a:solidFill>
                  <a:srgbClr val="737373"/>
                </a:solidFill>
                <a:latin typeface="Fira sans"/>
                <a:cs typeface="Arial"/>
              </a:rPr>
              <a:t>​​</a:t>
            </a:r>
          </a:p>
          <a:p>
            <a:pPr>
              <a:buChar char="•"/>
            </a:pPr>
            <a:r>
              <a:rPr lang="en-US" sz="2800" err="1">
                <a:solidFill>
                  <a:srgbClr val="737373"/>
                </a:solidFill>
                <a:latin typeface="Fira sans"/>
                <a:cs typeface="Arial"/>
              </a:rPr>
              <a:t>Numpy</a:t>
            </a:r>
            <a:r>
              <a:rPr lang="en-US" sz="2800" dirty="0">
                <a:solidFill>
                  <a:srgbClr val="737373"/>
                </a:solidFill>
                <a:latin typeface="Fira sans"/>
                <a:cs typeface="Arial"/>
              </a:rPr>
              <a:t>​​</a:t>
            </a:r>
          </a:p>
          <a:p>
            <a:pPr>
              <a:buChar char="•"/>
            </a:pPr>
            <a:r>
              <a:rPr lang="en-US" sz="2800" dirty="0">
                <a:solidFill>
                  <a:srgbClr val="737373"/>
                </a:solidFill>
                <a:latin typeface="Fira sans"/>
                <a:cs typeface="Arial"/>
              </a:rPr>
              <a:t>Pandas</a:t>
            </a:r>
          </a:p>
        </p:txBody>
      </p:sp>
      <p:sp>
        <p:nvSpPr>
          <p:cNvPr id="9" name="TextBox 8">
            <a:extLst>
              <a:ext uri="{FF2B5EF4-FFF2-40B4-BE49-F238E27FC236}">
                <a16:creationId xmlns:a16="http://schemas.microsoft.com/office/drawing/2014/main" id="{EE02221A-A156-4EEA-8A25-C2C07639B057}"/>
              </a:ext>
            </a:extLst>
          </p:cNvPr>
          <p:cNvSpPr txBox="1"/>
          <p:nvPr/>
        </p:nvSpPr>
        <p:spPr>
          <a:xfrm>
            <a:off x="6420928" y="1503871"/>
            <a:ext cx="47128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Arial"/>
              </a:rPr>
              <a:t>WEB DEVELOPMENT​​</a:t>
            </a:r>
          </a:p>
          <a:p>
            <a:endParaRPr lang="en-US" sz="2800" b="1" dirty="0">
              <a:solidFill>
                <a:srgbClr val="737373"/>
              </a:solidFill>
              <a:latin typeface="Fira sans"/>
              <a:cs typeface="Arial"/>
            </a:endParaRPr>
          </a:p>
          <a:p>
            <a:pPr>
              <a:buChar char="•"/>
            </a:pPr>
            <a:r>
              <a:rPr lang="en-US" sz="2800" dirty="0">
                <a:solidFill>
                  <a:srgbClr val="737373"/>
                </a:solidFill>
                <a:latin typeface="Fira sans"/>
                <a:cs typeface="Arial"/>
              </a:rPr>
              <a:t>  Django​​</a:t>
            </a:r>
          </a:p>
          <a:p>
            <a:pPr>
              <a:buChar char="•"/>
            </a:pPr>
            <a:r>
              <a:rPr lang="en-US" sz="2800" dirty="0">
                <a:solidFill>
                  <a:srgbClr val="737373"/>
                </a:solidFill>
                <a:latin typeface="Fira sans"/>
                <a:cs typeface="Arial"/>
              </a:rPr>
              <a:t>  HTML/CSS​​</a:t>
            </a:r>
          </a:p>
          <a:p>
            <a:pPr>
              <a:buChar char="•"/>
            </a:pPr>
            <a:r>
              <a:rPr lang="en-US" sz="2800" dirty="0">
                <a:solidFill>
                  <a:srgbClr val="737373"/>
                </a:solidFill>
                <a:latin typeface="Fira sans"/>
                <a:cs typeface="Arial"/>
              </a:rPr>
              <a:t>  MySQL​​</a:t>
            </a:r>
          </a:p>
        </p:txBody>
      </p:sp>
    </p:spTree>
    <p:extLst>
      <p:ext uri="{BB962C8B-B14F-4D97-AF65-F5344CB8AC3E}">
        <p14:creationId xmlns:p14="http://schemas.microsoft.com/office/powerpoint/2010/main" val="417918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5691"/>
            <a:ext cx="10515600" cy="1325563"/>
          </a:xfrm>
        </p:spPr>
        <p:txBody>
          <a:bodyPr/>
          <a:lstStyle/>
          <a:p>
            <a:r>
              <a:rPr lang="en-US" sz="3600" dirty="0">
                <a:solidFill>
                  <a:srgbClr val="FF0000"/>
                </a:solidFill>
                <a:latin typeface="Marcellus"/>
              </a:rPr>
              <a:t>Implementation Details</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00343"/>
            <a:ext cx="11033184" cy="6645690"/>
          </a:xfrm>
        </p:spPr>
        <p:txBody>
          <a:bodyPr vert="horz" lIns="91440" tIns="45720" rIns="91440" bIns="45720" rtlCol="0" anchor="t">
            <a:noAutofit/>
          </a:bodyPr>
          <a:lstStyle/>
          <a:p>
            <a:pPr marL="0" indent="0" algn="just">
              <a:lnSpc>
                <a:spcPct val="100000"/>
              </a:lnSpc>
              <a:buNone/>
            </a:pPr>
            <a:endParaRPr lang="en-US" dirty="0">
              <a:latin typeface="Fira sans"/>
              <a:cs typeface="Calibri"/>
            </a:endParaRPr>
          </a:p>
          <a:p>
            <a:r>
              <a:rPr lang="en-US" sz="2600" dirty="0">
                <a:solidFill>
                  <a:srgbClr val="737373"/>
                </a:solidFill>
                <a:latin typeface="Fira sans"/>
                <a:ea typeface="+mn-lt"/>
                <a:cs typeface="+mn-lt"/>
              </a:rPr>
              <a:t>Step 1: Research for material available over the internet (research papers, documents, datasets etc.)</a:t>
            </a:r>
          </a:p>
          <a:p>
            <a:r>
              <a:rPr lang="en-US" sz="2600" dirty="0">
                <a:solidFill>
                  <a:srgbClr val="737373"/>
                </a:solidFill>
                <a:latin typeface="Fira sans"/>
                <a:ea typeface="+mn-lt"/>
                <a:cs typeface="+mn-lt"/>
              </a:rPr>
              <a:t>Step 2: Create a customized dataset according to our use.</a:t>
            </a:r>
          </a:p>
          <a:p>
            <a:r>
              <a:rPr lang="en-US" sz="2600" dirty="0">
                <a:solidFill>
                  <a:srgbClr val="737373"/>
                </a:solidFill>
                <a:latin typeface="Fira sans"/>
                <a:ea typeface="+mn-lt"/>
                <a:cs typeface="+mn-lt"/>
              </a:rPr>
              <a:t>Step 3: Design UI layouts for our web app.</a:t>
            </a:r>
          </a:p>
          <a:p>
            <a:r>
              <a:rPr lang="en-US" sz="2600" dirty="0">
                <a:solidFill>
                  <a:srgbClr val="737373"/>
                </a:solidFill>
                <a:latin typeface="Fira sans"/>
                <a:ea typeface="+mn-lt"/>
                <a:cs typeface="+mn-lt"/>
              </a:rPr>
              <a:t>Step 4: Connect our web app to database.</a:t>
            </a:r>
          </a:p>
          <a:p>
            <a:r>
              <a:rPr lang="en-US" sz="2600" dirty="0">
                <a:solidFill>
                  <a:srgbClr val="737373"/>
                </a:solidFill>
                <a:latin typeface="Fira sans"/>
                <a:ea typeface="+mn-lt"/>
                <a:cs typeface="+mn-lt"/>
              </a:rPr>
              <a:t>Step 5: Train suitable machine learning models on our </a:t>
            </a:r>
            <a:r>
              <a:rPr lang="en-US" sz="2600" dirty="0">
                <a:solidFill>
                  <a:srgbClr val="737373"/>
                </a:solidFill>
                <a:latin typeface="Fira sans"/>
                <a:ea typeface="+mn-lt"/>
                <a:cs typeface="+mn-lt"/>
                <a:hlinkClick r:id="rId2">
                  <a:extLst>
                    <a:ext uri="{A12FA001-AC4F-418D-AE19-62706E023703}">
                      <ahyp:hlinkClr xmlns:ahyp="http://schemas.microsoft.com/office/drawing/2018/hyperlinkcolor" val="tx"/>
                    </a:ext>
                  </a:extLst>
                </a:hlinkClick>
              </a:rPr>
              <a:t>dataset</a:t>
            </a:r>
            <a:r>
              <a:rPr lang="en-US" sz="2600" dirty="0">
                <a:solidFill>
                  <a:srgbClr val="737373"/>
                </a:solidFill>
                <a:latin typeface="Fira sans"/>
                <a:ea typeface="+mn-lt"/>
                <a:cs typeface="+mn-lt"/>
              </a:rPr>
              <a:t> and tune it according to our needs to recommend diet and workout plans.</a:t>
            </a:r>
          </a:p>
          <a:p>
            <a:r>
              <a:rPr lang="en-US" sz="2600" dirty="0">
                <a:solidFill>
                  <a:srgbClr val="737373"/>
                </a:solidFill>
                <a:latin typeface="Fira sans"/>
                <a:ea typeface="+mn-lt"/>
                <a:cs typeface="+mn-lt"/>
              </a:rPr>
              <a:t>Step 6: Suggest blogs to users based on categories.</a:t>
            </a:r>
          </a:p>
          <a:p>
            <a:r>
              <a:rPr lang="en-US" sz="2600" dirty="0">
                <a:solidFill>
                  <a:srgbClr val="737373"/>
                </a:solidFill>
                <a:latin typeface="Fira sans"/>
                <a:ea typeface="+mn-lt"/>
                <a:cs typeface="+mn-lt"/>
              </a:rPr>
              <a:t>Step 7: Implement our trained models in our web app.</a:t>
            </a:r>
          </a:p>
          <a:p>
            <a:r>
              <a:rPr lang="en-US" sz="2600" dirty="0">
                <a:solidFill>
                  <a:srgbClr val="737373"/>
                </a:solidFill>
                <a:latin typeface="Fira sans"/>
                <a:ea typeface="+mn-lt"/>
                <a:cs typeface="+mn-lt"/>
              </a:rPr>
              <a:t>Step 8: Recommend diet, workout plans to users using our trained model.</a:t>
            </a:r>
          </a:p>
          <a:p>
            <a:r>
              <a:rPr lang="en-US" sz="2600" dirty="0">
                <a:solidFill>
                  <a:srgbClr val="737373"/>
                </a:solidFill>
                <a:latin typeface="Fira sans"/>
                <a:ea typeface="+mn-lt"/>
                <a:cs typeface="+mn-lt"/>
              </a:rPr>
              <a:t>Step 9: Test for all functionalities.</a:t>
            </a:r>
          </a:p>
          <a:p>
            <a:pPr>
              <a:lnSpc>
                <a:spcPct val="110000"/>
              </a:lnSpc>
            </a:pPr>
            <a:endParaRPr lang="en-US" dirty="0">
              <a:solidFill>
                <a:srgbClr val="737373"/>
              </a:solidFill>
              <a:latin typeface="Fira sans"/>
              <a:ea typeface="+mn-lt"/>
              <a:cs typeface="+mn-lt"/>
            </a:endParaRPr>
          </a:p>
          <a:p>
            <a:pPr algn="just">
              <a:lnSpc>
                <a:spcPct val="100000"/>
              </a:lnSpc>
            </a:pPr>
            <a:endParaRPr lang="en-US" dirty="0">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91749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149465"/>
            <a:ext cx="10515600" cy="1325563"/>
          </a:xfrm>
        </p:spPr>
        <p:txBody>
          <a:bodyPr/>
          <a:lstStyle/>
          <a:p>
            <a:r>
              <a:rPr lang="en-US" sz="3600" dirty="0">
                <a:solidFill>
                  <a:srgbClr val="FF0000"/>
                </a:solidFill>
                <a:latin typeface="Marcellus"/>
              </a:rPr>
              <a:t>Result &amp; Discussion</a:t>
            </a:r>
            <a:r>
              <a:rPr lang="en-US" dirty="0">
                <a:latin typeface="Marcellus"/>
              </a:rPr>
              <a:t>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087740"/>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marL="0" indent="0" algn="just">
              <a:lnSpc>
                <a:spcPct val="100000"/>
              </a:lnSpc>
              <a:buNone/>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4" descr="A picture containing text, plaque&#10;&#10;Description automatically generated">
            <a:extLst>
              <a:ext uri="{FF2B5EF4-FFF2-40B4-BE49-F238E27FC236}">
                <a16:creationId xmlns:a16="http://schemas.microsoft.com/office/drawing/2014/main" id="{D879076F-B3BB-4B69-85F5-799CF4ACF388}"/>
              </a:ext>
            </a:extLst>
          </p:cNvPr>
          <p:cNvPicPr>
            <a:picLocks noChangeAspect="1"/>
          </p:cNvPicPr>
          <p:nvPr/>
        </p:nvPicPr>
        <p:blipFill>
          <a:blip r:embed="rId6"/>
          <a:stretch>
            <a:fillRect/>
          </a:stretch>
        </p:blipFill>
        <p:spPr>
          <a:xfrm>
            <a:off x="4074922" y="1020105"/>
            <a:ext cx="3837437" cy="4528305"/>
          </a:xfrm>
          <a:prstGeom prst="rect">
            <a:avLst/>
          </a:prstGeom>
        </p:spPr>
      </p:pic>
      <p:sp>
        <p:nvSpPr>
          <p:cNvPr id="7" name="TextBox 6">
            <a:extLst>
              <a:ext uri="{FF2B5EF4-FFF2-40B4-BE49-F238E27FC236}">
                <a16:creationId xmlns:a16="http://schemas.microsoft.com/office/drawing/2014/main" id="{F3C992E4-4412-40CC-A3AD-A0CF0645F3BE}"/>
              </a:ext>
            </a:extLst>
          </p:cNvPr>
          <p:cNvSpPr txBox="1"/>
          <p:nvPr/>
        </p:nvSpPr>
        <p:spPr>
          <a:xfrm>
            <a:off x="5343272" y="5576285"/>
            <a:ext cx="1735494" cy="523220"/>
          </a:xfrm>
          <a:prstGeom prst="rect">
            <a:avLst/>
          </a:prstGeom>
          <a:noFill/>
        </p:spPr>
        <p:txBody>
          <a:bodyPr wrap="square" rtlCol="0">
            <a:spAutoFit/>
          </a:bodyPr>
          <a:lstStyle/>
          <a:p>
            <a:r>
              <a:rPr lang="en-US" sz="2800" dirty="0">
                <a:hlinkClick r:id="rId7" action="ppaction://hlinkfile"/>
              </a:rPr>
              <a:t>Accuracy</a:t>
            </a:r>
            <a:endParaRPr lang="en-IN" sz="2800" dirty="0"/>
          </a:p>
        </p:txBody>
      </p:sp>
    </p:spTree>
    <p:extLst>
      <p:ext uri="{BB962C8B-B14F-4D97-AF65-F5344CB8AC3E}">
        <p14:creationId xmlns:p14="http://schemas.microsoft.com/office/powerpoint/2010/main" val="71544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336370"/>
            <a:ext cx="10515600" cy="709700"/>
          </a:xfrm>
        </p:spPr>
        <p:txBody>
          <a:bodyPr>
            <a:normAutofit/>
          </a:bodyPr>
          <a:lstStyle/>
          <a:p>
            <a:r>
              <a:rPr lang="en-US" sz="3600" dirty="0">
                <a:solidFill>
                  <a:srgbClr val="FF0000"/>
                </a:solidFill>
                <a:latin typeface="Marcellus"/>
              </a:rPr>
              <a:t>Test Cases (</a:t>
            </a:r>
            <a:r>
              <a:rPr lang="en-US" sz="3600" dirty="0">
                <a:solidFill>
                  <a:srgbClr val="FF0000"/>
                </a:solidFill>
                <a:latin typeface="Marcellus"/>
                <a:hlinkClick r:id="rId2"/>
              </a:rPr>
              <a:t>STD</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298785"/>
            <a:ext cx="11033184" cy="4871579"/>
          </a:xfrm>
        </p:spPr>
        <p:txBody>
          <a:bodyPr vert="horz" lIns="91440" tIns="45720" rIns="91440" bIns="45720" rtlCol="0" anchor="t">
            <a:noAutofit/>
          </a:bodyPr>
          <a:lstStyle/>
          <a:p>
            <a:pPr>
              <a:lnSpc>
                <a:spcPct val="150000"/>
              </a:lnSpc>
            </a:pPr>
            <a:r>
              <a:rPr lang="en-US" dirty="0">
                <a:solidFill>
                  <a:srgbClr val="737373"/>
                </a:solidFill>
                <a:latin typeface="Fira sans"/>
                <a:ea typeface="+mn-lt"/>
                <a:cs typeface="+mn-lt"/>
              </a:rPr>
              <a:t>Sign Up</a:t>
            </a:r>
            <a:endParaRPr lang="en-US" dirty="0"/>
          </a:p>
          <a:p>
            <a:pPr>
              <a:lnSpc>
                <a:spcPct val="150000"/>
              </a:lnSpc>
            </a:pPr>
            <a:r>
              <a:rPr lang="en-US" dirty="0">
                <a:solidFill>
                  <a:srgbClr val="737373"/>
                </a:solidFill>
                <a:latin typeface="Fira sans"/>
                <a:ea typeface="+mn-lt"/>
                <a:cs typeface="+mn-lt"/>
              </a:rPr>
              <a:t>Sign In</a:t>
            </a:r>
          </a:p>
          <a:p>
            <a:pPr>
              <a:lnSpc>
                <a:spcPct val="150000"/>
              </a:lnSpc>
            </a:pPr>
            <a:r>
              <a:rPr lang="en-US" dirty="0">
                <a:solidFill>
                  <a:srgbClr val="737373"/>
                </a:solidFill>
                <a:latin typeface="Fira sans"/>
                <a:ea typeface="+mn-lt"/>
                <a:cs typeface="+mn-lt"/>
              </a:rPr>
              <a:t>User Profile</a:t>
            </a:r>
          </a:p>
          <a:p>
            <a:pPr>
              <a:lnSpc>
                <a:spcPct val="150000"/>
              </a:lnSpc>
            </a:pPr>
            <a:r>
              <a:rPr lang="en-US" dirty="0">
                <a:solidFill>
                  <a:srgbClr val="737373"/>
                </a:solidFill>
                <a:latin typeface="Fira sans"/>
                <a:ea typeface="+mn-lt"/>
                <a:cs typeface="+mn-lt"/>
              </a:rPr>
              <a:t>Diet Recommendation</a:t>
            </a:r>
          </a:p>
          <a:p>
            <a:pPr>
              <a:lnSpc>
                <a:spcPct val="150000"/>
              </a:lnSpc>
            </a:pPr>
            <a:r>
              <a:rPr lang="en-US" dirty="0">
                <a:solidFill>
                  <a:srgbClr val="737373"/>
                </a:solidFill>
                <a:latin typeface="Fira sans"/>
                <a:ea typeface="+mn-lt"/>
                <a:cs typeface="+mn-lt"/>
              </a:rPr>
              <a:t>Workout Recommendation</a:t>
            </a:r>
          </a:p>
          <a:p>
            <a:pPr>
              <a:lnSpc>
                <a:spcPct val="150000"/>
              </a:lnSpc>
            </a:pPr>
            <a:r>
              <a:rPr lang="en-US" dirty="0">
                <a:solidFill>
                  <a:srgbClr val="737373"/>
                </a:solidFill>
                <a:latin typeface="Fira sans"/>
                <a:ea typeface="+mn-lt"/>
                <a:cs typeface="+mn-lt"/>
              </a:rPr>
              <a:t>Blog Community</a:t>
            </a:r>
          </a:p>
          <a:p>
            <a:pPr>
              <a:lnSpc>
                <a:spcPct val="150000"/>
              </a:lnSpc>
            </a:pPr>
            <a:endParaRPr lang="en-US" dirty="0">
              <a:solidFill>
                <a:srgbClr val="737373"/>
              </a:solidFill>
              <a:latin typeface="Fira sans"/>
              <a:ea typeface="+mn-lt"/>
              <a:cs typeface="+mn-lt"/>
            </a:endParaRPr>
          </a:p>
          <a:p>
            <a:pPr>
              <a:lnSpc>
                <a:spcPct val="150000"/>
              </a:lnSpc>
            </a:pPr>
            <a:endParaRPr lang="en-US" dirty="0">
              <a:solidFill>
                <a:srgbClr val="737373"/>
              </a:solidFill>
              <a:latin typeface="Fira sans"/>
              <a:ea typeface="+mn-lt"/>
              <a:cs typeface="+mn-lt"/>
            </a:endParaRPr>
          </a:p>
          <a:p>
            <a:pPr algn="just">
              <a:lnSpc>
                <a:spcPct val="150000"/>
              </a:lnSpc>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03277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93238"/>
            <a:ext cx="10515600" cy="1325563"/>
          </a:xfrm>
        </p:spPr>
        <p:txBody>
          <a:bodyPr/>
          <a:lstStyle/>
          <a:p>
            <a:r>
              <a:rPr lang="en-US" sz="3600">
                <a:solidFill>
                  <a:srgbClr val="FF0000"/>
                </a:solidFill>
                <a:latin typeface="Marcellus"/>
              </a:rPr>
              <a:t>References</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10086" y="962984"/>
            <a:ext cx="11033184" cy="4005196"/>
          </a:xfrm>
        </p:spPr>
        <p:txBody>
          <a:bodyPr vert="horz" lIns="91440" tIns="45720" rIns="91440" bIns="45720" rtlCol="0" anchor="t">
            <a:noAutofit/>
          </a:bodyPr>
          <a:lstStyle/>
          <a:p>
            <a:pPr marL="0" indent="0" algn="just">
              <a:buNone/>
            </a:pPr>
            <a:r>
              <a:rPr lang="en-US" sz="2000">
                <a:latin typeface="Avenir Next LT Pro Light"/>
                <a:cs typeface="Segoe UI"/>
              </a:rPr>
              <a:t>[1] D. Mogaveera, V. Mathur and S. Waghela, "e-Health Monitoring System with Diet and Fitness Recommendation using Machine Learning," 2021 6th International Conference on Inventive Computation Technologies (ICICT), 2021, pp. 694-700, doi: 10.1109/ICICT50816.2021.9358605. </a:t>
            </a:r>
          </a:p>
          <a:p>
            <a:pPr marL="0" indent="0" algn="just">
              <a:buNone/>
            </a:pPr>
            <a:r>
              <a:rPr lang="en-US" sz="2000">
                <a:latin typeface="Avenir Next LT Pro Light"/>
                <a:cs typeface="Segoe UI"/>
              </a:rPr>
              <a:t>[2] R. Yera Toledo, A. A. Alzahrani and L. Martínez, "A Food Recommender System Considering Nutritional Information and User Preferences," in IEEE Access, vol. 7, pp. 96695-96711, 2019, </a:t>
            </a:r>
            <a:r>
              <a:rPr lang="en-US" sz="2000" err="1">
                <a:latin typeface="Avenir Next LT Pro Light"/>
                <a:cs typeface="Segoe UI"/>
              </a:rPr>
              <a:t>doi</a:t>
            </a:r>
            <a:r>
              <a:rPr lang="en-US" sz="2000">
                <a:latin typeface="Avenir Next LT Pro Light"/>
                <a:cs typeface="Segoe UI"/>
              </a:rPr>
              <a:t>: 10.1109/ACCESS.2019.2929413. </a:t>
            </a:r>
          </a:p>
          <a:p>
            <a:pPr marL="0" indent="0" algn="just">
              <a:buNone/>
            </a:pPr>
            <a:r>
              <a:rPr lang="en-US" sz="2000">
                <a:latin typeface="Avenir Next LT Pro Light"/>
                <a:cs typeface="Segoe UI"/>
              </a:rPr>
              <a:t>[3] F. Rehman, O. Khalid, N. u. Haq, A. u. R. Khan, K. Bilal and S. A. Madani, "Diet-Right: A Smart Food Recommendation System," KSII Transactions on Internet and Information Systems, vol. 11, no. 6, pp. 2910-2925, 2017. DOI: 10.3837/tiis.2017.06.006. </a:t>
            </a:r>
          </a:p>
          <a:p>
            <a:pPr marL="0" indent="0" algn="just">
              <a:buNone/>
            </a:pPr>
            <a:r>
              <a:rPr lang="en-US" sz="2000">
                <a:latin typeface="Avenir Next LT Pro Light"/>
                <a:cs typeface="Segoe UI"/>
              </a:rPr>
              <a:t>[4] Ojokoh, B., and A. Babalola. "A Personalized Healthy Diet Recommender System." Organization for Women in Science for the Developing World (OWSD) (2016): 388-393. </a:t>
            </a:r>
          </a:p>
          <a:p>
            <a:pPr marL="0" indent="0" algn="just">
              <a:buNone/>
            </a:pPr>
            <a:r>
              <a:rPr lang="en-US" sz="2000">
                <a:latin typeface="Avenir Next LT Pro Light"/>
                <a:cs typeface="Segoe UI"/>
              </a:rPr>
              <a:t>[5] Kardam, Shubham Singh, et al. "Website on Diet Recommendation Using Machine Learning." In International Research Journal of Engineering and Technology (IRJET) Volume: 08 Issue: 04, April 2021</a:t>
            </a:r>
            <a:r>
              <a:rPr lang="en-US" sz="2000">
                <a:ea typeface="+mn-lt"/>
                <a:cs typeface="+mn-lt"/>
              </a:rPr>
              <a:t>. </a:t>
            </a:r>
            <a:endParaRPr lang="en-US"/>
          </a:p>
          <a:p>
            <a:pPr marL="0" indent="0" algn="just">
              <a:buNone/>
            </a:pPr>
            <a:endParaRPr lang="en-US" sz="2000">
              <a:latin typeface="Avenir Next LT Pro Light"/>
              <a:ea typeface="+mn-lt"/>
              <a:cs typeface="Segoe UI"/>
            </a:endParaRPr>
          </a:p>
          <a:p>
            <a:pPr algn="just"/>
            <a:endParaRPr lang="en-US" sz="2000">
              <a:latin typeface="Avenir Next LT Pro Light"/>
              <a:ea typeface="+mn-lt"/>
              <a:cs typeface="Segoe UI"/>
            </a:endParaRPr>
          </a:p>
          <a:p>
            <a:pPr algn="just"/>
            <a:endParaRPr lang="en-US" sz="2000">
              <a:latin typeface="Avenir Next LT Pro Light"/>
              <a:ea typeface="+mn-lt"/>
              <a:cs typeface="Segoe UI"/>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1346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379502"/>
            <a:ext cx="10515600" cy="1325563"/>
          </a:xfrm>
        </p:spPr>
        <p:txBody>
          <a:bodyPr/>
          <a:lstStyle/>
          <a:p>
            <a:r>
              <a:rPr lang="en-US" sz="3600">
                <a:solidFill>
                  <a:srgbClr val="FF0000"/>
                </a:solidFill>
                <a:latin typeface="Marcellus"/>
              </a:rPr>
              <a:t>Problem Statement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1221777"/>
            <a:ext cx="11033184" cy="4005196"/>
          </a:xfrm>
        </p:spPr>
        <p:txBody>
          <a:bodyPr vert="horz" lIns="91440" tIns="45720" rIns="91440" bIns="45720" rtlCol="0" anchor="t">
            <a:noAutofit/>
          </a:bodyPr>
          <a:lstStyle/>
          <a:p>
            <a:pPr marL="342900" indent="-342900">
              <a:lnSpc>
                <a:spcPct val="150000"/>
              </a:lnSpc>
            </a:pPr>
            <a:r>
              <a:rPr lang="en-US" dirty="0">
                <a:solidFill>
                  <a:srgbClr val="737373"/>
                </a:solidFill>
                <a:latin typeface="Fira sans"/>
                <a:ea typeface="+mn-lt"/>
                <a:cs typeface="+mn-lt"/>
              </a:rPr>
              <a:t>To recommend personalized, customized and sustainable diet plan to users based on their preferences</a:t>
            </a:r>
          </a:p>
          <a:p>
            <a:pPr marL="342900" indent="-342900">
              <a:lnSpc>
                <a:spcPct val="150000"/>
              </a:lnSpc>
            </a:pPr>
            <a:r>
              <a:rPr lang="en-US" dirty="0">
                <a:solidFill>
                  <a:srgbClr val="737373"/>
                </a:solidFill>
                <a:latin typeface="Fira sans"/>
                <a:ea typeface="+mn-lt"/>
                <a:cs typeface="+mn-lt"/>
              </a:rPr>
              <a:t>To recommends personalized and suitable workout to every individual.</a:t>
            </a:r>
          </a:p>
          <a:p>
            <a:pPr marL="342900" indent="-342900">
              <a:lnSpc>
                <a:spcPct val="150000"/>
              </a:lnSpc>
            </a:pPr>
            <a:r>
              <a:rPr lang="en-US" dirty="0">
                <a:solidFill>
                  <a:srgbClr val="737373"/>
                </a:solidFill>
                <a:latin typeface="Fira sans"/>
                <a:ea typeface="+mn-lt"/>
                <a:cs typeface="+mn-lt"/>
              </a:rPr>
              <a:t>Suggest blogs to users based on their category likings.</a:t>
            </a:r>
            <a:endParaRPr lang="en-US" dirty="0">
              <a:solidFill>
                <a:srgbClr val="737373"/>
              </a:solidFill>
              <a:latin typeface="Fira sans"/>
              <a:cs typeface="Calibri"/>
            </a:endParaRPr>
          </a:p>
          <a:p>
            <a:pPr algn="just">
              <a:lnSpc>
                <a:spcPct val="100000"/>
              </a:lnSpc>
            </a:pPr>
            <a:endParaRPr lang="en-US" dirty="0">
              <a:solidFill>
                <a:srgbClr val="737373"/>
              </a:solidFill>
              <a:latin typeface="Fira sans"/>
              <a:ea typeface="+mn-lt"/>
              <a:cs typeface="+mn-lt"/>
            </a:endParaRPr>
          </a:p>
          <a:p>
            <a:pPr marL="457200" indent="-457200" algn="just">
              <a:lnSpc>
                <a:spcPct val="100000"/>
              </a:lnSpc>
            </a:pPr>
            <a:endParaRPr lang="en-US" dirty="0">
              <a:solidFill>
                <a:srgbClr val="737373"/>
              </a:solidFill>
              <a:latin typeface="Fira sans"/>
              <a:cs typeface="Calibri" panose="020F0502020204030204"/>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6482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6077828"/>
              </p:ext>
            </p:extLst>
          </p:nvPr>
        </p:nvGraphicFramePr>
        <p:xfrm>
          <a:off x="560716" y="1193321"/>
          <a:ext cx="11612909" cy="4846320"/>
        </p:xfrm>
        <a:graphic>
          <a:graphicData uri="http://schemas.openxmlformats.org/drawingml/2006/table">
            <a:tbl>
              <a:tblPr firstRow="1" bandRow="1">
                <a:tableStyleId>{5C22544A-7EE6-4342-B048-85BDC9FD1C3A}</a:tableStyleId>
              </a:tblPr>
              <a:tblGrid>
                <a:gridCol w="543382">
                  <a:extLst>
                    <a:ext uri="{9D8B030D-6E8A-4147-A177-3AD203B41FA5}">
                      <a16:colId xmlns:a16="http://schemas.microsoft.com/office/drawing/2014/main" val="3925268655"/>
                    </a:ext>
                  </a:extLst>
                </a:gridCol>
                <a:gridCol w="1672980">
                  <a:extLst>
                    <a:ext uri="{9D8B030D-6E8A-4147-A177-3AD203B41FA5}">
                      <a16:colId xmlns:a16="http://schemas.microsoft.com/office/drawing/2014/main" val="106185652"/>
                    </a:ext>
                  </a:extLst>
                </a:gridCol>
                <a:gridCol w="3403771">
                  <a:extLst>
                    <a:ext uri="{9D8B030D-6E8A-4147-A177-3AD203B41FA5}">
                      <a16:colId xmlns:a16="http://schemas.microsoft.com/office/drawing/2014/main" val="1817510831"/>
                    </a:ext>
                  </a:extLst>
                </a:gridCol>
                <a:gridCol w="5992776">
                  <a:extLst>
                    <a:ext uri="{9D8B030D-6E8A-4147-A177-3AD203B41FA5}">
                      <a16:colId xmlns:a16="http://schemas.microsoft.com/office/drawing/2014/main"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1​</a:t>
                      </a:r>
                      <a:endParaRPr lang="en-US">
                        <a:solidFill>
                          <a:srgbClr val="000000"/>
                        </a:solidFill>
                        <a:effectLst/>
                      </a:endParaRPr>
                    </a:p>
                  </a:txBody>
                  <a:tcPr/>
                </a:tc>
                <a:tc>
                  <a:txBody>
                    <a:bodyPr/>
                    <a:lstStyle/>
                    <a:p>
                      <a:pPr algn="l" rtl="0" fontAlgn="base"/>
                      <a:r>
                        <a:rPr lang="en-US">
                          <a:effectLst/>
                        </a:rPr>
                        <a:t>A </a:t>
                      </a:r>
                      <a:r>
                        <a:rPr lang="en-US" sz="1800" b="0" i="0" u="none" strike="noStrike" noProof="0">
                          <a:solidFill>
                            <a:schemeClr val="tx1"/>
                          </a:solidFill>
                          <a:effectLst/>
                          <a:latin typeface="Calibri"/>
                        </a:rPr>
                        <a:t>e-Health Monitoring System with Diet and Fitness Recommendation using Machine Learning [1]</a:t>
                      </a:r>
                      <a:endParaRPr lang="en-US" sz="1800" b="1" i="0" u="none" strike="noStrike" noProof="0">
                        <a:effectLst/>
                        <a:latin typeface="Calibri"/>
                      </a:endParaRPr>
                    </a:p>
                    <a:p>
                      <a:pPr lvl="0" algn="l">
                        <a:buNone/>
                      </a:pPr>
                      <a:r>
                        <a:rPr lang="en-US">
                          <a:effectLst/>
                        </a:rPr>
                        <a:t>​</a:t>
                      </a:r>
                      <a:endParaRPr lang="en-US">
                        <a:solidFill>
                          <a:srgbClr val="000000"/>
                        </a:solidFill>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Paper proposes a system that aims at improving the health of the patients suffering from various diseases by recommending them healthier diet and exercise plans by analyzing and monitoring health parameters and the values from their latest reports related to the disease. Authors have considered patients suffering from either Diabetes or Blood pressure or Thyroid </a:t>
                      </a:r>
                      <a:endParaRPr lang="en-US" sz="1800" b="1" i="0" u="none" strike="noStrike" noProof="0">
                        <a:effectLst/>
                        <a:latin typeface="Calibri"/>
                      </a:endParaRPr>
                    </a:p>
                    <a:p>
                      <a:pPr lvl="0" algn="l">
                        <a:buNone/>
                      </a:pPr>
                      <a:endParaRPr lang="en-US">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The paper deals with health monitoring of disease like Diabetes, Blood Pressure, and Thyroid based on the patient’s latest report looking for improvements in every follow-up session and recommending suitable and updated diet and exercise plan in each follow-up session based on the reports and other credentials like height, weight, age, activity level, using the Machine Learning technique i.e. C4.5 decision tree algorithm.  </a:t>
                      </a:r>
                      <a:endParaRPr lang="en-US" sz="1800" b="1" i="0" u="none" strike="noStrike" noProof="0">
                        <a:effectLst/>
                        <a:latin typeface="Calibri"/>
                      </a:endParaRPr>
                    </a:p>
                    <a:p>
                      <a:pPr lvl="0" algn="l">
                        <a:buNone/>
                      </a:pPr>
                      <a:endParaRPr lang="en-US">
                        <a:effectLst/>
                      </a:endParaRPr>
                    </a:p>
                  </a:txBody>
                  <a:tcPr/>
                </a:tc>
                <a:extLst>
                  <a:ext uri="{0D108BD9-81ED-4DB2-BD59-A6C34878D82A}">
                    <a16:rowId xmlns:a16="http://schemas.microsoft.com/office/drawing/2014/main" val="1001681582"/>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3" name="TextBox 2">
            <a:extLst>
              <a:ext uri="{FF2B5EF4-FFF2-40B4-BE49-F238E27FC236}">
                <a16:creationId xmlns:a16="http://schemas.microsoft.com/office/drawing/2014/main" id="{213A4643-7707-418F-8506-2424A3C57FDB}"/>
              </a:ext>
            </a:extLst>
          </p:cNvPr>
          <p:cNvSpPr txBox="1"/>
          <p:nvPr/>
        </p:nvSpPr>
        <p:spPr>
          <a:xfrm>
            <a:off x="842513" y="296174"/>
            <a:ext cx="4756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rPr>
              <a:t>Literature Review</a:t>
            </a:r>
            <a:endParaRPr lang="en-US" sz="3600" dirty="0"/>
          </a:p>
        </p:txBody>
      </p:sp>
    </p:spTree>
    <p:extLst>
      <p:ext uri="{BB962C8B-B14F-4D97-AF65-F5344CB8AC3E}">
        <p14:creationId xmlns:p14="http://schemas.microsoft.com/office/powerpoint/2010/main" val="1381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95710" y="-1532686"/>
            <a:ext cx="10515600" cy="1325563"/>
          </a:xfrm>
        </p:spPr>
        <p:txBody>
          <a:bodyPr/>
          <a:lstStyle/>
          <a:p>
            <a:br>
              <a:rPr lang="en-US">
                <a:latin typeface="Marcellus" panose="020E0602050203020307" pitchFamily="34" charset="0"/>
              </a:rPr>
            </a:br>
            <a:endParaRPr lang="en-US">
              <a:cs typeface="Calibri Light" panose="020F0302020204030204"/>
            </a:endParaRPr>
          </a:p>
        </p:txBody>
      </p:sp>
      <p:graphicFrame>
        <p:nvGraphicFramePr>
          <p:cNvPr id="7" name="Content Placeholder 6">
            <a:extLst>
              <a:ext uri="{FF2B5EF4-FFF2-40B4-BE49-F238E27FC236}">
                <a16:creationId xmlns:a16="http://schemas.microsoft.com/office/drawing/2014/main" id="{E62F48CB-ECEC-4DBC-A3BD-DEBABF44F413}"/>
              </a:ext>
            </a:extLst>
          </p:cNvPr>
          <p:cNvGraphicFramePr>
            <a:graphicFrameLocks noGrp="1"/>
          </p:cNvGraphicFramePr>
          <p:nvPr>
            <p:ph idx="1"/>
            <p:extLst>
              <p:ext uri="{D42A27DB-BD31-4B8C-83A1-F6EECF244321}">
                <p14:modId xmlns:p14="http://schemas.microsoft.com/office/powerpoint/2010/main" val="3630080541"/>
              </p:ext>
            </p:extLst>
          </p:nvPr>
        </p:nvGraphicFramePr>
        <p:xfrm>
          <a:off x="560717" y="-1"/>
          <a:ext cx="11643407" cy="6187440"/>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val="1875879478"/>
                    </a:ext>
                  </a:extLst>
                </a:gridCol>
                <a:gridCol w="1972782">
                  <a:extLst>
                    <a:ext uri="{9D8B030D-6E8A-4147-A177-3AD203B41FA5}">
                      <a16:colId xmlns:a16="http://schemas.microsoft.com/office/drawing/2014/main" val="267455062"/>
                    </a:ext>
                  </a:extLst>
                </a:gridCol>
                <a:gridCol w="5303520">
                  <a:extLst>
                    <a:ext uri="{9D8B030D-6E8A-4147-A177-3AD203B41FA5}">
                      <a16:colId xmlns:a16="http://schemas.microsoft.com/office/drawing/2014/main" val="3533694397"/>
                    </a:ext>
                  </a:extLst>
                </a:gridCol>
                <a:gridCol w="3879425">
                  <a:extLst>
                    <a:ext uri="{9D8B030D-6E8A-4147-A177-3AD203B41FA5}">
                      <a16:colId xmlns:a16="http://schemas.microsoft.com/office/drawing/2014/main" val="713613833"/>
                    </a:ext>
                  </a:extLst>
                </a:gridCol>
              </a:tblGrid>
              <a:tr h="792480">
                <a:tc>
                  <a:txBody>
                    <a:bodyPr/>
                    <a:lstStyle/>
                    <a:p>
                      <a:pPr rtl="0" fontAlgn="base"/>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370026649"/>
                  </a:ext>
                </a:extLst>
              </a:tr>
              <a:tr h="1745180">
                <a:tc>
                  <a:txBody>
                    <a:bodyPr/>
                    <a:lstStyle/>
                    <a:p>
                      <a:pPr algn="l" rtl="0" fontAlgn="base"/>
                      <a:r>
                        <a:rPr lang="en-US">
                          <a:effectLst/>
                        </a:rPr>
                        <a:t>2</a:t>
                      </a:r>
                    </a:p>
                  </a:txBody>
                  <a:tcPr/>
                </a:tc>
                <a:tc>
                  <a:txBody>
                    <a:bodyPr/>
                    <a:lstStyle/>
                    <a:p>
                      <a:pPr algn="l" rtl="0" fontAlgn="base"/>
                      <a:r>
                        <a:rPr lang="en-US">
                          <a:effectLst/>
                        </a:rPr>
                        <a:t>A Food Recommender System Considering Nutritional Information and User Preferences​ [2]</a:t>
                      </a:r>
                      <a:endParaRPr lang="en-US">
                        <a:solidFill>
                          <a:srgbClr val="000000"/>
                        </a:solidFill>
                        <a:effectLst/>
                      </a:endParaRPr>
                    </a:p>
                  </a:txBody>
                  <a:tcPr/>
                </a:tc>
                <a:tc>
                  <a:txBody>
                    <a:bodyPr/>
                    <a:lstStyle/>
                    <a:p>
                      <a:pPr algn="l" rtl="0" fontAlgn="base"/>
                      <a:r>
                        <a:rPr lang="en-US">
                          <a:effectLst/>
                        </a:rPr>
                        <a:t>This paper presents a general framework for daily meal plan recommendations with the simultaneous management of nutritional-aware and preference-aware information. The proposal incorporates a pre-filtering stage that uses </a:t>
                      </a:r>
                      <a:r>
                        <a:rPr lang="en-US" err="1">
                          <a:effectLst/>
                        </a:rPr>
                        <a:t>AHPSort</a:t>
                      </a:r>
                      <a:r>
                        <a:rPr lang="en-US">
                          <a:effectLst/>
                        </a:rPr>
                        <a: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a:t>
                      </a:r>
                      <a:endParaRPr lang="en-US">
                        <a:solidFill>
                          <a:srgbClr val="000000"/>
                        </a:solidFill>
                        <a:effectLst/>
                      </a:endParaRPr>
                    </a:p>
                  </a:txBody>
                  <a:tcPr/>
                </a:tc>
                <a:tc>
                  <a:txBody>
                    <a:bodyPr/>
                    <a:lstStyle/>
                    <a:p>
                      <a:pPr algn="l" rtl="0" fontAlgn="base"/>
                      <a:r>
                        <a:rPr lang="en-US">
                          <a:effectLst/>
                        </a:rPr>
                        <a:t>The current paper has presented a food recommendation approach focused on generating daily personalized meal plans for the users, according to their nutritional necessities and previous food preferences. It presents a general architecture for food recommendation, composed by an information gathering layer, the user profile dataset, the intelligent system layer, and an end user interface.​</a:t>
                      </a:r>
                      <a:endParaRPr lang="en-US">
                        <a:solidFill>
                          <a:srgbClr val="000000"/>
                        </a:solidFill>
                        <a:effectLst/>
                      </a:endParaRPr>
                    </a:p>
                  </a:txBody>
                  <a:tcPr/>
                </a:tc>
                <a:extLst>
                  <a:ext uri="{0D108BD9-81ED-4DB2-BD59-A6C34878D82A}">
                    <a16:rowId xmlns:a16="http://schemas.microsoft.com/office/drawing/2014/main" val="653355190"/>
                  </a:ext>
                </a:extLst>
              </a:tr>
              <a:tr h="901351">
                <a:tc>
                  <a:txBody>
                    <a:bodyPr/>
                    <a:lstStyle/>
                    <a:p>
                      <a:pPr algn="l" rtl="0" fontAlgn="base"/>
                      <a:r>
                        <a:rPr lang="en-US">
                          <a:effectLst/>
                        </a:rPr>
                        <a:t>3</a:t>
                      </a:r>
                    </a:p>
                  </a:txBody>
                  <a:tcPr/>
                </a:tc>
                <a:tc>
                  <a:txBody>
                    <a:bodyPr/>
                    <a:lstStyle/>
                    <a:p>
                      <a:pPr lvl="0" algn="l">
                        <a:buNone/>
                      </a:pPr>
                      <a:r>
                        <a:rPr lang="en-US" sz="1800" b="0" i="0" u="none" strike="noStrike" noProof="0">
                          <a:effectLst/>
                          <a:latin typeface="Calibri"/>
                        </a:rPr>
                        <a:t>Diet-Right: A Smart Food Recommendation System [3]</a:t>
                      </a:r>
                      <a:endParaRPr lang="en-US"/>
                    </a:p>
                  </a:txBody>
                  <a:tcPr/>
                </a:tc>
                <a:tc>
                  <a:txBody>
                    <a:bodyPr/>
                    <a:lstStyle/>
                    <a:p>
                      <a:pPr algn="l" rtl="0" fontAlgn="base"/>
                      <a:r>
                        <a:rPr lang="en-US">
                          <a:effectLst/>
                        </a:rPr>
                        <a:t>A cloud based food recommendation system, called Diet-Right, for dietary recommendations based on users’ pathological reports. The model uses ant colony algorithm to generate optimal food list and recommends suitable foods according to the values of pathological reports​</a:t>
                      </a:r>
                      <a:endParaRPr lang="en-US">
                        <a:solidFill>
                          <a:srgbClr val="000000"/>
                        </a:solidFill>
                        <a:effectLst/>
                      </a:endParaRPr>
                    </a:p>
                  </a:txBody>
                  <a:tcPr/>
                </a:tc>
                <a:tc>
                  <a:txBody>
                    <a:bodyPr/>
                    <a:lstStyle/>
                    <a:p>
                      <a:pPr algn="l" rtl="0" fontAlgn="base"/>
                      <a:r>
                        <a:rPr lang="en-US">
                          <a:effectLst/>
                        </a:rPr>
                        <a:t>The experimental results show that compared to single node execution, the convergence time of parallel execution on cloud is approximately 12 times lower. Moreover, adequate accuracy is attainable by increasing the number of ants​</a:t>
                      </a:r>
                      <a:endParaRPr lang="en-US">
                        <a:solidFill>
                          <a:srgbClr val="000000"/>
                        </a:solidFill>
                        <a:effectLst/>
                      </a:endParaRPr>
                    </a:p>
                  </a:txBody>
                  <a:tcPr/>
                </a:tc>
                <a:extLst>
                  <a:ext uri="{0D108BD9-81ED-4DB2-BD59-A6C34878D82A}">
                    <a16:rowId xmlns:a16="http://schemas.microsoft.com/office/drawing/2014/main" val="362125803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447"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88417"/>
            <a:ext cx="2655568" cy="663892"/>
          </a:xfrm>
          <a:prstGeom prst="rect">
            <a:avLst/>
          </a:prstGeom>
        </p:spPr>
      </p:pic>
    </p:spTree>
    <p:extLst>
      <p:ext uri="{BB962C8B-B14F-4D97-AF65-F5344CB8AC3E}">
        <p14:creationId xmlns:p14="http://schemas.microsoft.com/office/powerpoint/2010/main" val="28302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263809044"/>
              </p:ext>
            </p:extLst>
          </p:nvPr>
        </p:nvGraphicFramePr>
        <p:xfrm>
          <a:off x="560716" y="0"/>
          <a:ext cx="11612912" cy="6309360"/>
        </p:xfrm>
        <a:graphic>
          <a:graphicData uri="http://schemas.openxmlformats.org/drawingml/2006/table">
            <a:tbl>
              <a:tblPr firstRow="1" bandRow="1">
                <a:tableStyleId>{5C22544A-7EE6-4342-B048-85BDC9FD1C3A}</a:tableStyleId>
              </a:tblPr>
              <a:tblGrid>
                <a:gridCol w="543383">
                  <a:extLst>
                    <a:ext uri="{9D8B030D-6E8A-4147-A177-3AD203B41FA5}">
                      <a16:colId xmlns:a16="http://schemas.microsoft.com/office/drawing/2014/main" val="3925268655"/>
                    </a:ext>
                  </a:extLst>
                </a:gridCol>
                <a:gridCol w="1552521">
                  <a:extLst>
                    <a:ext uri="{9D8B030D-6E8A-4147-A177-3AD203B41FA5}">
                      <a16:colId xmlns:a16="http://schemas.microsoft.com/office/drawing/2014/main" val="106185652"/>
                    </a:ext>
                  </a:extLst>
                </a:gridCol>
                <a:gridCol w="3524231">
                  <a:extLst>
                    <a:ext uri="{9D8B030D-6E8A-4147-A177-3AD203B41FA5}">
                      <a16:colId xmlns:a16="http://schemas.microsoft.com/office/drawing/2014/main" val="1817510831"/>
                    </a:ext>
                  </a:extLst>
                </a:gridCol>
                <a:gridCol w="5992777">
                  <a:extLst>
                    <a:ext uri="{9D8B030D-6E8A-4147-A177-3AD203B41FA5}">
                      <a16:colId xmlns:a16="http://schemas.microsoft.com/office/drawing/2014/main"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4</a:t>
                      </a:r>
                    </a:p>
                  </a:txBody>
                  <a:tcPr/>
                </a:tc>
                <a:tc>
                  <a:txBody>
                    <a:bodyPr/>
                    <a:lstStyle/>
                    <a:p>
                      <a:pPr algn="l" rtl="0" fontAlgn="base"/>
                      <a:r>
                        <a:rPr lang="en-US">
                          <a:effectLst/>
                        </a:rPr>
                        <a:t>A Personalized Healthy Diet Recommender System​ [4]</a:t>
                      </a:r>
                      <a:endParaRPr lang="en-US">
                        <a:solidFill>
                          <a:srgbClr val="000000"/>
                        </a:solidFill>
                        <a:effectLst/>
                      </a:endParaRPr>
                    </a:p>
                  </a:txBody>
                  <a:tcPr/>
                </a:tc>
                <a:tc>
                  <a:txBody>
                    <a:bodyPr/>
                    <a:lstStyle/>
                    <a:p>
                      <a:pPr algn="l" rtl="0" fontAlgn="base"/>
                      <a:r>
                        <a:rPr lang="en-US">
                          <a:effectLst/>
                        </a:rPr>
                        <a:t>The main aim is to develop a method to provide every user with meals of their choice, while ensuring that the correct proportion of nutrients are present in them. This is done by developing a diet recommendation system which recommends a healthy and appropriate food quantity to ​</a:t>
                      </a:r>
                    </a:p>
                    <a:p>
                      <a:pPr algn="l" rtl="0" fontAlgn="base"/>
                      <a:r>
                        <a:rPr lang="en-US">
                          <a:effectLst/>
                        </a:rPr>
                        <a:t>Users.​</a:t>
                      </a:r>
                    </a:p>
                  </a:txBody>
                  <a:tcPr/>
                </a:tc>
                <a:tc>
                  <a:txBody>
                    <a:bodyPr/>
                    <a:lstStyle/>
                    <a:p>
                      <a:pPr algn="l" rtl="0" fontAlgn="base"/>
                      <a:r>
                        <a:rPr lang="en-US">
                          <a:effectLst/>
                        </a:rPr>
                        <a:t>The system presented is made up of two parts: the first part provides content based diet recommendation while the second part uses Pearson Correlation Coefficient to compare food nutrients and recommends alternative food items, thus allowing users to make choices. The functionalities were tested by making use of data of patients collected from the OAUTHC Hospital Complex. Thus, a system  that considers an individual’s daily energy requirement in order to maintain a healthy weight and reduce the risk of chronic diseases has been developed by considering the food preferences of the user.​</a:t>
                      </a:r>
                      <a:endParaRPr lang="en-US">
                        <a:solidFill>
                          <a:srgbClr val="000000"/>
                        </a:solidFill>
                        <a:effectLst/>
                      </a:endParaRPr>
                    </a:p>
                  </a:txBody>
                  <a:tcPr/>
                </a:tc>
                <a:extLst>
                  <a:ext uri="{0D108BD9-81ED-4DB2-BD59-A6C34878D82A}">
                    <a16:rowId xmlns:a16="http://schemas.microsoft.com/office/drawing/2014/main" val="1001681582"/>
                  </a:ext>
                </a:extLst>
              </a:tr>
              <a:tr h="329879">
                <a:tc>
                  <a:txBody>
                    <a:bodyPr/>
                    <a:lstStyle/>
                    <a:p>
                      <a:pPr rtl="0" fontAlgn="base"/>
                      <a:r>
                        <a:rPr lang="en-US">
                          <a:effectLst/>
                        </a:rPr>
                        <a:t>5</a:t>
                      </a:r>
                    </a:p>
                  </a:txBody>
                  <a:tcPr/>
                </a:tc>
                <a:tc>
                  <a:txBody>
                    <a:bodyPr/>
                    <a:lstStyle/>
                    <a:p>
                      <a:pPr algn="l" rtl="0" fontAlgn="base"/>
                      <a:r>
                        <a:rPr lang="en-US">
                          <a:effectLst/>
                        </a:rPr>
                        <a:t>Website on Diet Recommendation Using Machine Learning​ [5]</a:t>
                      </a:r>
                      <a:endParaRPr lang="en-US">
                        <a:solidFill>
                          <a:srgbClr val="000000"/>
                        </a:solidFill>
                        <a:effectLst/>
                      </a:endParaRPr>
                    </a:p>
                  </a:txBody>
                  <a:tcPr/>
                </a:tc>
                <a:tc>
                  <a:txBody>
                    <a:bodyPr/>
                    <a:lstStyle/>
                    <a:p>
                      <a:pPr algn="l" rtl="0" fontAlgn="base"/>
                      <a:r>
                        <a:rPr lang="en-US">
                          <a:effectLst/>
                        </a:rPr>
                        <a:t>The objective of this study is to consider various important aspects of the user's lifestyle while recommending a healthy and nutritious diet for the user and encouraging user to incorporate physical activity in their lifestyle.​</a:t>
                      </a:r>
                      <a:endParaRPr lang="en-US">
                        <a:solidFill>
                          <a:srgbClr val="000000"/>
                        </a:solidFill>
                        <a:effectLst/>
                      </a:endParaRPr>
                    </a:p>
                  </a:txBody>
                  <a:tcPr/>
                </a:tc>
                <a:tc>
                  <a:txBody>
                    <a:bodyPr/>
                    <a:lstStyle/>
                    <a:p>
                      <a:pPr algn="l" rtl="0" fontAlgn="base"/>
                      <a:r>
                        <a:rPr lang="en-US">
                          <a:effectLst/>
                        </a:rPr>
                        <a:t>The system has 3 phases: Information Collection Phase, Learning Phase and Recommendation Phase. The learning phase makes use of 2 ML Algorithms: K-Means and Random Forest to predict food items based on user inputs. The system will recommend diet in 3 categories: Breakfast, Lunch and Dinner. The users can choose from the multiple recommendations and a comparison of calories will be shown to the user based on which user can design a diet plan.​</a:t>
                      </a:r>
                      <a:endParaRPr lang="en-US">
                        <a:solidFill>
                          <a:srgbClr val="000000"/>
                        </a:solidFill>
                        <a:effectLst/>
                      </a:endParaRPr>
                    </a:p>
                  </a:txBody>
                  <a:tcPr/>
                </a:tc>
                <a:extLst>
                  <a:ext uri="{0D108BD9-81ED-4DB2-BD59-A6C34878D82A}">
                    <a16:rowId xmlns:a16="http://schemas.microsoft.com/office/drawing/2014/main" val="92459122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Tree>
    <p:extLst>
      <p:ext uri="{BB962C8B-B14F-4D97-AF65-F5344CB8AC3E}">
        <p14:creationId xmlns:p14="http://schemas.microsoft.com/office/powerpoint/2010/main" val="1904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563" y="6188227"/>
            <a:ext cx="2655568" cy="663892"/>
          </a:xfrm>
          <a:prstGeom prst="rect">
            <a:avLst/>
          </a:prstGeom>
        </p:spPr>
      </p:pic>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1302972847"/>
              </p:ext>
            </p:extLst>
          </p:nvPr>
        </p:nvGraphicFramePr>
        <p:xfrm>
          <a:off x="561580" y="581870"/>
          <a:ext cx="11505729" cy="6309360"/>
        </p:xfrm>
        <a:graphic>
          <a:graphicData uri="http://schemas.openxmlformats.org/drawingml/2006/table">
            <a:tbl>
              <a:tblPr firstRow="1" bandRow="1">
                <a:tableStyleId>{5C22544A-7EE6-4342-B048-85BDC9FD1C3A}</a:tableStyleId>
              </a:tblPr>
              <a:tblGrid>
                <a:gridCol w="1041492">
                  <a:extLst>
                    <a:ext uri="{9D8B030D-6E8A-4147-A177-3AD203B41FA5}">
                      <a16:colId xmlns:a16="http://schemas.microsoft.com/office/drawing/2014/main" val="106185652"/>
                    </a:ext>
                  </a:extLst>
                </a:gridCol>
                <a:gridCol w="3024346">
                  <a:extLst>
                    <a:ext uri="{9D8B030D-6E8A-4147-A177-3AD203B41FA5}">
                      <a16:colId xmlns:a16="http://schemas.microsoft.com/office/drawing/2014/main" val="20001"/>
                    </a:ext>
                  </a:extLst>
                </a:gridCol>
                <a:gridCol w="3075709">
                  <a:extLst>
                    <a:ext uri="{9D8B030D-6E8A-4147-A177-3AD203B41FA5}">
                      <a16:colId xmlns:a16="http://schemas.microsoft.com/office/drawing/2014/main" val="1817510831"/>
                    </a:ext>
                  </a:extLst>
                </a:gridCol>
                <a:gridCol w="4364182">
                  <a:extLst>
                    <a:ext uri="{9D8B030D-6E8A-4147-A177-3AD203B41FA5}">
                      <a16:colId xmlns:a16="http://schemas.microsoft.com/office/drawing/2014/main" val="917427177"/>
                    </a:ext>
                  </a:extLst>
                </a:gridCol>
              </a:tblGrid>
              <a:tr h="540348">
                <a:tc>
                  <a:txBody>
                    <a:bodyPr/>
                    <a:lstStyle/>
                    <a:p>
                      <a:pPr rtl="0" fontAlgn="base"/>
                      <a:r>
                        <a:rPr lang="en-US" sz="1600" dirty="0">
                          <a:effectLst/>
                        </a:rPr>
                        <a:t>Existing Systems​</a:t>
                      </a:r>
                      <a:endParaRPr lang="en-US" sz="1600" b="1" dirty="0">
                        <a:effectLst/>
                      </a:endParaRPr>
                    </a:p>
                  </a:txBody>
                  <a:tcPr>
                    <a:solidFill>
                      <a:srgbClr val="C00000"/>
                    </a:solidFill>
                  </a:tcPr>
                </a:tc>
                <a:tc>
                  <a:txBody>
                    <a:bodyPr/>
                    <a:lstStyle/>
                    <a:p>
                      <a:pPr rtl="0" fontAlgn="base"/>
                      <a:r>
                        <a:rPr lang="en-US" sz="1600" b="1" dirty="0">
                          <a:effectLst/>
                        </a:rPr>
                        <a:t>Features of the system</a:t>
                      </a:r>
                    </a:p>
                  </a:txBody>
                  <a:tcPr>
                    <a:solidFill>
                      <a:srgbClr val="C00000"/>
                    </a:solidFill>
                  </a:tcPr>
                </a:tc>
                <a:tc>
                  <a:txBody>
                    <a:bodyPr/>
                    <a:lstStyle/>
                    <a:p>
                      <a:pPr rtl="0" fontAlgn="base"/>
                      <a:r>
                        <a:rPr lang="en-US" sz="1600" b="1" dirty="0">
                          <a:effectLst/>
                        </a:rPr>
                        <a:t>Potential</a:t>
                      </a:r>
                      <a:r>
                        <a:rPr lang="en-US" sz="1600" b="1" baseline="0" dirty="0">
                          <a:effectLst/>
                        </a:rPr>
                        <a:t> problems with existing systems.</a:t>
                      </a:r>
                      <a:endParaRPr lang="en-US" sz="1600" b="1" dirty="0">
                        <a:effectLst/>
                      </a:endParaRPr>
                    </a:p>
                  </a:txBody>
                  <a:tcPr>
                    <a:solidFill>
                      <a:srgbClr val="C00000"/>
                    </a:solidFill>
                  </a:tcPr>
                </a:tc>
                <a:tc>
                  <a:txBody>
                    <a:bodyPr/>
                    <a:lstStyle/>
                    <a:p>
                      <a:r>
                        <a:rPr lang="en-IN" sz="1600" dirty="0"/>
                        <a:t>How</a:t>
                      </a:r>
                      <a:r>
                        <a:rPr lang="en-IN" sz="1600" baseline="0" dirty="0"/>
                        <a:t> </a:t>
                      </a:r>
                      <a:r>
                        <a:rPr lang="en-IN" sz="1600" baseline="0" dirty="0" err="1"/>
                        <a:t>FitNoQuit</a:t>
                      </a:r>
                      <a:r>
                        <a:rPr lang="en-IN" sz="1600" baseline="0" dirty="0"/>
                        <a:t> solves the issue?</a:t>
                      </a:r>
                      <a:endParaRPr lang="en-IN" sz="1600" dirty="0"/>
                    </a:p>
                  </a:txBody>
                  <a:tcPr>
                    <a:solidFill>
                      <a:srgbClr val="C00000"/>
                    </a:solidFill>
                  </a:tcPr>
                </a:tc>
                <a:extLst>
                  <a:ext uri="{0D108BD9-81ED-4DB2-BD59-A6C34878D82A}">
                    <a16:rowId xmlns:a16="http://schemas.microsoft.com/office/drawing/2014/main" val="1828088283"/>
                  </a:ext>
                </a:extLst>
              </a:tr>
              <a:tr h="742580">
                <a:tc>
                  <a:txBody>
                    <a:bodyPr/>
                    <a:lstStyle/>
                    <a:p>
                      <a:r>
                        <a:rPr lang="en-IN" sz="1600" dirty="0" err="1"/>
                        <a:t>Fittr</a:t>
                      </a:r>
                      <a:endParaRPr lang="en-IN" sz="1600" dirty="0"/>
                    </a:p>
                  </a:txBody>
                  <a:tcPr/>
                </a:tc>
                <a:tc>
                  <a:txBody>
                    <a:bodyPr/>
                    <a:lstStyle/>
                    <a:p>
                      <a:r>
                        <a:rPr lang="en-US" sz="1600" dirty="0" err="1">
                          <a:effectLst/>
                        </a:rPr>
                        <a:t>Fittr</a:t>
                      </a:r>
                      <a:r>
                        <a:rPr lang="en-US" sz="1600" dirty="0">
                          <a:effectLst/>
                        </a:rPr>
                        <a:t> is a fitness community where</a:t>
                      </a:r>
                      <a:r>
                        <a:rPr lang="en-US" sz="1600" baseline="0" dirty="0">
                          <a:effectLst/>
                        </a:rPr>
                        <a:t> people share, learn and discuss fitness. It provides articles, recipes and nutrition facts to users.</a:t>
                      </a:r>
                      <a:endParaRPr lang="en-IN" sz="1600" dirty="0"/>
                    </a:p>
                  </a:txBody>
                  <a:tcPr/>
                </a:tc>
                <a:tc>
                  <a:txBody>
                    <a:bodyPr/>
                    <a:lstStyle/>
                    <a:p>
                      <a:pPr algn="l" rtl="0" fontAlgn="base"/>
                      <a:r>
                        <a:rPr lang="en-US" sz="1600" baseline="0" dirty="0">
                          <a:effectLst/>
                        </a:rPr>
                        <a:t>These articles are just facts and are </a:t>
                      </a:r>
                      <a:r>
                        <a:rPr lang="en-US" sz="1600" b="1" baseline="0" dirty="0">
                          <a:effectLst/>
                        </a:rPr>
                        <a:t>not customized to the user’s needs.</a:t>
                      </a:r>
                      <a:endParaRPr lang="en-US" sz="1600" b="1" dirty="0">
                        <a:effectLst/>
                      </a:endParaRP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val="1001681582"/>
                  </a:ext>
                </a:extLst>
              </a:tr>
              <a:tr h="1828794">
                <a:tc>
                  <a:txBody>
                    <a:bodyPr/>
                    <a:lstStyle/>
                    <a:p>
                      <a:r>
                        <a:rPr lang="en-IN" sz="1600" dirty="0"/>
                        <a:t>Cure Fit</a:t>
                      </a:r>
                    </a:p>
                  </a:txBody>
                  <a:tcPr/>
                </a:tc>
                <a:tc>
                  <a:txBody>
                    <a:bodyPr/>
                    <a:lstStyle/>
                    <a:p>
                      <a:r>
                        <a:rPr lang="en-US" sz="1600" dirty="0" err="1"/>
                        <a:t>cure.fit</a:t>
                      </a:r>
                      <a:r>
                        <a:rPr lang="en-US" sz="1600" dirty="0"/>
                        <a:t> is a health and fitness company offering digital and offline experiences across fitness.</a:t>
                      </a:r>
                      <a:r>
                        <a:rPr lang="en-US" sz="1600" baseline="0" dirty="0"/>
                        <a:t> They provide </a:t>
                      </a:r>
                      <a:r>
                        <a:rPr lang="en-US" sz="1600" b="0" baseline="0" dirty="0"/>
                        <a:t>in-class and group workouts with a live trainer.</a:t>
                      </a:r>
                      <a:endParaRPr lang="en-IN" sz="1600" b="0" dirty="0"/>
                    </a:p>
                  </a:txBody>
                  <a:tcPr/>
                </a:tc>
                <a:tc>
                  <a:txBody>
                    <a:bodyPr/>
                    <a:lstStyle/>
                    <a:p>
                      <a:pPr marL="0" indent="0">
                        <a:buFontTx/>
                        <a:buNone/>
                      </a:pPr>
                      <a:r>
                        <a:rPr lang="en-US" sz="1600" b="0" baseline="0" dirty="0"/>
                        <a:t>1. Workout needs to be carried out during the working hours of the trainers </a:t>
                      </a:r>
                      <a:r>
                        <a:rPr lang="en-US" sz="1600" b="1" baseline="0" dirty="0"/>
                        <a:t>so timings are less flexible.</a:t>
                      </a:r>
                    </a:p>
                    <a:p>
                      <a:pPr marL="0" indent="0">
                        <a:buFontTx/>
                        <a:buNone/>
                      </a:pPr>
                      <a:r>
                        <a:rPr lang="en-US" sz="1600" b="1" baseline="0" dirty="0"/>
                        <a:t>2. No personalized diet recommendations</a:t>
                      </a:r>
                      <a:r>
                        <a:rPr lang="en-US" sz="1600" baseline="0" dirty="0"/>
                        <a:t> are provided.</a:t>
                      </a:r>
                      <a:endParaRPr lang="en-US" sz="1600" dirty="0"/>
                    </a:p>
                    <a:p>
                      <a:br>
                        <a:rPr lang="en-US" sz="1600" dirty="0">
                          <a:effectLst/>
                        </a:rPr>
                      </a:br>
                      <a:endParaRPr lang="en-IN" sz="1600" dirty="0"/>
                    </a:p>
                  </a:txBody>
                  <a:tcPr/>
                </a:tc>
                <a:tc>
                  <a:txBody>
                    <a:bodyPr/>
                    <a:lstStyle/>
                    <a:p>
                      <a:pPr marL="0" indent="0">
                        <a:buFontTx/>
                        <a:buNone/>
                      </a:pPr>
                      <a:r>
                        <a:rPr lang="en-IN" sz="1600" dirty="0"/>
                        <a:t>1. With </a:t>
                      </a:r>
                      <a:r>
                        <a:rPr lang="en-IN" sz="1600" dirty="0" err="1"/>
                        <a:t>FitNoQuit</a:t>
                      </a:r>
                      <a:r>
                        <a:rPr lang="en-IN" sz="1600" dirty="0"/>
                        <a:t> users</a:t>
                      </a:r>
                      <a:r>
                        <a:rPr lang="en-IN" sz="1600" baseline="0" dirty="0"/>
                        <a:t> get customized workout plan, which they </a:t>
                      </a:r>
                      <a:r>
                        <a:rPr lang="en-IN" sz="1600" b="1" baseline="0" dirty="0"/>
                        <a:t>can follow at a time convenient to them.</a:t>
                      </a:r>
                    </a:p>
                    <a:p>
                      <a:pPr marL="0" indent="0">
                        <a:buFontTx/>
                        <a:buNone/>
                      </a:pPr>
                      <a:r>
                        <a:rPr lang="en-IN" sz="1600" baseline="0" dirty="0"/>
                        <a:t>2. </a:t>
                      </a:r>
                      <a:r>
                        <a:rPr lang="en-IN" sz="1600" baseline="0" dirty="0" err="1"/>
                        <a:t>FitNoQuit</a:t>
                      </a:r>
                      <a:r>
                        <a:rPr lang="en-IN" sz="1600" baseline="0" dirty="0"/>
                        <a:t> also </a:t>
                      </a:r>
                      <a:r>
                        <a:rPr lang="en-IN" sz="1600" b="1" baseline="0" dirty="0"/>
                        <a:t>provides customized diet plans </a:t>
                      </a:r>
                      <a:r>
                        <a:rPr lang="en-IN" sz="1600" baseline="0" dirty="0"/>
                        <a:t>which is one of the most important ingredient to healthy life, becoming a one stop destination to achieve your health goals.</a:t>
                      </a:r>
                      <a:endParaRPr lang="en-IN" sz="1600" dirty="0"/>
                    </a:p>
                  </a:txBody>
                  <a:tcPr/>
                </a:tc>
                <a:extLst>
                  <a:ext uri="{0D108BD9-81ED-4DB2-BD59-A6C34878D82A}">
                    <a16:rowId xmlns:a16="http://schemas.microsoft.com/office/drawing/2014/main" val="924591228"/>
                  </a:ext>
                </a:extLst>
              </a:tr>
              <a:tr h="512618">
                <a:tc>
                  <a:txBody>
                    <a:bodyPr/>
                    <a:lstStyle/>
                    <a:p>
                      <a:r>
                        <a:rPr lang="en-IN" sz="1600" dirty="0"/>
                        <a:t>Google Fit</a:t>
                      </a:r>
                    </a:p>
                  </a:txBody>
                  <a:tcPr/>
                </a:tc>
                <a:tc>
                  <a:txBody>
                    <a:bodyPr/>
                    <a:lstStyle/>
                    <a:p>
                      <a:r>
                        <a:rPr lang="en-US" sz="1600" b="0" i="0" kern="1200" dirty="0">
                          <a:solidFill>
                            <a:schemeClr val="dk1"/>
                          </a:solidFill>
                          <a:effectLst/>
                          <a:latin typeface="+mn-lt"/>
                          <a:ea typeface="+mn-ea"/>
                          <a:cs typeface="+mn-cs"/>
                        </a:rPr>
                        <a:t>Google Fit helps achieve your fitness goals through </a:t>
                      </a:r>
                      <a:r>
                        <a:rPr lang="en-US" sz="1600" b="0" i="0" kern="1200" dirty="0" err="1">
                          <a:solidFill>
                            <a:schemeClr val="dk1"/>
                          </a:solidFill>
                          <a:effectLst/>
                          <a:latin typeface="+mn-lt"/>
                          <a:ea typeface="+mn-ea"/>
                          <a:cs typeface="+mn-cs"/>
                        </a:rPr>
                        <a:t>customised</a:t>
                      </a:r>
                      <a:r>
                        <a:rPr lang="en-US" sz="1600" b="0" i="0" kern="1200" dirty="0">
                          <a:solidFill>
                            <a:schemeClr val="dk1"/>
                          </a:solidFill>
                          <a:effectLst/>
                          <a:latin typeface="+mn-lt"/>
                          <a:ea typeface="+mn-ea"/>
                          <a:cs typeface="+mn-cs"/>
                        </a:rPr>
                        <a:t> coaching and actionable tips based on your health and activity history</a:t>
                      </a:r>
                      <a:endParaRPr lang="en-IN" sz="1600" dirty="0"/>
                    </a:p>
                  </a:txBody>
                  <a:tcPr/>
                </a:tc>
                <a:tc>
                  <a:txBody>
                    <a:bodyPr/>
                    <a:lstStyle/>
                    <a:p>
                      <a:r>
                        <a:rPr lang="en-IN" sz="1600" dirty="0"/>
                        <a:t>It is more of an Activity Tracker, </a:t>
                      </a:r>
                      <a:r>
                        <a:rPr lang="en-IN" sz="1600" b="1" dirty="0"/>
                        <a:t>does not give any recommendations.</a:t>
                      </a: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val="10003"/>
                  </a:ext>
                </a:extLst>
              </a:tr>
              <a:tr h="512618">
                <a:tc>
                  <a:txBody>
                    <a:bodyPr/>
                    <a:lstStyle/>
                    <a:p>
                      <a:r>
                        <a:rPr lang="en-IN" sz="1600" dirty="0" err="1"/>
                        <a:t>HealthifyMe</a:t>
                      </a:r>
                      <a:endParaRPr lang="en-IN" sz="1600" dirty="0"/>
                    </a:p>
                  </a:txBody>
                  <a:tcPr/>
                </a:tc>
                <a:tc>
                  <a:txBody>
                    <a:bodyPr/>
                    <a:lstStyle/>
                    <a:p>
                      <a:r>
                        <a:rPr lang="en-IN" sz="1600" dirty="0"/>
                        <a:t>It is a lifestyle tracker,</a:t>
                      </a:r>
                      <a:r>
                        <a:rPr lang="en-IN" sz="1600" baseline="0" dirty="0"/>
                        <a:t> which allows you to track your nutrition and plan your diet.</a:t>
                      </a:r>
                      <a:endParaRPr lang="en-IN" sz="1600" dirty="0"/>
                    </a:p>
                  </a:txBody>
                  <a:tcPr/>
                </a:tc>
                <a:tc>
                  <a:txBody>
                    <a:bodyPr/>
                    <a:lstStyle/>
                    <a:p>
                      <a:r>
                        <a:rPr lang="en-US" sz="1600" dirty="0" err="1"/>
                        <a:t>Healthify</a:t>
                      </a:r>
                      <a:r>
                        <a:rPr lang="en-US" sz="1600" dirty="0"/>
                        <a:t> me gives users a workout plan for their goals but </a:t>
                      </a:r>
                      <a:r>
                        <a:rPr lang="en-US" sz="1600" b="1" dirty="0"/>
                        <a:t>asks the user</a:t>
                      </a:r>
                      <a:r>
                        <a:rPr lang="en-US" sz="1600" dirty="0"/>
                        <a:t> </a:t>
                      </a:r>
                      <a:r>
                        <a:rPr lang="en-US" sz="1600" b="1" dirty="0"/>
                        <a:t>to select the no. of calories they wish to burn.</a:t>
                      </a:r>
                      <a:endParaRPr lang="en-IN" sz="1600" b="1" dirty="0"/>
                    </a:p>
                  </a:txBody>
                  <a:tcPr/>
                </a:tc>
                <a:tc>
                  <a:txBody>
                    <a:bodyPr/>
                    <a:lstStyle/>
                    <a:p>
                      <a:r>
                        <a:rPr lang="en-US" sz="1600" dirty="0" err="1"/>
                        <a:t>FitNoQuit</a:t>
                      </a:r>
                      <a:r>
                        <a:rPr lang="en-US" sz="1600" dirty="0"/>
                        <a:t> considers that a user might not have know how many calories to loose. Thus </a:t>
                      </a:r>
                      <a:r>
                        <a:rPr lang="en-US" sz="1600" b="1" dirty="0"/>
                        <a:t>it calculates the amount of calories they need to burn based on their fitness goal and BMI</a:t>
                      </a:r>
                      <a:r>
                        <a:rPr lang="en-US" sz="1600" dirty="0"/>
                        <a:t> and provides various workout options to choose from.</a:t>
                      </a:r>
                      <a:endParaRPr lang="en-IN" sz="1600" b="1" dirty="0"/>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870" y="6319574"/>
            <a:ext cx="722364" cy="538426"/>
          </a:xfrm>
          <a:prstGeom prst="rect">
            <a:avLst/>
          </a:prstGeom>
        </p:spPr>
      </p:pic>
      <p:sp>
        <p:nvSpPr>
          <p:cNvPr id="10" name="Title 12">
            <a:extLst>
              <a:ext uri="{FF2B5EF4-FFF2-40B4-BE49-F238E27FC236}">
                <a16:creationId xmlns:a16="http://schemas.microsoft.com/office/drawing/2014/main" id="{98058B23-DDE2-4F62-9A2E-46739C3C685F}"/>
              </a:ext>
            </a:extLst>
          </p:cNvPr>
          <p:cNvSpPr txBox="1">
            <a:spLocks/>
          </p:cNvSpPr>
          <p:nvPr/>
        </p:nvSpPr>
        <p:spPr>
          <a:xfrm>
            <a:off x="954788" y="2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Marcellus"/>
              </a:rPr>
              <a:t>What’s different in </a:t>
            </a:r>
            <a:r>
              <a:rPr lang="en-US" sz="3600" dirty="0" err="1">
                <a:solidFill>
                  <a:srgbClr val="FF0000"/>
                </a:solidFill>
                <a:latin typeface="Marcellus"/>
              </a:rPr>
              <a:t>FitNoQuit</a:t>
            </a:r>
            <a:r>
              <a:rPr lang="en-US" sz="3600" dirty="0">
                <a:solidFill>
                  <a:srgbClr val="FF0000"/>
                </a:solidFill>
                <a:latin typeface="Marcellus"/>
              </a:rPr>
              <a:t>?</a:t>
            </a:r>
            <a:br>
              <a:rPr lang="en-US" dirty="0">
                <a:latin typeface="Marcellus" panose="020E0602050203020307" pitchFamily="34" charset="0"/>
              </a:rPr>
            </a:br>
            <a:endParaRPr lang="en-US" dirty="0">
              <a:cs typeface="Calibri Light" panose="020F0302020204030204"/>
            </a:endParaRPr>
          </a:p>
        </p:txBody>
      </p:sp>
    </p:spTree>
    <p:extLst>
      <p:ext uri="{BB962C8B-B14F-4D97-AF65-F5344CB8AC3E}">
        <p14:creationId xmlns:p14="http://schemas.microsoft.com/office/powerpoint/2010/main" val="274797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52231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ea typeface="+mn-lt"/>
                <a:cs typeface="+mn-lt"/>
              </a:rPr>
              <a:t>Functional Requirements</a:t>
            </a:r>
            <a:endParaRPr lang="en-US" sz="3600" dirty="0">
              <a:latin typeface="Marcellus"/>
              <a:ea typeface="+mn-lt"/>
              <a:cs typeface="+mn-lt"/>
            </a:endParaRPr>
          </a:p>
        </p:txBody>
      </p:sp>
      <p:sp>
        <p:nvSpPr>
          <p:cNvPr id="8" name="TextBox 7">
            <a:extLst>
              <a:ext uri="{FF2B5EF4-FFF2-40B4-BE49-F238E27FC236}">
                <a16:creationId xmlns:a16="http://schemas.microsoft.com/office/drawing/2014/main" id="{581A9D07-7449-4E03-A8E7-1E655F1AB3A5}"/>
              </a:ext>
            </a:extLst>
          </p:cNvPr>
          <p:cNvSpPr txBox="1"/>
          <p:nvPr/>
        </p:nvSpPr>
        <p:spPr>
          <a:xfrm>
            <a:off x="1000664" y="1158815"/>
            <a:ext cx="4669765"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Registration/Sign Up</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Login/Sign In</a:t>
            </a:r>
          </a:p>
          <a:p>
            <a:pPr marL="457200" indent="-457200">
              <a:lnSpc>
                <a:spcPct val="150000"/>
              </a:lnSpc>
              <a:buFont typeface="Arial"/>
              <a:buChar char="•"/>
            </a:pPr>
            <a:r>
              <a:rPr lang="en-US" sz="2800" dirty="0">
                <a:solidFill>
                  <a:srgbClr val="737373"/>
                </a:solidFill>
                <a:ea typeface="+mn-lt"/>
                <a:cs typeface="+mn-lt"/>
              </a:rPr>
              <a:t>User Profile</a:t>
            </a:r>
          </a:p>
          <a:p>
            <a:pPr marL="457200" indent="-457200">
              <a:lnSpc>
                <a:spcPct val="150000"/>
              </a:lnSpc>
              <a:buFont typeface="Arial"/>
              <a:buChar char="•"/>
            </a:pPr>
            <a:r>
              <a:rPr lang="en-US" sz="2800" dirty="0">
                <a:solidFill>
                  <a:srgbClr val="737373"/>
                </a:solidFill>
                <a:ea typeface="+mn-lt"/>
                <a:cs typeface="+mn-lt"/>
              </a:rPr>
              <a:t>Workout Recommendation</a:t>
            </a:r>
            <a:endParaRPr lang="en-US">
              <a:solidFill>
                <a:srgbClr val="737373"/>
              </a:solidFill>
              <a:ea typeface="+mn-lt"/>
              <a:cs typeface="+mn-lt"/>
            </a:endParaRPr>
          </a:p>
          <a:p>
            <a:pPr marL="457200" indent="-457200">
              <a:lnSpc>
                <a:spcPct val="150000"/>
              </a:lnSpc>
              <a:buFont typeface="Arial"/>
              <a:buChar char="•"/>
            </a:pPr>
            <a:r>
              <a:rPr lang="en-US" sz="2800" dirty="0">
                <a:solidFill>
                  <a:srgbClr val="737373"/>
                </a:solidFill>
                <a:ea typeface="+mn-lt"/>
                <a:cs typeface="+mn-lt"/>
              </a:rPr>
              <a:t>Diet Recommendation</a:t>
            </a:r>
          </a:p>
          <a:p>
            <a:pPr marL="457200" indent="-457200">
              <a:lnSpc>
                <a:spcPct val="150000"/>
              </a:lnSpc>
              <a:buFont typeface="Arial"/>
              <a:buChar char="•"/>
            </a:pPr>
            <a:r>
              <a:rPr lang="en-US" sz="2800" dirty="0">
                <a:solidFill>
                  <a:srgbClr val="737373"/>
                </a:solidFill>
                <a:ea typeface="+mn-lt"/>
                <a:cs typeface="+mn-lt"/>
              </a:rPr>
              <a:t>Blog Suggestions</a:t>
            </a:r>
          </a:p>
          <a:p>
            <a:pPr marL="457200" indent="-457200">
              <a:lnSpc>
                <a:spcPct val="150000"/>
              </a:lnSpc>
              <a:buFont typeface="Arial"/>
              <a:buChar char="•"/>
            </a:pPr>
            <a:r>
              <a:rPr lang="en-US" sz="2800" dirty="0">
                <a:solidFill>
                  <a:srgbClr val="737373"/>
                </a:solidFill>
                <a:ea typeface="+mn-lt"/>
                <a:cs typeface="+mn-lt"/>
              </a:rPr>
              <a:t>Logout</a:t>
            </a:r>
            <a:endParaRPr lang="en-US">
              <a:solidFill>
                <a:srgbClr val="737373"/>
              </a:solidFill>
              <a:cs typeface="Calibri" panose="020F0502020204030204"/>
            </a:endParaRPr>
          </a:p>
        </p:txBody>
      </p:sp>
      <p:sp>
        <p:nvSpPr>
          <p:cNvPr id="9" name="TextBox 8">
            <a:extLst>
              <a:ext uri="{FF2B5EF4-FFF2-40B4-BE49-F238E27FC236}">
                <a16:creationId xmlns:a16="http://schemas.microsoft.com/office/drawing/2014/main" id="{EE02221A-A156-4EEA-8A25-C2C07639B057}"/>
              </a:ext>
            </a:extLst>
          </p:cNvPr>
          <p:cNvSpPr txBox="1"/>
          <p:nvPr/>
        </p:nvSpPr>
        <p:spPr>
          <a:xfrm>
            <a:off x="6219645" y="1158814"/>
            <a:ext cx="4712897"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Authorization</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Speed</a:t>
            </a:r>
          </a:p>
          <a:p>
            <a:pPr marL="457200" indent="-457200">
              <a:lnSpc>
                <a:spcPct val="150000"/>
              </a:lnSpc>
              <a:buFont typeface="Arial"/>
              <a:buChar char="•"/>
            </a:pPr>
            <a:r>
              <a:rPr lang="en-US" sz="2800" dirty="0">
                <a:solidFill>
                  <a:srgbClr val="737373"/>
                </a:solidFill>
                <a:ea typeface="+mn-lt"/>
                <a:cs typeface="+mn-lt"/>
              </a:rPr>
              <a:t>Portability</a:t>
            </a:r>
          </a:p>
          <a:p>
            <a:pPr marL="457200" indent="-457200">
              <a:lnSpc>
                <a:spcPct val="150000"/>
              </a:lnSpc>
              <a:buFont typeface="Arial"/>
              <a:buChar char="•"/>
            </a:pPr>
            <a:r>
              <a:rPr lang="en-US" sz="2800" dirty="0">
                <a:solidFill>
                  <a:srgbClr val="737373"/>
                </a:solidFill>
                <a:ea typeface="+mn-lt"/>
                <a:cs typeface="+mn-lt"/>
              </a:rPr>
              <a:t>Compatibility</a:t>
            </a:r>
          </a:p>
          <a:p>
            <a:pPr marL="457200" indent="-457200">
              <a:lnSpc>
                <a:spcPct val="150000"/>
              </a:lnSpc>
              <a:buFont typeface="Arial"/>
              <a:buChar char="•"/>
            </a:pPr>
            <a:r>
              <a:rPr lang="en-US" sz="2800" dirty="0">
                <a:solidFill>
                  <a:srgbClr val="737373"/>
                </a:solidFill>
                <a:ea typeface="+mn-lt"/>
                <a:cs typeface="+mn-lt"/>
              </a:rPr>
              <a:t>Security</a:t>
            </a:r>
          </a:p>
          <a:p>
            <a:pPr marL="457200" indent="-457200">
              <a:lnSpc>
                <a:spcPct val="150000"/>
              </a:lnSpc>
              <a:buFont typeface="Arial"/>
              <a:buChar char="•"/>
            </a:pPr>
            <a:r>
              <a:rPr lang="en-US" sz="2800" dirty="0">
                <a:solidFill>
                  <a:srgbClr val="737373"/>
                </a:solidFill>
                <a:ea typeface="+mn-lt"/>
                <a:cs typeface="+mn-lt"/>
              </a:rPr>
              <a:t>Availability</a:t>
            </a:r>
          </a:p>
          <a:p>
            <a:pPr marL="457200" indent="-457200">
              <a:lnSpc>
                <a:spcPct val="150000"/>
              </a:lnSpc>
              <a:buFont typeface="Arial"/>
              <a:buChar char="•"/>
            </a:pPr>
            <a:r>
              <a:rPr lang="en-US" sz="2800" dirty="0">
                <a:solidFill>
                  <a:srgbClr val="737373"/>
                </a:solidFill>
                <a:ea typeface="+mn-lt"/>
                <a:cs typeface="+mn-lt"/>
              </a:rPr>
              <a:t>Reliability</a:t>
            </a:r>
            <a:endParaRPr lang="en-US">
              <a:solidFill>
                <a:srgbClr val="737373"/>
              </a:solidFill>
              <a:cs typeface="Calibri" panose="020F0502020204030204"/>
            </a:endParaRPr>
          </a:p>
        </p:txBody>
      </p:sp>
      <p:sp>
        <p:nvSpPr>
          <p:cNvPr id="7" name="TextBox 6">
            <a:extLst>
              <a:ext uri="{FF2B5EF4-FFF2-40B4-BE49-F238E27FC236}">
                <a16:creationId xmlns:a16="http://schemas.microsoft.com/office/drawing/2014/main" id="{D3F315B1-8D3C-46A4-BC83-7E6C5571C56B}"/>
              </a:ext>
            </a:extLst>
          </p:cNvPr>
          <p:cNvSpPr txBox="1"/>
          <p:nvPr/>
        </p:nvSpPr>
        <p:spPr>
          <a:xfrm>
            <a:off x="6219645" y="296173"/>
            <a:ext cx="5978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cs typeface="Calibri"/>
              </a:rPr>
              <a:t>Non-Functional Requirements</a:t>
            </a:r>
          </a:p>
        </p:txBody>
      </p:sp>
      <p:sp>
        <p:nvSpPr>
          <p:cNvPr id="10" name="TextBox 9">
            <a:extLst>
              <a:ext uri="{FF2B5EF4-FFF2-40B4-BE49-F238E27FC236}">
                <a16:creationId xmlns:a16="http://schemas.microsoft.com/office/drawing/2014/main" id="{6B930A84-AC38-496A-84EE-A62466600410}"/>
              </a:ext>
            </a:extLst>
          </p:cNvPr>
          <p:cNvSpPr txBox="1"/>
          <p:nvPr/>
        </p:nvSpPr>
        <p:spPr>
          <a:xfrm>
            <a:off x="4685323" y="94370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hlinkClick r:id="rId6"/>
              </a:rPr>
              <a:t>SRS</a:t>
            </a:r>
            <a:r>
              <a:rPr lang="en-US" dirty="0"/>
              <a:t>  </a:t>
            </a:r>
          </a:p>
        </p:txBody>
      </p:sp>
    </p:spTree>
    <p:extLst>
      <p:ext uri="{BB962C8B-B14F-4D97-AF65-F5344CB8AC3E}">
        <p14:creationId xmlns:p14="http://schemas.microsoft.com/office/powerpoint/2010/main" val="2892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264483"/>
            <a:ext cx="10515600" cy="1325563"/>
          </a:xfrm>
        </p:spPr>
        <p:txBody>
          <a:bodyPr/>
          <a:lstStyle/>
          <a:p>
            <a:r>
              <a:rPr lang="en-US" sz="3600" dirty="0">
                <a:solidFill>
                  <a:srgbClr val="FF0000"/>
                </a:solidFill>
                <a:latin typeface="Marcellus"/>
              </a:rPr>
              <a:t>Software Design</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65030" y="6987097"/>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9" name="Picture 9" descr="Diagram&#10;&#10;Description automatically generated">
            <a:extLst>
              <a:ext uri="{FF2B5EF4-FFF2-40B4-BE49-F238E27FC236}">
                <a16:creationId xmlns:a16="http://schemas.microsoft.com/office/drawing/2014/main" id="{93EEBCEC-96CD-412D-A48F-FB4C33894D5E}"/>
              </a:ext>
            </a:extLst>
          </p:cNvPr>
          <p:cNvPicPr>
            <a:picLocks noChangeAspect="1"/>
          </p:cNvPicPr>
          <p:nvPr/>
        </p:nvPicPr>
        <p:blipFill>
          <a:blip r:embed="rId6"/>
          <a:stretch>
            <a:fillRect/>
          </a:stretch>
        </p:blipFill>
        <p:spPr>
          <a:xfrm>
            <a:off x="2524664" y="534635"/>
            <a:ext cx="7401464" cy="5961257"/>
          </a:xfrm>
          <a:prstGeom prst="rect">
            <a:avLst/>
          </a:prstGeom>
        </p:spPr>
      </p:pic>
    </p:spTree>
    <p:extLst>
      <p:ext uri="{BB962C8B-B14F-4D97-AF65-F5344CB8AC3E}">
        <p14:creationId xmlns:p14="http://schemas.microsoft.com/office/powerpoint/2010/main" val="33884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422635"/>
            <a:ext cx="10515600" cy="448742"/>
          </a:xfrm>
        </p:spPr>
        <p:txBody>
          <a:bodyPr>
            <a:noAutofit/>
          </a:bodyPr>
          <a:lstStyle/>
          <a:p>
            <a:r>
              <a:rPr lang="en-US" sz="3600" dirty="0">
                <a:solidFill>
                  <a:srgbClr val="FF0000"/>
                </a:solidFill>
                <a:latin typeface="Marcellus"/>
              </a:rPr>
              <a:t>Timeline Chart</a:t>
            </a: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234C66F9-3C13-47C4-BB7D-CB03218D3AAA}"/>
              </a:ext>
            </a:extLst>
          </p:cNvPr>
          <p:cNvPicPr>
            <a:picLocks noChangeAspect="1"/>
          </p:cNvPicPr>
          <p:nvPr/>
        </p:nvPicPr>
        <p:blipFill rotWithShape="1">
          <a:blip r:embed="rId6"/>
          <a:srcRect l="28914" t="25600" r="30286" b="8429"/>
          <a:stretch/>
        </p:blipFill>
        <p:spPr>
          <a:xfrm>
            <a:off x="6911676" y="967155"/>
            <a:ext cx="5136779" cy="4751113"/>
          </a:xfrm>
          <a:prstGeom prst="rect">
            <a:avLst/>
          </a:prstGeom>
        </p:spPr>
      </p:pic>
      <p:pic>
        <p:nvPicPr>
          <p:cNvPr id="10" name="Picture 11" descr="Chart&#10;&#10;Description automatically generated">
            <a:extLst>
              <a:ext uri="{FF2B5EF4-FFF2-40B4-BE49-F238E27FC236}">
                <a16:creationId xmlns:a16="http://schemas.microsoft.com/office/drawing/2014/main" id="{330C27DF-9A2B-4142-B86D-A8C280ECE056}"/>
              </a:ext>
            </a:extLst>
          </p:cNvPr>
          <p:cNvPicPr>
            <a:picLocks noChangeAspect="1"/>
          </p:cNvPicPr>
          <p:nvPr/>
        </p:nvPicPr>
        <p:blipFill rotWithShape="1">
          <a:blip r:embed="rId7"/>
          <a:srcRect l="36222" r="-173"/>
          <a:stretch/>
        </p:blipFill>
        <p:spPr>
          <a:xfrm>
            <a:off x="996609" y="2120555"/>
            <a:ext cx="5840147" cy="2672738"/>
          </a:xfrm>
          <a:prstGeom prst="rect">
            <a:avLst/>
          </a:prstGeom>
        </p:spPr>
      </p:pic>
    </p:spTree>
    <p:extLst>
      <p:ext uri="{BB962C8B-B14F-4D97-AF65-F5344CB8AC3E}">
        <p14:creationId xmlns:p14="http://schemas.microsoft.com/office/powerpoint/2010/main" val="3745004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1630</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 Light</vt:lpstr>
      <vt:lpstr>Calibri</vt:lpstr>
      <vt:lpstr>Calibri Light</vt:lpstr>
      <vt:lpstr>Fira sans</vt:lpstr>
      <vt:lpstr>Marcellus</vt:lpstr>
      <vt:lpstr>Office Theme</vt:lpstr>
      <vt:lpstr>FitNoQuit </vt:lpstr>
      <vt:lpstr>Problem Statement </vt:lpstr>
      <vt:lpstr> </vt:lpstr>
      <vt:lpstr> </vt:lpstr>
      <vt:lpstr> </vt:lpstr>
      <vt:lpstr> </vt:lpstr>
      <vt:lpstr> </vt:lpstr>
      <vt:lpstr>Software Design </vt:lpstr>
      <vt:lpstr>Timeline Chart</vt:lpstr>
      <vt:lpstr>Responsibilities (SPMP)</vt:lpstr>
      <vt:lpstr> </vt:lpstr>
      <vt:lpstr>Implementation Details </vt:lpstr>
      <vt:lpstr>Result &amp; Discussion  </vt:lpstr>
      <vt:lpstr>Test Cases (STD)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Bhavik Bhatt</cp:lastModifiedBy>
  <cp:revision>243</cp:revision>
  <dcterms:created xsi:type="dcterms:W3CDTF">2020-04-30T07:52:47Z</dcterms:created>
  <dcterms:modified xsi:type="dcterms:W3CDTF">2021-12-10T10:08:20Z</dcterms:modified>
</cp:coreProperties>
</file>