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lay-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7d4293087_2_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87d4293087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7d42930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7d42930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d429308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d429308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7d4293087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87d4293087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63f153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63f153a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7d4293087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87d4293087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d429308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d429308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d429308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d429308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d4293087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7d4293087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7d429308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7d429308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d4293087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87d4293087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7d42930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7d42930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7d4293087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87d4293087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4" name="Shape 54"/>
        <p:cNvGrpSpPr/>
        <p:nvPr/>
      </p:nvGrpSpPr>
      <p:grpSpPr>
        <a:xfrm>
          <a:off x="0" y="0"/>
          <a:ext cx="0" cy="0"/>
          <a:chOff x="0" y="0"/>
          <a:chExt cx="0" cy="0"/>
        </a:xfrm>
      </p:grpSpPr>
      <p:sp>
        <p:nvSpPr>
          <p:cNvPr id="55" name="Google Shape;55;p14"/>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6" name="Google Shape;56;p14"/>
          <p:cNvCxnSpPr/>
          <p:nvPr/>
        </p:nvCxnSpPr>
        <p:spPr>
          <a:xfrm>
            <a:off x="365124" y="2640330"/>
            <a:ext cx="1280160" cy="0"/>
          </a:xfrm>
          <a:prstGeom prst="straightConnector1">
            <a:avLst/>
          </a:prstGeom>
          <a:noFill/>
          <a:ln cap="flat" cmpd="sng" w="19050">
            <a:solidFill>
              <a:srgbClr val="FFCD41"/>
            </a:solidFill>
            <a:prstDash val="solid"/>
            <a:round/>
            <a:headEnd len="sm" w="sm" type="none"/>
            <a:tailEnd len="sm" w="sm" type="none"/>
          </a:ln>
        </p:spPr>
      </p:cxnSp>
      <p:sp>
        <p:nvSpPr>
          <p:cNvPr id="57" name="Google Shape;57;p14"/>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sz="1200"/>
            </a:lvl1pPr>
            <a:lvl2pPr lvl="1" algn="l">
              <a:lnSpc>
                <a:spcPct val="100000"/>
              </a:lnSpc>
              <a:spcBef>
                <a:spcPts val="0"/>
              </a:spcBef>
              <a:spcAft>
                <a:spcPts val="0"/>
              </a:spcAft>
              <a:buClr>
                <a:schemeClr val="dk1"/>
              </a:buClr>
              <a:buSzPts val="1200"/>
              <a:buNone/>
              <a:defRPr sz="1200"/>
            </a:lvl2pPr>
            <a:lvl3pPr lvl="2" algn="l">
              <a:lnSpc>
                <a:spcPct val="100000"/>
              </a:lnSpc>
              <a:spcBef>
                <a:spcPts val="0"/>
              </a:spcBef>
              <a:spcAft>
                <a:spcPts val="0"/>
              </a:spcAft>
              <a:buClr>
                <a:schemeClr val="dk1"/>
              </a:buClr>
              <a:buSzPts val="1200"/>
              <a:buNone/>
              <a:defRPr sz="1200"/>
            </a:lvl3pPr>
            <a:lvl4pPr lvl="3" algn="l">
              <a:lnSpc>
                <a:spcPct val="100000"/>
              </a:lnSpc>
              <a:spcBef>
                <a:spcPts val="0"/>
              </a:spcBef>
              <a:spcAft>
                <a:spcPts val="0"/>
              </a:spcAft>
              <a:buClr>
                <a:schemeClr val="dk1"/>
              </a:buClr>
              <a:buSzPts val="1200"/>
              <a:buNone/>
              <a:defRPr sz="1200"/>
            </a:lvl4pPr>
            <a:lvl5pPr lvl="4" algn="l">
              <a:lnSpc>
                <a:spcPct val="100000"/>
              </a:lnSpc>
              <a:spcBef>
                <a:spcPts val="0"/>
              </a:spcBef>
              <a:spcAft>
                <a:spcPts val="0"/>
              </a:spcAft>
              <a:buClr>
                <a:schemeClr val="dk1"/>
              </a:buClr>
              <a:buSzPts val="1200"/>
              <a:buNone/>
              <a:defRPr sz="1200"/>
            </a:lvl5pPr>
            <a:lvl6pPr lvl="5" algn="l">
              <a:lnSpc>
                <a:spcPct val="100000"/>
              </a:lnSpc>
              <a:spcBef>
                <a:spcPts val="0"/>
              </a:spcBef>
              <a:spcAft>
                <a:spcPts val="0"/>
              </a:spcAft>
              <a:buClr>
                <a:schemeClr val="dk1"/>
              </a:buClr>
              <a:buSzPts val="1200"/>
              <a:buNone/>
              <a:defRPr sz="1200"/>
            </a:lvl6pPr>
            <a:lvl7pPr lvl="6" algn="l">
              <a:lnSpc>
                <a:spcPct val="100000"/>
              </a:lnSpc>
              <a:spcBef>
                <a:spcPts val="0"/>
              </a:spcBef>
              <a:spcAft>
                <a:spcPts val="0"/>
              </a:spcAft>
              <a:buClr>
                <a:schemeClr val="dk1"/>
              </a:buClr>
              <a:buSzPts val="1200"/>
              <a:buNone/>
              <a:defRPr sz="1200"/>
            </a:lvl7pPr>
            <a:lvl8pPr lvl="7" algn="l">
              <a:lnSpc>
                <a:spcPct val="100000"/>
              </a:lnSpc>
              <a:spcBef>
                <a:spcPts val="0"/>
              </a:spcBef>
              <a:spcAft>
                <a:spcPts val="0"/>
              </a:spcAft>
              <a:buClr>
                <a:schemeClr val="dk1"/>
              </a:buClr>
              <a:buSzPts val="1200"/>
              <a:buNone/>
              <a:defRPr sz="1200"/>
            </a:lvl8pPr>
            <a:lvl9pPr lvl="8" algn="l">
              <a:lnSpc>
                <a:spcPct val="100000"/>
              </a:lnSpc>
              <a:spcBef>
                <a:spcPts val="0"/>
              </a:spcBef>
              <a:spcAft>
                <a:spcPts val="0"/>
              </a:spcAft>
              <a:buClr>
                <a:schemeClr val="dk1"/>
              </a:buClr>
              <a:buSzPts val="1200"/>
              <a:buNone/>
              <a:defRPr sz="1200"/>
            </a:lvl9pPr>
          </a:lstStyle>
          <a:p/>
        </p:txBody>
      </p:sp>
      <p:sp>
        <p:nvSpPr>
          <p:cNvPr id="58" name="Google Shape;58;p14"/>
          <p:cNvSpPr txBox="1"/>
          <p:nvPr/>
        </p:nvSpPr>
        <p:spPr>
          <a:xfrm>
            <a:off x="365124" y="342900"/>
            <a:ext cx="1772921" cy="18466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ial"/>
                <a:ea typeface="Arial"/>
                <a:cs typeface="Arial"/>
                <a:sym typeface="Arial"/>
              </a:rPr>
              <a:t>Data Science Camp</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9" name="Shape 59"/>
        <p:cNvGrpSpPr/>
        <p:nvPr/>
      </p:nvGrpSpPr>
      <p:grpSpPr>
        <a:xfrm>
          <a:off x="0" y="0"/>
          <a:ext cx="0" cy="0"/>
          <a:chOff x="0" y="0"/>
          <a:chExt cx="0" cy="0"/>
        </a:xfrm>
      </p:grpSpPr>
      <p:sp>
        <p:nvSpPr>
          <p:cNvPr id="60" name="Google Shape;60;p1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2" name="Google Shape;62;p1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One Column">
  <p:cSld name="Agenda One Column">
    <p:spTree>
      <p:nvGrpSpPr>
        <p:cNvPr id="63" name="Shape 63"/>
        <p:cNvGrpSpPr/>
        <p:nvPr/>
      </p:nvGrpSpPr>
      <p:grpSpPr>
        <a:xfrm>
          <a:off x="0" y="0"/>
          <a:ext cx="0" cy="0"/>
          <a:chOff x="0" y="0"/>
          <a:chExt cx="0" cy="0"/>
        </a:xfrm>
      </p:grpSpPr>
      <p:sp>
        <p:nvSpPr>
          <p:cNvPr id="64" name="Google Shape;64;p16"/>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5" name="Google Shape;65;p16"/>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66" name="Google Shape;66;p16"/>
          <p:cNvSpPr txBox="1"/>
          <p:nvPr>
            <p:ph idx="1" type="body"/>
          </p:nvPr>
        </p:nvSpPr>
        <p:spPr>
          <a:xfrm>
            <a:off x="365760" y="1371600"/>
            <a:ext cx="4023360"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67" name="Google Shape;67;p1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wo Columns">
  <p:cSld name="Agenda Two Columns">
    <p:spTree>
      <p:nvGrpSpPr>
        <p:cNvPr id="68" name="Shape 68"/>
        <p:cNvGrpSpPr/>
        <p:nvPr/>
      </p:nvGrpSpPr>
      <p:grpSpPr>
        <a:xfrm>
          <a:off x="0" y="0"/>
          <a:ext cx="0" cy="0"/>
          <a:chOff x="0" y="0"/>
          <a:chExt cx="0" cy="0"/>
        </a:xfrm>
      </p:grpSpPr>
      <p:sp>
        <p:nvSpPr>
          <p:cNvPr id="69" name="Google Shape;69;p1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7"/>
          <p:cNvCxnSpPr/>
          <p:nvPr/>
        </p:nvCxnSpPr>
        <p:spPr>
          <a:xfrm>
            <a:off x="365760" y="1200150"/>
            <a:ext cx="4023360" cy="0"/>
          </a:xfrm>
          <a:prstGeom prst="straightConnector1">
            <a:avLst/>
          </a:prstGeom>
          <a:noFill/>
          <a:ln cap="flat" cmpd="sng" w="19050">
            <a:solidFill>
              <a:srgbClr val="FFCD41"/>
            </a:solidFill>
            <a:prstDash val="solid"/>
            <a:round/>
            <a:headEnd len="sm" w="sm" type="none"/>
            <a:tailEnd len="sm" w="sm" type="none"/>
          </a:ln>
        </p:spPr>
      </p:cxnSp>
      <p:cxnSp>
        <p:nvCxnSpPr>
          <p:cNvPr id="71" name="Google Shape;71;p17"/>
          <p:cNvCxnSpPr/>
          <p:nvPr/>
        </p:nvCxnSpPr>
        <p:spPr>
          <a:xfrm>
            <a:off x="4754880" y="1200150"/>
            <a:ext cx="4023360" cy="0"/>
          </a:xfrm>
          <a:prstGeom prst="straightConnector1">
            <a:avLst/>
          </a:prstGeom>
          <a:noFill/>
          <a:ln cap="flat" cmpd="sng" w="19050">
            <a:solidFill>
              <a:srgbClr val="FFCD41"/>
            </a:solidFill>
            <a:prstDash val="solid"/>
            <a:round/>
            <a:headEnd len="sm" w="sm" type="none"/>
            <a:tailEnd len="sm" w="sm" type="none"/>
          </a:ln>
        </p:spPr>
      </p:cxnSp>
      <p:sp>
        <p:nvSpPr>
          <p:cNvPr id="72" name="Google Shape;72;p17"/>
          <p:cNvSpPr txBox="1"/>
          <p:nvPr>
            <p:ph idx="1" type="body"/>
          </p:nvPr>
        </p:nvSpPr>
        <p:spPr>
          <a:xfrm>
            <a:off x="365759" y="1371601"/>
            <a:ext cx="8413115" cy="3255168"/>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73" name="Google Shape;73;p1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Text">
  <p:cSld name="Large Text">
    <p:spTree>
      <p:nvGrpSpPr>
        <p:cNvPr id="74" name="Shape 74"/>
        <p:cNvGrpSpPr/>
        <p:nvPr/>
      </p:nvGrpSpPr>
      <p:grpSpPr>
        <a:xfrm>
          <a:off x="0" y="0"/>
          <a:ext cx="0" cy="0"/>
          <a:chOff x="0" y="0"/>
          <a:chExt cx="0" cy="0"/>
        </a:xfrm>
      </p:grpSpPr>
      <p:sp>
        <p:nvSpPr>
          <p:cNvPr id="75" name="Google Shape;75;p18"/>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365760" y="1200151"/>
            <a:ext cx="5486400" cy="3426619"/>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200"/>
              </a:spcBef>
              <a:spcAft>
                <a:spcPts val="0"/>
              </a:spcAft>
              <a:buClr>
                <a:schemeClr val="dk1"/>
              </a:buClr>
              <a:buSzPts val="2400"/>
              <a:buFont typeface="Play"/>
              <a:buChar char="•"/>
              <a:defRPr sz="2400">
                <a:latin typeface="Play"/>
                <a:ea typeface="Play"/>
                <a:cs typeface="Play"/>
                <a:sym typeface="Play"/>
              </a:defRPr>
            </a:lvl1pPr>
            <a:lvl2pPr indent="-381000" lvl="1" marL="914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2pPr>
            <a:lvl3pPr indent="-381000" lvl="2" marL="1371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3pPr>
            <a:lvl4pPr indent="-381000" lvl="3" marL="1828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4pPr>
            <a:lvl5pPr indent="-381000" lvl="4" marL="22860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5pPr>
            <a:lvl6pPr indent="-381000" lvl="5" marL="27432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6pPr>
            <a:lvl7pPr indent="-381000" lvl="6" marL="3200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7pPr>
            <a:lvl8pPr indent="-381000" lvl="7" marL="3657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8pPr>
            <a:lvl9pPr indent="-381000" lvl="8" marL="4114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9pPr>
          </a:lstStyle>
          <a:p/>
        </p:txBody>
      </p:sp>
      <p:sp>
        <p:nvSpPr>
          <p:cNvPr id="77" name="Google Shape;77;p18"/>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78" name="Shape 78"/>
        <p:cNvGrpSpPr/>
        <p:nvPr/>
      </p:nvGrpSpPr>
      <p:grpSpPr>
        <a:xfrm>
          <a:off x="0" y="0"/>
          <a:ext cx="0" cy="0"/>
          <a:chOff x="0" y="0"/>
          <a:chExt cx="0" cy="0"/>
        </a:xfrm>
      </p:grpSpPr>
      <p:sp>
        <p:nvSpPr>
          <p:cNvPr id="79" name="Google Shape;79;p19"/>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a:off x="36576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1" name="Google Shape;81;p19"/>
          <p:cNvSpPr txBox="1"/>
          <p:nvPr>
            <p:ph idx="2" type="body"/>
          </p:nvPr>
        </p:nvSpPr>
        <p:spPr>
          <a:xfrm>
            <a:off x="4754880" y="1200150"/>
            <a:ext cx="402336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2" name="Google Shape;82;p19"/>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83" name="Shape 83"/>
        <p:cNvGrpSpPr/>
        <p:nvPr/>
      </p:nvGrpSpPr>
      <p:grpSpPr>
        <a:xfrm>
          <a:off x="0" y="0"/>
          <a:ext cx="0" cy="0"/>
          <a:chOff x="0" y="0"/>
          <a:chExt cx="0" cy="0"/>
        </a:xfrm>
      </p:grpSpPr>
      <p:sp>
        <p:nvSpPr>
          <p:cNvPr id="84" name="Google Shape;84;p2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0"/>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6" name="Google Shape;86;p20"/>
          <p:cNvSpPr txBox="1"/>
          <p:nvPr>
            <p:ph idx="2" type="body"/>
          </p:nvPr>
        </p:nvSpPr>
        <p:spPr>
          <a:xfrm>
            <a:off x="3291840"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7" name="Google Shape;87;p20"/>
          <p:cNvSpPr txBox="1"/>
          <p:nvPr>
            <p:ph idx="3" type="body"/>
          </p:nvPr>
        </p:nvSpPr>
        <p:spPr>
          <a:xfrm>
            <a:off x="6217921" y="1200150"/>
            <a:ext cx="2560954"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88" name="Google Shape;88;p2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Left">
  <p:cSld name="Sidebar Left">
    <p:spTree>
      <p:nvGrpSpPr>
        <p:cNvPr id="89" name="Shape 89"/>
        <p:cNvGrpSpPr/>
        <p:nvPr/>
      </p:nvGrpSpPr>
      <p:grpSpPr>
        <a:xfrm>
          <a:off x="0" y="0"/>
          <a:ext cx="0" cy="0"/>
          <a:chOff x="0" y="0"/>
          <a:chExt cx="0" cy="0"/>
        </a:xfrm>
      </p:grpSpPr>
      <p:sp>
        <p:nvSpPr>
          <p:cNvPr id="90" name="Google Shape;90;p21"/>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txBox="1"/>
          <p:nvPr>
            <p:ph idx="1" type="body"/>
          </p:nvPr>
        </p:nvSpPr>
        <p:spPr>
          <a:xfrm>
            <a:off x="365761" y="1200150"/>
            <a:ext cx="256032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2" name="Google Shape;92;p21"/>
          <p:cNvSpPr txBox="1"/>
          <p:nvPr>
            <p:ph idx="2" type="body"/>
          </p:nvPr>
        </p:nvSpPr>
        <p:spPr>
          <a:xfrm>
            <a:off x="3291840" y="1200150"/>
            <a:ext cx="548639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3" name="Google Shape;93;p21"/>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Right">
  <p:cSld name="Sidebar Right">
    <p:spTree>
      <p:nvGrpSpPr>
        <p:cNvPr id="94" name="Shape 94"/>
        <p:cNvGrpSpPr/>
        <p:nvPr/>
      </p:nvGrpSpPr>
      <p:grpSpPr>
        <a:xfrm>
          <a:off x="0" y="0"/>
          <a:ext cx="0" cy="0"/>
          <a:chOff x="0" y="0"/>
          <a:chExt cx="0" cy="0"/>
        </a:xfrm>
      </p:grpSpPr>
      <p:sp>
        <p:nvSpPr>
          <p:cNvPr id="95" name="Google Shape;95;p22"/>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a:off x="365761" y="1200150"/>
            <a:ext cx="5486400"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7" name="Google Shape;97;p22"/>
          <p:cNvSpPr txBox="1"/>
          <p:nvPr>
            <p:ph idx="2" type="body"/>
          </p:nvPr>
        </p:nvSpPr>
        <p:spPr>
          <a:xfrm>
            <a:off x="6217920" y="1200150"/>
            <a:ext cx="2560319" cy="3429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98" name="Google Shape;98;p22"/>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harts">
  <p:cSld name="Six Charts">
    <p:spTree>
      <p:nvGrpSpPr>
        <p:cNvPr id="99" name="Shape 99"/>
        <p:cNvGrpSpPr/>
        <p:nvPr/>
      </p:nvGrpSpPr>
      <p:grpSpPr>
        <a:xfrm>
          <a:off x="0" y="0"/>
          <a:ext cx="0" cy="0"/>
          <a:chOff x="0" y="0"/>
          <a:chExt cx="0" cy="0"/>
        </a:xfrm>
      </p:grpSpPr>
      <p:sp>
        <p:nvSpPr>
          <p:cNvPr id="100" name="Google Shape;100;p2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3"/>
          <p:cNvSpPr/>
          <p:nvPr>
            <p:ph idx="2" type="chart"/>
          </p:nvPr>
        </p:nvSpPr>
        <p:spPr>
          <a:xfrm>
            <a:off x="36576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2" name="Google Shape;102;p23"/>
          <p:cNvSpPr/>
          <p:nvPr>
            <p:ph idx="3" type="chart"/>
          </p:nvPr>
        </p:nvSpPr>
        <p:spPr>
          <a:xfrm>
            <a:off x="329184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3" name="Google Shape;103;p23"/>
          <p:cNvSpPr/>
          <p:nvPr>
            <p:ph idx="4" type="chart"/>
          </p:nvPr>
        </p:nvSpPr>
        <p:spPr>
          <a:xfrm>
            <a:off x="6217920" y="120015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4" name="Google Shape;104;p23"/>
          <p:cNvSpPr/>
          <p:nvPr>
            <p:ph idx="5" type="chart"/>
          </p:nvPr>
        </p:nvSpPr>
        <p:spPr>
          <a:xfrm>
            <a:off x="36576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5" name="Google Shape;105;p23"/>
          <p:cNvSpPr/>
          <p:nvPr>
            <p:ph idx="6" type="chart"/>
          </p:nvPr>
        </p:nvSpPr>
        <p:spPr>
          <a:xfrm>
            <a:off x="329184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6" name="Google Shape;106;p23"/>
          <p:cNvSpPr/>
          <p:nvPr>
            <p:ph idx="7" type="chart"/>
          </p:nvPr>
        </p:nvSpPr>
        <p:spPr>
          <a:xfrm>
            <a:off x="6217920" y="3086100"/>
            <a:ext cx="2560320" cy="1543050"/>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07" name="Google Shape;107;p2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White">
  <p:cSld name="Section Header - White">
    <p:bg>
      <p:bgPr>
        <a:solidFill>
          <a:schemeClr val="lt1"/>
        </a:solidFill>
      </p:bgPr>
    </p:bg>
    <p:spTree>
      <p:nvGrpSpPr>
        <p:cNvPr id="108" name="Shape 108"/>
        <p:cNvGrpSpPr/>
        <p:nvPr/>
      </p:nvGrpSpPr>
      <p:grpSpPr>
        <a:xfrm>
          <a:off x="0" y="0"/>
          <a:ext cx="0" cy="0"/>
          <a:chOff x="0" y="0"/>
          <a:chExt cx="0" cy="0"/>
        </a:xfrm>
      </p:grpSpPr>
      <p:sp>
        <p:nvSpPr>
          <p:cNvPr id="109" name="Google Shape;109;p24"/>
          <p:cNvSpPr txBox="1"/>
          <p:nvPr>
            <p:ph idx="1" type="body"/>
          </p:nvPr>
        </p:nvSpPr>
        <p:spPr>
          <a:xfrm>
            <a:off x="365125" y="342901"/>
            <a:ext cx="5487036" cy="42862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dk2"/>
              </a:buClr>
              <a:buSzPts val="3600"/>
              <a:buNone/>
              <a:defRPr sz="3600">
                <a:solidFill>
                  <a:schemeClr val="dk2"/>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900"/>
              </a:spcBef>
              <a:spcAft>
                <a:spcPts val="0"/>
              </a:spcAft>
              <a:buClr>
                <a:schemeClr val="dk1"/>
              </a:buClr>
              <a:buSzPts val="1200"/>
              <a:buFont typeface="Arial"/>
              <a:buChar char="•"/>
              <a:defRPr sz="1200">
                <a:solidFill>
                  <a:schemeClr val="dk1"/>
                </a:solidFill>
                <a:latin typeface="Arial"/>
                <a:ea typeface="Arial"/>
                <a:cs typeface="Arial"/>
                <a:sym typeface="Arial"/>
              </a:defRPr>
            </a:lvl3pPr>
            <a:lvl4pPr indent="-304800" lvl="3" marL="1828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4pPr>
            <a:lvl5pPr indent="-304800" lvl="4" marL="22860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5pPr>
            <a:lvl6pPr indent="-304800" lvl="5" marL="27432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6pPr>
            <a:lvl7pPr indent="-304800" lvl="6" marL="32004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7pPr>
            <a:lvl8pPr indent="-304800" lvl="7" marL="36576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8pPr>
            <a:lvl9pPr indent="-304800" lvl="8" marL="4114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9pPr>
          </a:lstStyle>
          <a:p/>
        </p:txBody>
      </p:sp>
      <p:sp>
        <p:nvSpPr>
          <p:cNvPr id="110" name="Google Shape;110;p24"/>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1" name="Shape 111"/>
        <p:cNvGrpSpPr/>
        <p:nvPr/>
      </p:nvGrpSpPr>
      <p:grpSpPr>
        <a:xfrm>
          <a:off x="0" y="0"/>
          <a:ext cx="0" cy="0"/>
          <a:chOff x="0" y="0"/>
          <a:chExt cx="0" cy="0"/>
        </a:xfrm>
      </p:grpSpPr>
      <p:sp>
        <p:nvSpPr>
          <p:cNvPr id="112" name="Google Shape;112;p2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26"/>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116" name="Shape 116"/>
        <p:cNvGrpSpPr/>
        <p:nvPr/>
      </p:nvGrpSpPr>
      <p:grpSpPr>
        <a:xfrm>
          <a:off x="0" y="0"/>
          <a:ext cx="0" cy="0"/>
          <a:chOff x="0" y="0"/>
          <a:chExt cx="0" cy="0"/>
        </a:xfrm>
      </p:grpSpPr>
      <p:sp>
        <p:nvSpPr>
          <p:cNvPr id="117" name="Google Shape;117;p27"/>
          <p:cNvSpPr txBox="1"/>
          <p:nvPr/>
        </p:nvSpPr>
        <p:spPr>
          <a:xfrm>
            <a:off x="365759" y="1200151"/>
            <a:ext cx="8413115" cy="120014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Arial"/>
              <a:buNone/>
            </a:pPr>
            <a:r>
              <a:rPr b="0" i="0" lang="en" sz="3200" u="none" cap="none" strike="noStrike">
                <a:solidFill>
                  <a:schemeClr val="dk1"/>
                </a:solidFill>
                <a:latin typeface="Arial"/>
                <a:ea typeface="Arial"/>
                <a:cs typeface="Arial"/>
                <a:sym typeface="Arial"/>
              </a:rPr>
              <a:t>Thank you</a:t>
            </a:r>
            <a:endParaRPr/>
          </a:p>
        </p:txBody>
      </p:sp>
      <p:sp>
        <p:nvSpPr>
          <p:cNvPr id="118" name="Google Shape;118;p27"/>
          <p:cNvSpPr txBox="1"/>
          <p:nvPr>
            <p:ph idx="1" type="body"/>
          </p:nvPr>
        </p:nvSpPr>
        <p:spPr>
          <a:xfrm>
            <a:off x="365760" y="3256385"/>
            <a:ext cx="2560320" cy="1372766"/>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lvl1pPr>
            <a:lvl2pPr indent="-228600" lvl="1" marL="914400" algn="l">
              <a:lnSpc>
                <a:spcPct val="100000"/>
              </a:lnSpc>
              <a:spcBef>
                <a:spcPts val="0"/>
              </a:spcBef>
              <a:spcAft>
                <a:spcPts val="0"/>
              </a:spcAft>
              <a:buClr>
                <a:schemeClr val="dk1"/>
              </a:buClr>
              <a:buSzPts val="1000"/>
              <a:buFont typeface="Arial"/>
              <a:buNone/>
              <a:defRPr sz="1000"/>
            </a:lvl2pPr>
            <a:lvl3pPr indent="-228600" lvl="2" marL="1371600" algn="l">
              <a:lnSpc>
                <a:spcPct val="100000"/>
              </a:lnSpc>
              <a:spcBef>
                <a:spcPts val="0"/>
              </a:spcBef>
              <a:spcAft>
                <a:spcPts val="0"/>
              </a:spcAft>
              <a:buClr>
                <a:schemeClr val="dk1"/>
              </a:buClr>
              <a:buSzPts val="1000"/>
              <a:buFont typeface="Arial"/>
              <a:buNone/>
              <a:defRPr sz="1000"/>
            </a:lvl3pPr>
            <a:lvl4pPr indent="-228600" lvl="3" marL="1828800" algn="l">
              <a:lnSpc>
                <a:spcPct val="100000"/>
              </a:lnSpc>
              <a:spcBef>
                <a:spcPts val="0"/>
              </a:spcBef>
              <a:spcAft>
                <a:spcPts val="0"/>
              </a:spcAft>
              <a:buClr>
                <a:schemeClr val="dk1"/>
              </a:buClr>
              <a:buSzPts val="1000"/>
              <a:buFont typeface="Arial"/>
              <a:buNone/>
              <a:defRPr sz="1000"/>
            </a:lvl4pPr>
            <a:lvl5pPr indent="-228600" lvl="4" marL="2286000" algn="l">
              <a:lnSpc>
                <a:spcPct val="100000"/>
              </a:lnSpc>
              <a:spcBef>
                <a:spcPts val="0"/>
              </a:spcBef>
              <a:spcAft>
                <a:spcPts val="0"/>
              </a:spcAft>
              <a:buClr>
                <a:schemeClr val="dk1"/>
              </a:buClr>
              <a:buSzPts val="1000"/>
              <a:buFont typeface="Arial"/>
              <a:buNone/>
              <a:defRPr sz="1000"/>
            </a:lvl5pPr>
            <a:lvl6pPr indent="-228600" lvl="5" marL="2743200" algn="l">
              <a:lnSpc>
                <a:spcPct val="100000"/>
              </a:lnSpc>
              <a:spcBef>
                <a:spcPts val="0"/>
              </a:spcBef>
              <a:spcAft>
                <a:spcPts val="0"/>
              </a:spcAft>
              <a:buClr>
                <a:schemeClr val="dk1"/>
              </a:buClr>
              <a:buSzPts val="1000"/>
              <a:buFont typeface="Arial"/>
              <a:buNone/>
              <a:defRPr sz="1000"/>
            </a:lvl6pPr>
            <a:lvl7pPr indent="-228600" lvl="6" marL="3200400" algn="l">
              <a:lnSpc>
                <a:spcPct val="100000"/>
              </a:lnSpc>
              <a:spcBef>
                <a:spcPts val="0"/>
              </a:spcBef>
              <a:spcAft>
                <a:spcPts val="0"/>
              </a:spcAft>
              <a:buClr>
                <a:schemeClr val="dk1"/>
              </a:buClr>
              <a:buSzPts val="1000"/>
              <a:buFont typeface="Arial"/>
              <a:buNone/>
              <a:defRPr sz="1000"/>
            </a:lvl7pPr>
            <a:lvl8pPr indent="-228600" lvl="7" marL="3657600" algn="l">
              <a:lnSpc>
                <a:spcPct val="100000"/>
              </a:lnSpc>
              <a:spcBef>
                <a:spcPts val="0"/>
              </a:spcBef>
              <a:spcAft>
                <a:spcPts val="0"/>
              </a:spcAft>
              <a:buClr>
                <a:schemeClr val="dk1"/>
              </a:buClr>
              <a:buSzPts val="1000"/>
              <a:buFont typeface="Arial"/>
              <a:buNone/>
              <a:defRPr sz="1000"/>
            </a:lvl8pPr>
            <a:lvl9pPr indent="-228600" lvl="8" marL="4114800" algn="l">
              <a:lnSpc>
                <a:spcPct val="100000"/>
              </a:lnSpc>
              <a:spcBef>
                <a:spcPts val="0"/>
              </a:spcBef>
              <a:spcAft>
                <a:spcPts val="0"/>
              </a:spcAft>
              <a:buClr>
                <a:schemeClr val="dk1"/>
              </a:buClr>
              <a:buSzPts val="1000"/>
              <a:buFont typeface="Arial"/>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19" name="Shape 119"/>
        <p:cNvGrpSpPr/>
        <p:nvPr/>
      </p:nvGrpSpPr>
      <p:grpSpPr>
        <a:xfrm>
          <a:off x="0" y="0"/>
          <a:ext cx="0" cy="0"/>
          <a:chOff x="0" y="0"/>
          <a:chExt cx="0" cy="0"/>
        </a:xfrm>
      </p:grpSpPr>
      <p:cxnSp>
        <p:nvCxnSpPr>
          <p:cNvPr id="120" name="Google Shape;120;p28"/>
          <p:cNvCxnSpPr/>
          <p:nvPr/>
        </p:nvCxnSpPr>
        <p:spPr>
          <a:xfrm>
            <a:off x="538163" y="2572941"/>
            <a:ext cx="8058150" cy="0"/>
          </a:xfrm>
          <a:prstGeom prst="straightConnector1">
            <a:avLst/>
          </a:prstGeom>
          <a:noFill/>
          <a:ln cap="flat" cmpd="sng" w="38100">
            <a:solidFill>
              <a:schemeClr val="dk1"/>
            </a:solidFill>
            <a:prstDash val="solid"/>
            <a:round/>
            <a:headEnd len="med" w="med" type="none"/>
            <a:tailEnd len="med" w="med" type="none"/>
          </a:ln>
        </p:spPr>
      </p:cxnSp>
      <p:pic>
        <p:nvPicPr>
          <p:cNvPr descr="stagecoach icon with corporate signature &quot;Together we'll go far&quot;" id="121" name="Google Shape;121;p28" title="stagecoach icon lockup"/>
          <p:cNvPicPr preferRelativeResize="0"/>
          <p:nvPr/>
        </p:nvPicPr>
        <p:blipFill rotWithShape="1">
          <a:blip r:embed="rId2">
            <a:alphaModFix/>
          </a:blip>
          <a:srcRect b="0" l="0" r="0" t="79585"/>
          <a:stretch/>
        </p:blipFill>
        <p:spPr>
          <a:xfrm>
            <a:off x="5137150" y="4052888"/>
            <a:ext cx="3670300" cy="969169"/>
          </a:xfrm>
          <a:prstGeom prst="rect">
            <a:avLst/>
          </a:prstGeom>
          <a:noFill/>
          <a:ln>
            <a:noFill/>
          </a:ln>
        </p:spPr>
      </p:pic>
      <p:pic>
        <p:nvPicPr>
          <p:cNvPr id="122" name="Google Shape;122;p28"/>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pic>
        <p:nvPicPr>
          <p:cNvPr id="123" name="Google Shape;123;p28" title="wells fargo logo"/>
          <p:cNvPicPr preferRelativeResize="0"/>
          <p:nvPr/>
        </p:nvPicPr>
        <p:blipFill rotWithShape="1">
          <a:blip r:embed="rId3">
            <a:alphaModFix/>
          </a:blip>
          <a:srcRect b="0" l="0" r="0" t="0"/>
          <a:stretch/>
        </p:blipFill>
        <p:spPr>
          <a:xfrm>
            <a:off x="7854950" y="288131"/>
            <a:ext cx="556022" cy="554831"/>
          </a:xfrm>
          <a:prstGeom prst="rect">
            <a:avLst/>
          </a:prstGeom>
          <a:noFill/>
          <a:ln>
            <a:noFill/>
          </a:ln>
        </p:spPr>
      </p:pic>
      <p:sp>
        <p:nvSpPr>
          <p:cNvPr id="124" name="Google Shape;124;p28"/>
          <p:cNvSpPr txBox="1"/>
          <p:nvPr>
            <p:ph type="ctrTitle"/>
          </p:nvPr>
        </p:nvSpPr>
        <p:spPr>
          <a:xfrm>
            <a:off x="546786" y="979232"/>
            <a:ext cx="7772400" cy="1469912"/>
          </a:xfrm>
          <a:prstGeom prst="rect">
            <a:avLst/>
          </a:prstGeom>
          <a:noFill/>
          <a:ln>
            <a:noFill/>
          </a:ln>
        </p:spPr>
        <p:txBody>
          <a:bodyPr anchorCtr="0" anchor="b" bIns="0" lIns="0" spcFirstLastPara="1" rIns="0" wrap="square" tIns="0">
            <a:noAutofit/>
          </a:bodyPr>
          <a:lstStyle>
            <a:lvl1pPr lvl="0" algn="l">
              <a:lnSpc>
                <a:spcPct val="105000"/>
              </a:lnSpc>
              <a:spcBef>
                <a:spcPts val="0"/>
              </a:spcBef>
              <a:spcAft>
                <a:spcPts val="0"/>
              </a:spcAft>
              <a:buClr>
                <a:schemeClr val="lt2"/>
              </a:buClr>
              <a:buSzPts val="4800"/>
              <a:buFont typeface="Play"/>
              <a:buNone/>
              <a:defRPr sz="4800">
                <a:solidFill>
                  <a:schemeClr val="lt2"/>
                </a:solidFill>
                <a:latin typeface="Play"/>
                <a:ea typeface="Play"/>
                <a:cs typeface="Play"/>
                <a:sym typeface="Pl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8"/>
          <p:cNvSpPr txBox="1"/>
          <p:nvPr>
            <p:ph idx="1" type="subTitle"/>
          </p:nvPr>
        </p:nvSpPr>
        <p:spPr>
          <a:xfrm>
            <a:off x="546786" y="2743200"/>
            <a:ext cx="6400800" cy="685800"/>
          </a:xfrm>
          <a:prstGeom prst="rect">
            <a:avLst/>
          </a:prstGeom>
          <a:noFill/>
          <a:ln>
            <a:noFill/>
          </a:ln>
        </p:spPr>
        <p:txBody>
          <a:bodyPr anchorCtr="0" anchor="t" bIns="45700" lIns="0" spcFirstLastPara="1" rIns="91425" wrap="square" tIns="0">
            <a:noAutofit/>
          </a:bodyPr>
          <a:lstStyle>
            <a:lvl1pPr lvl="0" algn="l">
              <a:lnSpc>
                <a:spcPct val="120000"/>
              </a:lnSpc>
              <a:spcBef>
                <a:spcPts val="360"/>
              </a:spcBef>
              <a:spcAft>
                <a:spcPts val="0"/>
              </a:spcAft>
              <a:buClr>
                <a:srgbClr val="000000"/>
              </a:buClr>
              <a:buSzPts val="1800"/>
              <a:buFont typeface="Noto Sans Symbols"/>
              <a:buNone/>
              <a:defRPr b="1" sz="1800">
                <a:solidFill>
                  <a:srgbClr val="000000"/>
                </a:solidFill>
                <a:latin typeface="Arial"/>
                <a:ea typeface="Arial"/>
                <a:cs typeface="Arial"/>
                <a:sym typeface="Arial"/>
              </a:defRPr>
            </a:lvl1pPr>
            <a:lvl2pPr lvl="1" algn="ctr">
              <a:lnSpc>
                <a:spcPct val="100000"/>
              </a:lnSpc>
              <a:spcBef>
                <a:spcPts val="300"/>
              </a:spcBef>
              <a:spcAft>
                <a:spcPts val="0"/>
              </a:spcAft>
              <a:buClr>
                <a:srgbClr val="888888"/>
              </a:buClr>
              <a:buSzPts val="1600"/>
              <a:buNone/>
              <a:defRPr>
                <a:solidFill>
                  <a:srgbClr val="888888"/>
                </a:solidFill>
              </a:defRPr>
            </a:lvl2pPr>
            <a:lvl3pPr lvl="2" algn="ctr">
              <a:lnSpc>
                <a:spcPct val="100000"/>
              </a:lnSpc>
              <a:spcBef>
                <a:spcPts val="300"/>
              </a:spcBef>
              <a:spcAft>
                <a:spcPts val="0"/>
              </a:spcAft>
              <a:buClr>
                <a:srgbClr val="888888"/>
              </a:buClr>
              <a:buSzPts val="1600"/>
              <a:buNone/>
              <a:defRPr>
                <a:solidFill>
                  <a:srgbClr val="888888"/>
                </a:solidFill>
              </a:defRPr>
            </a:lvl3pPr>
            <a:lvl4pPr lvl="3" algn="ctr">
              <a:lnSpc>
                <a:spcPct val="100000"/>
              </a:lnSpc>
              <a:spcBef>
                <a:spcPts val="300"/>
              </a:spcBef>
              <a:spcAft>
                <a:spcPts val="0"/>
              </a:spcAft>
              <a:buClr>
                <a:srgbClr val="888888"/>
              </a:buClr>
              <a:buSzPts val="1600"/>
              <a:buNone/>
              <a:defRPr>
                <a:solidFill>
                  <a:srgbClr val="888888"/>
                </a:solidFill>
              </a:defRPr>
            </a:lvl4pPr>
            <a:lvl5pPr lvl="4" algn="ctr">
              <a:lnSpc>
                <a:spcPct val="100000"/>
              </a:lnSpc>
              <a:spcBef>
                <a:spcPts val="300"/>
              </a:spcBef>
              <a:spcAft>
                <a:spcPts val="0"/>
              </a:spcAft>
              <a:buClr>
                <a:srgbClr val="888888"/>
              </a:buClr>
              <a:buSzPts val="1600"/>
              <a:buNone/>
              <a:defRPr>
                <a:solidFill>
                  <a:srgbClr val="888888"/>
                </a:solidFill>
              </a:defRPr>
            </a:lvl5pPr>
            <a:lvl6pPr lvl="5" algn="ctr">
              <a:lnSpc>
                <a:spcPct val="100000"/>
              </a:lnSpc>
              <a:spcBef>
                <a:spcPts val="300"/>
              </a:spcBef>
              <a:spcAft>
                <a:spcPts val="0"/>
              </a:spcAft>
              <a:buClr>
                <a:srgbClr val="888888"/>
              </a:buClr>
              <a:buSzPts val="1600"/>
              <a:buNone/>
              <a:defRPr>
                <a:solidFill>
                  <a:srgbClr val="888888"/>
                </a:solidFill>
              </a:defRPr>
            </a:lvl6pPr>
            <a:lvl7pPr lvl="6" algn="ctr">
              <a:lnSpc>
                <a:spcPct val="100000"/>
              </a:lnSpc>
              <a:spcBef>
                <a:spcPts val="300"/>
              </a:spcBef>
              <a:spcAft>
                <a:spcPts val="0"/>
              </a:spcAft>
              <a:buClr>
                <a:srgbClr val="888888"/>
              </a:buClr>
              <a:buSzPts val="1600"/>
              <a:buNone/>
              <a:defRPr>
                <a:solidFill>
                  <a:srgbClr val="888888"/>
                </a:solidFill>
              </a:defRPr>
            </a:lvl7pPr>
            <a:lvl8pPr lvl="7" algn="ctr">
              <a:lnSpc>
                <a:spcPct val="100000"/>
              </a:lnSpc>
              <a:spcBef>
                <a:spcPts val="300"/>
              </a:spcBef>
              <a:spcAft>
                <a:spcPts val="0"/>
              </a:spcAft>
              <a:buClr>
                <a:srgbClr val="888888"/>
              </a:buClr>
              <a:buSzPts val="1600"/>
              <a:buNone/>
              <a:defRPr>
                <a:solidFill>
                  <a:srgbClr val="888888"/>
                </a:solidFill>
              </a:defRPr>
            </a:lvl8pPr>
            <a:lvl9pPr lvl="8" algn="ctr">
              <a:lnSpc>
                <a:spcPct val="100000"/>
              </a:lnSpc>
              <a:spcBef>
                <a:spcPts val="300"/>
              </a:spcBef>
              <a:spcAft>
                <a:spcPts val="0"/>
              </a:spcAft>
              <a:buClr>
                <a:srgbClr val="888888"/>
              </a:buClr>
              <a:buSzPts val="1600"/>
              <a:buNone/>
              <a:defRPr>
                <a:solidFill>
                  <a:srgbClr val="888888"/>
                </a:solidFill>
              </a:defRPr>
            </a:lvl9pPr>
          </a:lstStyle>
          <a:p/>
        </p:txBody>
      </p:sp>
      <p:sp>
        <p:nvSpPr>
          <p:cNvPr id="126" name="Google Shape;126;p28"/>
          <p:cNvSpPr txBox="1"/>
          <p:nvPr>
            <p:ph idx="2" type="body"/>
          </p:nvPr>
        </p:nvSpPr>
        <p:spPr>
          <a:xfrm>
            <a:off x="546786" y="3956378"/>
            <a:ext cx="2819400" cy="571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lt2"/>
              </a:buClr>
              <a:buSzPts val="1200"/>
              <a:buNone/>
              <a:defRPr sz="1200">
                <a:solidFill>
                  <a:schemeClr val="lt2"/>
                </a:solidFill>
              </a:defRPr>
            </a:lvl1pPr>
            <a:lvl2pPr indent="-330200" lvl="1" marL="914400" algn="l">
              <a:lnSpc>
                <a:spcPct val="100000"/>
              </a:lnSpc>
              <a:spcBef>
                <a:spcPts val="300"/>
              </a:spcBef>
              <a:spcAft>
                <a:spcPts val="0"/>
              </a:spcAft>
              <a:buClr>
                <a:schemeClr val="dk2"/>
              </a:buClr>
              <a:buSzPts val="1600"/>
              <a:buChar char="–"/>
              <a:defRPr sz="1600">
                <a:solidFill>
                  <a:schemeClr val="dk2"/>
                </a:solidFill>
              </a:defRPr>
            </a:lvl2pPr>
            <a:lvl3pPr indent="-330200" lvl="2" marL="1371600" algn="l">
              <a:lnSpc>
                <a:spcPct val="100000"/>
              </a:lnSpc>
              <a:spcBef>
                <a:spcPts val="300"/>
              </a:spcBef>
              <a:spcAft>
                <a:spcPts val="0"/>
              </a:spcAft>
              <a:buClr>
                <a:schemeClr val="dk2"/>
              </a:buClr>
              <a:buSzPts val="1600"/>
              <a:buChar char="–"/>
              <a:defRPr sz="1600">
                <a:solidFill>
                  <a:schemeClr val="dk2"/>
                </a:solidFill>
              </a:defRPr>
            </a:lvl3pPr>
            <a:lvl4pPr indent="-330200" lvl="3" marL="1828800" algn="l">
              <a:lnSpc>
                <a:spcPct val="100000"/>
              </a:lnSpc>
              <a:spcBef>
                <a:spcPts val="300"/>
              </a:spcBef>
              <a:spcAft>
                <a:spcPts val="0"/>
              </a:spcAft>
              <a:buClr>
                <a:schemeClr val="dk2"/>
              </a:buClr>
              <a:buSzPts val="1600"/>
              <a:buChar char="–"/>
              <a:defRPr sz="1600">
                <a:solidFill>
                  <a:schemeClr val="dk2"/>
                </a:solidFill>
              </a:defRPr>
            </a:lvl4pPr>
            <a:lvl5pPr indent="-330200" lvl="4" marL="2286000" algn="l">
              <a:lnSpc>
                <a:spcPct val="100000"/>
              </a:lnSpc>
              <a:spcBef>
                <a:spcPts val="300"/>
              </a:spcBef>
              <a:spcAft>
                <a:spcPts val="0"/>
              </a:spcAft>
              <a:buClr>
                <a:schemeClr val="dk2"/>
              </a:buClr>
              <a:buSzPts val="1600"/>
              <a:buChar char="–"/>
              <a:defRPr sz="1600">
                <a:solidFill>
                  <a:schemeClr val="dk2"/>
                </a:solidFill>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365760" y="1200150"/>
            <a:ext cx="8412480" cy="34290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
          <p15:clr>
            <a:srgbClr val="F26B43"/>
          </p15:clr>
        </p15:guide>
        <p15:guide id="2" pos="230">
          <p15:clr>
            <a:srgbClr val="F26B43"/>
          </p15:clr>
        </p15:guide>
        <p15:guide id="3" pos="5530">
          <p15:clr>
            <a:srgbClr val="F26B43"/>
          </p15:clr>
        </p15:guide>
        <p15:guide id="4" orient="horz" pos="756">
          <p15:clr>
            <a:srgbClr val="F26B43"/>
          </p15:clr>
        </p15:guide>
        <p15:guide id="5" orient="horz" pos="29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data.gov/" TargetMode="External"/><Relationship Id="rId4" Type="http://schemas.openxmlformats.org/officeDocument/2006/relationships/hyperlink" Target="https://archive.ics.uci.edu/ml/index.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9"/>
          <p:cNvSpPr txBox="1"/>
          <p:nvPr>
            <p:ph type="ctrTitle"/>
          </p:nvPr>
        </p:nvSpPr>
        <p:spPr>
          <a:xfrm>
            <a:off x="365125" y="1200157"/>
            <a:ext cx="5852796" cy="133476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
              <a:t>Introduction to Data Science</a:t>
            </a:r>
            <a:endParaRPr/>
          </a:p>
        </p:txBody>
      </p:sp>
      <p:sp>
        <p:nvSpPr>
          <p:cNvPr id="132" name="Google Shape;132;p29"/>
          <p:cNvSpPr txBox="1"/>
          <p:nvPr>
            <p:ph idx="1" type="subTitle"/>
          </p:nvPr>
        </p:nvSpPr>
        <p:spPr>
          <a:xfrm>
            <a:off x="365125" y="2777489"/>
            <a:ext cx="4023996" cy="44576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8"/>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Different related careers:</a:t>
            </a:r>
            <a:endParaRPr/>
          </a:p>
        </p:txBody>
      </p:sp>
      <p:sp>
        <p:nvSpPr>
          <p:cNvPr id="195" name="Google Shape;195;p38"/>
          <p:cNvSpPr txBox="1"/>
          <p:nvPr>
            <p:ph idx="1" type="body"/>
          </p:nvPr>
        </p:nvSpPr>
        <p:spPr>
          <a:xfrm>
            <a:off x="897500" y="1113150"/>
            <a:ext cx="2891100" cy="2917200"/>
          </a:xfrm>
          <a:prstGeom prst="rect">
            <a:avLst/>
          </a:prstGeom>
        </p:spPr>
        <p:txBody>
          <a:bodyPr anchorCtr="0" anchor="t" bIns="0" lIns="0" spcFirstLastPara="1" rIns="0" wrap="square" tIns="0">
            <a:noAutofit/>
          </a:bodyPr>
          <a:lstStyle/>
          <a:p>
            <a:pPr indent="-342900" lvl="0" marL="457200" rtl="0" algn="l">
              <a:spcBef>
                <a:spcPts val="1200"/>
              </a:spcBef>
              <a:spcAft>
                <a:spcPts val="0"/>
              </a:spcAft>
              <a:buSzPts val="1800"/>
              <a:buFont typeface="Georgia"/>
              <a:buChar char="•"/>
            </a:pPr>
            <a:r>
              <a:rPr lang="en">
                <a:latin typeface="Georgia"/>
                <a:ea typeface="Georgia"/>
                <a:cs typeface="Georgia"/>
                <a:sym typeface="Georgia"/>
              </a:rPr>
              <a:t>Machine learning engineer</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Machine learning scientist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Data Scientist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Data analyst</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Quantitative</a:t>
            </a:r>
            <a:r>
              <a:rPr lang="en">
                <a:latin typeface="Georgia"/>
                <a:ea typeface="Georgia"/>
                <a:cs typeface="Georgia"/>
                <a:sym typeface="Georgia"/>
              </a:rPr>
              <a:t> analytics specialist (QA)</a:t>
            </a:r>
            <a:endParaRPr>
              <a:latin typeface="Georgia"/>
              <a:ea typeface="Georgia"/>
              <a:cs typeface="Georgia"/>
              <a:sym typeface="Georgia"/>
            </a:endParaRPr>
          </a:p>
        </p:txBody>
      </p:sp>
      <p:sp>
        <p:nvSpPr>
          <p:cNvPr id="196" name="Google Shape;196;p38"/>
          <p:cNvSpPr txBox="1"/>
          <p:nvPr>
            <p:ph idx="1" type="body"/>
          </p:nvPr>
        </p:nvSpPr>
        <p:spPr>
          <a:xfrm>
            <a:off x="6421200" y="1097400"/>
            <a:ext cx="2217300" cy="28071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Char char="•"/>
            </a:pPr>
            <a:r>
              <a:rPr lang="en"/>
              <a:t>Federal government</a:t>
            </a:r>
            <a:endParaRPr/>
          </a:p>
          <a:p>
            <a:pPr indent="-171450" lvl="0" marL="171450" rtl="0" algn="l">
              <a:lnSpc>
                <a:spcPct val="100000"/>
              </a:lnSpc>
              <a:spcBef>
                <a:spcPts val="1200"/>
              </a:spcBef>
              <a:spcAft>
                <a:spcPts val="0"/>
              </a:spcAft>
              <a:buClr>
                <a:schemeClr val="dk1"/>
              </a:buClr>
              <a:buSzPts val="1600"/>
              <a:buChar char="•"/>
            </a:pPr>
            <a:r>
              <a:rPr lang="en"/>
              <a:t>Pharmaceuticals</a:t>
            </a:r>
            <a:endParaRPr/>
          </a:p>
          <a:p>
            <a:pPr indent="-171450" lvl="0" marL="171450" rtl="0" algn="l">
              <a:lnSpc>
                <a:spcPct val="100000"/>
              </a:lnSpc>
              <a:spcBef>
                <a:spcPts val="1200"/>
              </a:spcBef>
              <a:spcAft>
                <a:spcPts val="0"/>
              </a:spcAft>
              <a:buClr>
                <a:schemeClr val="dk1"/>
              </a:buClr>
              <a:buSzPts val="1600"/>
              <a:buChar char="•"/>
            </a:pPr>
            <a:r>
              <a:rPr lang="en"/>
              <a:t>Banking</a:t>
            </a:r>
            <a:endParaRPr/>
          </a:p>
          <a:p>
            <a:pPr indent="-171450" lvl="0" marL="171450" rtl="0" algn="l">
              <a:lnSpc>
                <a:spcPct val="100000"/>
              </a:lnSpc>
              <a:spcBef>
                <a:spcPts val="1200"/>
              </a:spcBef>
              <a:spcAft>
                <a:spcPts val="0"/>
              </a:spcAft>
              <a:buClr>
                <a:schemeClr val="dk1"/>
              </a:buClr>
              <a:buSzPts val="1600"/>
              <a:buChar char="•"/>
            </a:pPr>
            <a:r>
              <a:rPr lang="en"/>
              <a:t>Engineering</a:t>
            </a:r>
            <a:endParaRPr/>
          </a:p>
          <a:p>
            <a:pPr indent="-171450" lvl="0" marL="171450" rtl="0" algn="l">
              <a:lnSpc>
                <a:spcPct val="100000"/>
              </a:lnSpc>
              <a:spcBef>
                <a:spcPts val="1200"/>
              </a:spcBef>
              <a:spcAft>
                <a:spcPts val="0"/>
              </a:spcAft>
              <a:buClr>
                <a:schemeClr val="dk1"/>
              </a:buClr>
              <a:buSzPts val="1600"/>
              <a:buChar char="•"/>
            </a:pPr>
            <a:r>
              <a:rPr lang="en"/>
              <a:t>Technology</a:t>
            </a:r>
            <a:endParaRPr/>
          </a:p>
          <a:p>
            <a:pPr indent="-171450" lvl="0" marL="171450" rtl="0" algn="l">
              <a:lnSpc>
                <a:spcPct val="100000"/>
              </a:lnSpc>
              <a:spcBef>
                <a:spcPts val="1200"/>
              </a:spcBef>
              <a:spcAft>
                <a:spcPts val="0"/>
              </a:spcAft>
              <a:buClr>
                <a:schemeClr val="dk1"/>
              </a:buClr>
              <a:buSzPts val="1600"/>
              <a:buChar char="•"/>
            </a:pPr>
            <a:r>
              <a:rPr lang="en"/>
              <a:t>Marketing</a:t>
            </a:r>
            <a:endParaRPr/>
          </a:p>
        </p:txBody>
      </p:sp>
      <p:pic>
        <p:nvPicPr>
          <p:cNvPr id="197" name="Google Shape;197;p38"/>
          <p:cNvPicPr preferRelativeResize="0"/>
          <p:nvPr/>
        </p:nvPicPr>
        <p:blipFill>
          <a:blip r:embed="rId3">
            <a:alphaModFix/>
          </a:blip>
          <a:stretch>
            <a:fillRect/>
          </a:stretch>
        </p:blipFill>
        <p:spPr>
          <a:xfrm>
            <a:off x="3207900" y="1822050"/>
            <a:ext cx="3127875" cy="31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lnSpc>
                <a:spcPct val="121000"/>
              </a:lnSpc>
              <a:spcBef>
                <a:spcPts val="0"/>
              </a:spcBef>
              <a:spcAft>
                <a:spcPts val="0"/>
              </a:spcAft>
              <a:buNone/>
            </a:pPr>
            <a:r>
              <a:rPr b="1" lang="en" sz="1500">
                <a:solidFill>
                  <a:srgbClr val="323232"/>
                </a:solidFill>
                <a:highlight>
                  <a:srgbClr val="FFFFFF"/>
                </a:highlight>
              </a:rPr>
              <a:t>Industries that rely on data science</a:t>
            </a:r>
            <a:endParaRPr/>
          </a:p>
        </p:txBody>
      </p:sp>
      <p:sp>
        <p:nvSpPr>
          <p:cNvPr id="203" name="Google Shape;203;p39"/>
          <p:cNvSpPr txBox="1"/>
          <p:nvPr>
            <p:ph idx="1" type="body"/>
          </p:nvPr>
        </p:nvSpPr>
        <p:spPr>
          <a:xfrm>
            <a:off x="365750" y="749825"/>
            <a:ext cx="3095700" cy="3426600"/>
          </a:xfrm>
          <a:prstGeom prst="rect">
            <a:avLst/>
          </a:prstGeom>
        </p:spPr>
        <p:txBody>
          <a:bodyPr anchorCtr="0" anchor="t" bIns="0" lIns="0" spcFirstLastPara="1" rIns="0" wrap="square" tIns="0">
            <a:noAutofit/>
          </a:bodyPr>
          <a:lstStyle/>
          <a:p>
            <a:pPr indent="-314325" lvl="0" marL="698500" rtl="0" algn="l">
              <a:lnSpc>
                <a:spcPct val="167000"/>
              </a:lnSpc>
              <a:spcBef>
                <a:spcPts val="80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agriculture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big data</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Digital economy</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economics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fraud detection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healthcare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human resources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IT</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marketing optimization</a:t>
            </a:r>
            <a:endParaRPr sz="1350">
              <a:solidFill>
                <a:srgbClr val="666666"/>
              </a:solidFill>
              <a:highlight>
                <a:srgbClr val="FFFFFF"/>
              </a:highlight>
              <a:latin typeface="Georgia"/>
              <a:ea typeface="Georgia"/>
              <a:cs typeface="Georgia"/>
              <a:sym typeface="Georgia"/>
            </a:endParaRPr>
          </a:p>
          <a:p>
            <a:pPr indent="0" lvl="0" marL="0" rtl="0" algn="l">
              <a:spcBef>
                <a:spcPts val="3800"/>
              </a:spcBef>
              <a:spcAft>
                <a:spcPts val="0"/>
              </a:spcAft>
              <a:buNone/>
            </a:pPr>
            <a:r>
              <a:t/>
            </a:r>
            <a:endParaRPr/>
          </a:p>
        </p:txBody>
      </p:sp>
      <p:sp>
        <p:nvSpPr>
          <p:cNvPr id="204" name="Google Shape;204;p39"/>
          <p:cNvSpPr txBox="1"/>
          <p:nvPr/>
        </p:nvSpPr>
        <p:spPr>
          <a:xfrm>
            <a:off x="4166225" y="440075"/>
            <a:ext cx="4612500" cy="4046100"/>
          </a:xfrm>
          <a:prstGeom prst="rect">
            <a:avLst/>
          </a:prstGeom>
          <a:noFill/>
          <a:ln>
            <a:noFill/>
          </a:ln>
        </p:spPr>
        <p:txBody>
          <a:bodyPr anchorCtr="0" anchor="t" bIns="91425" lIns="91425" spcFirstLastPara="1" rIns="91425" wrap="square" tIns="91425">
            <a:noAutofit/>
          </a:bodyPr>
          <a:lstStyle/>
          <a:p>
            <a:pPr indent="-314325" lvl="0" marL="698500" rtl="0" algn="l">
              <a:lnSpc>
                <a:spcPct val="167000"/>
              </a:lnSpc>
              <a:spcBef>
                <a:spcPts val="80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public policy</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risk management</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robotics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machine translation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manufacturing</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medical informatics</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social science</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speech recognition</a:t>
            </a:r>
            <a:endParaRPr sz="1350">
              <a:solidFill>
                <a:srgbClr val="666666"/>
              </a:solidFill>
              <a:highlight>
                <a:srgbClr val="FFFFFF"/>
              </a:highlight>
              <a:latin typeface="Georgia"/>
              <a:ea typeface="Georgia"/>
              <a:cs typeface="Georgia"/>
              <a:sym typeface="Georgia"/>
            </a:endParaRPr>
          </a:p>
          <a:p>
            <a:pPr indent="-314325" lvl="0" marL="698500" rtl="0" algn="l">
              <a:lnSpc>
                <a:spcPct val="167000"/>
              </a:lnSpc>
              <a:spcBef>
                <a:spcPts val="0"/>
              </a:spcBef>
              <a:spcAft>
                <a:spcPts val="0"/>
              </a:spcAft>
              <a:buClr>
                <a:srgbClr val="666666"/>
              </a:buClr>
              <a:buSzPts val="1350"/>
              <a:buFont typeface="Georgia"/>
              <a:buChar char="●"/>
            </a:pPr>
            <a:r>
              <a:rPr lang="en" sz="1350">
                <a:solidFill>
                  <a:srgbClr val="666666"/>
                </a:solidFill>
                <a:highlight>
                  <a:srgbClr val="FFFFFF"/>
                </a:highlight>
                <a:latin typeface="Georgia"/>
                <a:ea typeface="Georgia"/>
                <a:cs typeface="Georgia"/>
                <a:sym typeface="Georgia"/>
              </a:rPr>
              <a:t>travel</a:t>
            </a:r>
            <a:endParaRPr sz="1350">
              <a:solidFill>
                <a:srgbClr val="666666"/>
              </a:solidFill>
              <a:highlight>
                <a:srgbClr val="FFFFFF"/>
              </a:highlight>
              <a:latin typeface="Georgia"/>
              <a:ea typeface="Georgia"/>
              <a:cs typeface="Georgia"/>
              <a:sym typeface="Georgia"/>
            </a:endParaRPr>
          </a:p>
          <a:p>
            <a:pPr indent="0" lvl="0" marL="0" rtl="0" algn="l">
              <a:spcBef>
                <a:spcPts val="3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Tools</a:t>
            </a:r>
            <a:endParaRPr/>
          </a:p>
        </p:txBody>
      </p:sp>
      <p:sp>
        <p:nvSpPr>
          <p:cNvPr id="210" name="Google Shape;210;p40"/>
          <p:cNvSpPr txBox="1"/>
          <p:nvPr>
            <p:ph idx="1" type="body"/>
          </p:nvPr>
        </p:nvSpPr>
        <p:spPr>
          <a:xfrm>
            <a:off x="365125" y="1200151"/>
            <a:ext cx="8412600" cy="34266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Font typeface="Georgia"/>
              <a:buChar char="•"/>
            </a:pPr>
            <a:r>
              <a:rPr lang="en">
                <a:latin typeface="Georgia"/>
                <a:ea typeface="Georgia"/>
                <a:cs typeface="Georgia"/>
                <a:sym typeface="Georgia"/>
              </a:rPr>
              <a:t>Microsoft Excel</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Python</a:t>
            </a:r>
            <a:endParaRPr>
              <a:latin typeface="Georgia"/>
              <a:ea typeface="Georgia"/>
              <a:cs typeface="Georgia"/>
              <a:sym typeface="Georgia"/>
            </a:endParaRPr>
          </a:p>
          <a:p>
            <a:pPr indent="-184150" lvl="0" marL="171450" rtl="0" algn="l">
              <a:lnSpc>
                <a:spcPct val="100000"/>
              </a:lnSpc>
              <a:spcBef>
                <a:spcPts val="1200"/>
              </a:spcBef>
              <a:spcAft>
                <a:spcPts val="0"/>
              </a:spcAft>
              <a:buSzPts val="1800"/>
              <a:buFont typeface="Georgia"/>
              <a:buChar char="•"/>
            </a:pPr>
            <a:r>
              <a:rPr lang="en">
                <a:latin typeface="Georgia"/>
                <a:ea typeface="Georgia"/>
                <a:cs typeface="Georgia"/>
                <a:sym typeface="Georgia"/>
              </a:rPr>
              <a:t>Spark</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SQL</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Tableau</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R</a:t>
            </a:r>
            <a:endParaRPr>
              <a:latin typeface="Georgia"/>
              <a:ea typeface="Georgia"/>
              <a:cs typeface="Georgia"/>
              <a:sym typeface="Georgia"/>
            </a:endParaRPr>
          </a:p>
          <a:p>
            <a:pPr indent="-184150" lvl="0" marL="171450" rtl="0" algn="l">
              <a:lnSpc>
                <a:spcPct val="100000"/>
              </a:lnSpc>
              <a:spcBef>
                <a:spcPts val="1200"/>
              </a:spcBef>
              <a:spcAft>
                <a:spcPts val="0"/>
              </a:spcAft>
              <a:buSzPts val="1800"/>
              <a:buFont typeface="Georgia"/>
              <a:buChar char="•"/>
            </a:pPr>
            <a:r>
              <a:rPr lang="en">
                <a:latin typeface="Georgia"/>
                <a:ea typeface="Georgia"/>
                <a:cs typeface="Georgia"/>
                <a:sym typeface="Georgia"/>
              </a:rPr>
              <a:t>Cloud data management tools</a:t>
            </a:r>
            <a:endParaRPr>
              <a:latin typeface="Georgia"/>
              <a:ea typeface="Georgia"/>
              <a:cs typeface="Georgia"/>
              <a:sym typeface="Georgia"/>
            </a:endParaRPr>
          </a:p>
        </p:txBody>
      </p:sp>
      <p:sp>
        <p:nvSpPr>
          <p:cNvPr id="211" name="Google Shape;211;p4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0"/>
          <p:cNvPicPr preferRelativeResize="0"/>
          <p:nvPr/>
        </p:nvPicPr>
        <p:blipFill>
          <a:blip r:embed="rId3">
            <a:alphaModFix/>
          </a:blip>
          <a:stretch>
            <a:fillRect/>
          </a:stretch>
        </p:blipFill>
        <p:spPr>
          <a:xfrm>
            <a:off x="3576400" y="494250"/>
            <a:ext cx="1219200" cy="1200150"/>
          </a:xfrm>
          <a:prstGeom prst="rect">
            <a:avLst/>
          </a:prstGeom>
          <a:noFill/>
          <a:ln>
            <a:noFill/>
          </a:ln>
        </p:spPr>
      </p:pic>
      <p:pic>
        <p:nvPicPr>
          <p:cNvPr id="213" name="Google Shape;213;p40"/>
          <p:cNvPicPr preferRelativeResize="0"/>
          <p:nvPr/>
        </p:nvPicPr>
        <p:blipFill>
          <a:blip r:embed="rId4">
            <a:alphaModFix/>
          </a:blip>
          <a:stretch>
            <a:fillRect/>
          </a:stretch>
        </p:blipFill>
        <p:spPr>
          <a:xfrm>
            <a:off x="5459725" y="494238"/>
            <a:ext cx="2952750" cy="1552575"/>
          </a:xfrm>
          <a:prstGeom prst="rect">
            <a:avLst/>
          </a:prstGeom>
          <a:noFill/>
          <a:ln>
            <a:noFill/>
          </a:ln>
        </p:spPr>
      </p:pic>
      <p:pic>
        <p:nvPicPr>
          <p:cNvPr id="214" name="Google Shape;214;p40"/>
          <p:cNvPicPr preferRelativeResize="0"/>
          <p:nvPr/>
        </p:nvPicPr>
        <p:blipFill>
          <a:blip r:embed="rId5">
            <a:alphaModFix/>
          </a:blip>
          <a:stretch>
            <a:fillRect/>
          </a:stretch>
        </p:blipFill>
        <p:spPr>
          <a:xfrm>
            <a:off x="3157800" y="1962150"/>
            <a:ext cx="1219200" cy="1219200"/>
          </a:xfrm>
          <a:prstGeom prst="rect">
            <a:avLst/>
          </a:prstGeom>
          <a:noFill/>
          <a:ln>
            <a:noFill/>
          </a:ln>
        </p:spPr>
      </p:pic>
      <p:pic>
        <p:nvPicPr>
          <p:cNvPr id="215" name="Google Shape;215;p40"/>
          <p:cNvPicPr preferRelativeResize="0"/>
          <p:nvPr/>
        </p:nvPicPr>
        <p:blipFill>
          <a:blip r:embed="rId6">
            <a:alphaModFix/>
          </a:blip>
          <a:stretch>
            <a:fillRect/>
          </a:stretch>
        </p:blipFill>
        <p:spPr>
          <a:xfrm>
            <a:off x="5926875" y="2186925"/>
            <a:ext cx="2990850" cy="1524000"/>
          </a:xfrm>
          <a:prstGeom prst="rect">
            <a:avLst/>
          </a:prstGeom>
          <a:noFill/>
          <a:ln>
            <a:noFill/>
          </a:ln>
        </p:spPr>
      </p:pic>
      <p:pic>
        <p:nvPicPr>
          <p:cNvPr id="216" name="Google Shape;216;p40"/>
          <p:cNvPicPr preferRelativeResize="0"/>
          <p:nvPr/>
        </p:nvPicPr>
        <p:blipFill>
          <a:blip r:embed="rId7">
            <a:alphaModFix/>
          </a:blip>
          <a:stretch>
            <a:fillRect/>
          </a:stretch>
        </p:blipFill>
        <p:spPr>
          <a:xfrm>
            <a:off x="3642021" y="3675471"/>
            <a:ext cx="1453725" cy="1453750"/>
          </a:xfrm>
          <a:prstGeom prst="rect">
            <a:avLst/>
          </a:prstGeom>
          <a:noFill/>
          <a:ln>
            <a:noFill/>
          </a:ln>
        </p:spPr>
      </p:pic>
      <p:pic>
        <p:nvPicPr>
          <p:cNvPr id="217" name="Google Shape;217;p40"/>
          <p:cNvPicPr preferRelativeResize="0"/>
          <p:nvPr/>
        </p:nvPicPr>
        <p:blipFill>
          <a:blip r:embed="rId8">
            <a:alphaModFix/>
          </a:blip>
          <a:stretch>
            <a:fillRect/>
          </a:stretch>
        </p:blipFill>
        <p:spPr>
          <a:xfrm>
            <a:off x="5596775" y="3950998"/>
            <a:ext cx="1763875" cy="1021050"/>
          </a:xfrm>
          <a:prstGeom prst="rect">
            <a:avLst/>
          </a:prstGeom>
          <a:noFill/>
          <a:ln>
            <a:noFill/>
          </a:ln>
        </p:spPr>
      </p:pic>
      <p:pic>
        <p:nvPicPr>
          <p:cNvPr id="218" name="Google Shape;218;p40"/>
          <p:cNvPicPr preferRelativeResize="0"/>
          <p:nvPr/>
        </p:nvPicPr>
        <p:blipFill>
          <a:blip r:embed="rId9">
            <a:alphaModFix/>
          </a:blip>
          <a:stretch>
            <a:fillRect/>
          </a:stretch>
        </p:blipFill>
        <p:spPr>
          <a:xfrm>
            <a:off x="3832913" y="2377913"/>
            <a:ext cx="1763875" cy="1763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3219450" y="1728788"/>
            <a:ext cx="2705100" cy="16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Definition: high scale</a:t>
            </a:r>
            <a:endParaRPr/>
          </a:p>
        </p:txBody>
      </p:sp>
      <p:sp>
        <p:nvSpPr>
          <p:cNvPr id="138" name="Google Shape;138;p30"/>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800"/>
              <a:buNone/>
            </a:pPr>
            <a:r>
              <a:rPr lang="en" sz="2600">
                <a:latin typeface="Georgia"/>
                <a:ea typeface="Georgia"/>
                <a:cs typeface="Georgia"/>
                <a:sym typeface="Georgia"/>
              </a:rPr>
              <a:t>Data science is an </a:t>
            </a:r>
            <a:r>
              <a:rPr lang="en" sz="2600">
                <a:latin typeface="Georgia"/>
                <a:ea typeface="Georgia"/>
                <a:cs typeface="Georgia"/>
                <a:sym typeface="Georgia"/>
              </a:rPr>
              <a:t>interdisciplinary</a:t>
            </a:r>
            <a:r>
              <a:rPr lang="en" sz="2600">
                <a:latin typeface="Georgia"/>
                <a:ea typeface="Georgia"/>
                <a:cs typeface="Georgia"/>
                <a:sym typeface="Georgia"/>
              </a:rPr>
              <a:t> field that uses scientific methods, processes, algorithms and systems to extract knowledge and insights from many structural and unstructured data. Data science is related to data mining, deep learning and big data *.</a:t>
            </a:r>
            <a:endParaRPr sz="2600">
              <a:latin typeface="Georgia"/>
              <a:ea typeface="Georgia"/>
              <a:cs typeface="Georgia"/>
              <a:sym typeface="Georgia"/>
            </a:endParaRPr>
          </a:p>
          <a:p>
            <a:pPr indent="0" lvl="0" marL="0" rtl="0" algn="l">
              <a:lnSpc>
                <a:spcPct val="100000"/>
              </a:lnSpc>
              <a:spcBef>
                <a:spcPts val="0"/>
              </a:spcBef>
              <a:spcAft>
                <a:spcPts val="0"/>
              </a:spcAft>
              <a:buClr>
                <a:schemeClr val="dk1"/>
              </a:buClr>
              <a:buSzPts val="2800"/>
              <a:buNone/>
            </a:pPr>
            <a:r>
              <a:rPr lang="en" sz="2000">
                <a:latin typeface="Georgia"/>
                <a:ea typeface="Georgia"/>
                <a:cs typeface="Georgia"/>
                <a:sym typeface="Georgia"/>
              </a:rPr>
              <a:t>More concise definition:</a:t>
            </a:r>
            <a:r>
              <a:rPr lang="en" sz="2800">
                <a:latin typeface="Georgia"/>
                <a:ea typeface="Georgia"/>
                <a:cs typeface="Georgia"/>
                <a:sym typeface="Georgia"/>
              </a:rPr>
              <a:t> </a:t>
            </a:r>
            <a:r>
              <a:rPr lang="en" sz="1550">
                <a:solidFill>
                  <a:srgbClr val="000000"/>
                </a:solidFill>
                <a:highlight>
                  <a:srgbClr val="FFFFFF"/>
                </a:highlight>
                <a:latin typeface="Georgia"/>
                <a:ea typeface="Georgia"/>
                <a:cs typeface="Georgia"/>
                <a:sym typeface="Georgia"/>
              </a:rPr>
              <a:t>data science is the technology of handling and</a:t>
            </a:r>
            <a:endParaRPr sz="1550">
              <a:solidFill>
                <a:srgbClr val="00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550">
                <a:solidFill>
                  <a:srgbClr val="000000"/>
                </a:solidFill>
                <a:highlight>
                  <a:srgbClr val="FFFFFF"/>
                </a:highlight>
                <a:latin typeface="Georgia"/>
                <a:ea typeface="Georgia"/>
                <a:cs typeface="Georgia"/>
                <a:sym typeface="Georgia"/>
              </a:rPr>
              <a:t>extracting value from data</a:t>
            </a:r>
            <a:endParaRPr sz="155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2800"/>
              <a:buNone/>
            </a:pPr>
            <a:r>
              <a:t/>
            </a:r>
            <a:endParaRPr sz="3000"/>
          </a:p>
        </p:txBody>
      </p:sp>
      <p:sp>
        <p:nvSpPr>
          <p:cNvPr id="139" name="Google Shape;139;p30"/>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30"/>
          <p:cNvSpPr txBox="1"/>
          <p:nvPr/>
        </p:nvSpPr>
        <p:spPr>
          <a:xfrm>
            <a:off x="457200" y="4800600"/>
            <a:ext cx="6490800" cy="28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600">
                <a:solidFill>
                  <a:schemeClr val="dk1"/>
                </a:solidFill>
              </a:rPr>
              <a:t>*</a:t>
            </a:r>
            <a:r>
              <a:rPr b="0" i="0" lang="en" sz="1600" u="none" cap="none" strike="noStrike">
                <a:solidFill>
                  <a:schemeClr val="dk1"/>
                </a:solidFill>
                <a:latin typeface="Arial"/>
                <a:ea typeface="Arial"/>
                <a:cs typeface="Arial"/>
                <a:sym typeface="Arial"/>
              </a:rPr>
              <a:t>Source:  https://en.wikipedia.org/wiki/Data_science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History of Data Science</a:t>
            </a:r>
            <a:endParaRPr/>
          </a:p>
        </p:txBody>
      </p:sp>
      <p:sp>
        <p:nvSpPr>
          <p:cNvPr id="146" name="Google Shape;146;p31"/>
          <p:cNvSpPr txBox="1"/>
          <p:nvPr>
            <p:ph idx="1" type="body"/>
          </p:nvPr>
        </p:nvSpPr>
        <p:spPr>
          <a:xfrm>
            <a:off x="-1032425" y="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sz="1200">
                <a:solidFill>
                  <a:srgbClr val="222222"/>
                </a:solidFill>
                <a:highlight>
                  <a:srgbClr val="FFFFFF"/>
                </a:highlight>
                <a:latin typeface="Georgia"/>
                <a:ea typeface="Georgia"/>
                <a:cs typeface="Georgia"/>
                <a:sym typeface="Georgia"/>
              </a:rPr>
              <a:t>The </a:t>
            </a:r>
            <a:r>
              <a:rPr b="1" lang="en" sz="1200">
                <a:solidFill>
                  <a:srgbClr val="222222"/>
                </a:solidFill>
                <a:highlight>
                  <a:srgbClr val="FFFFFF"/>
                </a:highlight>
                <a:latin typeface="Georgia"/>
                <a:ea typeface="Georgia"/>
                <a:cs typeface="Georgia"/>
                <a:sym typeface="Georgia"/>
              </a:rPr>
              <a:t>term</a:t>
            </a:r>
            <a:r>
              <a:rPr lang="en" sz="1200">
                <a:solidFill>
                  <a:srgbClr val="222222"/>
                </a:solidFill>
                <a:highlight>
                  <a:srgbClr val="FFFFFF"/>
                </a:highlight>
                <a:latin typeface="Georgia"/>
                <a:ea typeface="Georgia"/>
                <a:cs typeface="Georgia"/>
                <a:sym typeface="Georgia"/>
              </a:rPr>
              <a:t> was first used in 1960 by Peter Naur, who was a pioneer in computer </a:t>
            </a:r>
            <a:r>
              <a:rPr b="1" lang="en" sz="1200">
                <a:solidFill>
                  <a:srgbClr val="222222"/>
                </a:solidFill>
                <a:highlight>
                  <a:srgbClr val="FFFFFF"/>
                </a:highlight>
                <a:latin typeface="Georgia"/>
                <a:ea typeface="Georgia"/>
                <a:cs typeface="Georgia"/>
                <a:sym typeface="Georgia"/>
              </a:rPr>
              <a:t>science</a:t>
            </a:r>
            <a:r>
              <a:rPr lang="en" sz="1200">
                <a:solidFill>
                  <a:srgbClr val="222222"/>
                </a:solidFill>
                <a:highlight>
                  <a:srgbClr val="FFFFFF"/>
                </a:highlight>
                <a:latin typeface="Georgia"/>
                <a:ea typeface="Georgia"/>
                <a:cs typeface="Georgia"/>
                <a:sym typeface="Georgia"/>
              </a:rPr>
              <a:t>.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200">
                <a:solidFill>
                  <a:srgbClr val="222222"/>
                </a:solidFill>
                <a:highlight>
                  <a:srgbClr val="FFFFFF"/>
                </a:highlight>
                <a:latin typeface="Georgia"/>
                <a:ea typeface="Georgia"/>
                <a:cs typeface="Georgia"/>
                <a:sym typeface="Georgia"/>
              </a:rPr>
              <a:t>He described the foundational aspects of the techniques and approaches used in </a:t>
            </a:r>
            <a:r>
              <a:rPr b="1" lang="en" sz="1200">
                <a:solidFill>
                  <a:srgbClr val="222222"/>
                </a:solidFill>
                <a:highlight>
                  <a:srgbClr val="FFFFFF"/>
                </a:highlight>
                <a:latin typeface="Georgia"/>
                <a:ea typeface="Georgia"/>
                <a:cs typeface="Georgia"/>
                <a:sym typeface="Georgia"/>
              </a:rPr>
              <a:t>data science</a:t>
            </a:r>
            <a:r>
              <a:rPr lang="en" sz="1200">
                <a:solidFill>
                  <a:srgbClr val="222222"/>
                </a:solidFill>
                <a:highlight>
                  <a:srgbClr val="FFFFFF"/>
                </a:highlight>
                <a:latin typeface="Georgia"/>
                <a:ea typeface="Georgia"/>
                <a:cs typeface="Georgia"/>
                <a:sym typeface="Georgia"/>
              </a:rPr>
              <a:t> in his 1974 book, Concise Survey of Computer Methods.</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200">
              <a:solidFill>
                <a:srgbClr val="222222"/>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350">
                <a:solidFill>
                  <a:srgbClr val="6C6C6C"/>
                </a:solidFill>
                <a:highlight>
                  <a:srgbClr val="FFFFFF"/>
                </a:highlight>
                <a:latin typeface="Georgia"/>
                <a:ea typeface="Georgia"/>
                <a:cs typeface="Georgia"/>
                <a:sym typeface="Georgia"/>
              </a:rPr>
              <a:t>In 1996, the International Federation of Classification Societies used the term data science in its conference. A computer scientist named William S. Cleveland introduced data science as a discipline in his article, "Data Science: An Action Plan for Expanding the Technical Areas of Statistics," which was published in 2001 in the International Statistical Review. Over the years, it morphed and grew into the most sought-after, rapid-paced research technique of modern technology.</a:t>
            </a:r>
            <a:endParaRPr sz="1200">
              <a:solidFill>
                <a:srgbClr val="222222"/>
              </a:solidFill>
              <a:highlight>
                <a:srgbClr val="FFFFFF"/>
              </a:highlight>
              <a:latin typeface="Georgia"/>
              <a:ea typeface="Georgia"/>
              <a:cs typeface="Georgia"/>
              <a:sym typeface="Georgia"/>
            </a:endParaRPr>
          </a:p>
        </p:txBody>
      </p:sp>
      <p:pic>
        <p:nvPicPr>
          <p:cNvPr id="147" name="Google Shape;147;p31"/>
          <p:cNvPicPr preferRelativeResize="0"/>
          <p:nvPr/>
        </p:nvPicPr>
        <p:blipFill>
          <a:blip r:embed="rId3">
            <a:alphaModFix/>
          </a:blip>
          <a:stretch>
            <a:fillRect/>
          </a:stretch>
        </p:blipFill>
        <p:spPr>
          <a:xfrm>
            <a:off x="6667625" y="0"/>
            <a:ext cx="1771650" cy="17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data science? (closer look)</a:t>
            </a:r>
            <a:endParaRPr/>
          </a:p>
        </p:txBody>
      </p:sp>
      <p:sp>
        <p:nvSpPr>
          <p:cNvPr id="153" name="Google Shape;153;p32"/>
          <p:cNvSpPr txBox="1"/>
          <p:nvPr>
            <p:ph idx="1" type="body"/>
          </p:nvPr>
        </p:nvSpPr>
        <p:spPr>
          <a:xfrm>
            <a:off x="365125" y="12001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latin typeface="Georgia"/>
                <a:ea typeface="Georgia"/>
                <a:cs typeface="Georgia"/>
                <a:sym typeface="Georgia"/>
              </a:rPr>
              <a:t>Data science is scientific approach for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problem solving using large amount of data,</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Computer scientific techniques using specific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Domain knowledge</a:t>
            </a:r>
            <a:endParaRPr>
              <a:latin typeface="Georgia"/>
              <a:ea typeface="Georgia"/>
              <a:cs typeface="Georgia"/>
              <a:sym typeface="Georgia"/>
            </a:endParaRPr>
          </a:p>
          <a:p>
            <a:pPr indent="0" lvl="0" marL="0" rtl="0" algn="l">
              <a:spcBef>
                <a:spcPts val="1200"/>
              </a:spcBef>
              <a:spcAft>
                <a:spcPts val="0"/>
              </a:spcAft>
              <a:buNone/>
            </a:pPr>
            <a:r>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Example: Using knowledge about bikers traffic,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Computer programming skills, statistical skills to </a:t>
            </a:r>
            <a:endParaRPr>
              <a:latin typeface="Georgia"/>
              <a:ea typeface="Georgia"/>
              <a:cs typeface="Georgia"/>
              <a:sym typeface="Georgia"/>
            </a:endParaRPr>
          </a:p>
          <a:p>
            <a:pPr indent="0" lvl="0" marL="0" rtl="0" algn="l">
              <a:spcBef>
                <a:spcPts val="1200"/>
              </a:spcBef>
              <a:spcAft>
                <a:spcPts val="0"/>
              </a:spcAft>
              <a:buNone/>
            </a:pPr>
            <a:r>
              <a:rPr lang="en">
                <a:latin typeface="Georgia"/>
                <a:ea typeface="Georgia"/>
                <a:cs typeface="Georgia"/>
                <a:sym typeface="Georgia"/>
              </a:rPr>
              <a:t>design an online bike sharing app.</a:t>
            </a:r>
            <a:endParaRPr>
              <a:latin typeface="Georgia"/>
              <a:ea typeface="Georgia"/>
              <a:cs typeface="Georgia"/>
              <a:sym typeface="Georgia"/>
            </a:endParaRPr>
          </a:p>
        </p:txBody>
      </p:sp>
      <p:pic>
        <p:nvPicPr>
          <p:cNvPr id="154" name="Google Shape;154;p32"/>
          <p:cNvPicPr preferRelativeResize="0"/>
          <p:nvPr/>
        </p:nvPicPr>
        <p:blipFill>
          <a:blip r:embed="rId3">
            <a:alphaModFix/>
          </a:blip>
          <a:stretch>
            <a:fillRect/>
          </a:stretch>
        </p:blipFill>
        <p:spPr>
          <a:xfrm>
            <a:off x="4742226" y="1097400"/>
            <a:ext cx="4112850" cy="3727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Interests</a:t>
            </a:r>
            <a:endParaRPr/>
          </a:p>
        </p:txBody>
      </p:sp>
      <p:sp>
        <p:nvSpPr>
          <p:cNvPr id="160" name="Google Shape;160;p33"/>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58750" lvl="0" marL="171450" rtl="0" algn="l">
              <a:lnSpc>
                <a:spcPct val="121000"/>
              </a:lnSpc>
              <a:spcBef>
                <a:spcPts val="0"/>
              </a:spcBef>
              <a:spcAft>
                <a:spcPts val="0"/>
              </a:spcAft>
              <a:buSzPts val="1600"/>
              <a:buFont typeface="Georgia"/>
              <a:buChar char="•"/>
            </a:pPr>
            <a:r>
              <a:rPr b="1" lang="en" sz="1500">
                <a:solidFill>
                  <a:srgbClr val="323232"/>
                </a:solidFill>
                <a:highlight>
                  <a:srgbClr val="FFFFFF"/>
                </a:highlight>
                <a:latin typeface="Georgia"/>
                <a:ea typeface="Georgia"/>
                <a:cs typeface="Georgia"/>
                <a:sym typeface="Georgia"/>
              </a:rPr>
              <a:t>Why is data science important?</a:t>
            </a:r>
            <a:endParaRPr b="1" sz="1500">
              <a:solidFill>
                <a:srgbClr val="323232"/>
              </a:solidFill>
              <a:highlight>
                <a:srgbClr val="FFFFFF"/>
              </a:highlight>
              <a:latin typeface="Georgia"/>
              <a:ea typeface="Georgia"/>
              <a:cs typeface="Georgia"/>
              <a:sym typeface="Georgia"/>
            </a:endParaRPr>
          </a:p>
          <a:p>
            <a:pPr indent="-158750" lvl="0" marL="171450" rtl="0" algn="l">
              <a:lnSpc>
                <a:spcPct val="167000"/>
              </a:lnSpc>
              <a:spcBef>
                <a:spcPts val="0"/>
              </a:spcBef>
              <a:spcAft>
                <a:spcPts val="0"/>
              </a:spcAft>
              <a:buSzPts val="1600"/>
              <a:buFont typeface="Georgia"/>
              <a:buChar char="•"/>
            </a:pPr>
            <a:r>
              <a:rPr lang="en" sz="1350">
                <a:solidFill>
                  <a:srgbClr val="6C6C6C"/>
                </a:solidFill>
                <a:highlight>
                  <a:srgbClr val="FFFFFF"/>
                </a:highlight>
                <a:latin typeface="Georgia"/>
                <a:ea typeface="Georgia"/>
                <a:cs typeface="Georgia"/>
                <a:sym typeface="Georgia"/>
              </a:rPr>
              <a:t>Data science is a highly interdisciplinary practice involving a large scope of information and one that usually takes into account the big picture more than other analytical fields. In business, the goal of data science is to provide intelligence about consumers and campaigns and help companies create strong plans to engage their audience and sell their products.</a:t>
            </a:r>
            <a:endParaRPr i="1" sz="1000">
              <a:solidFill>
                <a:srgbClr val="666666"/>
              </a:solidFill>
              <a:highlight>
                <a:srgbClr val="FFFFFF"/>
              </a:highlight>
              <a:latin typeface="Georgia"/>
              <a:ea typeface="Georgia"/>
              <a:cs typeface="Georgia"/>
              <a:sym typeface="Georgia"/>
            </a:endParaRPr>
          </a:p>
          <a:p>
            <a:pPr indent="-158750" lvl="0" marL="171450" rtl="0" algn="l">
              <a:lnSpc>
                <a:spcPct val="167000"/>
              </a:lnSpc>
              <a:spcBef>
                <a:spcPts val="0"/>
              </a:spcBef>
              <a:spcAft>
                <a:spcPts val="0"/>
              </a:spcAft>
              <a:buSzPts val="1600"/>
              <a:buChar char="•"/>
            </a:pPr>
            <a:r>
              <a:rPr lang="en" sz="1350">
                <a:solidFill>
                  <a:srgbClr val="6C6C6C"/>
                </a:solidFill>
                <a:highlight>
                  <a:srgbClr val="FFFFFF"/>
                </a:highlight>
                <a:latin typeface="Georgia"/>
                <a:ea typeface="Georgia"/>
                <a:cs typeface="Georgia"/>
                <a:sym typeface="Georgia"/>
              </a:rPr>
              <a:t>Data scientists must rely on creative insights using big data, the large amounts of information collected through various collection processes, like data mining.</a:t>
            </a:r>
            <a:endParaRPr sz="1350">
              <a:solidFill>
                <a:srgbClr val="6C6C6C"/>
              </a:solidFill>
              <a:highlight>
                <a:srgbClr val="FFFFFF"/>
              </a:highlight>
              <a:latin typeface="Georgia"/>
              <a:ea typeface="Georgia"/>
              <a:cs typeface="Georgia"/>
              <a:sym typeface="Georgia"/>
            </a:endParaRPr>
          </a:p>
          <a:p>
            <a:pPr indent="0" lvl="0" marL="171450" rtl="0" algn="l">
              <a:lnSpc>
                <a:spcPct val="100000"/>
              </a:lnSpc>
              <a:spcBef>
                <a:spcPts val="2000"/>
              </a:spcBef>
              <a:spcAft>
                <a:spcPts val="0"/>
              </a:spcAft>
              <a:buNone/>
            </a:pPr>
            <a:r>
              <a:t/>
            </a:r>
            <a:endParaRPr/>
          </a:p>
        </p:txBody>
      </p:sp>
      <p:sp>
        <p:nvSpPr>
          <p:cNvPr id="161" name="Google Shape;161;p33"/>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Bike sharing system</a:t>
            </a:r>
            <a:endParaRPr/>
          </a:p>
        </p:txBody>
      </p:sp>
      <p:sp>
        <p:nvSpPr>
          <p:cNvPr id="167" name="Google Shape;167;p34"/>
          <p:cNvSpPr txBox="1"/>
          <p:nvPr>
            <p:ph idx="1" type="body"/>
          </p:nvPr>
        </p:nvSpPr>
        <p:spPr>
          <a:xfrm>
            <a:off x="365700" y="1519576"/>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Such systems usually </a:t>
            </a:r>
            <a:r>
              <a:rPr b="1" lang="en">
                <a:solidFill>
                  <a:srgbClr val="000000"/>
                </a:solidFill>
                <a:highlight>
                  <a:srgbClr val="FFFFFF"/>
                </a:highlight>
                <a:latin typeface="Georgia"/>
                <a:ea typeface="Georgia"/>
                <a:cs typeface="Georgia"/>
                <a:sym typeface="Georgia"/>
              </a:rPr>
              <a:t>aim to reduce congestion, noise, and air pollution</a:t>
            </a:r>
            <a:r>
              <a:rPr lang="en">
                <a:solidFill>
                  <a:srgbClr val="000000"/>
                </a:solidFill>
                <a:highlight>
                  <a:srgbClr val="FFFFFF"/>
                </a:highlight>
                <a:latin typeface="Georgia"/>
                <a:ea typeface="Georgia"/>
                <a:cs typeface="Georgia"/>
                <a:sym typeface="Georgia"/>
              </a:rPr>
              <a:t> by providing free/affordable access to bicycles for short-distance trips in an urban area as opposed to motorized vehicles.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number of users on any given day can vary greatly for such systems.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The ability to predict the number of hourly users can allow the entities (businesses/governments) that oversee these systems to manage them in a more efficient and cost-effective manner. </a:t>
            </a:r>
            <a:endParaRPr>
              <a:solidFill>
                <a:srgbClr val="000000"/>
              </a:solidFill>
              <a:highlight>
                <a:srgbClr val="FFFFFF"/>
              </a:highlight>
              <a:latin typeface="Georgia"/>
              <a:ea typeface="Georgia"/>
              <a:cs typeface="Georgia"/>
              <a:sym typeface="Georgia"/>
            </a:endParaRPr>
          </a:p>
          <a:p>
            <a:pPr indent="0" lvl="0" marL="0" rtl="0" algn="l">
              <a:spcBef>
                <a:spcPts val="1200"/>
              </a:spcBef>
              <a:spcAft>
                <a:spcPts val="0"/>
              </a:spcAft>
              <a:buNone/>
            </a:pPr>
            <a:r>
              <a:rPr lang="en">
                <a:solidFill>
                  <a:srgbClr val="000000"/>
                </a:solidFill>
                <a:highlight>
                  <a:srgbClr val="FFFFFF"/>
                </a:highlight>
                <a:latin typeface="Georgia"/>
                <a:ea typeface="Georgia"/>
                <a:cs typeface="Georgia"/>
                <a:sym typeface="Georgia"/>
              </a:rPr>
              <a:t> The </a:t>
            </a:r>
            <a:r>
              <a:rPr b="1" lang="en">
                <a:solidFill>
                  <a:srgbClr val="000000"/>
                </a:solidFill>
                <a:highlight>
                  <a:srgbClr val="FFFFFF"/>
                </a:highlight>
                <a:latin typeface="Georgia"/>
                <a:ea typeface="Georgia"/>
                <a:cs typeface="Georgia"/>
                <a:sym typeface="Georgia"/>
              </a:rPr>
              <a:t>goal </a:t>
            </a:r>
            <a:r>
              <a:rPr lang="en">
                <a:solidFill>
                  <a:srgbClr val="000000"/>
                </a:solidFill>
                <a:highlight>
                  <a:srgbClr val="FFFFFF"/>
                </a:highlight>
                <a:latin typeface="Georgia"/>
                <a:ea typeface="Georgia"/>
                <a:cs typeface="Georgia"/>
                <a:sym typeface="Georgia"/>
              </a:rPr>
              <a:t>is to use and optimize Machine Learning models that effectively </a:t>
            </a:r>
            <a:r>
              <a:rPr b="1" lang="en">
                <a:solidFill>
                  <a:srgbClr val="000000"/>
                </a:solidFill>
                <a:highlight>
                  <a:srgbClr val="FFFFFF"/>
                </a:highlight>
                <a:latin typeface="Georgia"/>
                <a:ea typeface="Georgia"/>
                <a:cs typeface="Georgia"/>
                <a:sym typeface="Georgia"/>
              </a:rPr>
              <a:t>predict the number of ride-sharing bikes that will be used in any given 1 hour time-period,</a:t>
            </a:r>
            <a:r>
              <a:rPr lang="en">
                <a:solidFill>
                  <a:srgbClr val="000000"/>
                </a:solidFill>
                <a:highlight>
                  <a:srgbClr val="FFFFFF"/>
                </a:highlight>
                <a:latin typeface="Georgia"/>
                <a:ea typeface="Georgia"/>
                <a:cs typeface="Georgia"/>
                <a:sym typeface="Georgia"/>
              </a:rPr>
              <a:t> using available information about that time/day.</a:t>
            </a:r>
            <a:endParaRPr/>
          </a:p>
        </p:txBody>
      </p:sp>
      <p:pic>
        <p:nvPicPr>
          <p:cNvPr id="168" name="Google Shape;168;p34"/>
          <p:cNvPicPr preferRelativeResize="0"/>
          <p:nvPr/>
        </p:nvPicPr>
        <p:blipFill>
          <a:blip r:embed="rId3">
            <a:alphaModFix/>
          </a:blip>
          <a:stretch>
            <a:fillRect/>
          </a:stretch>
        </p:blipFill>
        <p:spPr>
          <a:xfrm>
            <a:off x="5417375" y="0"/>
            <a:ext cx="2482576" cy="165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Skills</a:t>
            </a:r>
            <a:endParaRPr/>
          </a:p>
        </p:txBody>
      </p:sp>
      <p:sp>
        <p:nvSpPr>
          <p:cNvPr id="174" name="Google Shape;174;p35"/>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1"/>
              </a:buClr>
              <a:buSzPts val="1600"/>
              <a:buFont typeface="Georgia"/>
              <a:buChar char="•"/>
            </a:pPr>
            <a:r>
              <a:rPr lang="en">
                <a:latin typeface="Georgia"/>
                <a:ea typeface="Georgia"/>
                <a:cs typeface="Georgia"/>
                <a:sym typeface="Georgia"/>
              </a:rPr>
              <a:t>Data analysis: store and collect data about bikers’ trip patterns, peak bike usage, capacity planning, average trip duration</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Statistics : Using collecteted data to draw statistical models and patterns, modeling bike usage time series</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Computer programming: Programming the statistical models with capability of handling large scale data and handling concurrency, deploy machine learning models in scale</a:t>
            </a:r>
            <a:endParaRPr>
              <a:latin typeface="Georgia"/>
              <a:ea typeface="Georgia"/>
              <a:cs typeface="Georgia"/>
              <a:sym typeface="Georgia"/>
            </a:endParaRPr>
          </a:p>
          <a:p>
            <a:pPr indent="-171450" lvl="0" marL="171450" rtl="0" algn="l">
              <a:lnSpc>
                <a:spcPct val="100000"/>
              </a:lnSpc>
              <a:spcBef>
                <a:spcPts val="1200"/>
              </a:spcBef>
              <a:spcAft>
                <a:spcPts val="0"/>
              </a:spcAft>
              <a:buClr>
                <a:schemeClr val="dk1"/>
              </a:buClr>
              <a:buSzPts val="1600"/>
              <a:buFont typeface="Georgia"/>
              <a:buChar char="•"/>
            </a:pPr>
            <a:r>
              <a:rPr lang="en">
                <a:latin typeface="Georgia"/>
                <a:ea typeface="Georgia"/>
                <a:cs typeface="Georgia"/>
                <a:sym typeface="Georgia"/>
              </a:rPr>
              <a:t>Machine learning: Using machine learning to train and deploy models for decision making about how many bikes the system should purchase, how to distribute bikes between stations</a:t>
            </a:r>
            <a:endParaRPr>
              <a:latin typeface="Georgia"/>
              <a:ea typeface="Georgia"/>
              <a:cs typeface="Georgia"/>
              <a:sym typeface="Georgia"/>
            </a:endParaRPr>
          </a:p>
        </p:txBody>
      </p:sp>
      <p:sp>
        <p:nvSpPr>
          <p:cNvPr id="175" name="Google Shape;175;p35"/>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65760" y="342900"/>
            <a:ext cx="8412600" cy="7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science skills spectrum</a:t>
            </a:r>
            <a:endParaRPr/>
          </a:p>
        </p:txBody>
      </p:sp>
      <p:sp>
        <p:nvSpPr>
          <p:cNvPr id="181" name="Google Shape;181;p36"/>
          <p:cNvSpPr txBox="1"/>
          <p:nvPr>
            <p:ph idx="1" type="body"/>
          </p:nvPr>
        </p:nvSpPr>
        <p:spPr>
          <a:xfrm>
            <a:off x="365700" y="933951"/>
            <a:ext cx="8412600" cy="34266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rPr lang="en"/>
              <a:t>Data scientists have a range of skills: </a:t>
            </a:r>
            <a:endParaRPr/>
          </a:p>
          <a:p>
            <a:pPr indent="0" lvl="0" marL="0" rtl="0" algn="l">
              <a:spcBef>
                <a:spcPts val="1200"/>
              </a:spcBef>
              <a:spcAft>
                <a:spcPts val="0"/>
              </a:spcAft>
              <a:buNone/>
            </a:pPr>
            <a:r>
              <a:t/>
            </a:r>
            <a:endParaRPr/>
          </a:p>
        </p:txBody>
      </p:sp>
      <p:pic>
        <p:nvPicPr>
          <p:cNvPr id="182" name="Google Shape;182;p36"/>
          <p:cNvPicPr preferRelativeResize="0"/>
          <p:nvPr/>
        </p:nvPicPr>
        <p:blipFill>
          <a:blip r:embed="rId3">
            <a:alphaModFix/>
          </a:blip>
          <a:stretch>
            <a:fillRect/>
          </a:stretch>
        </p:blipFill>
        <p:spPr>
          <a:xfrm>
            <a:off x="1158150" y="1350000"/>
            <a:ext cx="6122601" cy="364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65760" y="342900"/>
            <a:ext cx="8412480" cy="7543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
              <a:t>Education path</a:t>
            </a:r>
            <a:endParaRPr/>
          </a:p>
        </p:txBody>
      </p:sp>
      <p:sp>
        <p:nvSpPr>
          <p:cNvPr id="188" name="Google Shape;188;p37"/>
          <p:cNvSpPr txBox="1"/>
          <p:nvPr>
            <p:ph idx="1" type="body"/>
          </p:nvPr>
        </p:nvSpPr>
        <p:spPr>
          <a:xfrm>
            <a:off x="365125" y="1200151"/>
            <a:ext cx="8412480" cy="3426619"/>
          </a:xfrm>
          <a:prstGeom prst="rect">
            <a:avLst/>
          </a:prstGeom>
          <a:noFill/>
          <a:ln>
            <a:noFill/>
          </a:ln>
        </p:spPr>
        <p:txBody>
          <a:bodyPr anchorCtr="0" anchor="t" bIns="0" lIns="0" spcFirstLastPara="1" rIns="0" wrap="square" tIns="0">
            <a:noAutofit/>
          </a:bodyPr>
          <a:lstStyle/>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Get an advanced degree (master, PhD) in a science or engineering field</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Alway get engaged in interesting data modelling project</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Look for hackathons and data-thons to attend</a:t>
            </a:r>
            <a:endParaRPr sz="1700">
              <a:latin typeface="Georgia"/>
              <a:ea typeface="Georgia"/>
              <a:cs typeface="Georgia"/>
              <a:sym typeface="Georgia"/>
            </a:endParaRPr>
          </a:p>
          <a:p>
            <a:pPr indent="0" lvl="0" marL="457200" rtl="0" algn="l">
              <a:lnSpc>
                <a:spcPct val="100000"/>
              </a:lnSpc>
              <a:spcBef>
                <a:spcPts val="0"/>
              </a:spcBef>
              <a:spcAft>
                <a:spcPts val="0"/>
              </a:spcAft>
              <a:buNone/>
            </a:pPr>
            <a:r>
              <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Download public data and practice with it:</a:t>
            </a:r>
            <a:endParaRPr sz="1700">
              <a:latin typeface="Georgia"/>
              <a:ea typeface="Georgia"/>
              <a:cs typeface="Georgia"/>
              <a:sym typeface="Georgia"/>
            </a:endParaRPr>
          </a:p>
          <a:p>
            <a:pPr indent="-298450" lvl="1" marL="914400" rtl="0" algn="l">
              <a:lnSpc>
                <a:spcPct val="100000"/>
              </a:lnSpc>
              <a:spcBef>
                <a:spcPts val="0"/>
              </a:spcBef>
              <a:spcAft>
                <a:spcPts val="0"/>
              </a:spcAft>
              <a:buSzPts val="1100"/>
              <a:buChar char="–"/>
            </a:pPr>
            <a:r>
              <a:rPr lang="en" sz="1100" u="sng">
                <a:solidFill>
                  <a:schemeClr val="hlink"/>
                </a:solidFill>
                <a:hlinkClick r:id="rId3"/>
              </a:rPr>
              <a:t>https://www.data.gov/</a:t>
            </a:r>
            <a:endParaRPr/>
          </a:p>
          <a:p>
            <a:pPr indent="-298450" lvl="1" marL="914400" rtl="0" algn="l">
              <a:lnSpc>
                <a:spcPct val="100000"/>
              </a:lnSpc>
              <a:spcBef>
                <a:spcPts val="0"/>
              </a:spcBef>
              <a:spcAft>
                <a:spcPts val="0"/>
              </a:spcAft>
              <a:buSzPts val="1100"/>
              <a:buChar char="–"/>
            </a:pPr>
            <a:r>
              <a:rPr lang="en" sz="1100" u="sng">
                <a:solidFill>
                  <a:schemeClr val="hlink"/>
                </a:solidFill>
                <a:hlinkClick r:id="rId4"/>
              </a:rPr>
              <a:t>https://archive.ics.uci.edu/ml/index.php</a:t>
            </a:r>
            <a:endParaRPr/>
          </a:p>
        </p:txBody>
      </p:sp>
      <p:sp>
        <p:nvSpPr>
          <p:cNvPr id="189" name="Google Shape;189;p37"/>
          <p:cNvSpPr txBox="1"/>
          <p:nvPr>
            <p:ph idx="12" type="sldNum"/>
          </p:nvPr>
        </p:nvSpPr>
        <p:spPr>
          <a:xfrm>
            <a:off x="8412480" y="4800600"/>
            <a:ext cx="365760" cy="17145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