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28"/>
  </p:notesMasterIdLst>
  <p:handoutMasterIdLst>
    <p:handoutMasterId r:id="rId29"/>
  </p:handoutMasterIdLst>
  <p:sldIdLst>
    <p:sldId id="256" r:id="rId2"/>
    <p:sldId id="301" r:id="rId3"/>
    <p:sldId id="298" r:id="rId4"/>
    <p:sldId id="306" r:id="rId5"/>
    <p:sldId id="257" r:id="rId6"/>
    <p:sldId id="258" r:id="rId7"/>
    <p:sldId id="259" r:id="rId8"/>
    <p:sldId id="289" r:id="rId9"/>
    <p:sldId id="260" r:id="rId10"/>
    <p:sldId id="261" r:id="rId11"/>
    <p:sldId id="293" r:id="rId12"/>
    <p:sldId id="262" r:id="rId13"/>
    <p:sldId id="264" r:id="rId14"/>
    <p:sldId id="265" r:id="rId15"/>
    <p:sldId id="266" r:id="rId16"/>
    <p:sldId id="267" r:id="rId17"/>
    <p:sldId id="268" r:id="rId18"/>
    <p:sldId id="294" r:id="rId19"/>
    <p:sldId id="269" r:id="rId20"/>
    <p:sldId id="270" r:id="rId21"/>
    <p:sldId id="291" r:id="rId22"/>
    <p:sldId id="271" r:id="rId23"/>
    <p:sldId id="272" r:id="rId24"/>
    <p:sldId id="305" r:id="rId25"/>
    <p:sldId id="300" r:id="rId26"/>
    <p:sldId id="280" r:id="rId27"/>
  </p:sldIdLst>
  <p:sldSz cx="9144000" cy="6858000" type="screen4x3"/>
  <p:notesSz cx="6858000" cy="9144000"/>
  <p:embeddedFontLst>
    <p:embeddedFont>
      <p:font typeface="Cambria Math" panose="02040503050406030204" pitchFamily="18" charset="0"/>
      <p:regular r:id="rId30"/>
    </p:embeddedFont>
    <p:embeddedFont>
      <p:font typeface="Wells Fargo Sans" panose="020B0604020202020204" charset="0"/>
      <p:regular r:id="rId31"/>
      <p:bold r:id="rId32"/>
      <p:italic r:id="rId33"/>
      <p:boldItalic r:id="rId34"/>
    </p:embeddedFont>
    <p:embeddedFont>
      <p:font typeface="Wells Fargo Sans Display" panose="020B0604020202020204" charset="0"/>
      <p:regular r:id="rId35"/>
    </p:embeddedFont>
  </p:embeddedFontLst>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mitrii Pianov" initials="DP" lastIdx="13" clrIdx="0">
    <p:extLst>
      <p:ext uri="{19B8F6BF-5375-455C-9EA6-DF929625EA0E}">
        <p15:presenceInfo xmlns:p15="http://schemas.microsoft.com/office/powerpoint/2012/main" userId="S-1-5-21-1123561945-1708537768-1801674531-69340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88" autoAdjust="0"/>
  </p:normalViewPr>
  <p:slideViewPr>
    <p:cSldViewPr showGuides="1">
      <p:cViewPr varScale="1">
        <p:scale>
          <a:sx n="114" d="100"/>
          <a:sy n="114" d="100"/>
        </p:scale>
        <p:origin x="1392" y="102"/>
      </p:cViewPr>
      <p:guideLst/>
    </p:cSldViewPr>
  </p:slideViewPr>
  <p:notesTextViewPr>
    <p:cViewPr>
      <p:scale>
        <a:sx n="3" d="2"/>
        <a:sy n="3" d="2"/>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4/27/2020</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3523400"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a:latin typeface="Bahnschrift" panose="020B0502040204020203" pitchFamily="34" charset="0"/>
              </a:rPr>
              <a:t>2019 Data Science Camp [Charlotte, NC]</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3"/>
            <a:ext cx="5487035" cy="5714999"/>
          </a:xfrm>
        </p:spPr>
        <p:txBody>
          <a:bodyPr/>
          <a:lstStyle>
            <a:lvl1pPr marL="0" indent="0">
              <a:lnSpc>
                <a:spcPct val="90000"/>
              </a:lnSpc>
              <a:spcBef>
                <a:spcPts val="0"/>
              </a:spcBef>
              <a:buNone/>
              <a:defRPr sz="2700">
                <a:solidFill>
                  <a:schemeClr val="tx1"/>
                </a:solidFill>
                <a:latin typeface="+mj-lt"/>
              </a:defRPr>
            </a:lvl1pPr>
            <a:lvl2pPr marL="0" indent="0">
              <a:spcBef>
                <a:spcPts val="675"/>
              </a:spcBef>
              <a:buNone/>
              <a:defRPr sz="900">
                <a:solidFill>
                  <a:schemeClr val="tx1"/>
                </a:solidFill>
              </a:defRPr>
            </a:lvl2pPr>
            <a:lvl3pPr marL="128588" indent="-128588">
              <a:spcBef>
                <a:spcPts val="675"/>
              </a:spcBef>
              <a:buFont typeface="Wells Fargo Sans" panose="020B0503020203020204" pitchFamily="34" charset="0"/>
              <a:buChar char="•"/>
              <a:defRPr sz="900">
                <a:solidFill>
                  <a:schemeClr val="tx1"/>
                </a:solidFill>
              </a:defRPr>
            </a:lvl3pPr>
            <a:lvl4pPr marL="257175" indent="-128588">
              <a:spcBef>
                <a:spcPts val="225"/>
              </a:spcBef>
              <a:buFont typeface="Wells Fargo Sans" panose="020B0503020203020204" pitchFamily="34" charset="0"/>
              <a:buChar char="–"/>
              <a:defRPr sz="900">
                <a:solidFill>
                  <a:schemeClr val="tx1"/>
                </a:solidFill>
              </a:defRPr>
            </a:lvl4pPr>
            <a:lvl5pPr marL="385763" indent="-128588">
              <a:spcBef>
                <a:spcPts val="225"/>
              </a:spcBef>
              <a:buFont typeface="Wells Fargo Sans" panose="020B0503020203020204" pitchFamily="34" charset="0"/>
              <a:buChar char="–"/>
              <a:defRPr sz="900">
                <a:solidFill>
                  <a:schemeClr val="tx1"/>
                </a:solidFill>
              </a:defRPr>
            </a:lvl5pPr>
            <a:lvl6pPr marL="514350" indent="-128588">
              <a:spcBef>
                <a:spcPts val="225"/>
              </a:spcBef>
              <a:buFont typeface="Wells Fargo Sans" panose="020B0503020203020204" pitchFamily="34" charset="0"/>
              <a:buChar char="–"/>
              <a:defRPr sz="900">
                <a:solidFill>
                  <a:schemeClr val="tx1"/>
                </a:solidFill>
              </a:defRPr>
            </a:lvl6pPr>
            <a:lvl7pPr marL="642938" indent="-128588">
              <a:spcBef>
                <a:spcPts val="225"/>
              </a:spcBef>
              <a:buFont typeface="Wells Fargo Sans" panose="020B0503020203020204" pitchFamily="34" charset="0"/>
              <a:buChar char="–"/>
              <a:defRPr sz="900">
                <a:solidFill>
                  <a:schemeClr val="tx1"/>
                </a:solidFill>
              </a:defRPr>
            </a:lvl7pPr>
            <a:lvl8pPr marL="771525" indent="-128588">
              <a:spcBef>
                <a:spcPts val="225"/>
              </a:spcBef>
              <a:buFont typeface="Wells Fargo Sans" panose="020B0503020203020204" pitchFamily="34" charset="0"/>
              <a:buChar char="–"/>
              <a:defRPr sz="900">
                <a:solidFill>
                  <a:schemeClr val="tx1"/>
                </a:solidFill>
              </a:defRPr>
            </a:lvl8pPr>
            <a:lvl9pPr marL="900113" indent="-128588">
              <a:spcBef>
                <a:spcPts val="225"/>
              </a:spcBef>
              <a:buFont typeface="Wells Fargo Sans" panose="020B0503020203020204" pitchFamily="34" charset="0"/>
              <a:buChar char="–"/>
              <a:defRPr sz="9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08226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 id="214748367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305750X13001745" TargetMode="External"/><Relationship Id="rId2" Type="http://schemas.openxmlformats.org/officeDocument/2006/relationships/hyperlink" Target="https://www.journals.uchicago.edu/doi/abs/10.1086/696204?journalCode=jole" TargetMode="External"/><Relationship Id="rId1" Type="http://schemas.openxmlformats.org/officeDocument/2006/relationships/slideLayout" Target="../slideLayouts/slideLayout4.xml"/><Relationship Id="rId5" Type="http://schemas.openxmlformats.org/officeDocument/2006/relationships/hyperlink" Target="https://www.nature.com/articles/srep42967" TargetMode="External"/><Relationship Id="rId4" Type="http://schemas.openxmlformats.org/officeDocument/2006/relationships/hyperlink" Target="https://www.journals.uchicago.edu/doi/abs/10.1086/260243?journalCode=jp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mathbitsnotebook.com/Algebra2/Statistics/STnormalDistribution.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 and Generalized Linear Models</a:t>
            </a:r>
          </a:p>
        </p:txBody>
      </p:sp>
      <p:sp>
        <p:nvSpPr>
          <p:cNvPr id="3" name="Subtitle 2"/>
          <p:cNvSpPr>
            <a:spLocks noGrp="1"/>
          </p:cNvSpPr>
          <p:nvPr>
            <p:ph type="subTitle" idx="1"/>
          </p:nvPr>
        </p:nvSpPr>
        <p:spPr/>
        <p:txBody>
          <a:bodyPr/>
          <a:lstStyle/>
          <a:p>
            <a:r>
              <a:rPr lang="en-US" dirty="0"/>
              <a:t>June 26, 2019</a:t>
            </a:r>
          </a:p>
          <a:p>
            <a:r>
              <a:rPr lang="en-US" dirty="0"/>
              <a:t>Dmitrii Pianov</a:t>
            </a:r>
          </a:p>
          <a:p>
            <a:r>
              <a:rPr lang="en-US" dirty="0"/>
              <a:t>Benika Hall, Yimei Zia</a:t>
            </a:r>
          </a:p>
        </p:txBody>
      </p:sp>
    </p:spTree>
    <p:extLst>
      <p:ext uri="{BB962C8B-B14F-4D97-AF65-F5344CB8AC3E}">
        <p14:creationId xmlns:p14="http://schemas.microsoft.com/office/powerpoint/2010/main" val="9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65760" y="1143000"/>
                <a:ext cx="5425440" cy="4724400"/>
              </a:xfrm>
            </p:spPr>
            <p:txBody>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be continuous responses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be a set of </a:t>
                </a:r>
                <a14:m>
                  <m:oMath xmlns:m="http://schemas.openxmlformats.org/officeDocument/2006/math">
                    <m:r>
                      <a:rPr lang="en-US" i="1" dirty="0" smtClean="0">
                        <a:latin typeface="Cambria Math" panose="02040503050406030204" pitchFamily="18" charset="0"/>
                      </a:rPr>
                      <m:t>𝑃</m:t>
                    </m:r>
                  </m:oMath>
                </a14:m>
                <a:r>
                  <a:rPr lang="en-US" dirty="0"/>
                  <a:t> predictors. The observations are independent.</a:t>
                </a:r>
              </a:p>
              <a:p>
                <a:r>
                  <a:rPr lang="en-US" dirty="0"/>
                  <a:t>The linear regression model is</a:t>
                </a:r>
              </a:p>
              <a:p>
                <a:pPr marL="128588"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 </a:t>
                </a:r>
                <a:r>
                  <a:rPr lang="el-GR" dirty="0"/>
                  <a:t>β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endParaRPr lang="en-US" dirty="0"/>
              </a:p>
              <a:p>
                <a:pPr marL="128588" lvl="1" indent="0">
                  <a:buNone/>
                </a:pPr>
                <a:r>
                  <a:rPr lang="en-US" dirty="0"/>
                  <a:t>Where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r>
                  <a:rPr lang="en-US" dirty="0"/>
                  <a:t>’s are independent and identically distributed (</a:t>
                </a:r>
                <a:r>
                  <a:rPr lang="en-US" dirty="0" err="1"/>
                  <a:t>i.i.d</a:t>
                </a:r>
                <a:r>
                  <a:rPr lang="en-US" dirty="0"/>
                  <a:t>).</a:t>
                </a:r>
              </a:p>
              <a:p>
                <a:r>
                  <a:rPr lang="en-US" dirty="0"/>
                  <a:t>Simple linear regression</a:t>
                </a:r>
              </a:p>
              <a:p>
                <a:pPr lvl="1"/>
                <a:r>
                  <a:rPr lang="en-US" dirty="0"/>
                  <a:t>Regression between one dependent variable and a </a:t>
                </a:r>
                <a:r>
                  <a:rPr lang="en-US" i="1" dirty="0"/>
                  <a:t>single</a:t>
                </a:r>
                <a:r>
                  <a:rPr lang="en-US" dirty="0"/>
                  <a:t> independent variable.</a:t>
                </a:r>
              </a:p>
              <a:p>
                <a:r>
                  <a:rPr lang="en-US" dirty="0"/>
                  <a:t>Multiple linear regression</a:t>
                </a:r>
              </a:p>
              <a:p>
                <a:pPr lvl="1"/>
                <a:r>
                  <a:rPr lang="en-US" dirty="0"/>
                  <a:t>Regression between one dependent variable and </a:t>
                </a:r>
                <a:r>
                  <a:rPr lang="en-US" i="1" dirty="0"/>
                  <a:t>two or more</a:t>
                </a:r>
                <a:r>
                  <a:rPr lang="en-US" dirty="0"/>
                  <a:t> independent variables</a:t>
                </a:r>
              </a:p>
              <a:p>
                <a:pPr lvl="1"/>
                <a:r>
                  <a:rPr lang="en-US" dirty="0"/>
                  <a:t>When there are multiple predictors, the regression equation is extended to accommodate the multiple predictors.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65760" y="1143000"/>
                <a:ext cx="5425440" cy="4724400"/>
              </a:xfrm>
              <a:blipFill>
                <a:blip r:embed="rId2"/>
                <a:stretch>
                  <a:fillRect l="-2360" t="-1548" r="-236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000F85C7-EC28-5C4D-9577-C5634B07539F}" type="slidenum">
              <a:rPr lang="en-US" smtClean="0"/>
              <a:pPr/>
              <a:t>10</a:t>
            </a:fld>
            <a:endParaRPr lang="en-US" dirty="0"/>
          </a:p>
        </p:txBody>
      </p:sp>
      <p:pic>
        <p:nvPicPr>
          <p:cNvPr id="5" name="Picture 4"/>
          <p:cNvPicPr>
            <a:picLocks noChangeAspect="1"/>
          </p:cNvPicPr>
          <p:nvPr/>
        </p:nvPicPr>
        <p:blipFill rotWithShape="1">
          <a:blip r:embed="rId3"/>
          <a:srcRect l="11143" t="8017" r="8627" b="9144"/>
          <a:stretch/>
        </p:blipFill>
        <p:spPr>
          <a:xfrm>
            <a:off x="5943600" y="1871133"/>
            <a:ext cx="3047999" cy="2624667"/>
          </a:xfrm>
          <a:prstGeom prst="rect">
            <a:avLst/>
          </a:prstGeom>
        </p:spPr>
      </p:pic>
      <p:sp>
        <p:nvSpPr>
          <p:cNvPr id="6" name="Rectangle 5"/>
          <p:cNvSpPr/>
          <p:nvPr/>
        </p:nvSpPr>
        <p:spPr>
          <a:xfrm>
            <a:off x="5943600" y="4594965"/>
            <a:ext cx="2883779" cy="215444"/>
          </a:xfrm>
          <a:prstGeom prst="rect">
            <a:avLst/>
          </a:prstGeom>
        </p:spPr>
        <p:txBody>
          <a:bodyPr wrap="square">
            <a:spAutoFit/>
          </a:bodyPr>
          <a:lstStyle/>
          <a:p>
            <a:r>
              <a:rPr lang="en-US" sz="800" dirty="0"/>
              <a:t>https://scikit-learn.org/stable/modules/linear_model.html</a:t>
            </a:r>
          </a:p>
        </p:txBody>
      </p:sp>
    </p:spTree>
    <p:extLst>
      <p:ext uri="{BB962C8B-B14F-4D97-AF65-F5344CB8AC3E}">
        <p14:creationId xmlns:p14="http://schemas.microsoft.com/office/powerpoint/2010/main" val="202831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457200"/>
            <a:ext cx="5487035" cy="5714999"/>
          </a:xfrm>
        </p:spPr>
        <p:txBody>
          <a:bodyPr/>
          <a:lstStyle/>
          <a:p>
            <a:r>
              <a:rPr lang="en-US" dirty="0"/>
              <a:t>Linear Regression Estimation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11</a:t>
            </a:fld>
            <a:endParaRPr lang="en-US" dirty="0"/>
          </a:p>
        </p:txBody>
      </p:sp>
    </p:spTree>
    <p:extLst>
      <p:ext uri="{BB962C8B-B14F-4D97-AF65-F5344CB8AC3E}">
        <p14:creationId xmlns:p14="http://schemas.microsoft.com/office/powerpoint/2010/main" val="85973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Estimation</a:t>
            </a:r>
          </a:p>
        </p:txBody>
      </p:sp>
      <p:sp>
        <p:nvSpPr>
          <p:cNvPr id="4" name="Slide Number Placeholder 3"/>
          <p:cNvSpPr>
            <a:spLocks noGrp="1"/>
          </p:cNvSpPr>
          <p:nvPr>
            <p:ph type="sldNum" sz="quarter" idx="10"/>
          </p:nvPr>
        </p:nvSpPr>
        <p:spPr/>
        <p:txBody>
          <a:bodyPr/>
          <a:lstStyle/>
          <a:p>
            <a:fld id="{000F85C7-EC28-5C4D-9577-C5634B07539F}" type="slidenum">
              <a:rPr lang="en-US" smtClean="0"/>
              <a:pPr/>
              <a:t>12</a:t>
            </a:fld>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5125" y="1600201"/>
                <a:ext cx="8245475" cy="4568825"/>
              </a:xfrm>
            </p:spPr>
            <p:txBody>
              <a:bodyPr/>
              <a:lstStyle/>
              <a:p>
                <a:r>
                  <a:rPr lang="en-US" dirty="0"/>
                  <a:t>Regular estimation methods for linear regression include </a:t>
                </a:r>
                <a:r>
                  <a:rPr lang="en-US" dirty="0" err="1"/>
                  <a:t>orginary</a:t>
                </a:r>
                <a:r>
                  <a:rPr lang="en-US" dirty="0"/>
                  <a:t> least squares (OLS), weighted least squares (WLS), maximum likelihood estimation (MLE) and robust estimation.</a:t>
                </a:r>
              </a:p>
              <a:p>
                <a:r>
                  <a:rPr lang="en-US" dirty="0"/>
                  <a:t>The most popular method in estimating linear regression is OLS. Intuitively, we are trying to choose coefficients (intercept and slope) in such a way so that the scattered data points will be as close to the line as possible. In order to do so, we want to minimize square (so all deviations are possible) of vertical (y’s) distance between the line and the data point</a:t>
                </a:r>
              </a:p>
              <a:p>
                <a:pPr marL="0" indent="0">
                  <a:buNone/>
                </a:pPr>
                <a14:m>
                  <m:oMathPara xmlns:m="http://schemas.openxmlformats.org/officeDocument/2006/math">
                    <m:oMathParaPr>
                      <m:jc m:val="center"/>
                    </m:oMathParaPr>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𝜷</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𝒊</m:t>
                              </m:r>
                            </m:sub>
                          </m:sSub>
                          <m:r>
                            <a:rPr lang="en-US" b="1" i="1" smtClean="0">
                              <a:latin typeface="Cambria Math" panose="02040503050406030204" pitchFamily="18" charset="0"/>
                              <a:ea typeface="Cambria Math" panose="02040503050406030204" pitchFamily="18" charset="0"/>
                            </a:rPr>
                            <m:t>)</m:t>
                          </m:r>
                        </m:e>
                        <m:sup>
                          <m:r>
                            <a:rPr lang="en-US" b="1" i="1" smtClean="0">
                              <a:latin typeface="Cambria Math" panose="02040503050406030204" pitchFamily="18" charset="0"/>
                              <a:ea typeface="Cambria Math" panose="02040503050406030204" pitchFamily="18" charset="0"/>
                            </a:rPr>
                            <m:t>𝟐</m:t>
                          </m:r>
                        </m:sup>
                      </m:sSup>
                    </m:oMath>
                  </m:oMathPara>
                </a14:m>
                <a:endParaRPr lang="en-US" b="1" dirty="0"/>
              </a:p>
              <a:p>
                <a:r>
                  <a:rPr lang="en-US" dirty="0"/>
                  <a:t>Using OLS guarantees that the coefficients will be the best estimation of genuine linear relationship between dependent and independent variables.</a:t>
                </a:r>
              </a:p>
              <a:p>
                <a:r>
                  <a:rPr lang="en-US" dirty="0"/>
                  <a:t>Obtaining </a:t>
                </a:r>
                <a:r>
                  <a:rPr lang="el-GR" dirty="0"/>
                  <a:t>β</a:t>
                </a:r>
                <a:r>
                  <a:rPr lang="en-US" dirty="0"/>
                  <a:t> gives us partial effect of x on y, i.e. by how much will y increase when x increase by 1.</a:t>
                </a:r>
              </a:p>
              <a:p>
                <a:r>
                  <a:rPr lang="en-US" dirty="0"/>
                  <a:t>Other methods are less popular and are used in a very specific situations</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5125" y="1600201"/>
                <a:ext cx="8245475" cy="4568825"/>
              </a:xfrm>
              <a:blipFill>
                <a:blip r:embed="rId2"/>
                <a:stretch>
                  <a:fillRect l="-1626" t="-1602" r="-739"/>
                </a:stretch>
              </a:blipFill>
            </p:spPr>
            <p:txBody>
              <a:bodyPr/>
              <a:lstStyle/>
              <a:p>
                <a:r>
                  <a:rPr lang="en-US">
                    <a:noFill/>
                  </a:rPr>
                  <a:t> </a:t>
                </a:r>
              </a:p>
            </p:txBody>
          </p:sp>
        </mc:Fallback>
      </mc:AlternateContent>
    </p:spTree>
    <p:extLst>
      <p:ext uri="{BB962C8B-B14F-4D97-AF65-F5344CB8AC3E}">
        <p14:creationId xmlns:p14="http://schemas.microsoft.com/office/powerpoint/2010/main" val="254548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 fit statistics</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13</a:t>
            </a:fld>
            <a:endParaRPr lang="en-US" dirty="0"/>
          </a:p>
        </p:txBody>
      </p:sp>
      <p:pic>
        <p:nvPicPr>
          <p:cNvPr id="2" name="Picture 1"/>
          <p:cNvPicPr>
            <a:picLocks noChangeAspect="1"/>
          </p:cNvPicPr>
          <p:nvPr/>
        </p:nvPicPr>
        <p:blipFill>
          <a:blip r:embed="rId2"/>
          <a:stretch>
            <a:fillRect/>
          </a:stretch>
        </p:blipFill>
        <p:spPr>
          <a:xfrm>
            <a:off x="5675585" y="1905000"/>
            <a:ext cx="3468415" cy="2236124"/>
          </a:xfrm>
          <a:prstGeom prst="rect">
            <a:avLst/>
          </a:prstGeom>
        </p:spPr>
      </p:pic>
      <p:sp>
        <p:nvSpPr>
          <p:cNvPr id="8" name="Content Placeholder 2"/>
          <p:cNvSpPr txBox="1">
            <a:spLocks/>
          </p:cNvSpPr>
          <p:nvPr/>
        </p:nvSpPr>
        <p:spPr>
          <a:xfrm>
            <a:off x="365760" y="1143000"/>
            <a:ext cx="6187440" cy="4724400"/>
          </a:xfrm>
          <a:prstGeom prst="rect">
            <a:avLst/>
          </a:prstGeom>
        </p:spPr>
        <p:txBody>
          <a:bodyPr vert="horz" lIns="0" tIns="0" rIns="0" bIns="0" spcCol="365760" rtlCol="0">
            <a:noAutofit/>
          </a:bodyPr>
          <a:lstStyle>
            <a:lvl1pPr marL="274320" indent="-274320" algn="l" defTabSz="685800" rtl="0" eaLnBrk="1" latinLnBrk="0" hangingPunct="1">
              <a:lnSpc>
                <a:spcPct val="100000"/>
              </a:lnSpc>
              <a:spcBef>
                <a:spcPts val="12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1pPr>
            <a:lvl2pPr marL="54864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b="0" i="0" u="none" kern="1200">
                <a:solidFill>
                  <a:schemeClr val="tx1"/>
                </a:solidFill>
                <a:latin typeface="+mj-lt"/>
                <a:ea typeface="+mn-ea"/>
                <a:cs typeface="Arial" panose="020B0604020202020204" pitchFamily="34" charset="0"/>
              </a:defRPr>
            </a:lvl2pPr>
            <a:lvl3pPr marL="82296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3pPr>
            <a:lvl4pPr marL="109728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4pPr>
            <a:lvl5pPr marL="137160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5pPr>
            <a:lvl6pPr marL="164592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6pPr>
            <a:lvl7pPr marL="192024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7pPr>
            <a:lvl8pPr marL="219456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8pPr>
            <a:lvl9pPr marL="246888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9pPr>
          </a:lstStyle>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65760" y="1600201"/>
                <a:ext cx="5120640" cy="4568825"/>
              </a:xfrm>
            </p:spPr>
            <p:txBody>
              <a:bodyPr/>
              <a:lstStyle/>
              <a:p>
                <a:r>
                  <a:rPr lang="en-US" sz="1600" dirty="0">
                    <a:latin typeface="Arial" panose="020B0604020202020204" pitchFamily="34" charset="0"/>
                  </a:rPr>
                  <a:t>To measure how good our model fits the data, we use measure known as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𝑅</m:t>
                        </m:r>
                      </m:e>
                      <m:sup>
                        <m:r>
                          <a:rPr lang="en-US" sz="1600" b="0" i="1" smtClean="0">
                            <a:latin typeface="Cambria Math" panose="02040503050406030204" pitchFamily="18" charset="0"/>
                          </a:rPr>
                          <m:t>2</m:t>
                        </m:r>
                      </m:sup>
                    </m:sSup>
                  </m:oMath>
                </a14:m>
                <a:r>
                  <a:rPr lang="en-US" sz="1600" dirty="0">
                    <a:latin typeface="Arial" panose="020B0604020202020204" pitchFamily="34" charset="0"/>
                  </a:rPr>
                  <a:t> or coefficient of determination</a:t>
                </a:r>
              </a:p>
              <a:p>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latin typeface="Arial" panose="020B0604020202020204" pitchFamily="34" charset="0"/>
                  </a:rPr>
                  <a:t> generally measures how “tightly” regression line fit to the model data. In “good”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latin typeface="Arial" panose="020B0604020202020204" pitchFamily="34" charset="0"/>
                  </a:rPr>
                  <a:t> model, the points are very close to the regression line, while in “bad”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latin typeface="Arial" panose="020B0604020202020204" pitchFamily="34" charset="0"/>
                  </a:rPr>
                  <a:t> model, the points are spread apart.</a:t>
                </a:r>
              </a:p>
              <a:p>
                <a:r>
                  <a:rPr lang="en-US" sz="1600" dirty="0">
                    <a:latin typeface="Arial" panose="020B0604020202020204" pitchFamily="34" charset="0"/>
                  </a:rPr>
                  <a:t>There are a lot of other fit measures, such as AIC, BIC, likelihood ratio, etc.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65760" y="1600201"/>
                <a:ext cx="5120640" cy="4568825"/>
              </a:xfrm>
              <a:blipFill>
                <a:blip r:embed="rId3"/>
                <a:stretch>
                  <a:fillRect l="-2500" t="-1602" r="-3095"/>
                </a:stretch>
              </a:blipFill>
            </p:spPr>
            <p:txBody>
              <a:bodyPr/>
              <a:lstStyle/>
              <a:p>
                <a:r>
                  <a:rPr lang="en-US">
                    <a:noFill/>
                  </a:rPr>
                  <a:t> </a:t>
                </a:r>
              </a:p>
            </p:txBody>
          </p:sp>
        </mc:Fallback>
      </mc:AlternateContent>
    </p:spTree>
    <p:extLst>
      <p:ext uri="{BB962C8B-B14F-4D97-AF65-F5344CB8AC3E}">
        <p14:creationId xmlns:p14="http://schemas.microsoft.com/office/powerpoint/2010/main" val="384185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Scikit-Learn Linear Regression Example</a:t>
            </a:r>
          </a:p>
        </p:txBody>
      </p:sp>
      <p:pic>
        <p:nvPicPr>
          <p:cNvPr id="7" name="Content Placeholder 6"/>
          <p:cNvPicPr>
            <a:picLocks noGrp="1" noChangeAspect="1"/>
          </p:cNvPicPr>
          <p:nvPr>
            <p:ph idx="1"/>
          </p:nvPr>
        </p:nvPicPr>
        <p:blipFill>
          <a:blip r:embed="rId2"/>
          <a:stretch>
            <a:fillRect/>
          </a:stretch>
        </p:blipFill>
        <p:spPr>
          <a:xfrm>
            <a:off x="365760" y="1003230"/>
            <a:ext cx="4385080" cy="5397570"/>
          </a:xfrm>
          <a:prstGeom prst="rect">
            <a:avLst/>
          </a:prstGeom>
        </p:spPr>
      </p:pic>
      <p:sp>
        <p:nvSpPr>
          <p:cNvPr id="4" name="Slide Number Placeholder 3"/>
          <p:cNvSpPr>
            <a:spLocks noGrp="1"/>
          </p:cNvSpPr>
          <p:nvPr>
            <p:ph type="sldNum" sz="quarter" idx="10"/>
          </p:nvPr>
        </p:nvSpPr>
        <p:spPr/>
        <p:txBody>
          <a:bodyPr/>
          <a:lstStyle/>
          <a:p>
            <a:fld id="{000F85C7-EC28-5C4D-9577-C5634B07539F}" type="slidenum">
              <a:rPr lang="en-US" smtClean="0"/>
              <a:pPr/>
              <a:t>14</a:t>
            </a:fld>
            <a:endParaRPr lang="en-US" dirty="0"/>
          </a:p>
        </p:txBody>
      </p:sp>
      <p:pic>
        <p:nvPicPr>
          <p:cNvPr id="8" name="Picture 7"/>
          <p:cNvPicPr>
            <a:picLocks noChangeAspect="1"/>
          </p:cNvPicPr>
          <p:nvPr/>
        </p:nvPicPr>
        <p:blipFill>
          <a:blip r:embed="rId3"/>
          <a:stretch>
            <a:fillRect/>
          </a:stretch>
        </p:blipFill>
        <p:spPr>
          <a:xfrm>
            <a:off x="4963600" y="2438400"/>
            <a:ext cx="3236119" cy="2371725"/>
          </a:xfrm>
          <a:prstGeom prst="rect">
            <a:avLst/>
          </a:prstGeom>
        </p:spPr>
      </p:pic>
      <p:sp>
        <p:nvSpPr>
          <p:cNvPr id="6" name="Rectangle 5"/>
          <p:cNvSpPr/>
          <p:nvPr/>
        </p:nvSpPr>
        <p:spPr>
          <a:xfrm>
            <a:off x="2286000" y="6444734"/>
            <a:ext cx="2209800" cy="184666"/>
          </a:xfrm>
          <a:prstGeom prst="rect">
            <a:avLst/>
          </a:prstGeom>
        </p:spPr>
        <p:txBody>
          <a:bodyPr wrap="square">
            <a:spAutoFit/>
          </a:bodyPr>
          <a:lstStyle/>
          <a:p>
            <a:r>
              <a:rPr lang="en-US" sz="600" dirty="0"/>
              <a:t>https://scikit-learn.org/stable/modules/linear_model.html</a:t>
            </a:r>
          </a:p>
        </p:txBody>
      </p:sp>
    </p:spTree>
    <p:extLst>
      <p:ext uri="{BB962C8B-B14F-4D97-AF65-F5344CB8AC3E}">
        <p14:creationId xmlns:p14="http://schemas.microsoft.com/office/powerpoint/2010/main" val="79035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Logistic Regression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15</a:t>
            </a:fld>
            <a:endParaRPr lang="en-US" dirty="0"/>
          </a:p>
        </p:txBody>
      </p:sp>
    </p:spTree>
    <p:extLst>
      <p:ext uri="{BB962C8B-B14F-4D97-AF65-F5344CB8AC3E}">
        <p14:creationId xmlns:p14="http://schemas.microsoft.com/office/powerpoint/2010/main" val="88005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Logistic Regression</a:t>
            </a:r>
          </a:p>
        </p:txBody>
      </p:sp>
      <p:pic>
        <p:nvPicPr>
          <p:cNvPr id="6" name="Content Placeholder 5"/>
          <p:cNvPicPr>
            <a:picLocks noGrp="1" noChangeAspect="1"/>
          </p:cNvPicPr>
          <p:nvPr>
            <p:ph sz="half" idx="1"/>
          </p:nvPr>
        </p:nvPicPr>
        <p:blipFill>
          <a:blip r:embed="rId2"/>
          <a:stretch>
            <a:fillRect/>
          </a:stretch>
        </p:blipFill>
        <p:spPr>
          <a:xfrm>
            <a:off x="288921" y="2133600"/>
            <a:ext cx="3120367" cy="2405696"/>
          </a:xfrm>
          <a:prstGeom prst="rect">
            <a:avLst/>
          </a:prstGeom>
        </p:spPr>
      </p:pic>
      <p:sp>
        <p:nvSpPr>
          <p:cNvPr id="5" name="Content Placeholder 4"/>
          <p:cNvSpPr>
            <a:spLocks noGrp="1"/>
          </p:cNvSpPr>
          <p:nvPr>
            <p:ph sz="half" idx="2"/>
          </p:nvPr>
        </p:nvSpPr>
        <p:spPr/>
        <p:txBody>
          <a:bodyPr/>
          <a:lstStyle/>
          <a:p>
            <a:r>
              <a:rPr lang="en-US" dirty="0"/>
              <a:t>In our work, logistic regression is often used as binary classification algorithm used to assign observations to a discrete set of labels or classes.</a:t>
            </a:r>
          </a:p>
          <a:p>
            <a:r>
              <a:rPr lang="en-US" dirty="0"/>
              <a:t>Unlike linear regression which has a continuous response, logistic regression transforms its output using the logistic sigmoid function to return a probability value which can then be mapped to two or more discrete classes.</a:t>
            </a:r>
          </a:p>
          <a:p>
            <a:r>
              <a:rPr lang="en-US" dirty="0"/>
              <a:t>Example comparison</a:t>
            </a:r>
          </a:p>
          <a:p>
            <a:pPr lvl="1"/>
            <a:r>
              <a:rPr lang="en-US" dirty="0"/>
              <a:t>Linear regression can be used to predict to the numerical values of a student‘s test score on a scale 1-100.</a:t>
            </a:r>
          </a:p>
          <a:p>
            <a:pPr lvl="1"/>
            <a:r>
              <a:rPr lang="en-US" dirty="0"/>
              <a:t>Logistic regression can be used to predict whether a student passed or failed. We can also view the probability scores of the model’s classification.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16</a:t>
            </a:fld>
            <a:endParaRPr lang="en-US" dirty="0"/>
          </a:p>
        </p:txBody>
      </p:sp>
      <p:sp>
        <p:nvSpPr>
          <p:cNvPr id="7" name="TextBox 6"/>
          <p:cNvSpPr txBox="1"/>
          <p:nvPr/>
        </p:nvSpPr>
        <p:spPr>
          <a:xfrm>
            <a:off x="1180598" y="4539296"/>
            <a:ext cx="1142942" cy="184666"/>
          </a:xfrm>
          <a:prstGeom prst="rect">
            <a:avLst/>
          </a:prstGeom>
          <a:noFill/>
        </p:spPr>
        <p:txBody>
          <a:bodyPr wrap="none" lIns="0" tIns="0" rIns="0" bIns="0" rtlCol="0">
            <a:spAutoFit/>
          </a:bodyPr>
          <a:lstStyle/>
          <a:p>
            <a:pPr>
              <a:spcBef>
                <a:spcPts val="900"/>
              </a:spcBef>
              <a:buSzPct val="100000"/>
            </a:pPr>
            <a:r>
              <a:rPr lang="en-US" sz="1200" dirty="0"/>
              <a:t>Logistic function</a:t>
            </a:r>
          </a:p>
        </p:txBody>
      </p:sp>
      <p:sp>
        <p:nvSpPr>
          <p:cNvPr id="3" name="Rectangle 2"/>
          <p:cNvSpPr/>
          <p:nvPr/>
        </p:nvSpPr>
        <p:spPr>
          <a:xfrm>
            <a:off x="1011877" y="4873585"/>
            <a:ext cx="1486304" cy="184666"/>
          </a:xfrm>
          <a:prstGeom prst="rect">
            <a:avLst/>
          </a:prstGeom>
        </p:spPr>
        <p:txBody>
          <a:bodyPr wrap="none">
            <a:spAutoFit/>
          </a:bodyPr>
          <a:lstStyle/>
          <a:p>
            <a:r>
              <a:rPr lang="en-US" sz="600" dirty="0"/>
              <a:t>https://machinelearningmastery.com/</a:t>
            </a:r>
          </a:p>
        </p:txBody>
      </p:sp>
    </p:spTree>
    <p:extLst>
      <p:ext uri="{BB962C8B-B14F-4D97-AF65-F5344CB8AC3E}">
        <p14:creationId xmlns:p14="http://schemas.microsoft.com/office/powerpoint/2010/main" val="23157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Binary Logistic Regression</a:t>
            </a:r>
          </a:p>
        </p:txBody>
      </p:sp>
      <p:sp>
        <p:nvSpPr>
          <p:cNvPr id="7" name="Content Placeholder 6"/>
          <p:cNvSpPr>
            <a:spLocks noGrp="1"/>
          </p:cNvSpPr>
          <p:nvPr>
            <p:ph sz="half" idx="1"/>
          </p:nvPr>
        </p:nvSpPr>
        <p:spPr>
          <a:xfrm>
            <a:off x="365761" y="1143000"/>
            <a:ext cx="5486400" cy="5029200"/>
          </a:xfrm>
        </p:spPr>
        <p:txBody>
          <a:bodyPr>
            <a:normAutofit fontScale="92500" lnSpcReduction="10000"/>
          </a:bodyPr>
          <a:lstStyle/>
          <a:p>
            <a:r>
              <a:rPr lang="en-US" dirty="0"/>
              <a:t>Often used to predict the relationship between predictors and a predicted variable where the dependent variable is binary.</a:t>
            </a:r>
          </a:p>
          <a:p>
            <a:r>
              <a:rPr lang="en-US" dirty="0"/>
              <a:t>Requires that there be little to no multi-collinearity.</a:t>
            </a:r>
          </a:p>
          <a:p>
            <a:r>
              <a:rPr lang="en-US" dirty="0"/>
              <a:t>The binary logistic model can be used to estimate the probability of a binary response which  is based on one or more predictor variables.</a:t>
            </a:r>
          </a:p>
          <a:p>
            <a:r>
              <a:rPr lang="en-US" altLang="en-US" dirty="0"/>
              <a:t>The ln symbol refers to a natural logarithm and b0 + b1X is our familiar equation for the regression line. P can be computed from the regression equation also. </a:t>
            </a:r>
          </a:p>
          <a:p>
            <a:r>
              <a:rPr lang="en-US" altLang="en-US" dirty="0"/>
              <a:t>So, if we know the regression equation, we could, theoretically, calculate the expected probability that Y = 1 for a given value of X. </a:t>
            </a:r>
          </a:p>
          <a:p>
            <a:endParaRPr lang="en-US" altLang="en-US" dirty="0"/>
          </a:p>
          <a:p>
            <a:endParaRPr lang="en-US" altLang="en-US" dirty="0"/>
          </a:p>
          <a:p>
            <a:r>
              <a:rPr lang="en-US" altLang="en-US" dirty="0"/>
              <a:t>In logistic regression, a complex formula is required to convert back and forth from the logistic equation to the OLS-type equation. The logistic formulas are stated in terms of the probability that Y = 1, which is referred to as pˆ . The probability that Y is 0 is 1 - pˆ .</a:t>
            </a:r>
          </a:p>
          <a:p>
            <a:endParaRPr lang="en-US" dirty="0"/>
          </a:p>
        </p:txBody>
      </p:sp>
      <p:pic>
        <p:nvPicPr>
          <p:cNvPr id="10" name="Content Placeholder 9"/>
          <p:cNvPicPr>
            <a:picLocks noGrp="1" noChangeAspect="1"/>
          </p:cNvPicPr>
          <p:nvPr>
            <p:ph sz="half" idx="2"/>
          </p:nvPr>
        </p:nvPicPr>
        <p:blipFill>
          <a:blip r:embed="rId2"/>
          <a:stretch>
            <a:fillRect/>
          </a:stretch>
        </p:blipFill>
        <p:spPr>
          <a:xfrm>
            <a:off x="1905000" y="4071643"/>
            <a:ext cx="1752600" cy="891540"/>
          </a:xfrm>
          <a:prstGeom prst="rect">
            <a:avLst/>
          </a:prstGeom>
        </p:spPr>
      </p:pic>
      <p:sp>
        <p:nvSpPr>
          <p:cNvPr id="5" name="Slide Number Placeholder 4"/>
          <p:cNvSpPr>
            <a:spLocks noGrp="1"/>
          </p:cNvSpPr>
          <p:nvPr>
            <p:ph type="sldNum" sz="quarter" idx="10"/>
          </p:nvPr>
        </p:nvSpPr>
        <p:spPr/>
        <p:txBody>
          <a:bodyPr/>
          <a:lstStyle/>
          <a:p>
            <a:fld id="{000F85C7-EC28-5C4D-9577-C5634B07539F}" type="slidenum">
              <a:rPr lang="en-US" smtClean="0"/>
              <a:pPr/>
              <a:t>17</a:t>
            </a:fld>
            <a:endParaRPr lang="en-US" dirty="0"/>
          </a:p>
        </p:txBody>
      </p:sp>
      <p:pic>
        <p:nvPicPr>
          <p:cNvPr id="8" name="Picture 7"/>
          <p:cNvPicPr>
            <a:picLocks noChangeAspect="1"/>
          </p:cNvPicPr>
          <p:nvPr/>
        </p:nvPicPr>
        <p:blipFill>
          <a:blip r:embed="rId3"/>
          <a:stretch>
            <a:fillRect/>
          </a:stretch>
        </p:blipFill>
        <p:spPr>
          <a:xfrm>
            <a:off x="6188089" y="4963183"/>
            <a:ext cx="2239355" cy="960918"/>
          </a:xfrm>
          <a:prstGeom prst="rect">
            <a:avLst/>
          </a:prstGeom>
        </p:spPr>
      </p:pic>
    </p:spTree>
    <p:extLst>
      <p:ext uri="{BB962C8B-B14F-4D97-AF65-F5344CB8AC3E}">
        <p14:creationId xmlns:p14="http://schemas.microsoft.com/office/powerpoint/2010/main" val="317007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Logistic Regression Estimation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18</a:t>
            </a:fld>
            <a:endParaRPr lang="en-US" dirty="0"/>
          </a:p>
        </p:txBody>
      </p:sp>
    </p:spTree>
    <p:extLst>
      <p:ext uri="{BB962C8B-B14F-4D97-AF65-F5344CB8AC3E}">
        <p14:creationId xmlns:p14="http://schemas.microsoft.com/office/powerpoint/2010/main" val="116152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Logistic Regression: Estimation</a:t>
            </a:r>
          </a:p>
        </p:txBody>
      </p:sp>
      <p:sp>
        <p:nvSpPr>
          <p:cNvPr id="9" name="Content Placeholder 8"/>
          <p:cNvSpPr>
            <a:spLocks noGrp="1"/>
          </p:cNvSpPr>
          <p:nvPr>
            <p:ph idx="1"/>
          </p:nvPr>
        </p:nvSpPr>
        <p:spPr/>
        <p:txBody>
          <a:bodyPr/>
          <a:lstStyle/>
          <a:p>
            <a:r>
              <a:rPr lang="en-US" altLang="en-US" dirty="0"/>
              <a:t>The regression coefficients are usually estimated by maximum likelihood estimation</a:t>
            </a:r>
          </a:p>
          <a:p>
            <a:r>
              <a:rPr lang="en-US" altLang="en-US" dirty="0"/>
              <a:t>Maximum likelihood estimation (MLE) is a statistical method for estimating the coefficients of a model.</a:t>
            </a:r>
          </a:p>
          <a:p>
            <a:r>
              <a:rPr lang="en-US" altLang="en-US" dirty="0"/>
              <a:t>The likelihood function (L) measures the probability of observing the particular set of dependent variable values (p</a:t>
            </a:r>
            <a:r>
              <a:rPr lang="en-US" altLang="en-US" baseline="-25000" dirty="0"/>
              <a:t>1</a:t>
            </a:r>
            <a:r>
              <a:rPr lang="en-US" altLang="en-US" dirty="0"/>
              <a:t>, p</a:t>
            </a:r>
            <a:r>
              <a:rPr lang="en-US" altLang="en-US" baseline="-25000" dirty="0"/>
              <a:t>2</a:t>
            </a:r>
            <a:r>
              <a:rPr lang="en-US" altLang="en-US" dirty="0"/>
              <a:t>, ..., </a:t>
            </a:r>
            <a:r>
              <a:rPr lang="en-US" altLang="en-US" dirty="0" err="1"/>
              <a:t>p</a:t>
            </a:r>
            <a:r>
              <a:rPr lang="en-US" altLang="en-US" baseline="-25000" dirty="0" err="1"/>
              <a:t>n</a:t>
            </a:r>
            <a:r>
              <a:rPr lang="en-US" altLang="en-US" dirty="0"/>
              <a:t>) that occur in the sample.</a:t>
            </a:r>
          </a:p>
          <a:p>
            <a:r>
              <a:rPr lang="en-US" altLang="en-US" dirty="0"/>
              <a:t>Likelihood  is a general and versatile method of estimation.</a:t>
            </a:r>
          </a:p>
          <a:p>
            <a:pPr lvl="1"/>
            <a:r>
              <a:rPr lang="en-US" altLang="en-US" dirty="0"/>
              <a:t>Very efficient when there are large samples</a:t>
            </a:r>
          </a:p>
          <a:p>
            <a:pPr lvl="1"/>
            <a:r>
              <a:rPr lang="en-US" altLang="en-US" dirty="0"/>
              <a:t>Drawback – It is computationally intensive in complex situations</a:t>
            </a:r>
          </a:p>
          <a:p>
            <a:pPr marL="0" indent="0">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19</a:t>
            </a:fld>
            <a:endParaRPr lang="en-US" dirty="0"/>
          </a:p>
        </p:txBody>
      </p:sp>
    </p:spTree>
    <p:extLst>
      <p:ext uri="{BB962C8B-B14F-4D97-AF65-F5344CB8AC3E}">
        <p14:creationId xmlns:p14="http://schemas.microsoft.com/office/powerpoint/2010/main" val="5505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and Causality</a:t>
            </a:r>
          </a:p>
        </p:txBody>
      </p:sp>
      <p:sp>
        <p:nvSpPr>
          <p:cNvPr id="3" name="Content Placeholder 2"/>
          <p:cNvSpPr>
            <a:spLocks noGrp="1"/>
          </p:cNvSpPr>
          <p:nvPr>
            <p:ph idx="1"/>
          </p:nvPr>
        </p:nvSpPr>
        <p:spPr>
          <a:xfrm>
            <a:off x="365125" y="1600201"/>
            <a:ext cx="6569075" cy="4568825"/>
          </a:xfrm>
        </p:spPr>
        <p:txBody>
          <a:bodyPr/>
          <a:lstStyle/>
          <a:p>
            <a:r>
              <a:rPr lang="en-US" dirty="0"/>
              <a:t>One type of questions asked in statistics is what is the relationship between a variable and one or more covariates that are expected to be related to the interesting variable in question?</a:t>
            </a:r>
          </a:p>
          <a:p>
            <a:r>
              <a:rPr lang="en-US" dirty="0"/>
              <a:t>As anything in statistics, the first step is starting with the appropriate hypothesis</a:t>
            </a:r>
          </a:p>
          <a:p>
            <a:r>
              <a:rPr lang="en-US" dirty="0"/>
              <a:t>We can say “the variable is caused by”, or “have positive relationship with” variable or set of variable</a:t>
            </a:r>
          </a:p>
          <a:p>
            <a:pPr lvl="1"/>
            <a:r>
              <a:rPr lang="en-US" dirty="0"/>
              <a:t>More formally, we are building a model by trying to recover a joint probability function p(y, X), where y – variable of interest and X={x1,…,</a:t>
            </a:r>
            <a:r>
              <a:rPr lang="en-US" dirty="0" err="1"/>
              <a:t>xn</a:t>
            </a:r>
            <a:r>
              <a:rPr lang="en-US" dirty="0"/>
              <a:t>} – a set of explanatory variables (covariates)</a:t>
            </a:r>
          </a:p>
          <a:p>
            <a:r>
              <a:rPr lang="en-US" dirty="0"/>
              <a:t>Correlation does not imply causation!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a:t>
            </a:fld>
            <a:endParaRPr lang="en-US" dirty="0"/>
          </a:p>
        </p:txBody>
      </p:sp>
    </p:spTree>
    <p:extLst>
      <p:ext uri="{BB962C8B-B14F-4D97-AF65-F5344CB8AC3E}">
        <p14:creationId xmlns:p14="http://schemas.microsoft.com/office/powerpoint/2010/main" val="333363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to assess Logistic Regression</a:t>
            </a:r>
          </a:p>
        </p:txBody>
      </p:sp>
      <p:sp>
        <p:nvSpPr>
          <p:cNvPr id="3" name="Content Placeholder 2"/>
          <p:cNvSpPr>
            <a:spLocks noGrp="1"/>
          </p:cNvSpPr>
          <p:nvPr>
            <p:ph idx="1"/>
          </p:nvPr>
        </p:nvSpPr>
        <p:spPr/>
        <p:txBody>
          <a:bodyPr/>
          <a:lstStyle/>
          <a:p>
            <a:r>
              <a:rPr lang="en-US" dirty="0"/>
              <a:t>Some metrics we use to assess logistic regression performance are Kolmogorov-Smirnov statistic and  Gains table.</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531840" y="2425532"/>
            <a:ext cx="3980725" cy="649052"/>
          </a:xfrm>
          <a:prstGeom prst="rect">
            <a:avLst/>
          </a:prstGeom>
        </p:spPr>
      </p:pic>
      <p:pic>
        <p:nvPicPr>
          <p:cNvPr id="6" name="Picture 5"/>
          <p:cNvPicPr>
            <a:picLocks noChangeAspect="1"/>
          </p:cNvPicPr>
          <p:nvPr/>
        </p:nvPicPr>
        <p:blipFill>
          <a:blip r:embed="rId3"/>
          <a:stretch>
            <a:fillRect/>
          </a:stretch>
        </p:blipFill>
        <p:spPr>
          <a:xfrm>
            <a:off x="365125" y="3074584"/>
            <a:ext cx="3177689" cy="2385385"/>
          </a:xfrm>
          <a:prstGeom prst="rect">
            <a:avLst/>
          </a:prstGeom>
        </p:spPr>
      </p:pic>
      <p:pic>
        <p:nvPicPr>
          <p:cNvPr id="7" name="Picture 6"/>
          <p:cNvPicPr>
            <a:picLocks noChangeAspect="1"/>
          </p:cNvPicPr>
          <p:nvPr/>
        </p:nvPicPr>
        <p:blipFill rotWithShape="1">
          <a:blip r:embed="rId4"/>
          <a:srcRect r="67270" b="12508"/>
          <a:stretch/>
        </p:blipFill>
        <p:spPr>
          <a:xfrm>
            <a:off x="5877307" y="3124941"/>
            <a:ext cx="1707642" cy="1895821"/>
          </a:xfrm>
          <a:prstGeom prst="rect">
            <a:avLst/>
          </a:prstGeom>
        </p:spPr>
      </p:pic>
      <p:pic>
        <p:nvPicPr>
          <p:cNvPr id="8" name="Picture 7"/>
          <p:cNvPicPr>
            <a:picLocks noChangeAspect="1"/>
          </p:cNvPicPr>
          <p:nvPr/>
        </p:nvPicPr>
        <p:blipFill>
          <a:blip r:embed="rId5"/>
          <a:stretch>
            <a:fillRect/>
          </a:stretch>
        </p:blipFill>
        <p:spPr>
          <a:xfrm>
            <a:off x="4334608" y="5070442"/>
            <a:ext cx="4458492" cy="537728"/>
          </a:xfrm>
          <a:prstGeom prst="rect">
            <a:avLst/>
          </a:prstGeom>
        </p:spPr>
      </p:pic>
    </p:spTree>
    <p:extLst>
      <p:ext uri="{BB962C8B-B14F-4D97-AF65-F5344CB8AC3E}">
        <p14:creationId xmlns:p14="http://schemas.microsoft.com/office/powerpoint/2010/main" val="125845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you would like to treat yourself an expensive gift (a new car, phone, gaming console, etc.), but you don’t have enough money to buy it</a:t>
            </a:r>
          </a:p>
          <a:p>
            <a:r>
              <a:rPr lang="en-US" dirty="0"/>
              <a:t>You would like to borrow some money from the bank that you know you would repay later (your grandma promised you a gift to your birthday several months away).</a:t>
            </a:r>
          </a:p>
          <a:p>
            <a:r>
              <a:rPr lang="en-US" dirty="0"/>
              <a:t>Banks operate on belief that they can forecast the likelihood of a person repaying a loan based on the credit related information (income, previous credit history, etc.)</a:t>
            </a:r>
          </a:p>
          <a:p>
            <a:r>
              <a:rPr lang="en-US" dirty="0"/>
              <a:t>Chances are, young people will not have any such information to provide, thus prohibiting them from receiving a loan.</a:t>
            </a:r>
          </a:p>
          <a:p>
            <a:r>
              <a:rPr lang="en-US" dirty="0"/>
              <a:t>Bank offers you alternative solution and promises to give you money if you provide information from your social network.</a:t>
            </a:r>
          </a:p>
          <a:p>
            <a:r>
              <a:rPr lang="en-US" dirty="0"/>
              <a:t>Try to build a model and help bank to find the relevant information that will help it make a credit decision. Use artificial social network data we provided for the camp.</a:t>
            </a:r>
          </a:p>
        </p:txBody>
      </p:sp>
      <p:sp>
        <p:nvSpPr>
          <p:cNvPr id="4" name="Slide Number Placeholder 3"/>
          <p:cNvSpPr>
            <a:spLocks noGrp="1"/>
          </p:cNvSpPr>
          <p:nvPr>
            <p:ph type="sldNum" sz="quarter" idx="10"/>
          </p:nvPr>
        </p:nvSpPr>
        <p:spPr/>
        <p:txBody>
          <a:bodyPr/>
          <a:lstStyle/>
          <a:p>
            <a:fld id="{000F85C7-EC28-5C4D-9577-C5634B07539F}" type="slidenum">
              <a:rPr lang="en-US" smtClean="0"/>
              <a:pPr/>
              <a:t>21</a:t>
            </a:fld>
            <a:endParaRPr lang="en-US" dirty="0"/>
          </a:p>
        </p:txBody>
      </p:sp>
    </p:spTree>
    <p:extLst>
      <p:ext uri="{BB962C8B-B14F-4D97-AF65-F5344CB8AC3E}">
        <p14:creationId xmlns:p14="http://schemas.microsoft.com/office/powerpoint/2010/main" val="414642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Generalized Linear Models (GLMs)</a:t>
            </a:r>
          </a:p>
        </p:txBody>
      </p:sp>
      <p:sp>
        <p:nvSpPr>
          <p:cNvPr id="3" name="Slide Number Placeholder 2"/>
          <p:cNvSpPr>
            <a:spLocks noGrp="1"/>
          </p:cNvSpPr>
          <p:nvPr>
            <p:ph type="sldNum" sz="quarter" idx="10"/>
          </p:nvPr>
        </p:nvSpPr>
        <p:spPr/>
        <p:txBody>
          <a:bodyPr/>
          <a:lstStyle/>
          <a:p>
            <a:fld id="{000F85C7-EC28-5C4D-9577-C5634B07539F}" type="slidenum">
              <a:rPr lang="en-US" smtClean="0"/>
              <a:pPr/>
              <a:t>22</a:t>
            </a:fld>
            <a:endParaRPr lang="en-US" dirty="0"/>
          </a:p>
        </p:txBody>
      </p:sp>
    </p:spTree>
    <p:extLst>
      <p:ext uri="{BB962C8B-B14F-4D97-AF65-F5344CB8AC3E}">
        <p14:creationId xmlns:p14="http://schemas.microsoft.com/office/powerpoint/2010/main" val="327443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15" y="339034"/>
            <a:ext cx="8412480" cy="1005840"/>
          </a:xfrm>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We handle a variety of data types with different distributional properties such as:</a:t>
            </a:r>
          </a:p>
          <a:p>
            <a:pPr lvl="1"/>
            <a:r>
              <a:rPr lang="en-US" dirty="0"/>
              <a:t>Continuous responses with non-normal data</a:t>
            </a:r>
          </a:p>
          <a:p>
            <a:pPr lvl="1"/>
            <a:r>
              <a:rPr lang="en-US" dirty="0"/>
              <a:t>Categorical, binary, count data, …</a:t>
            </a:r>
          </a:p>
          <a:p>
            <a:r>
              <a:rPr lang="en-US" dirty="0"/>
              <a:t>In these cases, the linear regression model is not suitable for all of these data types</a:t>
            </a:r>
          </a:p>
          <a:p>
            <a:r>
              <a:rPr lang="en-US" dirty="0"/>
              <a:t>Generalized Linear Model offers a universal framework for handling these multiple types of data.</a:t>
            </a:r>
          </a:p>
          <a:p>
            <a:r>
              <a:rPr lang="en-US" dirty="0"/>
              <a:t>When using GLMs, it assumes that the response </a:t>
            </a:r>
            <a:r>
              <a:rPr lang="en-US" i="1" dirty="0"/>
              <a:t>y</a:t>
            </a:r>
            <a:r>
              <a:rPr lang="en-US" dirty="0"/>
              <a:t> belongs to an exponential family such as normal, binomial, multinomial, gamma or Poisson distribution.</a:t>
            </a:r>
          </a:p>
          <a:p>
            <a:pPr lvl="1"/>
            <a:r>
              <a:rPr lang="en-US" dirty="0"/>
              <a:t>In this case, we do not need to transform the response to have an approximately normal distribution.</a:t>
            </a:r>
          </a:p>
        </p:txBody>
      </p:sp>
      <p:sp>
        <p:nvSpPr>
          <p:cNvPr id="4" name="Slide Number Placeholder 3"/>
          <p:cNvSpPr>
            <a:spLocks noGrp="1"/>
          </p:cNvSpPr>
          <p:nvPr>
            <p:ph type="sldNum" sz="quarter" idx="10"/>
          </p:nvPr>
        </p:nvSpPr>
        <p:spPr/>
        <p:txBody>
          <a:bodyPr/>
          <a:lstStyle/>
          <a:p>
            <a:fld id="{000F85C7-EC28-5C4D-9577-C5634B07539F}" type="slidenum">
              <a:rPr lang="en-US" smtClean="0"/>
              <a:pPr/>
              <a:t>23</a:t>
            </a:fld>
            <a:endParaRPr lang="en-US" dirty="0"/>
          </a:p>
        </p:txBody>
      </p:sp>
    </p:spTree>
    <p:extLst>
      <p:ext uri="{BB962C8B-B14F-4D97-AF65-F5344CB8AC3E}">
        <p14:creationId xmlns:p14="http://schemas.microsoft.com/office/powerpoint/2010/main" val="20150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 up</a:t>
            </a:r>
          </a:p>
        </p:txBody>
      </p:sp>
      <p:sp>
        <p:nvSpPr>
          <p:cNvPr id="3" name="Content Placeholder 2"/>
          <p:cNvSpPr>
            <a:spLocks noGrp="1"/>
          </p:cNvSpPr>
          <p:nvPr>
            <p:ph idx="1"/>
          </p:nvPr>
        </p:nvSpPr>
        <p:spPr/>
        <p:txBody>
          <a:bodyPr/>
          <a:lstStyle/>
          <a:p>
            <a:r>
              <a:rPr lang="en-US" dirty="0"/>
              <a:t>Purpose and scope. What kind of problems you face when you use linear models</a:t>
            </a:r>
          </a:p>
          <a:p>
            <a:r>
              <a:rPr lang="en-US" dirty="0"/>
              <a:t>Linear regression</a:t>
            </a:r>
          </a:p>
          <a:p>
            <a:r>
              <a:rPr lang="en-US" dirty="0"/>
              <a:t>Logit</a:t>
            </a:r>
          </a:p>
          <a:p>
            <a:r>
              <a:rPr lang="en-US" dirty="0"/>
              <a:t>GLM</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24</a:t>
            </a:fld>
            <a:endParaRPr lang="en-US" dirty="0"/>
          </a:p>
        </p:txBody>
      </p:sp>
    </p:spTree>
    <p:extLst>
      <p:ext uri="{BB962C8B-B14F-4D97-AF65-F5344CB8AC3E}">
        <p14:creationId xmlns:p14="http://schemas.microsoft.com/office/powerpoint/2010/main" val="388209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3071"/>
            <a:ext cx="4267200" cy="6772460"/>
          </a:xfrm>
        </p:spPr>
      </p:pic>
      <p:sp>
        <p:nvSpPr>
          <p:cNvPr id="4" name="Slide Number Placeholder 3"/>
          <p:cNvSpPr>
            <a:spLocks noGrp="1"/>
          </p:cNvSpPr>
          <p:nvPr>
            <p:ph type="sldNum" sz="quarter" idx="10"/>
          </p:nvPr>
        </p:nvSpPr>
        <p:spPr/>
        <p:txBody>
          <a:bodyPr/>
          <a:lstStyle/>
          <a:p>
            <a:fld id="{000F85C7-EC28-5C4D-9577-C5634B07539F}" type="slidenum">
              <a:rPr lang="en-US" smtClean="0"/>
              <a:pPr/>
              <a:t>25</a:t>
            </a:fld>
            <a:endParaRPr lang="en-US" dirty="0"/>
          </a:p>
        </p:txBody>
      </p:sp>
    </p:spTree>
    <p:extLst>
      <p:ext uri="{BB962C8B-B14F-4D97-AF65-F5344CB8AC3E}">
        <p14:creationId xmlns:p14="http://schemas.microsoft.com/office/powerpoint/2010/main" val="103078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26</a:t>
            </a:fld>
            <a:endParaRPr lang="en-US" dirty="0"/>
          </a:p>
        </p:txBody>
      </p:sp>
    </p:spTree>
    <p:extLst>
      <p:ext uri="{BB962C8B-B14F-4D97-AF65-F5344CB8AC3E}">
        <p14:creationId xmlns:p14="http://schemas.microsoft.com/office/powerpoint/2010/main" val="27698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and Causality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125" y="1600201"/>
                <a:ext cx="6569075" cy="4568825"/>
              </a:xfrm>
            </p:spPr>
            <p:txBody>
              <a:bodyPr/>
              <a:lstStyle/>
              <a:p>
                <a:r>
                  <a:rPr lang="en-US" dirty="0"/>
                  <a:t>Oftentimes, recovering full probability function is impossible or extremely hard due to lack of data, so the researchers settle for some simple yet useful characteristic of this probability</a:t>
                </a:r>
              </a:p>
              <a:p>
                <a:r>
                  <a:rPr lang="en-US" dirty="0"/>
                  <a:t>One of these characteristics is mathematical expectation or, to put it simply, average effect</a:t>
                </a:r>
              </a:p>
              <a:p>
                <a:r>
                  <a:rPr lang="en-US" dirty="0"/>
                  <a:t>The question thus becomes, what is the average value for a variable in question given the set of covariates?</a:t>
                </a:r>
              </a:p>
              <a:p>
                <a:pPr lvl="1"/>
                <a:r>
                  <a:rPr lang="en-US" dirty="0"/>
                  <a:t>More formally, we define a conditional mean E[y | X] that is a characteristic of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endParaRPr lang="en-US" b="0" dirty="0"/>
              </a:p>
              <a:p>
                <a:pPr lvl="1"/>
                <a:r>
                  <a:rPr lang="en-US" dirty="0"/>
                  <a:t>This function is known as regression function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125" y="1600201"/>
                <a:ext cx="6569075" cy="4568825"/>
              </a:xfrm>
              <a:blipFill>
                <a:blip r:embed="rId2"/>
                <a:stretch>
                  <a:fillRect l="-2041" t="-1602" r="-213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000F85C7-EC28-5C4D-9577-C5634B07539F}" type="slidenum">
              <a:rPr lang="en-US" smtClean="0"/>
              <a:pPr/>
              <a:t>3</a:t>
            </a:fld>
            <a:endParaRPr lang="en-US" dirty="0"/>
          </a:p>
        </p:txBody>
      </p:sp>
    </p:spTree>
    <p:extLst>
      <p:ext uri="{BB962C8B-B14F-4D97-AF65-F5344CB8AC3E}">
        <p14:creationId xmlns:p14="http://schemas.microsoft.com/office/powerpoint/2010/main" val="342903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idx="1"/>
          </p:nvPr>
        </p:nvSpPr>
        <p:spPr/>
        <p:txBody>
          <a:bodyPr/>
          <a:lstStyle/>
          <a:p>
            <a:r>
              <a:rPr lang="en-US" dirty="0"/>
              <a:t>Education (</a:t>
            </a:r>
            <a:r>
              <a:rPr lang="en-US" dirty="0">
                <a:hlinkClick r:id="rId2"/>
              </a:rPr>
              <a:t>how having good grades at school impacts lifetime earnings</a:t>
            </a:r>
            <a:r>
              <a:rPr lang="en-US" dirty="0"/>
              <a:t>)</a:t>
            </a:r>
          </a:p>
          <a:p>
            <a:r>
              <a:rPr lang="en-US" dirty="0"/>
              <a:t>Human rights (</a:t>
            </a:r>
            <a:r>
              <a:rPr lang="en-US" dirty="0">
                <a:hlinkClick r:id="rId3"/>
              </a:rPr>
              <a:t>how position of women in household impact child's health and education</a:t>
            </a:r>
            <a:r>
              <a:rPr lang="en-US" dirty="0"/>
              <a:t>)</a:t>
            </a:r>
          </a:p>
          <a:p>
            <a:r>
              <a:rPr lang="en-US" dirty="0"/>
              <a:t>Economics (</a:t>
            </a:r>
            <a:r>
              <a:rPr lang="en-US" dirty="0">
                <a:hlinkClick r:id="rId4"/>
              </a:rPr>
              <a:t>the economics of brushing teeth</a:t>
            </a:r>
            <a:r>
              <a:rPr lang="en-US" dirty="0"/>
              <a:t>)</a:t>
            </a:r>
          </a:p>
          <a:p>
            <a:r>
              <a:rPr lang="en-US" dirty="0"/>
              <a:t>Psychology (</a:t>
            </a:r>
            <a:r>
              <a:rPr lang="en-US" dirty="0">
                <a:hlinkClick r:id="rId5"/>
              </a:rPr>
              <a:t>how brain reacts on different types of humor</a:t>
            </a:r>
            <a:r>
              <a:rPr lang="en-US" dirty="0"/>
              <a:t>)</a:t>
            </a:r>
          </a:p>
          <a:p>
            <a:pPr marL="0" indent="0">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4</a:t>
            </a:fld>
            <a:endParaRPr lang="en-US" dirty="0"/>
          </a:p>
        </p:txBody>
      </p:sp>
    </p:spTree>
    <p:extLst>
      <p:ext uri="{BB962C8B-B14F-4D97-AF65-F5344CB8AC3E}">
        <p14:creationId xmlns:p14="http://schemas.microsoft.com/office/powerpoint/2010/main" val="99272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linear regression</a:t>
            </a:r>
          </a:p>
          <a:p>
            <a:r>
              <a:rPr lang="en-US" dirty="0"/>
              <a:t>Prediction and Inference</a:t>
            </a:r>
          </a:p>
          <a:p>
            <a:r>
              <a:rPr lang="en-US" dirty="0"/>
              <a:t>Assumptions of regression model</a:t>
            </a:r>
          </a:p>
          <a:p>
            <a:r>
              <a:rPr lang="en-US" dirty="0"/>
              <a:t>Regression Analysis</a:t>
            </a:r>
          </a:p>
          <a:p>
            <a:r>
              <a:rPr lang="en-US" dirty="0"/>
              <a:t>Logistic Regression</a:t>
            </a:r>
          </a:p>
          <a:p>
            <a:r>
              <a:rPr lang="en-US" dirty="0"/>
              <a:t>Generalized Linear Models (GLMs)</a:t>
            </a:r>
          </a:p>
        </p:txBody>
      </p:sp>
      <p:sp>
        <p:nvSpPr>
          <p:cNvPr id="4" name="Slide Number Placeholder 3"/>
          <p:cNvSpPr>
            <a:spLocks noGrp="1"/>
          </p:cNvSpPr>
          <p:nvPr>
            <p:ph type="sldNum" sz="quarter" idx="10"/>
          </p:nvPr>
        </p:nvSpPr>
        <p:spPr/>
        <p:txBody>
          <a:bodyPr/>
          <a:lstStyle/>
          <a:p>
            <a:fld id="{000F85C7-EC28-5C4D-9577-C5634B07539F}" type="slidenum">
              <a:rPr lang="en-US" smtClean="0"/>
              <a:pPr/>
              <a:t>5</a:t>
            </a:fld>
            <a:endParaRPr lang="en-US" dirty="0"/>
          </a:p>
        </p:txBody>
      </p:sp>
    </p:spTree>
    <p:extLst>
      <p:ext uri="{BB962C8B-B14F-4D97-AF65-F5344CB8AC3E}">
        <p14:creationId xmlns:p14="http://schemas.microsoft.com/office/powerpoint/2010/main" val="384942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Introduction to Linear Regression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6</a:t>
            </a:fld>
            <a:endParaRPr lang="en-US" dirty="0"/>
          </a:p>
        </p:txBody>
      </p:sp>
    </p:spTree>
    <p:extLst>
      <p:ext uri="{BB962C8B-B14F-4D97-AF65-F5344CB8AC3E}">
        <p14:creationId xmlns:p14="http://schemas.microsoft.com/office/powerpoint/2010/main" val="12971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Linear regression is often used to explore relationships between a scalar response and a set of covariates.</a:t>
            </a:r>
          </a:p>
          <a:p>
            <a:r>
              <a:rPr lang="en-US" dirty="0"/>
              <a:t>Basic idea is to examine two things</a:t>
            </a:r>
          </a:p>
          <a:p>
            <a:pPr lvl="1"/>
            <a:r>
              <a:rPr lang="en-US" dirty="0"/>
              <a:t>Are the predictor variables good at predicting the dependent variable?</a:t>
            </a:r>
          </a:p>
          <a:p>
            <a:pPr lvl="1"/>
            <a:r>
              <a:rPr lang="en-US" dirty="0"/>
              <a:t>Which variables are significant predictors of the dependent variable?</a:t>
            </a:r>
          </a:p>
          <a:p>
            <a:r>
              <a:rPr lang="en-US" dirty="0"/>
              <a:t>Regression relies on a set of assumption that are required in order to properly estimate the linear model.</a:t>
            </a:r>
          </a:p>
          <a:p>
            <a:pPr lvl="1"/>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7</a:t>
            </a:fld>
            <a:endParaRPr lang="en-US" dirty="0"/>
          </a:p>
        </p:txBody>
      </p:sp>
    </p:spTree>
    <p:extLst>
      <p:ext uri="{BB962C8B-B14F-4D97-AF65-F5344CB8AC3E}">
        <p14:creationId xmlns:p14="http://schemas.microsoft.com/office/powerpoint/2010/main" val="282202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and Regression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65760" y="1600200"/>
                <a:ext cx="8473439" cy="4572000"/>
              </a:xfrm>
            </p:spPr>
            <p:txBody>
              <a:bodyPr>
                <a:normAutofit lnSpcReduction="10000"/>
              </a:bodyPr>
              <a:lstStyle/>
              <a:p>
                <a:r>
                  <a:rPr lang="en-US" dirty="0"/>
                  <a:t>Often times linear regression can be used predict the numerical value of Y given a set of X predictors using regression.</a:t>
                </a:r>
              </a:p>
              <a:p>
                <a:r>
                  <a:rPr lang="en-US" dirty="0"/>
                  <a:t>When a relationship between A and B being observed many times, one could form a guess, an educated guess of the event B when observed event A. </a:t>
                </a:r>
              </a:p>
              <a:p>
                <a:r>
                  <a:rPr lang="en-US" dirty="0"/>
                  <a:t>One can make a prediction of the Y values for any given value of X using a regression line.</a:t>
                </a:r>
              </a:p>
              <a:p>
                <a:r>
                  <a:rPr lang="en-US" dirty="0"/>
                  <a:t>In its simplest form, if you know the slope and the y-intercept of that regression line, then you can plug in X and predict the average value for Y.</a:t>
                </a:r>
              </a:p>
              <a:p>
                <a:r>
                  <a:rPr lang="en-US" dirty="0"/>
                  <a:t>Simple linear regression formula</a:t>
                </a:r>
              </a:p>
              <a:p>
                <a:pPr lvl="1"/>
                <a:r>
                  <a:rPr lang="en-US" i="1" dirty="0"/>
                  <a:t>Y = a + </a:t>
                </a:r>
                <a:r>
                  <a:rPr lang="en-US" i="1" dirty="0" err="1"/>
                  <a:t>bX</a:t>
                </a:r>
                <a:endParaRPr lang="en-US" i="1" dirty="0"/>
              </a:p>
              <a:p>
                <a:pPr marL="171450" lvl="1" indent="0">
                  <a:buNone/>
                </a:pPr>
                <a:r>
                  <a:rPr lang="en-US" dirty="0"/>
                  <a:t>where </a:t>
                </a:r>
                <a:r>
                  <a:rPr lang="en-US" i="1" dirty="0"/>
                  <a:t>X</a:t>
                </a:r>
                <a:r>
                  <a:rPr lang="en-US" dirty="0"/>
                  <a:t> is the explanatory variable and </a:t>
                </a:r>
                <a:r>
                  <a:rPr lang="en-US" i="1" dirty="0"/>
                  <a:t>Y</a:t>
                </a:r>
                <a:r>
                  <a:rPr lang="en-US" dirty="0"/>
                  <a:t> is the dependent variable. The slope of the line is </a:t>
                </a:r>
                <a:r>
                  <a:rPr lang="en-US" i="1" dirty="0"/>
                  <a:t>b</a:t>
                </a:r>
                <a:r>
                  <a:rPr lang="en-US" dirty="0"/>
                  <a:t> and </a:t>
                </a:r>
                <a:r>
                  <a:rPr lang="en-US" i="1" dirty="0"/>
                  <a:t>a</a:t>
                </a:r>
                <a:r>
                  <a:rPr lang="en-US" dirty="0"/>
                  <a:t> is the intercept.</a:t>
                </a:r>
              </a:p>
              <a:p>
                <a:r>
                  <a:rPr lang="en-US" dirty="0"/>
                  <a:t>Since the data will not adhere to the linear form exactly, the right hand side of the equation will contain additional error term e: Y=</a:t>
                </a:r>
                <a:r>
                  <a:rPr lang="en-US" dirty="0" err="1"/>
                  <a:t>a+bX+e</a:t>
                </a:r>
                <a:endParaRPr lang="en-US" dirty="0"/>
              </a:p>
              <a:p>
                <a:r>
                  <a:rPr lang="en-US" dirty="0"/>
                  <a:t>For convenience, we introduce predicted value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𝑏𝑋</m:t>
                    </m:r>
                  </m:oMath>
                </a14:m>
                <a:r>
                  <a:rPr lang="en-US" dirty="0"/>
                  <a:t> and error term can be written as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65760" y="1600200"/>
                <a:ext cx="8473439" cy="4572000"/>
              </a:xfrm>
              <a:blipFill>
                <a:blip r:embed="rId2"/>
                <a:stretch>
                  <a:fillRect l="-1511" t="-2133" r="-107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000F85C7-EC28-5C4D-9577-C5634B07539F}" type="slidenum">
              <a:rPr lang="en-US" smtClean="0"/>
              <a:pPr/>
              <a:t>8</a:t>
            </a:fld>
            <a:endParaRPr lang="en-US" dirty="0"/>
          </a:p>
        </p:txBody>
      </p:sp>
    </p:spTree>
    <p:extLst>
      <p:ext uri="{BB962C8B-B14F-4D97-AF65-F5344CB8AC3E}">
        <p14:creationId xmlns:p14="http://schemas.microsoft.com/office/powerpoint/2010/main" val="268137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a Regression Model</a:t>
            </a:r>
          </a:p>
        </p:txBody>
      </p:sp>
      <p:sp>
        <p:nvSpPr>
          <p:cNvPr id="3" name="Content Placeholder 2"/>
          <p:cNvSpPr>
            <a:spLocks noGrp="1"/>
          </p:cNvSpPr>
          <p:nvPr>
            <p:ph idx="1"/>
          </p:nvPr>
        </p:nvSpPr>
        <p:spPr/>
        <p:txBody>
          <a:bodyPr/>
          <a:lstStyle/>
          <a:p>
            <a:r>
              <a:rPr lang="en-US" dirty="0"/>
              <a:t>No or little multi-collinearity</a:t>
            </a:r>
          </a:p>
          <a:p>
            <a:pPr lvl="1"/>
            <a:r>
              <a:rPr lang="en-US" dirty="0"/>
              <a:t>This is to say that independent variables are not correlated, or say: one could not predict one independent variable from another independent variable.</a:t>
            </a:r>
          </a:p>
          <a:p>
            <a:r>
              <a:rPr lang="en-US" dirty="0"/>
              <a:t>Linearity of the relationship between dependent and independent variables</a:t>
            </a:r>
          </a:p>
          <a:p>
            <a:pPr lvl="1"/>
            <a:r>
              <a:rPr lang="en-US" dirty="0"/>
              <a:t>Linear relationship between A &amp; B: As A increase, B increase or decrease.</a:t>
            </a:r>
          </a:p>
          <a:p>
            <a:r>
              <a:rPr lang="en-US" dirty="0"/>
              <a:t>Statistical independence of the errors </a:t>
            </a:r>
          </a:p>
          <a:p>
            <a:pPr lvl="1"/>
            <a:r>
              <a:rPr lang="en-US" dirty="0"/>
              <a:t>It is to say that when you use the data to do regression, each row of the data should not be correlated. </a:t>
            </a:r>
          </a:p>
          <a:p>
            <a:r>
              <a:rPr lang="en-US" dirty="0"/>
              <a:t>Error term is normally distributed</a:t>
            </a:r>
          </a:p>
          <a:p>
            <a:pPr lvl="1"/>
            <a:r>
              <a:rPr lang="en-US" dirty="0"/>
              <a:t>The error term distribution is a bell shaped curve.</a:t>
            </a:r>
          </a:p>
          <a:p>
            <a:r>
              <a:rPr lang="en-US" dirty="0"/>
              <a:t>No heteroscedasticity </a:t>
            </a:r>
          </a:p>
          <a:p>
            <a:pPr lvl="1"/>
            <a:r>
              <a:rPr lang="en-US" dirty="0"/>
              <a:t>Predictors are not correlated with error</a:t>
            </a:r>
          </a:p>
          <a:p>
            <a:pPr marL="0" indent="0">
              <a:buNone/>
            </a:pPr>
            <a:r>
              <a:rPr lang="en-US" dirty="0"/>
              <a:t> </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97040" y="4343400"/>
            <a:ext cx="3023036" cy="1853848"/>
          </a:xfrm>
          <a:prstGeom prst="rect">
            <a:avLst/>
          </a:prstGeom>
        </p:spPr>
      </p:pic>
      <p:sp>
        <p:nvSpPr>
          <p:cNvPr id="6" name="Rectangle 5"/>
          <p:cNvSpPr/>
          <p:nvPr/>
        </p:nvSpPr>
        <p:spPr>
          <a:xfrm>
            <a:off x="4251960" y="6197248"/>
            <a:ext cx="4343400" cy="230832"/>
          </a:xfrm>
          <a:prstGeom prst="rect">
            <a:avLst/>
          </a:prstGeom>
        </p:spPr>
        <p:txBody>
          <a:bodyPr wrap="square">
            <a:spAutoFit/>
          </a:bodyPr>
          <a:lstStyle/>
          <a:p>
            <a:r>
              <a:rPr lang="en-US" sz="900" dirty="0">
                <a:hlinkClick r:id="rId3"/>
              </a:rPr>
              <a:t>https://mathbitsnotebook.com/Algebra2/Statistics/STnormalDistribution.html</a:t>
            </a:r>
            <a:endParaRPr lang="en-US" sz="900" dirty="0"/>
          </a:p>
        </p:txBody>
      </p:sp>
    </p:spTree>
    <p:extLst>
      <p:ext uri="{BB962C8B-B14F-4D97-AF65-F5344CB8AC3E}">
        <p14:creationId xmlns:p14="http://schemas.microsoft.com/office/powerpoint/2010/main" val="319427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3</TotalTime>
  <Words>1809</Words>
  <Application>Microsoft Office PowerPoint</Application>
  <PresentationFormat>On-screen Show (4:3)</PresentationFormat>
  <Paragraphs>159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Wells Fargo Sans Display</vt:lpstr>
      <vt:lpstr>Bahnschrift</vt:lpstr>
      <vt:lpstr>Arial</vt:lpstr>
      <vt:lpstr>Wells Fargo Sans</vt:lpstr>
      <vt:lpstr>Cambria Math</vt:lpstr>
      <vt:lpstr>Wells Fargo 2019</vt:lpstr>
      <vt:lpstr>Linear Regression and Generalized Linear Models</vt:lpstr>
      <vt:lpstr>Relationship and Causality</vt:lpstr>
      <vt:lpstr>Relationship and Causality cont.</vt:lpstr>
      <vt:lpstr>Examples </vt:lpstr>
      <vt:lpstr>Agenda</vt:lpstr>
      <vt:lpstr>PowerPoint Presentation</vt:lpstr>
      <vt:lpstr>Overview</vt:lpstr>
      <vt:lpstr>Prediction and Regression </vt:lpstr>
      <vt:lpstr>Assumptions of a Regression Model</vt:lpstr>
      <vt:lpstr>Linear Regression</vt:lpstr>
      <vt:lpstr>PowerPoint Presentation</vt:lpstr>
      <vt:lpstr>Linear Regression – Estimation</vt:lpstr>
      <vt:lpstr>Model fit statistics</vt:lpstr>
      <vt:lpstr>Scikit-Learn Linear Regression Example</vt:lpstr>
      <vt:lpstr>PowerPoint Presentation</vt:lpstr>
      <vt:lpstr>Binary Logistic Regression</vt:lpstr>
      <vt:lpstr>Binary Logistic Regression</vt:lpstr>
      <vt:lpstr>PowerPoint Presentation</vt:lpstr>
      <vt:lpstr>Logistic Regression: Estimation</vt:lpstr>
      <vt:lpstr>Metrics to assess Logistic Regression</vt:lpstr>
      <vt:lpstr>Example</vt:lpstr>
      <vt:lpstr>PowerPoint Presentation</vt:lpstr>
      <vt:lpstr>Generalized Linear Models</vt:lpstr>
      <vt:lpstr>Wrap up</vt:lpstr>
      <vt:lpstr>PowerPoint Presentation</vt:lpstr>
      <vt:lpstr>Questions</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Bowie</cp:lastModifiedBy>
  <cp:revision>58</cp:revision>
  <cp:lastPrinted>2018-10-13T23:11:53Z</cp:lastPrinted>
  <dcterms:created xsi:type="dcterms:W3CDTF">2019-06-07T13:40:35Z</dcterms:created>
  <dcterms:modified xsi:type="dcterms:W3CDTF">2020-04-27T20:28:37Z</dcterms:modified>
  <cp:category/>
</cp:coreProperties>
</file>