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17"/>
  </p:notesMasterIdLst>
  <p:handoutMasterIdLst>
    <p:handoutMasterId r:id="rId18"/>
  </p:handoutMasterIdLst>
  <p:sldIdLst>
    <p:sldId id="257" r:id="rId2"/>
    <p:sldId id="273" r:id="rId3"/>
    <p:sldId id="264" r:id="rId4"/>
    <p:sldId id="258" r:id="rId5"/>
    <p:sldId id="266" r:id="rId6"/>
    <p:sldId id="259" r:id="rId7"/>
    <p:sldId id="260" r:id="rId8"/>
    <p:sldId id="271" r:id="rId9"/>
    <p:sldId id="269" r:id="rId10"/>
    <p:sldId id="268" r:id="rId11"/>
    <p:sldId id="270" r:id="rId12"/>
    <p:sldId id="261" r:id="rId13"/>
    <p:sldId id="262" r:id="rId14"/>
    <p:sldId id="272" r:id="rId15"/>
    <p:sldId id="263" r:id="rId16"/>
  </p:sldIdLst>
  <p:sldSz cx="9144000" cy="6858000" type="screen4x3"/>
  <p:notesSz cx="6858000" cy="9144000"/>
  <p:embeddedFontLst>
    <p:embeddedFont>
      <p:font typeface="Wells Fargo Sans" panose="020B0503020203020204" pitchFamily="34" charset="0"/>
      <p:regular r:id="rId19"/>
      <p:bold r:id="rId20"/>
      <p:italic r:id="rId21"/>
      <p:boldItalic r:id="rId22"/>
    </p:embeddedFont>
    <p:embeddedFont>
      <p:font typeface="Wells Fargo Sans Display" panose="020B0503020203020204" pitchFamily="34" charset="0"/>
      <p:regular r:id="rId23"/>
    </p:embeddedFont>
  </p:embeddedFont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88" autoAdjust="0"/>
  </p:normalViewPr>
  <p:slideViewPr>
    <p:cSldViewPr showGuides="1">
      <p:cViewPr varScale="1">
        <p:scale>
          <a:sx n="101" d="100"/>
          <a:sy n="101" d="100"/>
        </p:scale>
        <p:origin x="200" y="352"/>
      </p:cViewPr>
      <p:guideLst/>
    </p:cSldViewPr>
  </p:slideViewPr>
  <p:notesTextViewPr>
    <p:cViewPr>
      <p:scale>
        <a:sx n="1" d="1"/>
        <a:sy n="1" d="1"/>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5/19/20</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5/19/20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3523400"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a:latin typeface="Bahnschrift" panose="020B0502040204020203" pitchFamily="34" charset="0"/>
              </a:rPr>
              <a:t>2019 Data Science Camp [Charlotte, NC]</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shodor.org/interactivate/activities/Coin/" TargetMode="External"/><Relationship Id="rId7" Type="http://schemas.openxmlformats.org/officeDocument/2006/relationships/image" Target="../media/image2.png"/><Relationship Id="rId2" Type="http://schemas.openxmlformats.org/officeDocument/2006/relationships/hyperlink" Target="https://www.random.org/coins/" TargetMode="Externa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hyperlink" Target="http://www.roll-dice-online.com/" TargetMode="External"/><Relationship Id="rId4" Type="http://schemas.openxmlformats.org/officeDocument/2006/relationships/hyperlink" Target="https://www.random.org/di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00F85C7-EC28-5C4D-9577-C5634B07539F}" type="slidenum">
              <a:rPr lang="en-US" smtClean="0"/>
              <a:pPr/>
              <a:t>1</a:t>
            </a:fld>
            <a:endParaRPr lang="en-US" dirty="0"/>
          </a:p>
        </p:txBody>
      </p:sp>
      <p:sp>
        <p:nvSpPr>
          <p:cNvPr id="12" name="Title 1">
            <a:extLst>
              <a:ext uri="{FF2B5EF4-FFF2-40B4-BE49-F238E27FC236}">
                <a16:creationId xmlns:a16="http://schemas.microsoft.com/office/drawing/2014/main" id="{7168D860-C93F-3B49-A5AB-2384AD545E32}"/>
              </a:ext>
            </a:extLst>
          </p:cNvPr>
          <p:cNvSpPr txBox="1">
            <a:spLocks/>
          </p:cNvSpPr>
          <p:nvPr/>
        </p:nvSpPr>
        <p:spPr>
          <a:xfrm>
            <a:off x="838200" y="2057400"/>
            <a:ext cx="5852796" cy="1779684"/>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a:lstStyle>
          <a:p>
            <a:r>
              <a:rPr lang="en-US" sz="3200" dirty="0"/>
              <a:t>Random Numbers, Distribution and Transformation</a:t>
            </a:r>
          </a:p>
        </p:txBody>
      </p:sp>
      <p:sp>
        <p:nvSpPr>
          <p:cNvPr id="13" name="Title 1">
            <a:extLst>
              <a:ext uri="{FF2B5EF4-FFF2-40B4-BE49-F238E27FC236}">
                <a16:creationId xmlns:a16="http://schemas.microsoft.com/office/drawing/2014/main" id="{DFF00BAD-4539-E243-804D-9D9B618A90E0}"/>
              </a:ext>
            </a:extLst>
          </p:cNvPr>
          <p:cNvSpPr txBox="1">
            <a:spLocks/>
          </p:cNvSpPr>
          <p:nvPr/>
        </p:nvSpPr>
        <p:spPr>
          <a:xfrm>
            <a:off x="914400" y="3416300"/>
            <a:ext cx="5852796" cy="1779684"/>
          </a:xfrm>
          <a:prstGeom prst="rect">
            <a:avLst/>
          </a:prstGeom>
        </p:spPr>
        <p:txBody>
          <a:bodyPr vert="horz" lIns="0" tIns="0" rIns="0" bIns="0" rtlCol="0" anchor="t" anchorCtr="0">
            <a:noAutofit/>
          </a:bodyPr>
          <a:lst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a:lstStyle>
          <a:p>
            <a:r>
              <a:rPr lang="en-US" sz="2000" dirty="0"/>
              <a:t>2020 Data Camp</a:t>
            </a:r>
          </a:p>
        </p:txBody>
      </p:sp>
    </p:spTree>
    <p:extLst>
      <p:ext uri="{BB962C8B-B14F-4D97-AF65-F5344CB8AC3E}">
        <p14:creationId xmlns:p14="http://schemas.microsoft.com/office/powerpoint/2010/main" val="195157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143000"/>
            <a:ext cx="8412480" cy="5026027"/>
          </a:xfrm>
        </p:spPr>
        <p:txBody>
          <a:bodyPr>
            <a:normAutofit/>
          </a:bodyPr>
          <a:lstStyle/>
          <a:p>
            <a:r>
              <a:rPr lang="en-US" sz="2400" dirty="0"/>
              <a:t>Continuous Distribution</a:t>
            </a:r>
          </a:p>
          <a:p>
            <a:pPr lvl="2"/>
            <a:r>
              <a:rPr lang="en-US" sz="2400" b="1" dirty="0">
                <a:solidFill>
                  <a:srgbClr val="FF0000"/>
                </a:solidFill>
              </a:rPr>
              <a:t> </a:t>
            </a:r>
            <a:r>
              <a:rPr lang="en-US" sz="2000" b="1" dirty="0">
                <a:solidFill>
                  <a:srgbClr val="FF0000"/>
                </a:solidFill>
              </a:rPr>
              <a:t>Normal</a:t>
            </a:r>
            <a:r>
              <a:rPr lang="en-US" sz="2000" dirty="0"/>
              <a:t> distribution</a:t>
            </a:r>
          </a:p>
          <a:p>
            <a:pPr lvl="2"/>
            <a:r>
              <a:rPr lang="en-US" sz="2000" dirty="0"/>
              <a:t> (Definition) A continuous random variable has a Normal distribution if most values </a:t>
            </a:r>
            <a:r>
              <a:rPr lang="en-US" sz="2000" dirty="0">
                <a:solidFill>
                  <a:srgbClr val="FF0000"/>
                </a:solidFill>
              </a:rPr>
              <a:t>cluster in the middle </a:t>
            </a:r>
            <a:r>
              <a:rPr lang="en-US" sz="2000" dirty="0"/>
              <a:t>of the range and the rest taper off </a:t>
            </a:r>
            <a:r>
              <a:rPr lang="en-US" sz="2000" dirty="0">
                <a:solidFill>
                  <a:srgbClr val="FF0000"/>
                </a:solidFill>
              </a:rPr>
              <a:t>symmetrically</a:t>
            </a:r>
            <a:r>
              <a:rPr lang="en-US" sz="2000" dirty="0"/>
              <a:t> toward either extreme.</a:t>
            </a:r>
          </a:p>
          <a:p>
            <a:pPr lvl="2"/>
            <a:r>
              <a:rPr lang="en-US" sz="2000" dirty="0"/>
              <a:t> Note: the graph of a uniform distribution results in a </a:t>
            </a:r>
            <a:r>
              <a:rPr lang="en-US" sz="2000" dirty="0">
                <a:solidFill>
                  <a:srgbClr val="FF0000"/>
                </a:solidFill>
              </a:rPr>
              <a:t>bell</a:t>
            </a:r>
            <a:r>
              <a:rPr lang="en-US" sz="2000" dirty="0"/>
              <a:t> shape.</a:t>
            </a:r>
          </a:p>
          <a:p>
            <a:pPr lvl="2"/>
            <a:endParaRPr lang="en-US" sz="2400" dirty="0"/>
          </a:p>
          <a:p>
            <a:endParaRPr lang="en-US" sz="2400" dirty="0"/>
          </a:p>
          <a:p>
            <a:endParaRPr lang="en-US" sz="2400" b="1" dirty="0">
              <a:solidFill>
                <a:srgbClr val="FF0000"/>
              </a:solidFill>
            </a:endParaRPr>
          </a:p>
          <a:p>
            <a:pPr marL="342900" lvl="2" indent="0">
              <a:buNone/>
            </a:pPr>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2156777" y="3429000"/>
            <a:ext cx="4829175" cy="2971800"/>
          </a:xfrm>
          <a:prstGeom prst="rect">
            <a:avLst/>
          </a:prstGeom>
        </p:spPr>
      </p:pic>
    </p:spTree>
    <p:extLst>
      <p:ext uri="{BB962C8B-B14F-4D97-AF65-F5344CB8AC3E}">
        <p14:creationId xmlns:p14="http://schemas.microsoft.com/office/powerpoint/2010/main" val="194377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066800"/>
            <a:ext cx="8412480" cy="5102227"/>
          </a:xfrm>
        </p:spPr>
        <p:txBody>
          <a:bodyPr>
            <a:normAutofit/>
          </a:bodyPr>
          <a:lstStyle/>
          <a:p>
            <a:r>
              <a:rPr lang="en-US" sz="2400" dirty="0"/>
              <a:t>Continuous Distribution</a:t>
            </a:r>
          </a:p>
          <a:p>
            <a:pPr lvl="2"/>
            <a:r>
              <a:rPr lang="en-US" sz="2400" b="1" dirty="0">
                <a:solidFill>
                  <a:srgbClr val="FF0000"/>
                </a:solidFill>
              </a:rPr>
              <a:t> </a:t>
            </a:r>
            <a:r>
              <a:rPr lang="en-US" sz="2000" b="1" dirty="0">
                <a:solidFill>
                  <a:srgbClr val="FF0000"/>
                </a:solidFill>
              </a:rPr>
              <a:t>Exponential</a:t>
            </a:r>
            <a:r>
              <a:rPr lang="en-US" sz="2000" dirty="0"/>
              <a:t> distribution</a:t>
            </a:r>
          </a:p>
          <a:p>
            <a:pPr lvl="2"/>
            <a:r>
              <a:rPr lang="en-US" sz="2000" dirty="0"/>
              <a:t> (Definition) The exponential distribution is often concerned with the amount of time until some specific event occurs. There are </a:t>
            </a:r>
            <a:r>
              <a:rPr lang="en-US" sz="2000" dirty="0">
                <a:solidFill>
                  <a:srgbClr val="FF0000"/>
                </a:solidFill>
              </a:rPr>
              <a:t>fewer large values</a:t>
            </a:r>
            <a:r>
              <a:rPr lang="en-US" sz="2000" dirty="0"/>
              <a:t> and </a:t>
            </a:r>
            <a:r>
              <a:rPr lang="en-US" sz="2000" dirty="0">
                <a:solidFill>
                  <a:srgbClr val="FF0000"/>
                </a:solidFill>
              </a:rPr>
              <a:t>more small values</a:t>
            </a:r>
            <a:r>
              <a:rPr lang="en-US" sz="2000" dirty="0"/>
              <a:t>.</a:t>
            </a:r>
          </a:p>
          <a:p>
            <a:pPr lvl="2"/>
            <a:r>
              <a:rPr lang="en-US" sz="2000" dirty="0"/>
              <a:t> Note: the graph of a uniform distribution results in an </a:t>
            </a:r>
            <a:r>
              <a:rPr lang="en-US" sz="2000" dirty="0">
                <a:solidFill>
                  <a:srgbClr val="FF0000"/>
                </a:solidFill>
              </a:rPr>
              <a:t>exponential decay</a:t>
            </a:r>
            <a:r>
              <a:rPr lang="en-US" sz="2000" dirty="0"/>
              <a:t> curve.</a:t>
            </a:r>
          </a:p>
          <a:p>
            <a:pPr lvl="2"/>
            <a:endParaRPr lang="en-US" sz="2400" dirty="0"/>
          </a:p>
          <a:p>
            <a:endParaRPr lang="en-US" sz="2400" dirty="0"/>
          </a:p>
          <a:p>
            <a:endParaRPr lang="en-US" sz="2400" b="1" dirty="0">
              <a:solidFill>
                <a:srgbClr val="FF0000"/>
              </a:solidFill>
            </a:endParaRPr>
          </a:p>
          <a:p>
            <a:pPr marL="342900" lvl="2" indent="0">
              <a:buNone/>
            </a:pPr>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2894965" y="3284879"/>
            <a:ext cx="3352800" cy="3344521"/>
          </a:xfrm>
          <a:prstGeom prst="rect">
            <a:avLst/>
          </a:prstGeom>
        </p:spPr>
      </p:pic>
    </p:spTree>
    <p:extLst>
      <p:ext uri="{BB962C8B-B14F-4D97-AF65-F5344CB8AC3E}">
        <p14:creationId xmlns:p14="http://schemas.microsoft.com/office/powerpoint/2010/main" val="132410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Use python to generate distributions</a:t>
            </a:r>
          </a:p>
        </p:txBody>
      </p:sp>
      <p:sp>
        <p:nvSpPr>
          <p:cNvPr id="3" name="Content Placeholder 2"/>
          <p:cNvSpPr>
            <a:spLocks noGrp="1"/>
          </p:cNvSpPr>
          <p:nvPr>
            <p:ph idx="1"/>
          </p:nvPr>
        </p:nvSpPr>
        <p:spPr/>
        <p:txBody>
          <a:bodyPr/>
          <a:lstStyle/>
          <a:p>
            <a:r>
              <a:rPr lang="en-US" sz="2400" dirty="0"/>
              <a:t>Switch to Python…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12</a:t>
            </a:fld>
            <a:endParaRPr lang="en-US" dirty="0"/>
          </a:p>
        </p:txBody>
      </p:sp>
    </p:spTree>
    <p:extLst>
      <p:ext uri="{BB962C8B-B14F-4D97-AF65-F5344CB8AC3E}">
        <p14:creationId xmlns:p14="http://schemas.microsoft.com/office/powerpoint/2010/main" val="410384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Transformation</a:t>
            </a:r>
          </a:p>
        </p:txBody>
      </p:sp>
      <p:sp>
        <p:nvSpPr>
          <p:cNvPr id="3" name="Content Placeholder 2"/>
          <p:cNvSpPr>
            <a:spLocks noGrp="1"/>
          </p:cNvSpPr>
          <p:nvPr>
            <p:ph idx="1"/>
          </p:nvPr>
        </p:nvSpPr>
        <p:spPr/>
        <p:txBody>
          <a:bodyPr>
            <a:normAutofit lnSpcReduction="10000"/>
          </a:bodyPr>
          <a:lstStyle/>
          <a:p>
            <a:r>
              <a:rPr lang="en-US" sz="2400" dirty="0"/>
              <a:t>In practice, we can generate random numbers of a </a:t>
            </a:r>
            <a:r>
              <a:rPr lang="en-US" sz="2400" b="1" dirty="0">
                <a:solidFill>
                  <a:srgbClr val="FF0000"/>
                </a:solidFill>
              </a:rPr>
              <a:t>different</a:t>
            </a:r>
            <a:r>
              <a:rPr lang="en-US" sz="2400" dirty="0"/>
              <a:t> distribution by doing math </a:t>
            </a:r>
            <a:r>
              <a:rPr lang="en-US" sz="2400" b="1" dirty="0">
                <a:solidFill>
                  <a:srgbClr val="FF0000"/>
                </a:solidFill>
              </a:rPr>
              <a:t>transformation</a:t>
            </a:r>
            <a:r>
              <a:rPr lang="en-US" sz="2400" dirty="0"/>
              <a:t> of the random numbers of an </a:t>
            </a:r>
            <a:r>
              <a:rPr lang="en-US" sz="2400" b="1" dirty="0">
                <a:solidFill>
                  <a:srgbClr val="FF0000"/>
                </a:solidFill>
              </a:rPr>
              <a:t>existing </a:t>
            </a:r>
            <a:r>
              <a:rPr lang="en-US" sz="2400" dirty="0"/>
              <a:t>distribution.</a:t>
            </a:r>
          </a:p>
          <a:p>
            <a:pPr marL="0" indent="0">
              <a:buNone/>
            </a:pPr>
            <a:endParaRPr lang="en-US" sz="2400" dirty="0"/>
          </a:p>
          <a:p>
            <a:r>
              <a:rPr lang="en-US" sz="2400" dirty="0"/>
              <a:t>For example, We can generate </a:t>
            </a:r>
            <a:r>
              <a:rPr lang="en-US" sz="2400" b="1" dirty="0">
                <a:solidFill>
                  <a:srgbClr val="FF0000"/>
                </a:solidFill>
              </a:rPr>
              <a:t>exponential</a:t>
            </a:r>
            <a:r>
              <a:rPr lang="en-US" sz="2400" dirty="0"/>
              <a:t> distribution from </a:t>
            </a:r>
            <a:r>
              <a:rPr lang="en-US" sz="2400" b="1" dirty="0">
                <a:solidFill>
                  <a:srgbClr val="FF0000"/>
                </a:solidFill>
              </a:rPr>
              <a:t>uniform</a:t>
            </a:r>
            <a:r>
              <a:rPr lang="en-US" sz="2400" dirty="0"/>
              <a:t> distribution.</a:t>
            </a:r>
          </a:p>
          <a:p>
            <a:pPr lvl="4"/>
            <a:r>
              <a:rPr lang="en-US" sz="2400" dirty="0"/>
              <a:t>Show example in Python</a:t>
            </a:r>
          </a:p>
          <a:p>
            <a:endParaRPr lang="en-US" sz="2400" dirty="0"/>
          </a:p>
          <a:p>
            <a:r>
              <a:rPr lang="en-US" sz="2400" dirty="0"/>
              <a:t>The proof of why transformation works require some knowledge of </a:t>
            </a:r>
            <a:r>
              <a:rPr lang="en-US" sz="2400" b="1" dirty="0">
                <a:solidFill>
                  <a:srgbClr val="FF0000"/>
                </a:solidFill>
              </a:rPr>
              <a:t>probability theory</a:t>
            </a:r>
            <a:r>
              <a:rPr lang="en-US" sz="2400" dirty="0"/>
              <a:t>, we will omit the proof here.</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13</a:t>
            </a:fld>
            <a:endParaRPr lang="en-US" dirty="0"/>
          </a:p>
        </p:txBody>
      </p:sp>
    </p:spTree>
    <p:extLst>
      <p:ext uri="{BB962C8B-B14F-4D97-AF65-F5344CB8AC3E}">
        <p14:creationId xmlns:p14="http://schemas.microsoft.com/office/powerpoint/2010/main" val="75608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Transformation</a:t>
            </a:r>
          </a:p>
        </p:txBody>
      </p:sp>
      <p:sp>
        <p:nvSpPr>
          <p:cNvPr id="3" name="Content Placeholder 2"/>
          <p:cNvSpPr>
            <a:spLocks noGrp="1"/>
          </p:cNvSpPr>
          <p:nvPr>
            <p:ph idx="1"/>
          </p:nvPr>
        </p:nvSpPr>
        <p:spPr/>
        <p:txBody>
          <a:bodyPr>
            <a:normAutofit/>
          </a:bodyPr>
          <a:lstStyle/>
          <a:p>
            <a:r>
              <a:rPr lang="en-US" sz="2000" dirty="0"/>
              <a:t>Transform uniform distribution to a non-uniform distribution</a:t>
            </a:r>
          </a:p>
          <a:p>
            <a:endParaRPr lang="en-US" sz="2000"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4697492" cy="3732988"/>
          </a:xfrm>
          <a:prstGeom prst="rect">
            <a:avLst/>
          </a:prstGeom>
        </p:spPr>
      </p:pic>
    </p:spTree>
    <p:extLst>
      <p:ext uri="{BB962C8B-B14F-4D97-AF65-F5344CB8AC3E}">
        <p14:creationId xmlns:p14="http://schemas.microsoft.com/office/powerpoint/2010/main" val="246684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Practice</a:t>
            </a:r>
          </a:p>
        </p:txBody>
      </p:sp>
      <p:sp>
        <p:nvSpPr>
          <p:cNvPr id="3" name="Content Placeholder 2"/>
          <p:cNvSpPr>
            <a:spLocks noGrp="1"/>
          </p:cNvSpPr>
          <p:nvPr>
            <p:ph idx="1"/>
          </p:nvPr>
        </p:nvSpPr>
        <p:spPr/>
        <p:txBody>
          <a:bodyPr/>
          <a:lstStyle/>
          <a:p>
            <a:r>
              <a:rPr lang="en-US" sz="2400" dirty="0"/>
              <a:t>Switch to python…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15</a:t>
            </a:fld>
            <a:endParaRPr lang="en-US" dirty="0"/>
          </a:p>
        </p:txBody>
      </p:sp>
    </p:spTree>
    <p:extLst>
      <p:ext uri="{BB962C8B-B14F-4D97-AF65-F5344CB8AC3E}">
        <p14:creationId xmlns:p14="http://schemas.microsoft.com/office/powerpoint/2010/main" val="323204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random number?</a:t>
            </a:r>
          </a:p>
        </p:txBody>
      </p:sp>
      <p:sp>
        <p:nvSpPr>
          <p:cNvPr id="3" name="Content Placeholder 2"/>
          <p:cNvSpPr>
            <a:spLocks noGrp="1"/>
          </p:cNvSpPr>
          <p:nvPr>
            <p:ph idx="1"/>
          </p:nvPr>
        </p:nvSpPr>
        <p:spPr/>
        <p:txBody>
          <a:bodyPr>
            <a:normAutofit/>
          </a:bodyPr>
          <a:lstStyle/>
          <a:p>
            <a:r>
              <a:rPr lang="en-US" sz="2400" dirty="0"/>
              <a:t>Random numbers are sequences of </a:t>
            </a:r>
            <a:r>
              <a:rPr lang="en-US" sz="2400" b="1" dirty="0">
                <a:solidFill>
                  <a:srgbClr val="FF0000"/>
                </a:solidFill>
              </a:rPr>
              <a:t>independent </a:t>
            </a:r>
            <a:r>
              <a:rPr lang="en-US" sz="2400" dirty="0"/>
              <a:t>numbers with a </a:t>
            </a:r>
            <a:r>
              <a:rPr lang="en-US" sz="2400" b="1" dirty="0">
                <a:solidFill>
                  <a:srgbClr val="FF0000"/>
                </a:solidFill>
              </a:rPr>
              <a:t>specified distribution</a:t>
            </a:r>
            <a:r>
              <a:rPr lang="en-US" sz="2400" dirty="0"/>
              <a:t> such as uniform distribution, normal distribution and exponential distribution, etc. (We will talk about what is distribution in later slides)</a:t>
            </a:r>
          </a:p>
          <a:p>
            <a:r>
              <a:rPr lang="en-US" sz="2400" dirty="0"/>
              <a:t>Random numbers have been used for </a:t>
            </a:r>
            <a:r>
              <a:rPr lang="en-US" sz="2400" b="1" dirty="0">
                <a:solidFill>
                  <a:srgbClr val="FF0000"/>
                </a:solidFill>
              </a:rPr>
              <a:t>a long time</a:t>
            </a:r>
            <a:r>
              <a:rPr lang="en-US" sz="2400" dirty="0"/>
              <a:t>. The goal is to leave the result up to </a:t>
            </a:r>
            <a:r>
              <a:rPr lang="en-US" sz="2400" b="1" dirty="0">
                <a:solidFill>
                  <a:srgbClr val="FF0000"/>
                </a:solidFill>
              </a:rPr>
              <a:t>random chance</a:t>
            </a:r>
            <a:r>
              <a:rPr lang="en-US" sz="2400" dirty="0"/>
              <a:t>. For instance, rolling a dice and flipping a coin.</a:t>
            </a:r>
          </a:p>
          <a:p>
            <a:endParaRPr lang="en-US" sz="2400"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2</a:t>
            </a:fld>
            <a:endParaRPr lang="en-US" dirty="0"/>
          </a:p>
        </p:txBody>
      </p:sp>
    </p:spTree>
    <p:extLst>
      <p:ext uri="{BB962C8B-B14F-4D97-AF65-F5344CB8AC3E}">
        <p14:creationId xmlns:p14="http://schemas.microsoft.com/office/powerpoint/2010/main" val="116022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sp>
        <p:nvSpPr>
          <p:cNvPr id="3" name="Content Placeholder 2"/>
          <p:cNvSpPr>
            <a:spLocks noGrp="1"/>
          </p:cNvSpPr>
          <p:nvPr>
            <p:ph idx="1"/>
          </p:nvPr>
        </p:nvSpPr>
        <p:spPr/>
        <p:txBody>
          <a:bodyPr/>
          <a:lstStyle/>
          <a:p>
            <a:r>
              <a:rPr lang="en-US" dirty="0"/>
              <a:t>Coin Flipper</a:t>
            </a:r>
          </a:p>
          <a:p>
            <a:pPr lvl="3"/>
            <a:r>
              <a:rPr lang="en-US" dirty="0">
                <a:hlinkClick r:id="rId2"/>
              </a:rPr>
              <a:t>https://www.random.org/coins/</a:t>
            </a:r>
            <a:endParaRPr lang="en-US" dirty="0"/>
          </a:p>
          <a:p>
            <a:pPr lvl="3"/>
            <a:r>
              <a:rPr lang="en-US" dirty="0">
                <a:hlinkClick r:id="rId3"/>
              </a:rPr>
              <a:t>http://www.shodor.org/interactivate/activities/Coin/</a:t>
            </a:r>
            <a:endParaRPr lang="en-US" dirty="0"/>
          </a:p>
          <a:p>
            <a:pPr lvl="3"/>
            <a:endParaRPr lang="en-US" dirty="0"/>
          </a:p>
          <a:p>
            <a:pPr lvl="3"/>
            <a:r>
              <a:rPr lang="en-US" dirty="0"/>
              <a:t>What do you expect to see if we flip a coin 1,000 times?</a:t>
            </a:r>
          </a:p>
          <a:p>
            <a:endParaRPr lang="en-US" dirty="0"/>
          </a:p>
          <a:p>
            <a:r>
              <a:rPr lang="en-US" dirty="0"/>
              <a:t>Dice Roller</a:t>
            </a:r>
          </a:p>
          <a:p>
            <a:pPr lvl="3"/>
            <a:r>
              <a:rPr lang="en-US" dirty="0">
                <a:hlinkClick r:id="rId4"/>
              </a:rPr>
              <a:t>https://www.random.org/dice/</a:t>
            </a:r>
            <a:endParaRPr lang="en-US" dirty="0"/>
          </a:p>
          <a:p>
            <a:pPr lvl="3"/>
            <a:r>
              <a:rPr lang="en-US" dirty="0">
                <a:hlinkClick r:id="rId5"/>
              </a:rPr>
              <a:t>http://www.roll-dice-online.com/</a:t>
            </a:r>
            <a:endParaRPr lang="en-US" dirty="0"/>
          </a:p>
          <a:p>
            <a:pPr lvl="3"/>
            <a:endParaRPr lang="en-US" dirty="0"/>
          </a:p>
          <a:p>
            <a:pPr lvl="3"/>
            <a:r>
              <a:rPr lang="en-US" dirty="0"/>
              <a:t>What do you expect to see if we roll a dice 1,000 times?</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3</a:t>
            </a:fld>
            <a:endParaRPr lang="en-US" dirty="0"/>
          </a:p>
        </p:txBody>
      </p:sp>
      <p:pic>
        <p:nvPicPr>
          <p:cNvPr id="5" name="Picture 4"/>
          <p:cNvPicPr>
            <a:picLocks noChangeAspect="1"/>
          </p:cNvPicPr>
          <p:nvPr/>
        </p:nvPicPr>
        <p:blipFill>
          <a:blip r:embed="rId6"/>
          <a:stretch>
            <a:fillRect/>
          </a:stretch>
        </p:blipFill>
        <p:spPr>
          <a:xfrm>
            <a:off x="6248400" y="1905000"/>
            <a:ext cx="2286000" cy="1028700"/>
          </a:xfrm>
          <a:prstGeom prst="rect">
            <a:avLst/>
          </a:prstGeom>
        </p:spPr>
      </p:pic>
      <p:pic>
        <p:nvPicPr>
          <p:cNvPr id="6" name="Picture 5"/>
          <p:cNvPicPr>
            <a:picLocks noChangeAspect="1"/>
          </p:cNvPicPr>
          <p:nvPr/>
        </p:nvPicPr>
        <p:blipFill>
          <a:blip r:embed="rId7"/>
          <a:stretch>
            <a:fillRect/>
          </a:stretch>
        </p:blipFill>
        <p:spPr>
          <a:xfrm>
            <a:off x="6415087" y="3610275"/>
            <a:ext cx="1952625" cy="1876425"/>
          </a:xfrm>
          <a:prstGeom prst="rect">
            <a:avLst/>
          </a:prstGeom>
        </p:spPr>
      </p:pic>
    </p:spTree>
    <p:extLst>
      <p:ext uri="{BB962C8B-B14F-4D97-AF65-F5344CB8AC3E}">
        <p14:creationId xmlns:p14="http://schemas.microsoft.com/office/powerpoint/2010/main" val="263732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random number generator?</a:t>
            </a:r>
          </a:p>
        </p:txBody>
      </p:sp>
      <p:sp>
        <p:nvSpPr>
          <p:cNvPr id="3" name="Content Placeholder 2"/>
          <p:cNvSpPr>
            <a:spLocks noGrp="1"/>
          </p:cNvSpPr>
          <p:nvPr>
            <p:ph idx="1"/>
          </p:nvPr>
        </p:nvSpPr>
        <p:spPr/>
        <p:txBody>
          <a:bodyPr/>
          <a:lstStyle/>
          <a:p>
            <a:r>
              <a:rPr lang="en-US" sz="2400" dirty="0"/>
              <a:t>Random number generators are just the </a:t>
            </a:r>
            <a:r>
              <a:rPr lang="en-US" sz="2400" b="1" dirty="0">
                <a:solidFill>
                  <a:srgbClr val="FF0000"/>
                </a:solidFill>
              </a:rPr>
              <a:t>modern application</a:t>
            </a:r>
            <a:r>
              <a:rPr lang="en-US" sz="2400" dirty="0"/>
              <a:t> of randomness devices such as dice and flipping coins.</a:t>
            </a:r>
          </a:p>
          <a:p>
            <a:pPr marL="0" indent="0">
              <a:buNone/>
            </a:pPr>
            <a:endParaRPr lang="en-US" sz="2400" dirty="0"/>
          </a:p>
          <a:p>
            <a:r>
              <a:rPr lang="en-US" sz="2400" dirty="0"/>
              <a:t>In modern computing, random number generators are implemented through </a:t>
            </a:r>
            <a:r>
              <a:rPr lang="en-US" sz="2400" b="1" dirty="0">
                <a:solidFill>
                  <a:srgbClr val="FF0000"/>
                </a:solidFill>
              </a:rPr>
              <a:t>programming</a:t>
            </a:r>
            <a:r>
              <a:rPr lang="en-US" sz="2400" dirty="0"/>
              <a:t> based on </a:t>
            </a:r>
            <a:r>
              <a:rPr lang="en-US" sz="2400" b="1" dirty="0">
                <a:solidFill>
                  <a:srgbClr val="FF0000"/>
                </a:solidFill>
              </a:rPr>
              <a:t>deterministic</a:t>
            </a:r>
            <a:r>
              <a:rPr lang="en-US" sz="2400" dirty="0"/>
              <a:t> computation. Therefore, this is not </a:t>
            </a:r>
            <a:r>
              <a:rPr lang="en-US" sz="2400" b="1" dirty="0">
                <a:solidFill>
                  <a:srgbClr val="FF0000"/>
                </a:solidFill>
              </a:rPr>
              <a:t>really</a:t>
            </a:r>
            <a:r>
              <a:rPr lang="en-US" sz="2400" dirty="0"/>
              <a:t> considered as true random.</a:t>
            </a:r>
          </a:p>
          <a:p>
            <a:endParaRPr lang="en-US" sz="2400" dirty="0"/>
          </a:p>
          <a:p>
            <a:r>
              <a:rPr lang="en-US" sz="2400" dirty="0"/>
              <a:t>In practice, this is </a:t>
            </a:r>
            <a:r>
              <a:rPr lang="en-US" sz="2400" b="1" dirty="0">
                <a:solidFill>
                  <a:srgbClr val="FF0000"/>
                </a:solidFill>
              </a:rPr>
              <a:t>sufficient</a:t>
            </a:r>
            <a:r>
              <a:rPr lang="en-US" sz="2400" dirty="0"/>
              <a:t> to fulfill most tasks.</a:t>
            </a:r>
          </a:p>
          <a:p>
            <a:pPr marL="0" indent="0">
              <a:buNone/>
            </a:pPr>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4</a:t>
            </a:fld>
            <a:endParaRPr lang="en-US" dirty="0"/>
          </a:p>
        </p:txBody>
      </p:sp>
    </p:spTree>
    <p:extLst>
      <p:ext uri="{BB962C8B-B14F-4D97-AF65-F5344CB8AC3E}">
        <p14:creationId xmlns:p14="http://schemas.microsoft.com/office/powerpoint/2010/main" val="330909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Use python to generate random numbers</a:t>
            </a:r>
          </a:p>
        </p:txBody>
      </p:sp>
      <p:sp>
        <p:nvSpPr>
          <p:cNvPr id="3" name="Content Placeholder 2"/>
          <p:cNvSpPr>
            <a:spLocks noGrp="1"/>
          </p:cNvSpPr>
          <p:nvPr>
            <p:ph idx="1"/>
          </p:nvPr>
        </p:nvSpPr>
        <p:spPr/>
        <p:txBody>
          <a:bodyPr/>
          <a:lstStyle/>
          <a:p>
            <a:r>
              <a:rPr lang="en-US" sz="2400" dirty="0"/>
              <a:t>Switch to Python…</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5</a:t>
            </a:fld>
            <a:endParaRPr lang="en-US" dirty="0"/>
          </a:p>
        </p:txBody>
      </p:sp>
    </p:spTree>
    <p:extLst>
      <p:ext uri="{BB962C8B-B14F-4D97-AF65-F5344CB8AC3E}">
        <p14:creationId xmlns:p14="http://schemas.microsoft.com/office/powerpoint/2010/main" val="320411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Distribution</a:t>
            </a:r>
          </a:p>
        </p:txBody>
      </p:sp>
      <p:sp>
        <p:nvSpPr>
          <p:cNvPr id="3" name="Content Placeholder 2"/>
          <p:cNvSpPr>
            <a:spLocks noGrp="1"/>
          </p:cNvSpPr>
          <p:nvPr>
            <p:ph idx="1"/>
          </p:nvPr>
        </p:nvSpPr>
        <p:spPr/>
        <p:txBody>
          <a:bodyPr>
            <a:normAutofit fontScale="92500"/>
          </a:bodyPr>
          <a:lstStyle/>
          <a:p>
            <a:r>
              <a:rPr lang="en-US" sz="2400" dirty="0"/>
              <a:t>As we mentioned in the first slide, random numbers are sequences of independent numbers with some specified </a:t>
            </a:r>
            <a:r>
              <a:rPr lang="en-US" sz="2400" b="1" dirty="0">
                <a:solidFill>
                  <a:srgbClr val="FF0000"/>
                </a:solidFill>
              </a:rPr>
              <a:t>distribution</a:t>
            </a:r>
            <a:r>
              <a:rPr lang="en-US" sz="2400" dirty="0"/>
              <a:t>. We now give the formal definition of </a:t>
            </a:r>
            <a:r>
              <a:rPr lang="en-US" sz="2400" b="1" dirty="0">
                <a:solidFill>
                  <a:srgbClr val="FF0000"/>
                </a:solidFill>
              </a:rPr>
              <a:t>distribution</a:t>
            </a:r>
            <a:r>
              <a:rPr lang="en-US" sz="2400" dirty="0"/>
              <a:t>:</a:t>
            </a:r>
          </a:p>
          <a:p>
            <a:r>
              <a:rPr lang="en-US" sz="2400" dirty="0"/>
              <a:t>A probability distribution is a mathematical function that provides the </a:t>
            </a:r>
            <a:r>
              <a:rPr lang="en-US" sz="2400" b="1" dirty="0">
                <a:solidFill>
                  <a:srgbClr val="FF0000"/>
                </a:solidFill>
              </a:rPr>
              <a:t>probabilities of occurrence </a:t>
            </a:r>
            <a:r>
              <a:rPr lang="en-US" sz="2400" dirty="0"/>
              <a:t>of different possible outcomes in an experiment. </a:t>
            </a:r>
          </a:p>
          <a:p>
            <a:pPr lvl="3"/>
            <a:r>
              <a:rPr lang="en-US" sz="2400" dirty="0"/>
              <a:t>Discrete distribution</a:t>
            </a:r>
          </a:p>
          <a:p>
            <a:pPr lvl="3"/>
            <a:r>
              <a:rPr lang="en-US" sz="2400" dirty="0"/>
              <a:t>Continuous distribution</a:t>
            </a:r>
          </a:p>
          <a:p>
            <a:r>
              <a:rPr lang="en-US" sz="2400" dirty="0"/>
              <a:t>For instance, if X is used to denote the outcome of a coin toss ("the experiment"), then the </a:t>
            </a:r>
            <a:r>
              <a:rPr lang="en-US" sz="2400" b="1" dirty="0">
                <a:solidFill>
                  <a:srgbClr val="FF0000"/>
                </a:solidFill>
              </a:rPr>
              <a:t>probability distribution </a:t>
            </a:r>
            <a:r>
              <a:rPr lang="en-US" sz="2400" dirty="0"/>
              <a:t>of X would take the value 0.5 for X = heads, and 0.5 for X = tails (assuming the coin is fair).</a:t>
            </a:r>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6</a:t>
            </a:fld>
            <a:endParaRPr lang="en-US" dirty="0"/>
          </a:p>
        </p:txBody>
      </p:sp>
    </p:spTree>
    <p:extLst>
      <p:ext uri="{BB962C8B-B14F-4D97-AF65-F5344CB8AC3E}">
        <p14:creationId xmlns:p14="http://schemas.microsoft.com/office/powerpoint/2010/main" val="24422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143001"/>
            <a:ext cx="8412480" cy="5026026"/>
          </a:xfrm>
        </p:spPr>
        <p:txBody>
          <a:bodyPr>
            <a:normAutofit/>
          </a:bodyPr>
          <a:lstStyle/>
          <a:p>
            <a:r>
              <a:rPr lang="en-US" sz="2400" dirty="0"/>
              <a:t>Discrete Distribution</a:t>
            </a:r>
          </a:p>
          <a:p>
            <a:pPr lvl="2"/>
            <a:r>
              <a:rPr lang="en-US" sz="2400" b="1" dirty="0">
                <a:solidFill>
                  <a:srgbClr val="FF0000"/>
                </a:solidFill>
              </a:rPr>
              <a:t> Bernoulli </a:t>
            </a:r>
            <a:r>
              <a:rPr lang="en-US" sz="2400" dirty="0"/>
              <a:t>distribution</a:t>
            </a:r>
          </a:p>
          <a:p>
            <a:pPr lvl="2"/>
            <a:r>
              <a:rPr lang="en-US" sz="2400" dirty="0"/>
              <a:t> (Definition) The Bernoulli distribution has only two possible outcomes like success and failure with success probability p and failure probability 1-p.</a:t>
            </a:r>
          </a:p>
          <a:p>
            <a:pPr lvl="2"/>
            <a:r>
              <a:rPr lang="en-US" sz="2400" dirty="0"/>
              <a:t> The distribution of heads and tails in coin flip is an example of a Bernoulli distribution with p=? </a:t>
            </a:r>
          </a:p>
          <a:p>
            <a:endParaRPr lang="en-US" sz="2400" b="1" dirty="0">
              <a:solidFill>
                <a:srgbClr val="FF0000"/>
              </a:solidFill>
            </a:endParaRPr>
          </a:p>
          <a:p>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1537652" y="4160838"/>
            <a:ext cx="6067425" cy="2124075"/>
          </a:xfrm>
          <a:prstGeom prst="rect">
            <a:avLst/>
          </a:prstGeom>
        </p:spPr>
      </p:pic>
    </p:spTree>
    <p:extLst>
      <p:ext uri="{BB962C8B-B14F-4D97-AF65-F5344CB8AC3E}">
        <p14:creationId xmlns:p14="http://schemas.microsoft.com/office/powerpoint/2010/main" val="258781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066801"/>
            <a:ext cx="8412480" cy="5102226"/>
          </a:xfrm>
        </p:spPr>
        <p:txBody>
          <a:bodyPr>
            <a:normAutofit/>
          </a:bodyPr>
          <a:lstStyle/>
          <a:p>
            <a:r>
              <a:rPr lang="en-US" sz="2400" dirty="0"/>
              <a:t>Discrete Distribution</a:t>
            </a:r>
          </a:p>
          <a:p>
            <a:pPr lvl="2"/>
            <a:r>
              <a:rPr lang="en-US" sz="2400" b="1" dirty="0">
                <a:solidFill>
                  <a:srgbClr val="FF0000"/>
                </a:solidFill>
              </a:rPr>
              <a:t> </a:t>
            </a:r>
            <a:r>
              <a:rPr lang="en-US" sz="1900" b="1" dirty="0">
                <a:solidFill>
                  <a:srgbClr val="FF0000"/>
                </a:solidFill>
              </a:rPr>
              <a:t>Binomial </a:t>
            </a:r>
            <a:r>
              <a:rPr lang="en-US" sz="1900" dirty="0"/>
              <a:t>distribution</a:t>
            </a:r>
          </a:p>
          <a:p>
            <a:pPr lvl="2"/>
            <a:r>
              <a:rPr lang="en-US" sz="1900" dirty="0"/>
              <a:t> (Definition) Only two (mutually exclusive) outcomes are possible, such as gain or loss, head or tail, success or failure, yes or no. If the probability of success in any given trial is known, binomial distributions can be employed to compute a given number of successes in a given number of trials. </a:t>
            </a:r>
          </a:p>
          <a:p>
            <a:pPr lvl="2"/>
            <a:r>
              <a:rPr lang="en-US" sz="1900" b="1" dirty="0">
                <a:solidFill>
                  <a:srgbClr val="FF0000"/>
                </a:solidFill>
              </a:rPr>
              <a:t> </a:t>
            </a:r>
            <a:r>
              <a:rPr lang="en-US" sz="1900" dirty="0"/>
              <a:t>What distribution does the number of heads in 100 coin flips follow?</a:t>
            </a:r>
            <a:r>
              <a:rPr lang="en-US" sz="1800" b="1" dirty="0">
                <a:solidFill>
                  <a:srgbClr val="FF0000"/>
                </a:solidFill>
              </a:rPr>
              <a:t> </a:t>
            </a:r>
          </a:p>
          <a:p>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2052002" y="3743325"/>
            <a:ext cx="5038725" cy="2886075"/>
          </a:xfrm>
          <a:prstGeom prst="rect">
            <a:avLst/>
          </a:prstGeom>
        </p:spPr>
      </p:pic>
    </p:spTree>
    <p:extLst>
      <p:ext uri="{BB962C8B-B14F-4D97-AF65-F5344CB8AC3E}">
        <p14:creationId xmlns:p14="http://schemas.microsoft.com/office/powerpoint/2010/main" val="216907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Some common distributions</a:t>
            </a:r>
          </a:p>
        </p:txBody>
      </p:sp>
      <p:sp>
        <p:nvSpPr>
          <p:cNvPr id="3" name="Content Placeholder 2"/>
          <p:cNvSpPr>
            <a:spLocks noGrp="1"/>
          </p:cNvSpPr>
          <p:nvPr>
            <p:ph idx="1"/>
          </p:nvPr>
        </p:nvSpPr>
        <p:spPr>
          <a:xfrm>
            <a:off x="365125" y="1066800"/>
            <a:ext cx="8412480" cy="5102227"/>
          </a:xfrm>
        </p:spPr>
        <p:txBody>
          <a:bodyPr>
            <a:normAutofit/>
          </a:bodyPr>
          <a:lstStyle/>
          <a:p>
            <a:r>
              <a:rPr lang="en-US" sz="2400" dirty="0"/>
              <a:t>Continuous Distribution</a:t>
            </a:r>
          </a:p>
          <a:p>
            <a:pPr lvl="2"/>
            <a:r>
              <a:rPr lang="en-US" sz="2400" b="1" dirty="0">
                <a:solidFill>
                  <a:srgbClr val="FF0000"/>
                </a:solidFill>
              </a:rPr>
              <a:t> </a:t>
            </a:r>
            <a:r>
              <a:rPr lang="en-US" sz="2000" b="1" dirty="0">
                <a:solidFill>
                  <a:srgbClr val="FF0000"/>
                </a:solidFill>
              </a:rPr>
              <a:t>Uniform</a:t>
            </a:r>
            <a:r>
              <a:rPr lang="en-US" sz="2000" dirty="0"/>
              <a:t> distribution</a:t>
            </a:r>
          </a:p>
          <a:p>
            <a:pPr lvl="2"/>
            <a:r>
              <a:rPr lang="en-US" sz="2000" dirty="0"/>
              <a:t> (Definition) A continuous random variable has a Uniform distribution if its values are </a:t>
            </a:r>
            <a:r>
              <a:rPr lang="en-US" sz="2000" dirty="0">
                <a:solidFill>
                  <a:srgbClr val="FF0000"/>
                </a:solidFill>
              </a:rPr>
              <a:t>spread evenly </a:t>
            </a:r>
            <a:r>
              <a:rPr lang="en-US" sz="2000" dirty="0"/>
              <a:t>over the given range of an interval.</a:t>
            </a:r>
          </a:p>
          <a:p>
            <a:pPr lvl="2"/>
            <a:r>
              <a:rPr lang="en-US" sz="2000" dirty="0"/>
              <a:t> Note: the graph of a uniform distribution results in a </a:t>
            </a:r>
            <a:r>
              <a:rPr lang="en-US" sz="2000" dirty="0">
                <a:solidFill>
                  <a:srgbClr val="FF0000"/>
                </a:solidFill>
              </a:rPr>
              <a:t>rectangular </a:t>
            </a:r>
            <a:r>
              <a:rPr lang="en-US" sz="2000" dirty="0"/>
              <a:t>shape.</a:t>
            </a:r>
          </a:p>
          <a:p>
            <a:pPr marL="342900" lvl="2" indent="0">
              <a:buNone/>
            </a:pPr>
            <a:r>
              <a:rPr lang="en-US" sz="2400" dirty="0"/>
              <a:t> </a:t>
            </a:r>
          </a:p>
          <a:p>
            <a:endParaRPr lang="en-US" sz="2400" dirty="0"/>
          </a:p>
          <a:p>
            <a:endParaRPr lang="en-US" sz="2400" b="1" dirty="0">
              <a:solidFill>
                <a:srgbClr val="FF0000"/>
              </a:solidFill>
            </a:endParaRPr>
          </a:p>
          <a:p>
            <a:pPr marL="342900" lvl="2" indent="0">
              <a:buNone/>
            </a:pPr>
            <a:endParaRPr lang="en-US" sz="2400" dirty="0"/>
          </a:p>
          <a:p>
            <a:endParaRPr lang="en-US" dirty="0"/>
          </a:p>
        </p:txBody>
      </p:sp>
      <p:sp>
        <p:nvSpPr>
          <p:cNvPr id="4" name="Slide Number Placeholder 3"/>
          <p:cNvSpPr>
            <a:spLocks noGrp="1"/>
          </p:cNvSpPr>
          <p:nvPr>
            <p:ph type="sldNum" sz="quarter" idx="10"/>
          </p:nvPr>
        </p:nvSpPr>
        <p:spPr/>
        <p:txBody>
          <a:bodyPr/>
          <a:lstStyle/>
          <a:p>
            <a:fld id="{000F85C7-EC28-5C4D-9577-C5634B07539F}"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1804352" y="3267075"/>
            <a:ext cx="5534025" cy="3133725"/>
          </a:xfrm>
          <a:prstGeom prst="rect">
            <a:avLst/>
          </a:prstGeom>
        </p:spPr>
      </p:pic>
    </p:spTree>
    <p:extLst>
      <p:ext uri="{BB962C8B-B14F-4D97-AF65-F5344CB8AC3E}">
        <p14:creationId xmlns:p14="http://schemas.microsoft.com/office/powerpoint/2010/main" val="419834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20</TotalTime>
  <Words>672</Words>
  <Application>Microsoft Macintosh PowerPoint</Application>
  <PresentationFormat>On-screen Show (4:3)</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Wells Fargo Sans</vt:lpstr>
      <vt:lpstr>Wells Fargo Sans Display</vt:lpstr>
      <vt:lpstr>Bahnschrift</vt:lpstr>
      <vt:lpstr>Arial</vt:lpstr>
      <vt:lpstr>Wells Fargo 2019</vt:lpstr>
      <vt:lpstr>PowerPoint Presentation</vt:lpstr>
      <vt:lpstr>What is random number?</vt:lpstr>
      <vt:lpstr>Experiments</vt:lpstr>
      <vt:lpstr>What is random number generator?</vt:lpstr>
      <vt:lpstr>Use python to generate random numbers</vt:lpstr>
      <vt:lpstr>Distribution</vt:lpstr>
      <vt:lpstr>Some common distributions</vt:lpstr>
      <vt:lpstr>Some common distributions</vt:lpstr>
      <vt:lpstr>Some common distributions</vt:lpstr>
      <vt:lpstr>Some common distributions</vt:lpstr>
      <vt:lpstr>Some common distributions</vt:lpstr>
      <vt:lpstr>Use python to generate distributions</vt:lpstr>
      <vt:lpstr>Transformation</vt:lpstr>
      <vt:lpstr>Transformation</vt:lpstr>
      <vt:lpstr>Practice</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Microsoft Office User</cp:lastModifiedBy>
  <cp:revision>20</cp:revision>
  <cp:lastPrinted>2018-10-13T23:11:53Z</cp:lastPrinted>
  <dcterms:created xsi:type="dcterms:W3CDTF">2019-06-07T13:40:35Z</dcterms:created>
  <dcterms:modified xsi:type="dcterms:W3CDTF">2020-05-19T18:13:37Z</dcterms:modified>
  <cp:category/>
</cp:coreProperties>
</file>