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48" r:id="rId1"/>
  </p:sldMasterIdLst>
  <p:notesMasterIdLst>
    <p:notesMasterId r:id="rId28"/>
  </p:notesMasterIdLst>
  <p:handoutMasterIdLst>
    <p:handoutMasterId r:id="rId29"/>
  </p:handoutMasterIdLst>
  <p:sldIdLst>
    <p:sldId id="256" r:id="rId2"/>
    <p:sldId id="301" r:id="rId3"/>
    <p:sldId id="298" r:id="rId4"/>
    <p:sldId id="306" r:id="rId5"/>
    <p:sldId id="257" r:id="rId6"/>
    <p:sldId id="258" r:id="rId7"/>
    <p:sldId id="259" r:id="rId8"/>
    <p:sldId id="289" r:id="rId9"/>
    <p:sldId id="260" r:id="rId10"/>
    <p:sldId id="261" r:id="rId11"/>
    <p:sldId id="293" r:id="rId12"/>
    <p:sldId id="262" r:id="rId13"/>
    <p:sldId id="264" r:id="rId14"/>
    <p:sldId id="265" r:id="rId15"/>
    <p:sldId id="266" r:id="rId16"/>
    <p:sldId id="267" r:id="rId17"/>
    <p:sldId id="268" r:id="rId18"/>
    <p:sldId id="294" r:id="rId19"/>
    <p:sldId id="269" r:id="rId20"/>
    <p:sldId id="270" r:id="rId21"/>
    <p:sldId id="291" r:id="rId22"/>
    <p:sldId id="271" r:id="rId23"/>
    <p:sldId id="272" r:id="rId24"/>
    <p:sldId id="305" r:id="rId25"/>
    <p:sldId id="300" r:id="rId26"/>
    <p:sldId id="280" r:id="rId27"/>
  </p:sldIdLst>
  <p:sldSz cx="9144000" cy="6858000" type="screen4x3"/>
  <p:notesSz cx="6858000" cy="9144000"/>
  <p:embeddedFontLst>
    <p:embeddedFont>
      <p:font typeface="Cambria Math" panose="02040503050406030204" pitchFamily="18" charset="0"/>
      <p:regular r:id="rId30"/>
    </p:embeddedFont>
    <p:embeddedFont>
      <p:font typeface="Wells Fargo Sans" panose="020B0604020202020204" charset="0"/>
      <p:regular r:id="rId31"/>
      <p:bold r:id="rId32"/>
      <p:italic r:id="rId33"/>
      <p:boldItalic r:id="rId34"/>
    </p:embeddedFont>
    <p:embeddedFont>
      <p:font typeface="Wells Fargo Sans Display" panose="020B0604020202020204" charset="0"/>
      <p:regular r:id="rId35"/>
    </p:embeddedFont>
  </p:embeddedFontLst>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mitrii Pianov" initials="DP" lastIdx="13" clrIdx="0">
    <p:extLst>
      <p:ext uri="{19B8F6BF-5375-455C-9EA6-DF929625EA0E}">
        <p15:presenceInfo xmlns:p15="http://schemas.microsoft.com/office/powerpoint/2012/main" userId="S-1-5-21-1123561945-1708537768-1801674531-69340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A2FFF61B-D25C-49D6-9A28-29191314A49D}">
  <a:tblStyle styleId="{A2FFF61B-D25C-49D6-9A28-29191314A49D}" styleName="Wells Fargo Table 01">
    <a:wholeTbl>
      <a:tcTxStyle>
        <a:fontRef idx="minor"/>
        <a:schemeClr val="dk1"/>
      </a:tcTxStyle>
      <a:tcStyle>
        <a:tcBdr>
          <a:left>
            <a:ln>
              <a:noFill/>
            </a:ln>
          </a:left>
          <a:right>
            <a:ln>
              <a:noFill/>
            </a:ln>
          </a:right>
          <a:top>
            <a:ln w="6350">
              <a:solidFill>
                <a:schemeClr val="dk1"/>
              </a:solidFill>
            </a:ln>
          </a:top>
          <a:bottom>
            <a:ln w="6350">
              <a:solidFill>
                <a:schemeClr val="dk1"/>
              </a:solidFill>
            </a:ln>
          </a:bottom>
          <a:insideH>
            <a:ln w="6350">
              <a:solidFill>
                <a:schemeClr val="dk1"/>
              </a:solidFill>
            </a:ln>
          </a:insideH>
          <a:insideV>
            <a:ln>
              <a:noFill/>
            </a:ln>
          </a:insideV>
        </a:tcBdr>
        <a:fill>
          <a:noFill/>
        </a:fill>
      </a:tcStyle>
    </a:wholeTbl>
    <a:band1H>
      <a:tcStyle>
        <a:tcBdr/>
        <a:fill>
          <a:noFill/>
        </a:fill>
      </a:tcStyle>
    </a:band1H>
    <a:band2H>
      <a:tcStyle>
        <a:tcBdr/>
        <a:fill>
          <a:solidFill>
            <a:srgbClr val="F4F0ED"/>
          </a:solidFill>
        </a:fill>
      </a:tcStyle>
    </a:band2H>
    <a:lastRow>
      <a:tcTxStyle b="on">
        <a:fontRef idx="minor"/>
        <a:schemeClr val="dk1"/>
      </a:tcTxStyle>
      <a:tcStyle>
        <a:tcBdr>
          <a:top>
            <a:ln w="19050">
              <a:solidFill>
                <a:schemeClr val="dk1"/>
              </a:solidFill>
            </a:ln>
          </a:top>
          <a:bottom>
            <a:ln>
              <a:noFill/>
            </a:ln>
          </a:bottom>
        </a:tcBdr>
        <a:fill>
          <a:noFill/>
        </a:fill>
      </a:tcStyle>
    </a:lastRow>
    <a:firstRow>
      <a:tcTxStyle>
        <a:fontRef idx="minor"/>
        <a:schemeClr val="dk1"/>
      </a:tcTxStyle>
      <a:tcStyle>
        <a:tcBdr>
          <a:top>
            <a:ln>
              <a:noFill/>
            </a:ln>
          </a:top>
          <a:bottom>
            <a:ln>
              <a:noFill/>
            </a:ln>
          </a:bottom>
        </a:tcBdr>
        <a:fill>
          <a:solidFill>
            <a:srgbClr val="EB691E"/>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88" autoAdjust="0"/>
  </p:normalViewPr>
  <p:slideViewPr>
    <p:cSldViewPr showGuides="1">
      <p:cViewPr varScale="1">
        <p:scale>
          <a:sx n="114" d="100"/>
          <a:sy n="114" d="100"/>
        </p:scale>
        <p:origin x="1392" y="102"/>
      </p:cViewPr>
      <p:guideLst/>
    </p:cSldViewPr>
  </p:slideViewPr>
  <p:notesTextViewPr>
    <p:cViewPr>
      <p:scale>
        <a:sx n="3" d="2"/>
        <a:sy n="3" d="2"/>
      </p:scale>
      <p:origin x="0" y="0"/>
    </p:cViewPr>
  </p:notesTextViewPr>
  <p:sorterViewPr>
    <p:cViewPr>
      <p:scale>
        <a:sx n="40" d="100"/>
        <a:sy n="40" d="100"/>
      </p:scale>
      <p:origin x="0" y="0"/>
    </p:cViewPr>
  </p:sorterViewPr>
  <p:notesViewPr>
    <p:cSldViewPr showGuides="1">
      <p:cViewPr varScale="1">
        <p:scale>
          <a:sx n="88" d="100"/>
          <a:sy n="88" d="100"/>
        </p:scale>
        <p:origin x="382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0E776E-58AC-EA47-948C-28ACB05C00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CE183DC-5BD7-FB40-BCC8-4D283B2BA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BB04F4-C842-4944-BB52-25F717F249E0}" type="datetimeFigureOut">
              <a:rPr lang="en-US" smtClean="0"/>
              <a:t>5/26/2020</a:t>
            </a:fld>
            <a:endParaRPr lang="en-US"/>
          </a:p>
        </p:txBody>
      </p:sp>
      <p:sp>
        <p:nvSpPr>
          <p:cNvPr id="4" name="Footer Placeholder 3">
            <a:extLst>
              <a:ext uri="{FF2B5EF4-FFF2-40B4-BE49-F238E27FC236}">
                <a16:creationId xmlns:a16="http://schemas.microsoft.com/office/drawing/2014/main" id="{9B6CC68A-51A6-A942-94B5-D9C64A8DAA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AE6CB8E-A16E-3C45-8DCF-0C93D263409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44EF68-7CC1-1340-B300-DF14A44D033B}" type="slidenum">
              <a:rPr lang="en-US" smtClean="0"/>
              <a:t>‹#›</a:t>
            </a:fld>
            <a:endParaRPr lang="en-US"/>
          </a:p>
        </p:txBody>
      </p:sp>
    </p:spTree>
    <p:extLst>
      <p:ext uri="{BB962C8B-B14F-4D97-AF65-F5344CB8AC3E}">
        <p14:creationId xmlns:p14="http://schemas.microsoft.com/office/powerpoint/2010/main" val="36928132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CC35CE-8C34-6944-B9CA-59AB7C150D91}" type="datetimeFigureOut">
              <a:rPr lang="en-US" smtClean="0"/>
              <a:t>5/26/2020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8FE8C6-40C5-3A47-B40B-BF6D66835AAD}" type="slidenum">
              <a:rPr lang="en-US" smtClean="0"/>
              <a:t>‹#›</a:t>
            </a:fld>
            <a:endParaRPr lang="en-US"/>
          </a:p>
        </p:txBody>
      </p:sp>
    </p:spTree>
    <p:extLst>
      <p:ext uri="{BB962C8B-B14F-4D97-AF65-F5344CB8AC3E}">
        <p14:creationId xmlns:p14="http://schemas.microsoft.com/office/powerpoint/2010/main" val="3634172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5BF1F789-5F18-4A39-AD7A-F27D50655E13}"/>
              </a:ext>
            </a:extLst>
          </p:cNvPr>
          <p:cNvSpPr>
            <a:spLocks noGrp="1"/>
          </p:cNvSpPr>
          <p:nvPr>
            <p:ph type="ctrTitle" hasCustomPrompt="1"/>
          </p:nvPr>
        </p:nvSpPr>
        <p:spPr>
          <a:xfrm>
            <a:off x="365125" y="1600210"/>
            <a:ext cx="5852796" cy="1779684"/>
          </a:xfrm>
        </p:spPr>
        <p:txBody>
          <a:bodyPr anchor="b"/>
          <a:lstStyle>
            <a:lvl1pPr algn="l">
              <a:defRPr sz="3200">
                <a:solidFill>
                  <a:schemeClr val="tx1"/>
                </a:solidFill>
              </a:defRPr>
            </a:lvl1pPr>
          </a:lstStyle>
          <a:p>
            <a:r>
              <a:rPr lang="en-US" dirty="0"/>
              <a:t>[Presentation title]</a:t>
            </a:r>
          </a:p>
        </p:txBody>
      </p:sp>
      <p:cxnSp>
        <p:nvCxnSpPr>
          <p:cNvPr id="10" name="Line">
            <a:extLst>
              <a:ext uri="{FF2B5EF4-FFF2-40B4-BE49-F238E27FC236}">
                <a16:creationId xmlns:a16="http://schemas.microsoft.com/office/drawing/2014/main" id="{26A76A1E-D9BB-3D47-BDB3-0A2EB2F6A22E}"/>
              </a:ext>
            </a:extLst>
          </p:cNvPr>
          <p:cNvCxnSpPr>
            <a:cxnSpLocks/>
          </p:cNvCxnSpPr>
          <p:nvPr userDrawn="1"/>
        </p:nvCxnSpPr>
        <p:spPr bwMode="hidden">
          <a:xfrm>
            <a:off x="365124" y="3520440"/>
            <a:ext cx="1280160" cy="0"/>
          </a:xfrm>
          <a:prstGeom prst="line">
            <a:avLst/>
          </a:prstGeom>
          <a:ln w="19050" cap="flat">
            <a:solidFill>
              <a:srgbClr val="FFCD41"/>
            </a:solidFill>
          </a:ln>
        </p:spPr>
        <p:style>
          <a:lnRef idx="1">
            <a:schemeClr val="accent1"/>
          </a:lnRef>
          <a:fillRef idx="0">
            <a:schemeClr val="accent1"/>
          </a:fillRef>
          <a:effectRef idx="0">
            <a:schemeClr val="dk1"/>
          </a:effectRef>
          <a:fontRef idx="minor">
            <a:schemeClr val="lt1"/>
          </a:fontRef>
        </p:style>
      </p:cxnSp>
      <p:sp>
        <p:nvSpPr>
          <p:cNvPr id="3" name="Subtitle">
            <a:extLst>
              <a:ext uri="{FF2B5EF4-FFF2-40B4-BE49-F238E27FC236}">
                <a16:creationId xmlns:a16="http://schemas.microsoft.com/office/drawing/2014/main" id="{DCD36CB7-C5B7-427E-B007-04E7C37DC940}"/>
              </a:ext>
            </a:extLst>
          </p:cNvPr>
          <p:cNvSpPr>
            <a:spLocks noGrp="1"/>
          </p:cNvSpPr>
          <p:nvPr>
            <p:ph type="subTitle" idx="1" hasCustomPrompt="1"/>
          </p:nvPr>
        </p:nvSpPr>
        <p:spPr>
          <a:xfrm>
            <a:off x="365125" y="3703319"/>
            <a:ext cx="4023996" cy="594355"/>
          </a:xfrm>
        </p:spPr>
        <p:txBody>
          <a:bodyPr>
            <a:noAutofit/>
          </a:bodyPr>
          <a:lstStyle>
            <a:lvl1pPr marL="0" indent="0" algn="l">
              <a:spcBef>
                <a:spcPts val="0"/>
              </a:spcBef>
              <a:spcAft>
                <a:spcPts val="0"/>
              </a:spcAft>
              <a:buNone/>
              <a:defRPr sz="1200"/>
            </a:lvl1pPr>
            <a:lvl2pPr marL="0" indent="0" algn="l">
              <a:spcBef>
                <a:spcPts val="0"/>
              </a:spcBef>
              <a:spcAft>
                <a:spcPts val="0"/>
              </a:spcAft>
              <a:buNone/>
              <a:defRPr sz="1200"/>
            </a:lvl2pPr>
            <a:lvl3pPr marL="0" indent="0" algn="l">
              <a:spcBef>
                <a:spcPts val="0"/>
              </a:spcBef>
              <a:spcAft>
                <a:spcPts val="0"/>
              </a:spcAft>
              <a:buNone/>
              <a:defRPr sz="1200"/>
            </a:lvl3pPr>
            <a:lvl4pPr marL="0" indent="0" algn="l">
              <a:spcBef>
                <a:spcPts val="0"/>
              </a:spcBef>
              <a:spcAft>
                <a:spcPts val="0"/>
              </a:spcAft>
              <a:buNone/>
              <a:defRPr sz="1200"/>
            </a:lvl4pPr>
            <a:lvl5pPr marL="0" indent="0" algn="l">
              <a:spcBef>
                <a:spcPts val="0"/>
              </a:spcBef>
              <a:spcAft>
                <a:spcPts val="0"/>
              </a:spcAft>
              <a:buNone/>
              <a:defRPr sz="1200"/>
            </a:lvl5pPr>
            <a:lvl6pPr marL="0" indent="0" algn="l">
              <a:spcBef>
                <a:spcPts val="0"/>
              </a:spcBef>
              <a:spcAft>
                <a:spcPts val="0"/>
              </a:spcAft>
              <a:buNone/>
              <a:defRPr sz="1200"/>
            </a:lvl6pPr>
            <a:lvl7pPr marL="0" indent="0" algn="l">
              <a:spcBef>
                <a:spcPts val="0"/>
              </a:spcBef>
              <a:spcAft>
                <a:spcPts val="0"/>
              </a:spcAft>
              <a:buNone/>
              <a:defRPr sz="1200"/>
            </a:lvl7pPr>
            <a:lvl8pPr marL="0" indent="0" algn="l">
              <a:spcBef>
                <a:spcPts val="0"/>
              </a:spcBef>
              <a:spcAft>
                <a:spcPts val="0"/>
              </a:spcAft>
              <a:buNone/>
              <a:defRPr sz="1200"/>
            </a:lvl8pPr>
            <a:lvl9pPr marL="0" indent="0" algn="l">
              <a:spcBef>
                <a:spcPts val="0"/>
              </a:spcBef>
              <a:spcAft>
                <a:spcPts val="0"/>
              </a:spcAft>
              <a:buNone/>
              <a:defRPr sz="1200"/>
            </a:lvl9pPr>
          </a:lstStyle>
          <a:p>
            <a:r>
              <a:rPr lang="en-US" dirty="0"/>
              <a:t>[Month 00, 0000]</a:t>
            </a:r>
            <a:br>
              <a:rPr lang="en-US" dirty="0"/>
            </a:br>
            <a:r>
              <a:rPr lang="en-US" dirty="0"/>
              <a:t>[Presenter Name]</a:t>
            </a:r>
            <a:br>
              <a:rPr lang="en-US" dirty="0"/>
            </a:br>
            <a:r>
              <a:rPr lang="en-US" dirty="0"/>
              <a:t>[Presenter Title]</a:t>
            </a:r>
          </a:p>
        </p:txBody>
      </p:sp>
      <p:sp>
        <p:nvSpPr>
          <p:cNvPr id="4" name="TextBox 3"/>
          <p:cNvSpPr txBox="1"/>
          <p:nvPr userDrawn="1"/>
        </p:nvSpPr>
        <p:spPr>
          <a:xfrm>
            <a:off x="365124" y="457200"/>
            <a:ext cx="2047420" cy="246221"/>
          </a:xfrm>
          <a:prstGeom prst="rect">
            <a:avLst/>
          </a:prstGeom>
          <a:noFill/>
        </p:spPr>
        <p:txBody>
          <a:bodyPr wrap="none" lIns="0" tIns="0" rIns="0" bIns="0" rtlCol="0">
            <a:spAutoFit/>
          </a:bodyPr>
          <a:lstStyle/>
          <a:p>
            <a:pPr marL="0" indent="0">
              <a:lnSpc>
                <a:spcPct val="100000"/>
              </a:lnSpc>
              <a:spcBef>
                <a:spcPts val="1200"/>
              </a:spcBef>
              <a:buSzPct val="100000"/>
              <a:buFont typeface="Wells Fargo Sans"/>
              <a:buNone/>
            </a:pPr>
            <a:r>
              <a:rPr lang="en-US" sz="1600" dirty="0">
                <a:latin typeface="Bahnschrift" panose="020B0502040204020203" pitchFamily="34" charset="0"/>
              </a:rPr>
              <a:t>20</a:t>
            </a:r>
            <a:r>
              <a:rPr lang="ru-RU" sz="1600" dirty="0">
                <a:latin typeface="Bahnschrift" panose="020B0502040204020203" pitchFamily="34" charset="0"/>
              </a:rPr>
              <a:t>20</a:t>
            </a:r>
            <a:r>
              <a:rPr lang="en-US" sz="1600" dirty="0">
                <a:latin typeface="Bahnschrift" panose="020B0502040204020203" pitchFamily="34" charset="0"/>
              </a:rPr>
              <a:t> Data Science Camp</a:t>
            </a:r>
          </a:p>
        </p:txBody>
      </p:sp>
    </p:spTree>
    <p:extLst>
      <p:ext uri="{BB962C8B-B14F-4D97-AF65-F5344CB8AC3E}">
        <p14:creationId xmlns:p14="http://schemas.microsoft.com/office/powerpoint/2010/main" val="831143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Chart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C0E22618-D046-4A43-A145-B5CC229DCC9E}"/>
              </a:ext>
            </a:extLst>
          </p:cNvPr>
          <p:cNvSpPr>
            <a:spLocks noGrp="1"/>
          </p:cNvSpPr>
          <p:nvPr>
            <p:ph type="title" hasCustomPrompt="1"/>
          </p:nvPr>
        </p:nvSpPr>
        <p:spPr>
          <a:xfrm>
            <a:off x="365760" y="457200"/>
            <a:ext cx="8412480" cy="1005840"/>
          </a:xfrm>
        </p:spPr>
        <p:txBody>
          <a:bodyPr/>
          <a:lstStyle/>
          <a:p>
            <a:r>
              <a:rPr lang="en-US" dirty="0"/>
              <a:t>[Slide title]</a:t>
            </a:r>
          </a:p>
        </p:txBody>
      </p:sp>
      <p:sp>
        <p:nvSpPr>
          <p:cNvPr id="5" name="Chart Placeholder 1">
            <a:extLst>
              <a:ext uri="{FF2B5EF4-FFF2-40B4-BE49-F238E27FC236}">
                <a16:creationId xmlns:a16="http://schemas.microsoft.com/office/drawing/2014/main" id="{1739FB7C-9269-7342-8648-01158E245B2B}"/>
              </a:ext>
            </a:extLst>
          </p:cNvPr>
          <p:cNvSpPr>
            <a:spLocks noGrp="1"/>
          </p:cNvSpPr>
          <p:nvPr>
            <p:ph type="chart" sz="quarter" idx="11"/>
          </p:nvPr>
        </p:nvSpPr>
        <p:spPr>
          <a:xfrm>
            <a:off x="365760" y="1600200"/>
            <a:ext cx="2560320" cy="2057400"/>
          </a:xfrm>
        </p:spPr>
        <p:txBody>
          <a:bodyPr anchor="ctr" anchorCtr="0">
            <a:normAutofit/>
          </a:bodyPr>
          <a:lstStyle>
            <a:lvl1pPr marL="0" indent="0" algn="ctr">
              <a:buFontTx/>
              <a:buNone/>
              <a:defRPr sz="900"/>
            </a:lvl1pPr>
          </a:lstStyle>
          <a:p>
            <a:r>
              <a:rPr lang="en-US"/>
              <a:t>Click icon to add chart</a:t>
            </a:r>
          </a:p>
        </p:txBody>
      </p:sp>
      <p:sp>
        <p:nvSpPr>
          <p:cNvPr id="6" name="Chart Placeholder 2">
            <a:extLst>
              <a:ext uri="{FF2B5EF4-FFF2-40B4-BE49-F238E27FC236}">
                <a16:creationId xmlns:a16="http://schemas.microsoft.com/office/drawing/2014/main" id="{A9A5DDBF-F036-D247-8214-85BE84E1C4F7}"/>
              </a:ext>
            </a:extLst>
          </p:cNvPr>
          <p:cNvSpPr>
            <a:spLocks noGrp="1"/>
          </p:cNvSpPr>
          <p:nvPr>
            <p:ph type="chart" sz="quarter" idx="12"/>
          </p:nvPr>
        </p:nvSpPr>
        <p:spPr>
          <a:xfrm>
            <a:off x="3291840" y="1600200"/>
            <a:ext cx="2560320" cy="2057400"/>
          </a:xfrm>
        </p:spPr>
        <p:txBody>
          <a:bodyPr anchor="ctr" anchorCtr="0">
            <a:normAutofit/>
          </a:bodyPr>
          <a:lstStyle>
            <a:lvl1pPr marL="0" indent="0" algn="ctr">
              <a:buFontTx/>
              <a:buNone/>
              <a:defRPr sz="900"/>
            </a:lvl1pPr>
          </a:lstStyle>
          <a:p>
            <a:r>
              <a:rPr lang="en-US"/>
              <a:t>Click icon to add chart</a:t>
            </a:r>
          </a:p>
        </p:txBody>
      </p:sp>
      <p:sp>
        <p:nvSpPr>
          <p:cNvPr id="7" name="Chart Placeholder 3">
            <a:extLst>
              <a:ext uri="{FF2B5EF4-FFF2-40B4-BE49-F238E27FC236}">
                <a16:creationId xmlns:a16="http://schemas.microsoft.com/office/drawing/2014/main" id="{67E53449-679B-CC46-BF8F-F1C105ECD917}"/>
              </a:ext>
            </a:extLst>
          </p:cNvPr>
          <p:cNvSpPr>
            <a:spLocks noGrp="1"/>
          </p:cNvSpPr>
          <p:nvPr>
            <p:ph type="chart" sz="quarter" idx="13"/>
          </p:nvPr>
        </p:nvSpPr>
        <p:spPr>
          <a:xfrm>
            <a:off x="6217920" y="1600200"/>
            <a:ext cx="2560320" cy="2057400"/>
          </a:xfrm>
        </p:spPr>
        <p:txBody>
          <a:bodyPr anchor="ctr" anchorCtr="0">
            <a:normAutofit/>
          </a:bodyPr>
          <a:lstStyle>
            <a:lvl1pPr marL="0" indent="0" algn="ctr">
              <a:buFontTx/>
              <a:buNone/>
              <a:defRPr sz="900"/>
            </a:lvl1pPr>
          </a:lstStyle>
          <a:p>
            <a:r>
              <a:rPr lang="en-US"/>
              <a:t>Click icon to add chart</a:t>
            </a:r>
          </a:p>
        </p:txBody>
      </p:sp>
      <p:sp>
        <p:nvSpPr>
          <p:cNvPr id="8" name="Chart Placeholder 4">
            <a:extLst>
              <a:ext uri="{FF2B5EF4-FFF2-40B4-BE49-F238E27FC236}">
                <a16:creationId xmlns:a16="http://schemas.microsoft.com/office/drawing/2014/main" id="{964DD178-5836-D24D-9CF5-2E0FDE4934E6}"/>
              </a:ext>
            </a:extLst>
          </p:cNvPr>
          <p:cNvSpPr>
            <a:spLocks noGrp="1"/>
          </p:cNvSpPr>
          <p:nvPr>
            <p:ph type="chart" sz="quarter" idx="14"/>
          </p:nvPr>
        </p:nvSpPr>
        <p:spPr>
          <a:xfrm>
            <a:off x="365760" y="4114800"/>
            <a:ext cx="2560320" cy="2057400"/>
          </a:xfrm>
        </p:spPr>
        <p:txBody>
          <a:bodyPr anchor="ctr" anchorCtr="0">
            <a:normAutofit/>
          </a:bodyPr>
          <a:lstStyle>
            <a:lvl1pPr marL="0" indent="0" algn="ctr">
              <a:buFontTx/>
              <a:buNone/>
              <a:defRPr sz="900"/>
            </a:lvl1pPr>
          </a:lstStyle>
          <a:p>
            <a:r>
              <a:rPr lang="en-US"/>
              <a:t>Click icon to add chart</a:t>
            </a:r>
          </a:p>
        </p:txBody>
      </p:sp>
      <p:sp>
        <p:nvSpPr>
          <p:cNvPr id="9" name="Chart Placeholder 5">
            <a:extLst>
              <a:ext uri="{FF2B5EF4-FFF2-40B4-BE49-F238E27FC236}">
                <a16:creationId xmlns:a16="http://schemas.microsoft.com/office/drawing/2014/main" id="{CB0AE243-8D47-2941-B6AB-7A7BFCBEE1B2}"/>
              </a:ext>
            </a:extLst>
          </p:cNvPr>
          <p:cNvSpPr>
            <a:spLocks noGrp="1"/>
          </p:cNvSpPr>
          <p:nvPr>
            <p:ph type="chart" sz="quarter" idx="15"/>
          </p:nvPr>
        </p:nvSpPr>
        <p:spPr>
          <a:xfrm>
            <a:off x="3291840" y="4114800"/>
            <a:ext cx="2560320" cy="2057400"/>
          </a:xfrm>
        </p:spPr>
        <p:txBody>
          <a:bodyPr anchor="ctr" anchorCtr="0">
            <a:normAutofit/>
          </a:bodyPr>
          <a:lstStyle>
            <a:lvl1pPr marL="0" indent="0" algn="ctr">
              <a:buFontTx/>
              <a:buNone/>
              <a:defRPr sz="900"/>
            </a:lvl1pPr>
          </a:lstStyle>
          <a:p>
            <a:r>
              <a:rPr lang="en-US"/>
              <a:t>Click icon to add chart</a:t>
            </a:r>
          </a:p>
        </p:txBody>
      </p:sp>
      <p:sp>
        <p:nvSpPr>
          <p:cNvPr id="10" name="Chart Placeholder 6">
            <a:extLst>
              <a:ext uri="{FF2B5EF4-FFF2-40B4-BE49-F238E27FC236}">
                <a16:creationId xmlns:a16="http://schemas.microsoft.com/office/drawing/2014/main" id="{C99EE39F-D270-8347-9E90-33ACBAEA0719}"/>
              </a:ext>
            </a:extLst>
          </p:cNvPr>
          <p:cNvSpPr>
            <a:spLocks noGrp="1"/>
          </p:cNvSpPr>
          <p:nvPr>
            <p:ph type="chart" sz="quarter" idx="16"/>
          </p:nvPr>
        </p:nvSpPr>
        <p:spPr>
          <a:xfrm>
            <a:off x="6217920" y="4114800"/>
            <a:ext cx="2560320" cy="2057400"/>
          </a:xfrm>
        </p:spPr>
        <p:txBody>
          <a:bodyPr anchor="ctr" anchorCtr="0">
            <a:normAutofit/>
          </a:bodyPr>
          <a:lstStyle>
            <a:lvl1pPr marL="0" indent="0" algn="ctr">
              <a:buFontTx/>
              <a:buNone/>
              <a:defRPr sz="900"/>
            </a:lvl1pPr>
          </a:lstStyle>
          <a:p>
            <a:r>
              <a:rPr lang="en-US"/>
              <a:t>Click icon to add chart</a:t>
            </a:r>
          </a:p>
        </p:txBody>
      </p:sp>
      <p:sp>
        <p:nvSpPr>
          <p:cNvPr id="3" name="Slide Number">
            <a:extLst>
              <a:ext uri="{FF2B5EF4-FFF2-40B4-BE49-F238E27FC236}">
                <a16:creationId xmlns:a16="http://schemas.microsoft.com/office/drawing/2014/main" id="{99DBD1E6-5A74-274B-8433-97A77208CD68}"/>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161802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 White">
    <p:bg>
      <p:bgRef idx="1001">
        <a:schemeClr val="bg1"/>
      </p:bgRef>
    </p:bg>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5433CB49-42F4-4BEC-BD47-AAACD63E2CF3}"/>
              </a:ext>
            </a:extLst>
          </p:cNvPr>
          <p:cNvSpPr>
            <a:spLocks noGrp="1"/>
          </p:cNvSpPr>
          <p:nvPr>
            <p:ph type="body" idx="1" hasCustomPrompt="1"/>
          </p:nvPr>
        </p:nvSpPr>
        <p:spPr>
          <a:xfrm>
            <a:off x="365125" y="457201"/>
            <a:ext cx="5487036" cy="5714999"/>
          </a:xfrm>
        </p:spPr>
        <p:txBody>
          <a:bodyPr/>
          <a:lstStyle>
            <a:lvl1pPr marL="0" indent="0">
              <a:lnSpc>
                <a:spcPct val="90000"/>
              </a:lnSpc>
              <a:spcBef>
                <a:spcPts val="0"/>
              </a:spcBef>
              <a:buNone/>
              <a:defRPr sz="3600">
                <a:solidFill>
                  <a:schemeClr val="tx2"/>
                </a:solidFill>
                <a:latin typeface="Arial" panose="020B0604020202020204" pitchFamily="34" charset="0"/>
                <a:cs typeface="Arial" panose="020B0604020202020204" pitchFamily="34" charset="0"/>
              </a:defRPr>
            </a:lvl1pPr>
            <a:lvl2pPr marL="0" indent="0">
              <a:spcBef>
                <a:spcPts val="900"/>
              </a:spcBef>
              <a:buNone/>
              <a:defRPr sz="1200">
                <a:solidFill>
                  <a:schemeClr val="tx1"/>
                </a:solidFill>
                <a:latin typeface="Arial" panose="020B0604020202020204" pitchFamily="34" charset="0"/>
                <a:cs typeface="Arial" panose="020B0604020202020204" pitchFamily="34" charset="0"/>
              </a:defRPr>
            </a:lvl2pPr>
            <a:lvl3pPr marL="171450" indent="-171450">
              <a:spcBef>
                <a:spcPts val="9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3pPr>
            <a:lvl4pPr marL="342900" indent="-171450">
              <a:spcBef>
                <a:spcPts val="3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4pPr>
            <a:lvl5pPr marL="514350" indent="-171450">
              <a:spcBef>
                <a:spcPts val="3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5pPr>
            <a:lvl6pPr marL="685800" indent="-171450">
              <a:spcBef>
                <a:spcPts val="3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6pPr>
            <a:lvl7pPr marL="857250" indent="-171450">
              <a:spcBef>
                <a:spcPts val="3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7pPr>
            <a:lvl8pPr marL="1028700" indent="-171450">
              <a:spcBef>
                <a:spcPts val="3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8pPr>
            <a:lvl9pPr marL="1200150" indent="-171450">
              <a:spcBef>
                <a:spcPts val="3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9pPr>
          </a:lstStyle>
          <a:p>
            <a:pPr lvl="0"/>
            <a:r>
              <a:rPr lang="en-US" dirty="0"/>
              <a:t>[Section header title or quote]</a:t>
            </a:r>
          </a:p>
          <a:p>
            <a:pPr lvl="1"/>
            <a:r>
              <a:rPr lang="en-US" dirty="0"/>
              <a:t>Additional information, if needed</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Slide Number">
            <a:extLst>
              <a:ext uri="{FF2B5EF4-FFF2-40B4-BE49-F238E27FC236}">
                <a16:creationId xmlns:a16="http://schemas.microsoft.com/office/drawing/2014/main" id="{56A6D6C7-DEED-604E-9F87-29E1838E56B3}"/>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6892270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CD4D62C-8EA9-44FC-83B2-701A7A41EF41}"/>
              </a:ext>
            </a:extLst>
          </p:cNvPr>
          <p:cNvSpPr>
            <a:spLocks noGrp="1"/>
          </p:cNvSpPr>
          <p:nvPr>
            <p:ph type="title" hasCustomPrompt="1"/>
          </p:nvPr>
        </p:nvSpPr>
        <p:spPr/>
        <p:txBody>
          <a:bodyPr/>
          <a:lstStyle/>
          <a:p>
            <a:r>
              <a:rPr lang="en-US" dirty="0"/>
              <a:t>[Slide title]</a:t>
            </a:r>
          </a:p>
        </p:txBody>
      </p:sp>
      <p:sp>
        <p:nvSpPr>
          <p:cNvPr id="3" name="Slide Number">
            <a:extLst>
              <a:ext uri="{FF2B5EF4-FFF2-40B4-BE49-F238E27FC236}">
                <a16:creationId xmlns:a16="http://schemas.microsoft.com/office/drawing/2014/main" id="{6E475588-47DB-0041-A49C-8F0EF8600652}"/>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65587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a:extLst>
              <a:ext uri="{FF2B5EF4-FFF2-40B4-BE49-F238E27FC236}">
                <a16:creationId xmlns:a16="http://schemas.microsoft.com/office/drawing/2014/main" id="{665BEEFC-B89E-9C41-8260-1542F0B43A25}"/>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817826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Thank You">
            <a:extLst>
              <a:ext uri="{FF2B5EF4-FFF2-40B4-BE49-F238E27FC236}">
                <a16:creationId xmlns:a16="http://schemas.microsoft.com/office/drawing/2014/main" id="{D5C8B33B-B32E-0C4D-947A-87A5447D23F3}"/>
              </a:ext>
            </a:extLst>
          </p:cNvPr>
          <p:cNvSpPr txBox="1">
            <a:spLocks/>
          </p:cNvSpPr>
          <p:nvPr userDrawn="1"/>
        </p:nvSpPr>
        <p:spPr>
          <a:xfrm>
            <a:off x="365759" y="1600201"/>
            <a:ext cx="8413115" cy="1600199"/>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3700" kern="1200">
                <a:solidFill>
                  <a:schemeClr val="tx1"/>
                </a:solidFill>
                <a:latin typeface="+mj-lt"/>
                <a:ea typeface="+mj-ea"/>
                <a:cs typeface="+mj-cs"/>
              </a:defRPr>
            </a:lvl1pPr>
          </a:lstStyle>
          <a:p>
            <a:r>
              <a:rPr lang="en-US" sz="3200" dirty="0">
                <a:latin typeface="Arial" panose="020B0604020202020204" pitchFamily="34" charset="0"/>
                <a:cs typeface="Arial" panose="020B0604020202020204" pitchFamily="34" charset="0"/>
              </a:rPr>
              <a:t>Thank you</a:t>
            </a:r>
          </a:p>
        </p:txBody>
      </p:sp>
      <p:sp>
        <p:nvSpPr>
          <p:cNvPr id="8" name="Text Placeholder 1">
            <a:extLst>
              <a:ext uri="{FF2B5EF4-FFF2-40B4-BE49-F238E27FC236}">
                <a16:creationId xmlns:a16="http://schemas.microsoft.com/office/drawing/2014/main" id="{D580231D-7943-F647-B67D-262940DDDB85}"/>
              </a:ext>
            </a:extLst>
          </p:cNvPr>
          <p:cNvSpPr>
            <a:spLocks noGrp="1"/>
          </p:cNvSpPr>
          <p:nvPr>
            <p:ph type="body" sz="quarter" idx="10" hasCustomPrompt="1"/>
          </p:nvPr>
        </p:nvSpPr>
        <p:spPr>
          <a:xfrm>
            <a:off x="365760" y="4341846"/>
            <a:ext cx="2560320" cy="1830355"/>
          </a:xfrm>
        </p:spPr>
        <p:txBody>
          <a:bodyPr anchor="b" anchorCtr="0">
            <a:noAutofit/>
          </a:bodyPr>
          <a:lstStyle>
            <a:lvl1pPr marL="0" indent="0">
              <a:spcBef>
                <a:spcPts val="0"/>
              </a:spcBef>
              <a:buFontTx/>
              <a:buNone/>
              <a:defRPr sz="1000"/>
            </a:lvl1pPr>
            <a:lvl2pPr marL="0" indent="0">
              <a:spcBef>
                <a:spcPts val="0"/>
              </a:spcBef>
              <a:buFontTx/>
              <a:buNone/>
              <a:defRPr sz="1000"/>
            </a:lvl2pPr>
            <a:lvl3pPr marL="0" indent="0">
              <a:spcBef>
                <a:spcPts val="0"/>
              </a:spcBef>
              <a:buFontTx/>
              <a:buNone/>
              <a:defRPr sz="1000"/>
            </a:lvl3pPr>
            <a:lvl4pPr marL="0" indent="0">
              <a:spcBef>
                <a:spcPts val="0"/>
              </a:spcBef>
              <a:buFontTx/>
              <a:buNone/>
              <a:defRPr sz="1000"/>
            </a:lvl4pPr>
            <a:lvl5pPr marL="0" indent="0">
              <a:spcBef>
                <a:spcPts val="0"/>
              </a:spcBef>
              <a:buFontTx/>
              <a:buNone/>
              <a:defRPr sz="1000"/>
            </a:lvl5pPr>
            <a:lvl6pPr marL="0" indent="0">
              <a:spcBef>
                <a:spcPts val="0"/>
              </a:spcBef>
              <a:buFontTx/>
              <a:buNone/>
              <a:defRPr sz="1000"/>
            </a:lvl6pPr>
            <a:lvl7pPr marL="0" indent="0">
              <a:spcBef>
                <a:spcPts val="0"/>
              </a:spcBef>
              <a:buFontTx/>
              <a:buNone/>
              <a:defRPr sz="1000"/>
            </a:lvl7pPr>
            <a:lvl8pPr marL="0" indent="0">
              <a:spcBef>
                <a:spcPts val="0"/>
              </a:spcBef>
              <a:buFontTx/>
              <a:buNone/>
              <a:defRPr sz="1000"/>
            </a:lvl8pPr>
            <a:lvl9pPr marL="0" indent="0">
              <a:spcBef>
                <a:spcPts val="0"/>
              </a:spcBef>
              <a:buFontTx/>
              <a:buNone/>
              <a:defRPr sz="1000"/>
            </a:lvl9pPr>
          </a:lstStyle>
          <a:p>
            <a:pPr lvl="0"/>
            <a:r>
              <a:rPr lang="en-US" dirty="0"/>
              <a:t>[Optional contact information]</a:t>
            </a:r>
          </a:p>
        </p:txBody>
      </p:sp>
    </p:spTree>
    <p:extLst>
      <p:ext uri="{BB962C8B-B14F-4D97-AF65-F5344CB8AC3E}">
        <p14:creationId xmlns:p14="http://schemas.microsoft.com/office/powerpoint/2010/main" val="2338217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Header">
    <p:bg>
      <p:bgPr>
        <a:solidFill>
          <a:srgbClr val="D71E28"/>
        </a:solidFill>
        <a:effectLst/>
      </p:bgPr>
    </p:bg>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5433CB49-42F4-4BEC-BD47-AAACD63E2CF3}"/>
              </a:ext>
            </a:extLst>
          </p:cNvPr>
          <p:cNvSpPr>
            <a:spLocks noGrp="1"/>
          </p:cNvSpPr>
          <p:nvPr>
            <p:ph type="body" idx="1" hasCustomPrompt="1"/>
          </p:nvPr>
        </p:nvSpPr>
        <p:spPr>
          <a:xfrm>
            <a:off x="365125" y="457203"/>
            <a:ext cx="5487035" cy="5714999"/>
          </a:xfrm>
        </p:spPr>
        <p:txBody>
          <a:bodyPr/>
          <a:lstStyle>
            <a:lvl1pPr marL="0" indent="0">
              <a:lnSpc>
                <a:spcPct val="90000"/>
              </a:lnSpc>
              <a:spcBef>
                <a:spcPts val="0"/>
              </a:spcBef>
              <a:buNone/>
              <a:defRPr sz="2700">
                <a:solidFill>
                  <a:schemeClr val="tx1"/>
                </a:solidFill>
                <a:latin typeface="+mj-lt"/>
              </a:defRPr>
            </a:lvl1pPr>
            <a:lvl2pPr marL="0" indent="0">
              <a:spcBef>
                <a:spcPts val="675"/>
              </a:spcBef>
              <a:buNone/>
              <a:defRPr sz="900">
                <a:solidFill>
                  <a:schemeClr val="tx1"/>
                </a:solidFill>
              </a:defRPr>
            </a:lvl2pPr>
            <a:lvl3pPr marL="128588" indent="-128588">
              <a:spcBef>
                <a:spcPts val="675"/>
              </a:spcBef>
              <a:buFont typeface="Wells Fargo Sans" panose="020B0503020203020204" pitchFamily="34" charset="0"/>
              <a:buChar char="•"/>
              <a:defRPr sz="900">
                <a:solidFill>
                  <a:schemeClr val="tx1"/>
                </a:solidFill>
              </a:defRPr>
            </a:lvl3pPr>
            <a:lvl4pPr marL="257175" indent="-128588">
              <a:spcBef>
                <a:spcPts val="225"/>
              </a:spcBef>
              <a:buFont typeface="Wells Fargo Sans" panose="020B0503020203020204" pitchFamily="34" charset="0"/>
              <a:buChar char="–"/>
              <a:defRPr sz="900">
                <a:solidFill>
                  <a:schemeClr val="tx1"/>
                </a:solidFill>
              </a:defRPr>
            </a:lvl4pPr>
            <a:lvl5pPr marL="385763" indent="-128588">
              <a:spcBef>
                <a:spcPts val="225"/>
              </a:spcBef>
              <a:buFont typeface="Wells Fargo Sans" panose="020B0503020203020204" pitchFamily="34" charset="0"/>
              <a:buChar char="–"/>
              <a:defRPr sz="900">
                <a:solidFill>
                  <a:schemeClr val="tx1"/>
                </a:solidFill>
              </a:defRPr>
            </a:lvl5pPr>
            <a:lvl6pPr marL="514350" indent="-128588">
              <a:spcBef>
                <a:spcPts val="225"/>
              </a:spcBef>
              <a:buFont typeface="Wells Fargo Sans" panose="020B0503020203020204" pitchFamily="34" charset="0"/>
              <a:buChar char="–"/>
              <a:defRPr sz="900">
                <a:solidFill>
                  <a:schemeClr val="tx1"/>
                </a:solidFill>
              </a:defRPr>
            </a:lvl6pPr>
            <a:lvl7pPr marL="642938" indent="-128588">
              <a:spcBef>
                <a:spcPts val="225"/>
              </a:spcBef>
              <a:buFont typeface="Wells Fargo Sans" panose="020B0503020203020204" pitchFamily="34" charset="0"/>
              <a:buChar char="–"/>
              <a:defRPr sz="900">
                <a:solidFill>
                  <a:schemeClr val="tx1"/>
                </a:solidFill>
              </a:defRPr>
            </a:lvl7pPr>
            <a:lvl8pPr marL="771525" indent="-128588">
              <a:spcBef>
                <a:spcPts val="225"/>
              </a:spcBef>
              <a:buFont typeface="Wells Fargo Sans" panose="020B0503020203020204" pitchFamily="34" charset="0"/>
              <a:buChar char="–"/>
              <a:defRPr sz="900">
                <a:solidFill>
                  <a:schemeClr val="tx1"/>
                </a:solidFill>
              </a:defRPr>
            </a:lvl8pPr>
            <a:lvl9pPr marL="900113" indent="-128588">
              <a:spcBef>
                <a:spcPts val="225"/>
              </a:spcBef>
              <a:buFont typeface="Wells Fargo Sans" panose="020B0503020203020204" pitchFamily="34" charset="0"/>
              <a:buChar char="–"/>
              <a:defRPr sz="900">
                <a:solidFill>
                  <a:schemeClr val="tx1"/>
                </a:solidFill>
              </a:defRPr>
            </a:lvl9pPr>
          </a:lstStyle>
          <a:p>
            <a:pPr lvl="0"/>
            <a:r>
              <a:rPr lang="en-US" dirty="0"/>
              <a:t>[Section header title or quote]</a:t>
            </a:r>
          </a:p>
          <a:p>
            <a:pPr lvl="1"/>
            <a:r>
              <a:rPr lang="en-US" dirty="0"/>
              <a:t>Additional information, if needed</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Slide Number">
            <a:extLst>
              <a:ext uri="{FF2B5EF4-FFF2-40B4-BE49-F238E27FC236}">
                <a16:creationId xmlns:a16="http://schemas.microsoft.com/office/drawing/2014/main" id="{17EF2A7E-ED94-E540-9CF4-B56F980A38D7}"/>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1082267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One Column">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cxnSp>
        <p:nvCxnSpPr>
          <p:cNvPr id="4" name="Line">
            <a:extLst>
              <a:ext uri="{FF2B5EF4-FFF2-40B4-BE49-F238E27FC236}">
                <a16:creationId xmlns:a16="http://schemas.microsoft.com/office/drawing/2014/main" id="{4D348C42-76C9-E94C-BD38-85471A87E30C}"/>
              </a:ext>
            </a:extLst>
          </p:cNvPr>
          <p:cNvCxnSpPr>
            <a:cxnSpLocks/>
          </p:cNvCxnSpPr>
          <p:nvPr userDrawn="1"/>
        </p:nvCxnSpPr>
        <p:spPr bwMode="hidden">
          <a:xfrm>
            <a:off x="365760" y="1600200"/>
            <a:ext cx="4023360" cy="0"/>
          </a:xfrm>
          <a:prstGeom prst="line">
            <a:avLst/>
          </a:prstGeom>
          <a:ln w="19050" cap="flat">
            <a:solidFill>
              <a:srgbClr val="FFCD41"/>
            </a:solidFill>
          </a:ln>
        </p:spPr>
        <p:style>
          <a:lnRef idx="1">
            <a:schemeClr val="accent1"/>
          </a:lnRef>
          <a:fillRef idx="0">
            <a:schemeClr val="accent1"/>
          </a:fillRef>
          <a:effectRef idx="0">
            <a:schemeClr val="dk1"/>
          </a:effectRef>
          <a:fontRef idx="minor">
            <a:schemeClr val="lt1"/>
          </a:fontRef>
        </p:style>
      </p:cxn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365760" y="1828800"/>
            <a:ext cx="4023360" cy="4340224"/>
          </a:xfrm>
        </p:spPr>
        <p:txBody>
          <a:bodyPr numCol="1"/>
          <a:lstStyle>
            <a:lvl1pPr marL="171450" indent="-171450">
              <a:buFont typeface="Wells Fargo Sans" panose="020B0503020203020204" pitchFamily="34" charset="0"/>
              <a:buChar char="•"/>
              <a:tabLst>
                <a:tab pos="4024313" algn="r"/>
              </a:tabLst>
              <a:defRPr/>
            </a:lvl1pPr>
            <a:lvl2pPr marL="342900" indent="-171450">
              <a:tabLst>
                <a:tab pos="4024313" algn="r"/>
              </a:tabLst>
              <a:defRPr/>
            </a:lvl2pPr>
            <a:lvl3pPr marL="514350" indent="-171450">
              <a:tabLst>
                <a:tab pos="4024313" algn="r"/>
              </a:tabLst>
              <a:defRPr/>
            </a:lvl3pPr>
            <a:lvl4pPr marL="685800" indent="-171450">
              <a:tabLst>
                <a:tab pos="4024313" algn="r"/>
              </a:tabLst>
              <a:defRPr/>
            </a:lvl4pPr>
            <a:lvl5pPr marL="857250" indent="-171450">
              <a:tabLst>
                <a:tab pos="4024313" algn="r"/>
              </a:tabLst>
              <a:defRPr/>
            </a:lvl5pPr>
            <a:lvl6pPr marL="1028700" indent="-171450">
              <a:tabLst>
                <a:tab pos="4024313" algn="r"/>
              </a:tabLst>
              <a:defRPr/>
            </a:lvl6pPr>
            <a:lvl7pPr marL="1200150" indent="-171450">
              <a:tabLst>
                <a:tab pos="4024313" algn="r"/>
              </a:tabLst>
              <a:defRPr/>
            </a:lvl7pPr>
            <a:lvl8pPr marL="1371600" indent="-171450">
              <a:tabLst>
                <a:tab pos="4024313" algn="r"/>
              </a:tabLst>
              <a:defRPr/>
            </a:lvl8pPr>
            <a:lvl9pPr marL="1543050" indent="-171450">
              <a:tabLst>
                <a:tab pos="4024313"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F7941C5E-69DA-4A4E-99CB-9F761C379188}"/>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329105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Two Columns">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cxnSp>
        <p:nvCxnSpPr>
          <p:cNvPr id="4" name="Line">
            <a:extLst>
              <a:ext uri="{FF2B5EF4-FFF2-40B4-BE49-F238E27FC236}">
                <a16:creationId xmlns:a16="http://schemas.microsoft.com/office/drawing/2014/main" id="{4D348C42-76C9-E94C-BD38-85471A87E30C}"/>
              </a:ext>
            </a:extLst>
          </p:cNvPr>
          <p:cNvCxnSpPr>
            <a:cxnSpLocks/>
          </p:cNvCxnSpPr>
          <p:nvPr userDrawn="1"/>
        </p:nvCxnSpPr>
        <p:spPr bwMode="hidden">
          <a:xfrm>
            <a:off x="365760" y="1600200"/>
            <a:ext cx="4023360" cy="0"/>
          </a:xfrm>
          <a:prstGeom prst="line">
            <a:avLst/>
          </a:prstGeom>
          <a:ln w="19050" cap="flat">
            <a:solidFill>
              <a:srgbClr val="FFCD41"/>
            </a:solidFill>
          </a:ln>
        </p:spPr>
        <p:style>
          <a:lnRef idx="1">
            <a:schemeClr val="accent1"/>
          </a:lnRef>
          <a:fillRef idx="0">
            <a:schemeClr val="accent1"/>
          </a:fillRef>
          <a:effectRef idx="0">
            <a:schemeClr val="dk1"/>
          </a:effectRef>
          <a:fontRef idx="minor">
            <a:schemeClr val="lt1"/>
          </a:fontRef>
        </p:style>
      </p:cxnSp>
      <p:cxnSp>
        <p:nvCxnSpPr>
          <p:cNvPr id="9" name="Line">
            <a:extLst>
              <a:ext uri="{FF2B5EF4-FFF2-40B4-BE49-F238E27FC236}">
                <a16:creationId xmlns:a16="http://schemas.microsoft.com/office/drawing/2014/main" id="{827E2BA7-0F08-6A47-9026-1A567427BC27}"/>
              </a:ext>
            </a:extLst>
          </p:cNvPr>
          <p:cNvCxnSpPr>
            <a:cxnSpLocks/>
          </p:cNvCxnSpPr>
          <p:nvPr userDrawn="1"/>
        </p:nvCxnSpPr>
        <p:spPr bwMode="hidden">
          <a:xfrm>
            <a:off x="4754880" y="1600200"/>
            <a:ext cx="4023360" cy="0"/>
          </a:xfrm>
          <a:prstGeom prst="line">
            <a:avLst/>
          </a:prstGeom>
          <a:ln w="19050" cap="flat">
            <a:solidFill>
              <a:srgbClr val="FFCD41"/>
            </a:solidFill>
          </a:ln>
        </p:spPr>
        <p:style>
          <a:lnRef idx="1">
            <a:schemeClr val="accent1"/>
          </a:lnRef>
          <a:fillRef idx="0">
            <a:schemeClr val="accent1"/>
          </a:fillRef>
          <a:effectRef idx="0">
            <a:schemeClr val="dk1"/>
          </a:effectRef>
          <a:fontRef idx="minor">
            <a:schemeClr val="lt1"/>
          </a:fontRef>
        </p:style>
      </p:cxn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365759" y="1828802"/>
            <a:ext cx="8413115" cy="4340224"/>
          </a:xfrm>
        </p:spPr>
        <p:txBody>
          <a:bodyPr numCol="2"/>
          <a:lstStyle>
            <a:lvl1pPr marL="171450" indent="-171450">
              <a:buFont typeface="Wells Fargo Sans" panose="020B0503020203020204" pitchFamily="34" charset="0"/>
              <a:buChar char="•"/>
              <a:tabLst>
                <a:tab pos="4024313" algn="r"/>
              </a:tabLst>
              <a:defRPr/>
            </a:lvl1pPr>
            <a:lvl2pPr marL="342900" indent="-171450">
              <a:tabLst>
                <a:tab pos="4024313" algn="r"/>
              </a:tabLst>
              <a:defRPr/>
            </a:lvl2pPr>
            <a:lvl3pPr marL="514350" indent="-171450">
              <a:tabLst>
                <a:tab pos="4024313" algn="r"/>
              </a:tabLst>
              <a:defRPr/>
            </a:lvl3pPr>
            <a:lvl4pPr marL="685800" indent="-171450">
              <a:tabLst>
                <a:tab pos="4024313" algn="r"/>
              </a:tabLst>
              <a:defRPr/>
            </a:lvl4pPr>
            <a:lvl5pPr marL="857250" indent="-171450">
              <a:tabLst>
                <a:tab pos="4024313" algn="r"/>
              </a:tabLst>
              <a:defRPr/>
            </a:lvl5pPr>
            <a:lvl6pPr marL="1028700" indent="-171450">
              <a:tabLst>
                <a:tab pos="4024313" algn="r"/>
              </a:tabLst>
              <a:defRPr/>
            </a:lvl6pPr>
            <a:lvl7pPr marL="1200150" indent="-171450">
              <a:tabLst>
                <a:tab pos="4024313" algn="r"/>
              </a:tabLst>
              <a:defRPr/>
            </a:lvl7pPr>
            <a:lvl8pPr marL="1371600" indent="-171450">
              <a:tabLst>
                <a:tab pos="4024313" algn="r"/>
              </a:tabLst>
              <a:defRPr/>
            </a:lvl8pPr>
            <a:lvl9pPr marL="1543050" indent="-171450">
              <a:tabLst>
                <a:tab pos="4024313"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07DB0427-6005-7646-A1DA-069FBA064B9C}"/>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319111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365125" y="1600201"/>
            <a:ext cx="8412480" cy="45688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a:extLst>
              <a:ext uri="{FF2B5EF4-FFF2-40B4-BE49-F238E27FC236}">
                <a16:creationId xmlns:a16="http://schemas.microsoft.com/office/drawing/2014/main" id="{16C968B0-98BE-A54C-8F1A-69CB67A0FBF6}"/>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1212861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Text">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365760" y="1600201"/>
            <a:ext cx="5486400" cy="4568825"/>
          </a:xfrm>
        </p:spPr>
        <p:txBody>
          <a:bodyPr>
            <a:noAutofit/>
          </a:bodyPr>
          <a:lstStyle>
            <a:lvl1pPr marL="274320" indent="-274320">
              <a:lnSpc>
                <a:spcPct val="100000"/>
              </a:lnSpc>
              <a:buFont typeface="Wells Fargo Sans Display" panose="020B0503020203020204" pitchFamily="34" charset="0"/>
              <a:buChar char="•"/>
              <a:defRPr sz="2400">
                <a:latin typeface="+mj-lt"/>
              </a:defRPr>
            </a:lvl1pPr>
            <a:lvl2pPr marL="548640" indent="-274320">
              <a:lnSpc>
                <a:spcPct val="100000"/>
              </a:lnSpc>
              <a:buFont typeface="Wells Fargo Sans Display" panose="020B0503020203020204" pitchFamily="34" charset="0"/>
              <a:buChar char="–"/>
              <a:defRPr sz="2400">
                <a:latin typeface="+mj-lt"/>
              </a:defRPr>
            </a:lvl2pPr>
            <a:lvl3pPr marL="822960" indent="-274320">
              <a:lnSpc>
                <a:spcPct val="100000"/>
              </a:lnSpc>
              <a:buFont typeface="Wells Fargo Sans Display" panose="020B0503020203020204" pitchFamily="34" charset="0"/>
              <a:buChar char="–"/>
              <a:defRPr sz="2400">
                <a:latin typeface="+mj-lt"/>
              </a:defRPr>
            </a:lvl3pPr>
            <a:lvl4pPr marL="1097280" indent="-274320">
              <a:lnSpc>
                <a:spcPct val="100000"/>
              </a:lnSpc>
              <a:buFont typeface="Wells Fargo Sans Display" panose="020B0503020203020204" pitchFamily="34" charset="0"/>
              <a:buChar char="–"/>
              <a:defRPr sz="2400">
                <a:latin typeface="+mj-lt"/>
              </a:defRPr>
            </a:lvl4pPr>
            <a:lvl5pPr marL="1371600" indent="-274320">
              <a:lnSpc>
                <a:spcPct val="100000"/>
              </a:lnSpc>
              <a:buFont typeface="Wells Fargo Sans Display" panose="020B0503020203020204" pitchFamily="34" charset="0"/>
              <a:buChar char="–"/>
              <a:defRPr sz="2400">
                <a:latin typeface="+mj-lt"/>
              </a:defRPr>
            </a:lvl5pPr>
            <a:lvl6pPr marL="1645920" indent="-274320">
              <a:lnSpc>
                <a:spcPct val="100000"/>
              </a:lnSpc>
              <a:buFont typeface="Wells Fargo Sans Display" panose="020B0503020203020204" pitchFamily="34" charset="0"/>
              <a:buChar char="–"/>
              <a:defRPr sz="2400">
                <a:latin typeface="+mj-lt"/>
              </a:defRPr>
            </a:lvl6pPr>
            <a:lvl7pPr marL="1920240" indent="-274320">
              <a:lnSpc>
                <a:spcPct val="100000"/>
              </a:lnSpc>
              <a:buFont typeface="Wells Fargo Sans Display" panose="020B0503020203020204" pitchFamily="34" charset="0"/>
              <a:buChar char="–"/>
              <a:defRPr sz="2400">
                <a:latin typeface="+mj-lt"/>
              </a:defRPr>
            </a:lvl7pPr>
            <a:lvl8pPr marL="2194560" indent="-274320">
              <a:lnSpc>
                <a:spcPct val="100000"/>
              </a:lnSpc>
              <a:buFont typeface="Wells Fargo Sans Display" panose="020B0503020203020204" pitchFamily="34" charset="0"/>
              <a:buChar char="–"/>
              <a:defRPr sz="2400">
                <a:latin typeface="+mj-lt"/>
              </a:defRPr>
            </a:lvl8pPr>
            <a:lvl9pPr marL="2468880" indent="-274320">
              <a:lnSpc>
                <a:spcPct val="100000"/>
              </a:lnSpc>
              <a:buFont typeface="Wells Fargo Sans Display" panose="020B0503020203020204" pitchFamily="34" charset="0"/>
              <a:buChar char="–"/>
              <a:defRPr sz="24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16C968B0-98BE-A54C-8F1A-69CB67A0FBF6}"/>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483856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5A6DEEE1-C08A-1E44-BEC5-E09044562C19}"/>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365760" y="1600200"/>
            <a:ext cx="4023360"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4754880" y="1600200"/>
            <a:ext cx="4023360"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E9BFDC9A-8BFC-8946-84F2-2786226F4A25}"/>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30111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6" name="Title">
            <a:extLst>
              <a:ext uri="{FF2B5EF4-FFF2-40B4-BE49-F238E27FC236}">
                <a16:creationId xmlns:a16="http://schemas.microsoft.com/office/drawing/2014/main" id="{0FEC781B-6995-FC4B-8081-5377A71B27B1}"/>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365761" y="1600200"/>
            <a:ext cx="2560320"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3291840" y="1600200"/>
            <a:ext cx="2560320"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3">
            <a:extLst>
              <a:ext uri="{FF2B5EF4-FFF2-40B4-BE49-F238E27FC236}">
                <a16:creationId xmlns:a16="http://schemas.microsoft.com/office/drawing/2014/main" id="{AAE1199F-835A-AB49-B657-252EF2C5A8AA}"/>
              </a:ext>
            </a:extLst>
          </p:cNvPr>
          <p:cNvSpPr>
            <a:spLocks noGrp="1"/>
          </p:cNvSpPr>
          <p:nvPr>
            <p:ph sz="quarter" idx="10"/>
          </p:nvPr>
        </p:nvSpPr>
        <p:spPr>
          <a:xfrm>
            <a:off x="6217921" y="1600200"/>
            <a:ext cx="2560954"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77759C7B-BF36-F44D-BEAC-32033DC69731}"/>
              </a:ext>
            </a:extLst>
          </p:cNvPr>
          <p:cNvSpPr>
            <a:spLocks noGrp="1"/>
          </p:cNvSpPr>
          <p:nvPr>
            <p:ph type="sldNum" sz="quarter" idx="11"/>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4241026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16" name="Title">
            <a:extLst>
              <a:ext uri="{FF2B5EF4-FFF2-40B4-BE49-F238E27FC236}">
                <a16:creationId xmlns:a16="http://schemas.microsoft.com/office/drawing/2014/main" id="{0FEC781B-6995-FC4B-8081-5377A71B27B1}"/>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365761" y="1600200"/>
            <a:ext cx="2560320"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3291840" y="1600200"/>
            <a:ext cx="5486399"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5D805AD4-73CF-FE45-8F86-233D14A0CF8E}"/>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1323860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16" name="Title">
            <a:extLst>
              <a:ext uri="{FF2B5EF4-FFF2-40B4-BE49-F238E27FC236}">
                <a16:creationId xmlns:a16="http://schemas.microsoft.com/office/drawing/2014/main" id="{0FEC781B-6995-FC4B-8081-5377A71B27B1}"/>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365761" y="1600200"/>
            <a:ext cx="5486400"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6217920" y="1600200"/>
            <a:ext cx="2560319"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34BDA51D-739A-6147-AE33-B80AD50465EA}"/>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3486744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EF5521F-5C5A-4C48-8B35-7AA5E0604784}"/>
              </a:ext>
            </a:extLst>
          </p:cNvPr>
          <p:cNvSpPr>
            <a:spLocks noGrp="1"/>
          </p:cNvSpPr>
          <p:nvPr>
            <p:ph type="title"/>
          </p:nvPr>
        </p:nvSpPr>
        <p:spPr>
          <a:xfrm>
            <a:off x="365760" y="457200"/>
            <a:ext cx="8412480" cy="1005840"/>
          </a:xfrm>
          <a:prstGeom prst="rect">
            <a:avLst/>
          </a:prstGeom>
        </p:spPr>
        <p:txBody>
          <a:bodyPr vert="horz" lIns="0" tIns="0" rIns="0" bIns="0" rtlCol="0" anchor="t" anchorCtr="0">
            <a:noAutofit/>
          </a:bodyPr>
          <a:lstStyle/>
          <a:p>
            <a:r>
              <a:rPr lang="en-US" dirty="0"/>
              <a:t>[Slide title]</a:t>
            </a:r>
          </a:p>
        </p:txBody>
      </p:sp>
      <p:sp>
        <p:nvSpPr>
          <p:cNvPr id="3" name="Text Placeholder">
            <a:extLst>
              <a:ext uri="{FF2B5EF4-FFF2-40B4-BE49-F238E27FC236}">
                <a16:creationId xmlns:a16="http://schemas.microsoft.com/office/drawing/2014/main" id="{48CBF009-1B9F-4150-8EC1-2D97F9BB499C}"/>
              </a:ext>
            </a:extLst>
          </p:cNvPr>
          <p:cNvSpPr>
            <a:spLocks noGrp="1"/>
          </p:cNvSpPr>
          <p:nvPr>
            <p:ph type="body" idx="1"/>
          </p:nvPr>
        </p:nvSpPr>
        <p:spPr>
          <a:xfrm>
            <a:off x="365760" y="1600200"/>
            <a:ext cx="8412480" cy="4572000"/>
          </a:xfrm>
          <a:prstGeom prst="rect">
            <a:avLst/>
          </a:prstGeom>
        </p:spPr>
        <p:txBody>
          <a:bodyPr vert="horz" lIns="0" tIns="0" rIns="0" bIns="0" spcCol="36576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Slide Number">
            <a:extLst>
              <a:ext uri="{FF2B5EF4-FFF2-40B4-BE49-F238E27FC236}">
                <a16:creationId xmlns:a16="http://schemas.microsoft.com/office/drawing/2014/main" id="{3B92F20D-48D7-2E43-BCAC-BA410B21DF1A}"/>
              </a:ext>
            </a:extLst>
          </p:cNvPr>
          <p:cNvSpPr>
            <a:spLocks noGrp="1"/>
          </p:cNvSpPr>
          <p:nvPr>
            <p:ph type="sldNum" sz="quarter" idx="4"/>
          </p:nvPr>
        </p:nvSpPr>
        <p:spPr>
          <a:xfrm>
            <a:off x="8412480" y="6400800"/>
            <a:ext cx="365760" cy="228600"/>
          </a:xfrm>
          <a:prstGeom prst="rect">
            <a:avLst/>
          </a:prstGeom>
        </p:spPr>
        <p:txBody>
          <a:bodyPr vert="horz" lIns="0" tIns="0" rIns="0" bIns="0" rtlCol="0" anchor="b" anchorCtr="0"/>
          <a:lstStyle>
            <a:lvl1pPr algn="r">
              <a:defRPr sz="800">
                <a:solidFill>
                  <a:schemeClr val="tx1"/>
                </a:solidFill>
              </a:defRPr>
            </a:lvl1p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1599396375"/>
      </p:ext>
    </p:extLst>
  </p:cSld>
  <p:clrMap bg1="lt1" tx1="dk1" bg2="lt2" tx2="dk2" accent1="accent1" accent2="accent2" accent3="accent3" accent4="accent4" accent5="accent5" accent6="accent6" hlink="hlink" folHlink="folHlink"/>
  <p:sldLayoutIdLst>
    <p:sldLayoutId id="2147483649" r:id="rId1"/>
    <p:sldLayoutId id="2147483673" r:id="rId2"/>
    <p:sldLayoutId id="2147483672" r:id="rId3"/>
    <p:sldLayoutId id="2147483650" r:id="rId4"/>
    <p:sldLayoutId id="2147483675" r:id="rId5"/>
    <p:sldLayoutId id="2147483652" r:id="rId6"/>
    <p:sldLayoutId id="2147483658" r:id="rId7"/>
    <p:sldLayoutId id="2147483669" r:id="rId8"/>
    <p:sldLayoutId id="2147483670" r:id="rId9"/>
    <p:sldLayoutId id="2147483674" r:id="rId10"/>
    <p:sldLayoutId id="2147483661" r:id="rId11"/>
    <p:sldLayoutId id="2147483654" r:id="rId12"/>
    <p:sldLayoutId id="2147483655" r:id="rId13"/>
    <p:sldLayoutId id="2147483671" r:id="rId14"/>
    <p:sldLayoutId id="2147483676"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sz="2400" b="0" i="0" u="none" kern="1200">
          <a:solidFill>
            <a:schemeClr val="tx2"/>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100000"/>
        </a:lnSpc>
        <a:spcBef>
          <a:spcPts val="12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342900" indent="-171450" algn="l" defTabSz="685800" rtl="0" eaLnBrk="1" latinLnBrk="0" hangingPunct="1">
        <a:lnSpc>
          <a:spcPct val="100000"/>
        </a:lnSpc>
        <a:spcBef>
          <a:spcPts val="300"/>
        </a:spcBef>
        <a:spcAft>
          <a:spcPts val="0"/>
        </a:spcAft>
        <a:buFont typeface="Wells Fargo Sans" panose="020B0503020203020204" pitchFamily="34" charset="0"/>
        <a:buChar char="–"/>
        <a:defRPr sz="1600" b="0" i="0" u="none" kern="1200">
          <a:solidFill>
            <a:schemeClr val="tx1"/>
          </a:solidFill>
          <a:latin typeface="Arial" panose="020B0604020202020204" pitchFamily="34" charset="0"/>
          <a:ea typeface="+mn-ea"/>
          <a:cs typeface="Arial" panose="020B0604020202020204" pitchFamily="34" charset="0"/>
        </a:defRPr>
      </a:lvl2pPr>
      <a:lvl3pPr marL="51435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68580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85725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102870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6pPr>
      <a:lvl7pPr marL="120015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7pPr>
      <a:lvl8pPr marL="137160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8pPr>
      <a:lvl9pPr marL="154305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9pPr>
    </p:bodyStyle>
    <p:otherStyle>
      <a:defPPr>
        <a:defRPr lang="en-US"/>
      </a:defPPr>
      <a:lvl1pPr marL="0" algn="l" defTabSz="685800" rtl="0" eaLnBrk="1" latinLnBrk="0" hangingPunct="1">
        <a:defRPr sz="1600" kern="1200">
          <a:solidFill>
            <a:schemeClr val="tx1"/>
          </a:solidFill>
          <a:latin typeface="+mn-lt"/>
          <a:ea typeface="+mn-ea"/>
          <a:cs typeface="+mn-cs"/>
        </a:defRPr>
      </a:lvl1pPr>
      <a:lvl2pPr marL="342900" algn="l" defTabSz="685800" rtl="0" eaLnBrk="1" latinLnBrk="0" hangingPunct="1">
        <a:defRPr sz="1600" kern="1200">
          <a:solidFill>
            <a:schemeClr val="tx1"/>
          </a:solidFill>
          <a:latin typeface="+mn-lt"/>
          <a:ea typeface="+mn-ea"/>
          <a:cs typeface="+mn-cs"/>
        </a:defRPr>
      </a:lvl2pPr>
      <a:lvl3pPr marL="685800" algn="l" defTabSz="685800" rtl="0" eaLnBrk="1" latinLnBrk="0" hangingPunct="1">
        <a:defRPr sz="1600" kern="1200">
          <a:solidFill>
            <a:schemeClr val="tx1"/>
          </a:solidFill>
          <a:latin typeface="+mn-lt"/>
          <a:ea typeface="+mn-ea"/>
          <a:cs typeface="+mn-cs"/>
        </a:defRPr>
      </a:lvl3pPr>
      <a:lvl4pPr marL="1028700" algn="l" defTabSz="685800" rtl="0" eaLnBrk="1" latinLnBrk="0" hangingPunct="1">
        <a:defRPr sz="1600" kern="1200">
          <a:solidFill>
            <a:schemeClr val="tx1"/>
          </a:solidFill>
          <a:latin typeface="+mn-lt"/>
          <a:ea typeface="+mn-ea"/>
          <a:cs typeface="+mn-cs"/>
        </a:defRPr>
      </a:lvl4pPr>
      <a:lvl5pPr marL="1371600" algn="l" defTabSz="685800" rtl="0" eaLnBrk="1" latinLnBrk="0" hangingPunct="1">
        <a:defRPr sz="1600" kern="1200">
          <a:solidFill>
            <a:schemeClr val="tx1"/>
          </a:solidFill>
          <a:latin typeface="+mn-lt"/>
          <a:ea typeface="+mn-ea"/>
          <a:cs typeface="+mn-cs"/>
        </a:defRPr>
      </a:lvl5pPr>
      <a:lvl6pPr marL="1714500" algn="l" defTabSz="685800" rtl="0" eaLnBrk="1" latinLnBrk="0" hangingPunct="1">
        <a:defRPr sz="1600" kern="1200">
          <a:solidFill>
            <a:schemeClr val="tx1"/>
          </a:solidFill>
          <a:latin typeface="+mn-lt"/>
          <a:ea typeface="+mn-ea"/>
          <a:cs typeface="+mn-cs"/>
        </a:defRPr>
      </a:lvl6pPr>
      <a:lvl7pPr marL="2057400" algn="l" defTabSz="685800" rtl="0" eaLnBrk="1" latinLnBrk="0" hangingPunct="1">
        <a:defRPr sz="1600" kern="1200">
          <a:solidFill>
            <a:schemeClr val="tx1"/>
          </a:solidFill>
          <a:latin typeface="+mn-lt"/>
          <a:ea typeface="+mn-ea"/>
          <a:cs typeface="+mn-cs"/>
        </a:defRPr>
      </a:lvl7pPr>
      <a:lvl8pPr marL="2400300" algn="l" defTabSz="685800" rtl="0" eaLnBrk="1" latinLnBrk="0" hangingPunct="1">
        <a:defRPr sz="1600" kern="1200">
          <a:solidFill>
            <a:schemeClr val="tx1"/>
          </a:solidFill>
          <a:latin typeface="+mn-lt"/>
          <a:ea typeface="+mn-ea"/>
          <a:cs typeface="+mn-cs"/>
        </a:defRPr>
      </a:lvl8pPr>
      <a:lvl9pPr marL="2743200" algn="l" defTabSz="685800"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30" userDrawn="1">
          <p15:clr>
            <a:srgbClr val="F26B43"/>
          </p15:clr>
        </p15:guide>
        <p15:guide id="3" pos="5530" userDrawn="1">
          <p15:clr>
            <a:srgbClr val="F26B43"/>
          </p15:clr>
        </p15:guide>
        <p15:guide id="4" orient="horz" pos="1008"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4.xml"/><Relationship Id="rId5" Type="http://schemas.openxmlformats.org/officeDocument/2006/relationships/image" Target="../media/image17.emf"/><Relationship Id="rId4" Type="http://schemas.openxmlformats.org/officeDocument/2006/relationships/image" Target="../media/image16.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sciencedirect.com/science/article/pii/S0305750X13001745" TargetMode="External"/><Relationship Id="rId2" Type="http://schemas.openxmlformats.org/officeDocument/2006/relationships/hyperlink" Target="https://www.journals.uchicago.edu/doi/abs/10.1086/696204?journalCode=jole" TargetMode="External"/><Relationship Id="rId1" Type="http://schemas.openxmlformats.org/officeDocument/2006/relationships/slideLayout" Target="../slideLayouts/slideLayout4.xml"/><Relationship Id="rId5" Type="http://schemas.openxmlformats.org/officeDocument/2006/relationships/hyperlink" Target="https://www.nature.com/articles/srep42967" TargetMode="External"/><Relationship Id="rId4" Type="http://schemas.openxmlformats.org/officeDocument/2006/relationships/hyperlink" Target="https://www.journals.uchicago.edu/doi/abs/10.1086/260243?journalCode=jp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mathbitsnotebook.com/Algebra2/Statistics/STnormalDistribution.html" TargetMode="External"/><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Linear Regression and Generalized Linear Models</a:t>
            </a:r>
          </a:p>
        </p:txBody>
      </p:sp>
      <p:sp>
        <p:nvSpPr>
          <p:cNvPr id="3" name="Subtitle 2"/>
          <p:cNvSpPr>
            <a:spLocks noGrp="1"/>
          </p:cNvSpPr>
          <p:nvPr>
            <p:ph type="subTitle" idx="1"/>
          </p:nvPr>
        </p:nvSpPr>
        <p:spPr/>
        <p:txBody>
          <a:bodyPr/>
          <a:lstStyle/>
          <a:p>
            <a:r>
              <a:rPr lang="en-US" dirty="0"/>
              <a:t>[Date]</a:t>
            </a:r>
          </a:p>
          <a:p>
            <a:r>
              <a:rPr lang="en-US" dirty="0"/>
              <a:t>[Presenter 1]</a:t>
            </a:r>
          </a:p>
          <a:p>
            <a:r>
              <a:rPr lang="en-US" dirty="0"/>
              <a:t>[Presenter </a:t>
            </a:r>
            <a:r>
              <a:rPr lang="ru-RU" dirty="0"/>
              <a:t>2</a:t>
            </a:r>
            <a:r>
              <a:rPr lang="en-US"/>
              <a:t>]</a:t>
            </a:r>
            <a:endParaRPr lang="en-US" dirty="0"/>
          </a:p>
        </p:txBody>
      </p:sp>
    </p:spTree>
    <p:extLst>
      <p:ext uri="{BB962C8B-B14F-4D97-AF65-F5344CB8AC3E}">
        <p14:creationId xmlns:p14="http://schemas.microsoft.com/office/powerpoint/2010/main" val="97940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365760" y="1143000"/>
                <a:ext cx="5425440" cy="4724400"/>
              </a:xfrm>
            </p:spPr>
            <p:txBody>
              <a:bodyPr/>
              <a:lstStyle/>
              <a:p>
                <a:r>
                  <a:rPr lang="en-US" dirty="0"/>
                  <a:t>Let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a:t>} be continuous responses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a:t>} be a set of </a:t>
                </a:r>
                <a14:m>
                  <m:oMath xmlns:m="http://schemas.openxmlformats.org/officeDocument/2006/math">
                    <m:r>
                      <a:rPr lang="en-US" i="1" dirty="0" smtClean="0">
                        <a:latin typeface="Cambria Math" panose="02040503050406030204" pitchFamily="18" charset="0"/>
                      </a:rPr>
                      <m:t>𝑃</m:t>
                    </m:r>
                  </m:oMath>
                </a14:m>
                <a:r>
                  <a:rPr lang="en-US" dirty="0"/>
                  <a:t> predictors. The observations are independent.</a:t>
                </a:r>
              </a:p>
              <a:p>
                <a:r>
                  <a:rPr lang="en-US" dirty="0"/>
                  <a:t>The linear regression model is</a:t>
                </a:r>
              </a:p>
              <a:p>
                <a:pPr marL="128588" lvl="1"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a:t> = </a:t>
                </a:r>
                <a:r>
                  <a:rPr lang="el-GR" dirty="0"/>
                  <a:t>β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𝑖</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rPr>
                          <m:t>𝑖</m:t>
                        </m:r>
                      </m:sub>
                    </m:sSub>
                  </m:oMath>
                </a14:m>
                <a:endParaRPr lang="en-US" dirty="0"/>
              </a:p>
              <a:p>
                <a:pPr marL="128588" lvl="1" indent="0">
                  <a:buNone/>
                </a:pPr>
                <a:r>
                  <a:rPr lang="en-US" dirty="0"/>
                  <a:t>Where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rPr>
                          <m:t>𝑖</m:t>
                        </m:r>
                      </m:sub>
                    </m:sSub>
                  </m:oMath>
                </a14:m>
                <a:r>
                  <a:rPr lang="en-US" dirty="0"/>
                  <a:t>’s are independent and identically distributed (</a:t>
                </a:r>
                <a:r>
                  <a:rPr lang="en-US" dirty="0" err="1"/>
                  <a:t>i.i.d</a:t>
                </a:r>
                <a:r>
                  <a:rPr lang="en-US" dirty="0"/>
                  <a:t>).</a:t>
                </a:r>
              </a:p>
              <a:p>
                <a:r>
                  <a:rPr lang="en-US" dirty="0"/>
                  <a:t>Simple linear regression</a:t>
                </a:r>
              </a:p>
              <a:p>
                <a:pPr lvl="1"/>
                <a:r>
                  <a:rPr lang="en-US" dirty="0"/>
                  <a:t>Regression between one dependent variable and a </a:t>
                </a:r>
                <a:r>
                  <a:rPr lang="en-US" i="1" dirty="0"/>
                  <a:t>single</a:t>
                </a:r>
                <a:r>
                  <a:rPr lang="en-US" dirty="0"/>
                  <a:t> independent variable.</a:t>
                </a:r>
              </a:p>
              <a:p>
                <a:r>
                  <a:rPr lang="en-US" dirty="0"/>
                  <a:t>Multiple linear regression</a:t>
                </a:r>
              </a:p>
              <a:p>
                <a:pPr lvl="1"/>
                <a:r>
                  <a:rPr lang="en-US" dirty="0"/>
                  <a:t>Regression between one dependent variable and </a:t>
                </a:r>
                <a:r>
                  <a:rPr lang="en-US" i="1" dirty="0"/>
                  <a:t>two or more</a:t>
                </a:r>
                <a:r>
                  <a:rPr lang="en-US" dirty="0"/>
                  <a:t> independent variables</a:t>
                </a:r>
              </a:p>
              <a:p>
                <a:pPr lvl="1"/>
                <a:r>
                  <a:rPr lang="en-US" dirty="0"/>
                  <a:t>When there are multiple predictors, the regression equation is extended to accommodate the multiple predictors. </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365760" y="1143000"/>
                <a:ext cx="5425440" cy="4724400"/>
              </a:xfrm>
              <a:blipFill>
                <a:blip r:embed="rId2"/>
                <a:stretch>
                  <a:fillRect l="-2360" t="-1548" r="-2360"/>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000F85C7-EC28-5C4D-9577-C5634B07539F}" type="slidenum">
              <a:rPr lang="en-US" smtClean="0"/>
              <a:pPr/>
              <a:t>10</a:t>
            </a:fld>
            <a:endParaRPr lang="en-US" dirty="0"/>
          </a:p>
        </p:txBody>
      </p:sp>
      <p:pic>
        <p:nvPicPr>
          <p:cNvPr id="5" name="Picture 4"/>
          <p:cNvPicPr>
            <a:picLocks noChangeAspect="1"/>
          </p:cNvPicPr>
          <p:nvPr/>
        </p:nvPicPr>
        <p:blipFill rotWithShape="1">
          <a:blip r:embed="rId3"/>
          <a:srcRect l="11143" t="8017" r="8627" b="9144"/>
          <a:stretch/>
        </p:blipFill>
        <p:spPr>
          <a:xfrm>
            <a:off x="5943600" y="1871133"/>
            <a:ext cx="3047999" cy="2624667"/>
          </a:xfrm>
          <a:prstGeom prst="rect">
            <a:avLst/>
          </a:prstGeom>
        </p:spPr>
      </p:pic>
      <p:sp>
        <p:nvSpPr>
          <p:cNvPr id="6" name="Rectangle 5"/>
          <p:cNvSpPr/>
          <p:nvPr/>
        </p:nvSpPr>
        <p:spPr>
          <a:xfrm>
            <a:off x="5943600" y="4594965"/>
            <a:ext cx="2883779" cy="215444"/>
          </a:xfrm>
          <a:prstGeom prst="rect">
            <a:avLst/>
          </a:prstGeom>
        </p:spPr>
        <p:txBody>
          <a:bodyPr wrap="square">
            <a:spAutoFit/>
          </a:bodyPr>
          <a:lstStyle/>
          <a:p>
            <a:r>
              <a:rPr lang="en-US" sz="800" dirty="0"/>
              <a:t>https://scikit-learn.org/stable/modules/linear_model.html</a:t>
            </a:r>
          </a:p>
        </p:txBody>
      </p:sp>
    </p:spTree>
    <p:extLst>
      <p:ext uri="{BB962C8B-B14F-4D97-AF65-F5344CB8AC3E}">
        <p14:creationId xmlns:p14="http://schemas.microsoft.com/office/powerpoint/2010/main" val="2028313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457200"/>
            <a:ext cx="5487035" cy="5714999"/>
          </a:xfrm>
        </p:spPr>
        <p:txBody>
          <a:bodyPr/>
          <a:lstStyle/>
          <a:p>
            <a:r>
              <a:rPr lang="en-US" dirty="0"/>
              <a:t>Linear Regression Estimation</a:t>
            </a:r>
          </a:p>
        </p:txBody>
      </p:sp>
      <p:sp>
        <p:nvSpPr>
          <p:cNvPr id="3" name="Slide Number Placeholder 2"/>
          <p:cNvSpPr>
            <a:spLocks noGrp="1"/>
          </p:cNvSpPr>
          <p:nvPr>
            <p:ph type="sldNum" sz="quarter" idx="10"/>
          </p:nvPr>
        </p:nvSpPr>
        <p:spPr/>
        <p:txBody>
          <a:bodyPr/>
          <a:lstStyle/>
          <a:p>
            <a:fld id="{000F85C7-EC28-5C4D-9577-C5634B07539F}" type="slidenum">
              <a:rPr lang="en-US" smtClean="0"/>
              <a:pPr/>
              <a:t>11</a:t>
            </a:fld>
            <a:endParaRPr lang="en-US" dirty="0"/>
          </a:p>
        </p:txBody>
      </p:sp>
    </p:spTree>
    <p:extLst>
      <p:ext uri="{BB962C8B-B14F-4D97-AF65-F5344CB8AC3E}">
        <p14:creationId xmlns:p14="http://schemas.microsoft.com/office/powerpoint/2010/main" val="859731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 Estimation</a:t>
            </a:r>
          </a:p>
        </p:txBody>
      </p:sp>
      <p:sp>
        <p:nvSpPr>
          <p:cNvPr id="4" name="Slide Number Placeholder 3"/>
          <p:cNvSpPr>
            <a:spLocks noGrp="1"/>
          </p:cNvSpPr>
          <p:nvPr>
            <p:ph type="sldNum" sz="quarter" idx="10"/>
          </p:nvPr>
        </p:nvSpPr>
        <p:spPr/>
        <p:txBody>
          <a:bodyPr/>
          <a:lstStyle/>
          <a:p>
            <a:fld id="{000F85C7-EC28-5C4D-9577-C5634B07539F}" type="slidenum">
              <a:rPr lang="en-US" smtClean="0"/>
              <a:pPr/>
              <a:t>12</a:t>
            </a:fld>
            <a:endParaRPr lang="en-US" dirty="0"/>
          </a:p>
        </p:txBody>
      </p:sp>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365125" y="1600201"/>
                <a:ext cx="8245475" cy="4568825"/>
              </a:xfrm>
            </p:spPr>
            <p:txBody>
              <a:bodyPr/>
              <a:lstStyle/>
              <a:p>
                <a:r>
                  <a:rPr lang="en-US" dirty="0"/>
                  <a:t>Regular estimation methods for linear regression include </a:t>
                </a:r>
                <a:r>
                  <a:rPr lang="en-US" dirty="0" err="1"/>
                  <a:t>orginary</a:t>
                </a:r>
                <a:r>
                  <a:rPr lang="en-US" dirty="0"/>
                  <a:t> least squares (OLS), weighted least squares (WLS), maximum likelihood estimation (MLE) and robust estimation.</a:t>
                </a:r>
              </a:p>
              <a:p>
                <a:r>
                  <a:rPr lang="en-US" dirty="0"/>
                  <a:t>The most popular method in estimating linear regression is OLS. Intuitively, we are trying to choose coefficients (intercept and slope) in such a way so that the scattered data points will be as close to the line as possible. In order to do so, we want to minimize square (so all deviations are possible) of vertical (y’s) distance between the line and the data point</a:t>
                </a:r>
              </a:p>
              <a:p>
                <a:pPr marL="0" indent="0">
                  <a:buNone/>
                </a:pPr>
                <a14:m>
                  <m:oMathPara xmlns:m="http://schemas.openxmlformats.org/officeDocument/2006/math">
                    <m:oMathParaPr>
                      <m:jc m:val="center"/>
                    </m:oMathParaPr>
                    <m:oMath xmlns:m="http://schemas.openxmlformats.org/officeDocument/2006/math">
                      <m:sSup>
                        <m:sSupPr>
                          <m:ctrlPr>
                            <a:rPr lang="en-US" b="1" i="1" smtClean="0">
                              <a:latin typeface="Cambria Math" panose="02040503050406030204" pitchFamily="18" charset="0"/>
                              <a:ea typeface="Cambria Math" panose="02040503050406030204" pitchFamily="18" charset="0"/>
                            </a:rPr>
                          </m:ctrlPr>
                        </m:sSupPr>
                        <m:e>
                          <m:sSub>
                            <m:sSubPr>
                              <m:ctrlPr>
                                <a:rPr lang="en-US" b="1" i="1">
                                  <a:latin typeface="Cambria Math" panose="02040503050406030204" pitchFamily="18" charset="0"/>
                                </a:rPr>
                              </m:ctrlPr>
                            </m:sSubPr>
                            <m:e>
                              <m:r>
                                <a:rPr lang="en-US" b="1" i="1" smtClean="0">
                                  <a:latin typeface="Cambria Math" panose="02040503050406030204" pitchFamily="18" charset="0"/>
                                </a:rPr>
                                <m:t>(</m:t>
                              </m:r>
                              <m:r>
                                <a:rPr lang="en-US" b="1" i="1">
                                  <a:latin typeface="Cambria Math" panose="02040503050406030204" pitchFamily="18" charset="0"/>
                                </a:rPr>
                                <m:t>𝒚</m:t>
                              </m:r>
                            </m:e>
                            <m:sub>
                              <m:r>
                                <a:rPr lang="en-US" b="1" i="1">
                                  <a:latin typeface="Cambria Math" panose="02040503050406030204" pitchFamily="18" charset="0"/>
                                </a:rPr>
                                <m:t>𝒊</m:t>
                              </m:r>
                            </m:sub>
                          </m:sSub>
                          <m:r>
                            <a:rPr lang="en-US" b="1" i="1">
                              <a:latin typeface="Cambria Math" panose="02040503050406030204" pitchFamily="18" charset="0"/>
                            </a:rPr>
                            <m:t>−</m:t>
                          </m:r>
                          <m:r>
                            <a:rPr lang="en-US" b="1" i="1">
                              <a:latin typeface="Cambria Math" panose="02040503050406030204" pitchFamily="18" charset="0"/>
                              <a:ea typeface="Cambria Math" panose="02040503050406030204" pitchFamily="18" charset="0"/>
                            </a:rPr>
                            <m:t>𝜶</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𝜷</m:t>
                          </m:r>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𝒙</m:t>
                              </m:r>
                            </m:e>
                            <m:sub>
                              <m:r>
                                <a:rPr lang="en-US" b="1" i="1">
                                  <a:latin typeface="Cambria Math" panose="02040503050406030204" pitchFamily="18" charset="0"/>
                                  <a:ea typeface="Cambria Math" panose="02040503050406030204" pitchFamily="18" charset="0"/>
                                </a:rPr>
                                <m:t>𝒊</m:t>
                              </m:r>
                            </m:sub>
                          </m:sSub>
                          <m:r>
                            <a:rPr lang="en-US" b="1" i="1" smtClean="0">
                              <a:latin typeface="Cambria Math" panose="02040503050406030204" pitchFamily="18" charset="0"/>
                              <a:ea typeface="Cambria Math" panose="02040503050406030204" pitchFamily="18" charset="0"/>
                            </a:rPr>
                            <m:t>)</m:t>
                          </m:r>
                        </m:e>
                        <m:sup>
                          <m:r>
                            <a:rPr lang="en-US" b="1" i="1" smtClean="0">
                              <a:latin typeface="Cambria Math" panose="02040503050406030204" pitchFamily="18" charset="0"/>
                              <a:ea typeface="Cambria Math" panose="02040503050406030204" pitchFamily="18" charset="0"/>
                            </a:rPr>
                            <m:t>𝟐</m:t>
                          </m:r>
                        </m:sup>
                      </m:sSup>
                    </m:oMath>
                  </m:oMathPara>
                </a14:m>
                <a:endParaRPr lang="en-US" b="1" dirty="0"/>
              </a:p>
              <a:p>
                <a:r>
                  <a:rPr lang="en-US" dirty="0"/>
                  <a:t>Using OLS guarantees that the coefficients will be the best estimation of genuine linear relationship between dependent and independent variables.</a:t>
                </a:r>
              </a:p>
              <a:p>
                <a:r>
                  <a:rPr lang="en-US" dirty="0"/>
                  <a:t>Obtaining </a:t>
                </a:r>
                <a:r>
                  <a:rPr lang="el-GR" dirty="0"/>
                  <a:t>β</a:t>
                </a:r>
                <a:r>
                  <a:rPr lang="en-US" dirty="0"/>
                  <a:t> gives us partial effect of x on y, i.e. by how much will y increase when x increase by 1.</a:t>
                </a:r>
              </a:p>
              <a:p>
                <a:r>
                  <a:rPr lang="en-US" dirty="0"/>
                  <a:t>Other methods are less popular and are used in a very specific situations</a:t>
                </a:r>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365125" y="1600201"/>
                <a:ext cx="8245475" cy="4568825"/>
              </a:xfrm>
              <a:blipFill>
                <a:blip r:embed="rId2"/>
                <a:stretch>
                  <a:fillRect l="-1626" t="-1602" r="-739"/>
                </a:stretch>
              </a:blipFill>
            </p:spPr>
            <p:txBody>
              <a:bodyPr/>
              <a:lstStyle/>
              <a:p>
                <a:r>
                  <a:rPr lang="en-US">
                    <a:noFill/>
                  </a:rPr>
                  <a:t> </a:t>
                </a:r>
              </a:p>
            </p:txBody>
          </p:sp>
        </mc:Fallback>
      </mc:AlternateContent>
    </p:spTree>
    <p:extLst>
      <p:ext uri="{BB962C8B-B14F-4D97-AF65-F5344CB8AC3E}">
        <p14:creationId xmlns:p14="http://schemas.microsoft.com/office/powerpoint/2010/main" val="2545488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Model fit statistics</a:t>
            </a:r>
          </a:p>
        </p:txBody>
      </p:sp>
      <p:sp>
        <p:nvSpPr>
          <p:cNvPr id="3" name="Slide Number Placeholder 2"/>
          <p:cNvSpPr>
            <a:spLocks noGrp="1"/>
          </p:cNvSpPr>
          <p:nvPr>
            <p:ph type="sldNum" sz="quarter" idx="10"/>
          </p:nvPr>
        </p:nvSpPr>
        <p:spPr/>
        <p:txBody>
          <a:bodyPr/>
          <a:lstStyle/>
          <a:p>
            <a:fld id="{000F85C7-EC28-5C4D-9577-C5634B07539F}" type="slidenum">
              <a:rPr lang="en-US" smtClean="0"/>
              <a:pPr/>
              <a:t>13</a:t>
            </a:fld>
            <a:endParaRPr lang="en-US" dirty="0"/>
          </a:p>
        </p:txBody>
      </p:sp>
      <p:pic>
        <p:nvPicPr>
          <p:cNvPr id="2" name="Picture 1"/>
          <p:cNvPicPr>
            <a:picLocks noChangeAspect="1"/>
          </p:cNvPicPr>
          <p:nvPr/>
        </p:nvPicPr>
        <p:blipFill>
          <a:blip r:embed="rId2"/>
          <a:stretch>
            <a:fillRect/>
          </a:stretch>
        </p:blipFill>
        <p:spPr>
          <a:xfrm>
            <a:off x="5675585" y="1905000"/>
            <a:ext cx="3468415" cy="2236124"/>
          </a:xfrm>
          <a:prstGeom prst="rect">
            <a:avLst/>
          </a:prstGeom>
        </p:spPr>
      </p:pic>
      <p:sp>
        <p:nvSpPr>
          <p:cNvPr id="8" name="Content Placeholder 2"/>
          <p:cNvSpPr txBox="1">
            <a:spLocks/>
          </p:cNvSpPr>
          <p:nvPr/>
        </p:nvSpPr>
        <p:spPr>
          <a:xfrm>
            <a:off x="365760" y="1143000"/>
            <a:ext cx="6187440" cy="4724400"/>
          </a:xfrm>
          <a:prstGeom prst="rect">
            <a:avLst/>
          </a:prstGeom>
        </p:spPr>
        <p:txBody>
          <a:bodyPr vert="horz" lIns="0" tIns="0" rIns="0" bIns="0" spcCol="365760" rtlCol="0">
            <a:noAutofit/>
          </a:bodyPr>
          <a:lstStyle>
            <a:lvl1pPr marL="274320" indent="-274320" algn="l" defTabSz="685800" rtl="0" eaLnBrk="1" latinLnBrk="0" hangingPunct="1">
              <a:lnSpc>
                <a:spcPct val="100000"/>
              </a:lnSpc>
              <a:spcBef>
                <a:spcPts val="1200"/>
              </a:spcBef>
              <a:spcAft>
                <a:spcPts val="0"/>
              </a:spcAft>
              <a:buFont typeface="Wells Fargo Sans Display" panose="020B0503020203020204" pitchFamily="34" charset="0"/>
              <a:buChar char="•"/>
              <a:defRPr sz="2400" kern="1200">
                <a:solidFill>
                  <a:schemeClr val="tx1"/>
                </a:solidFill>
                <a:latin typeface="+mj-lt"/>
                <a:ea typeface="+mn-ea"/>
                <a:cs typeface="Arial" panose="020B0604020202020204" pitchFamily="34" charset="0"/>
              </a:defRPr>
            </a:lvl1pPr>
            <a:lvl2pPr marL="548640" indent="-274320" algn="l" defTabSz="685800" rtl="0" eaLnBrk="1" latinLnBrk="0" hangingPunct="1">
              <a:lnSpc>
                <a:spcPct val="100000"/>
              </a:lnSpc>
              <a:spcBef>
                <a:spcPts val="300"/>
              </a:spcBef>
              <a:spcAft>
                <a:spcPts val="0"/>
              </a:spcAft>
              <a:buFont typeface="Wells Fargo Sans Display" panose="020B0503020203020204" pitchFamily="34" charset="0"/>
              <a:buChar char="–"/>
              <a:defRPr sz="2400" b="0" i="0" u="none" kern="1200">
                <a:solidFill>
                  <a:schemeClr val="tx1"/>
                </a:solidFill>
                <a:latin typeface="+mj-lt"/>
                <a:ea typeface="+mn-ea"/>
                <a:cs typeface="Arial" panose="020B0604020202020204" pitchFamily="34" charset="0"/>
              </a:defRPr>
            </a:lvl2pPr>
            <a:lvl3pPr marL="822960" indent="-274320" algn="l" defTabSz="685800" rtl="0" eaLnBrk="1" latinLnBrk="0" hangingPunct="1">
              <a:lnSpc>
                <a:spcPct val="100000"/>
              </a:lnSpc>
              <a:spcBef>
                <a:spcPts val="300"/>
              </a:spcBef>
              <a:spcAft>
                <a:spcPts val="0"/>
              </a:spcAft>
              <a:buFont typeface="Wells Fargo Sans Display" panose="020B0503020203020204" pitchFamily="34" charset="0"/>
              <a:buChar char="–"/>
              <a:defRPr sz="2400" kern="1200">
                <a:solidFill>
                  <a:schemeClr val="tx1"/>
                </a:solidFill>
                <a:latin typeface="+mj-lt"/>
                <a:ea typeface="+mn-ea"/>
                <a:cs typeface="Arial" panose="020B0604020202020204" pitchFamily="34" charset="0"/>
              </a:defRPr>
            </a:lvl3pPr>
            <a:lvl4pPr marL="1097280" indent="-274320" algn="l" defTabSz="685800" rtl="0" eaLnBrk="1" latinLnBrk="0" hangingPunct="1">
              <a:lnSpc>
                <a:spcPct val="100000"/>
              </a:lnSpc>
              <a:spcBef>
                <a:spcPts val="300"/>
              </a:spcBef>
              <a:spcAft>
                <a:spcPts val="0"/>
              </a:spcAft>
              <a:buFont typeface="Wells Fargo Sans Display" panose="020B0503020203020204" pitchFamily="34" charset="0"/>
              <a:buChar char="–"/>
              <a:defRPr sz="2400" kern="1200">
                <a:solidFill>
                  <a:schemeClr val="tx1"/>
                </a:solidFill>
                <a:latin typeface="+mj-lt"/>
                <a:ea typeface="+mn-ea"/>
                <a:cs typeface="Arial" panose="020B0604020202020204" pitchFamily="34" charset="0"/>
              </a:defRPr>
            </a:lvl4pPr>
            <a:lvl5pPr marL="1371600" indent="-274320" algn="l" defTabSz="685800" rtl="0" eaLnBrk="1" latinLnBrk="0" hangingPunct="1">
              <a:lnSpc>
                <a:spcPct val="100000"/>
              </a:lnSpc>
              <a:spcBef>
                <a:spcPts val="300"/>
              </a:spcBef>
              <a:spcAft>
                <a:spcPts val="0"/>
              </a:spcAft>
              <a:buFont typeface="Wells Fargo Sans Display" panose="020B0503020203020204" pitchFamily="34" charset="0"/>
              <a:buChar char="–"/>
              <a:defRPr sz="2400" kern="1200">
                <a:solidFill>
                  <a:schemeClr val="tx1"/>
                </a:solidFill>
                <a:latin typeface="+mj-lt"/>
                <a:ea typeface="+mn-ea"/>
                <a:cs typeface="Arial" panose="020B0604020202020204" pitchFamily="34" charset="0"/>
              </a:defRPr>
            </a:lvl5pPr>
            <a:lvl6pPr marL="1645920" indent="-274320" algn="l" defTabSz="685800" rtl="0" eaLnBrk="1" latinLnBrk="0" hangingPunct="1">
              <a:lnSpc>
                <a:spcPct val="100000"/>
              </a:lnSpc>
              <a:spcBef>
                <a:spcPts val="300"/>
              </a:spcBef>
              <a:spcAft>
                <a:spcPts val="0"/>
              </a:spcAft>
              <a:buFont typeface="Wells Fargo Sans Display" panose="020B0503020203020204" pitchFamily="34" charset="0"/>
              <a:buChar char="–"/>
              <a:defRPr sz="2400" kern="1200">
                <a:solidFill>
                  <a:schemeClr val="tx1"/>
                </a:solidFill>
                <a:latin typeface="+mj-lt"/>
                <a:ea typeface="+mn-ea"/>
                <a:cs typeface="Arial" panose="020B0604020202020204" pitchFamily="34" charset="0"/>
              </a:defRPr>
            </a:lvl6pPr>
            <a:lvl7pPr marL="1920240" indent="-274320" algn="l" defTabSz="685800" rtl="0" eaLnBrk="1" latinLnBrk="0" hangingPunct="1">
              <a:lnSpc>
                <a:spcPct val="100000"/>
              </a:lnSpc>
              <a:spcBef>
                <a:spcPts val="300"/>
              </a:spcBef>
              <a:spcAft>
                <a:spcPts val="0"/>
              </a:spcAft>
              <a:buFont typeface="Wells Fargo Sans Display" panose="020B0503020203020204" pitchFamily="34" charset="0"/>
              <a:buChar char="–"/>
              <a:defRPr sz="2400" kern="1200">
                <a:solidFill>
                  <a:schemeClr val="tx1"/>
                </a:solidFill>
                <a:latin typeface="+mj-lt"/>
                <a:ea typeface="+mn-ea"/>
                <a:cs typeface="Arial" panose="020B0604020202020204" pitchFamily="34" charset="0"/>
              </a:defRPr>
            </a:lvl7pPr>
            <a:lvl8pPr marL="2194560" indent="-274320" algn="l" defTabSz="685800" rtl="0" eaLnBrk="1" latinLnBrk="0" hangingPunct="1">
              <a:lnSpc>
                <a:spcPct val="100000"/>
              </a:lnSpc>
              <a:spcBef>
                <a:spcPts val="300"/>
              </a:spcBef>
              <a:spcAft>
                <a:spcPts val="0"/>
              </a:spcAft>
              <a:buFont typeface="Wells Fargo Sans Display" panose="020B0503020203020204" pitchFamily="34" charset="0"/>
              <a:buChar char="–"/>
              <a:defRPr sz="2400" kern="1200">
                <a:solidFill>
                  <a:schemeClr val="tx1"/>
                </a:solidFill>
                <a:latin typeface="+mj-lt"/>
                <a:ea typeface="+mn-ea"/>
                <a:cs typeface="Arial" panose="020B0604020202020204" pitchFamily="34" charset="0"/>
              </a:defRPr>
            </a:lvl8pPr>
            <a:lvl9pPr marL="2468880" indent="-274320" algn="l" defTabSz="685800" rtl="0" eaLnBrk="1" latinLnBrk="0" hangingPunct="1">
              <a:lnSpc>
                <a:spcPct val="100000"/>
              </a:lnSpc>
              <a:spcBef>
                <a:spcPts val="300"/>
              </a:spcBef>
              <a:spcAft>
                <a:spcPts val="0"/>
              </a:spcAft>
              <a:buFont typeface="Wells Fargo Sans Display" panose="020B0503020203020204" pitchFamily="34" charset="0"/>
              <a:buChar char="–"/>
              <a:defRPr sz="2400" kern="1200">
                <a:solidFill>
                  <a:schemeClr val="tx1"/>
                </a:solidFill>
                <a:latin typeface="+mj-lt"/>
                <a:ea typeface="+mn-ea"/>
                <a:cs typeface="Arial" panose="020B0604020202020204" pitchFamily="34" charset="0"/>
              </a:defRPr>
            </a:lvl9pPr>
          </a:lstStyle>
          <a:p>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365760" y="1600201"/>
                <a:ext cx="5120640" cy="4568825"/>
              </a:xfrm>
            </p:spPr>
            <p:txBody>
              <a:bodyPr/>
              <a:lstStyle/>
              <a:p>
                <a:r>
                  <a:rPr lang="en-US" sz="1600" dirty="0">
                    <a:latin typeface="Arial" panose="020B0604020202020204" pitchFamily="34" charset="0"/>
                  </a:rPr>
                  <a:t>To measure how good our model fits the data, we use measure known as </a:t>
                </a:r>
                <a14:m>
                  <m:oMath xmlns:m="http://schemas.openxmlformats.org/officeDocument/2006/math">
                    <m:sSup>
                      <m:sSupPr>
                        <m:ctrlPr>
                          <a:rPr lang="en-US" sz="1600" i="1" smtClean="0">
                            <a:latin typeface="Cambria Math" panose="02040503050406030204" pitchFamily="18" charset="0"/>
                          </a:rPr>
                        </m:ctrlPr>
                      </m:sSupPr>
                      <m:e>
                        <m:r>
                          <a:rPr lang="en-US" sz="1600" b="0" i="1" smtClean="0">
                            <a:latin typeface="Cambria Math" panose="02040503050406030204" pitchFamily="18" charset="0"/>
                          </a:rPr>
                          <m:t>𝑅</m:t>
                        </m:r>
                      </m:e>
                      <m:sup>
                        <m:r>
                          <a:rPr lang="en-US" sz="1600" b="0" i="1" smtClean="0">
                            <a:latin typeface="Cambria Math" panose="02040503050406030204" pitchFamily="18" charset="0"/>
                          </a:rPr>
                          <m:t>2</m:t>
                        </m:r>
                      </m:sup>
                    </m:sSup>
                  </m:oMath>
                </a14:m>
                <a:r>
                  <a:rPr lang="en-US" sz="1600" dirty="0">
                    <a:latin typeface="Arial" panose="020B0604020202020204" pitchFamily="34" charset="0"/>
                  </a:rPr>
                  <a:t> or coefficient of determination</a:t>
                </a:r>
              </a:p>
              <a:p>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𝑅</m:t>
                        </m:r>
                      </m:e>
                      <m:sup>
                        <m:r>
                          <a:rPr lang="en-US" sz="1600" i="1">
                            <a:latin typeface="Cambria Math" panose="02040503050406030204" pitchFamily="18" charset="0"/>
                          </a:rPr>
                          <m:t>2</m:t>
                        </m:r>
                      </m:sup>
                    </m:sSup>
                  </m:oMath>
                </a14:m>
                <a:r>
                  <a:rPr lang="en-US" sz="1600" dirty="0">
                    <a:latin typeface="Arial" panose="020B0604020202020204" pitchFamily="34" charset="0"/>
                  </a:rPr>
                  <a:t> generally measures how “tightly” regression line fit to the model data. In “good”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𝑅</m:t>
                        </m:r>
                      </m:e>
                      <m:sup>
                        <m:r>
                          <a:rPr lang="en-US" sz="1600" i="1">
                            <a:latin typeface="Cambria Math" panose="02040503050406030204" pitchFamily="18" charset="0"/>
                          </a:rPr>
                          <m:t>2</m:t>
                        </m:r>
                      </m:sup>
                    </m:sSup>
                  </m:oMath>
                </a14:m>
                <a:r>
                  <a:rPr lang="en-US" sz="1600" dirty="0">
                    <a:latin typeface="Arial" panose="020B0604020202020204" pitchFamily="34" charset="0"/>
                  </a:rPr>
                  <a:t> model, the points are very close to the regression line, while in “bad”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𝑅</m:t>
                        </m:r>
                      </m:e>
                      <m:sup>
                        <m:r>
                          <a:rPr lang="en-US" sz="1600" i="1">
                            <a:latin typeface="Cambria Math" panose="02040503050406030204" pitchFamily="18" charset="0"/>
                          </a:rPr>
                          <m:t>2</m:t>
                        </m:r>
                      </m:sup>
                    </m:sSup>
                  </m:oMath>
                </a14:m>
                <a:r>
                  <a:rPr lang="en-US" sz="1600" dirty="0">
                    <a:latin typeface="Arial" panose="020B0604020202020204" pitchFamily="34" charset="0"/>
                  </a:rPr>
                  <a:t> model, the points are spread apart.</a:t>
                </a:r>
              </a:p>
              <a:p>
                <a:r>
                  <a:rPr lang="en-US" sz="1600" dirty="0">
                    <a:latin typeface="Arial" panose="020B0604020202020204" pitchFamily="34" charset="0"/>
                  </a:rPr>
                  <a:t>There are a lot of other fit measures, such as AIC, BIC, likelihood ratio, etc. </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365760" y="1600201"/>
                <a:ext cx="5120640" cy="4568825"/>
              </a:xfrm>
              <a:blipFill>
                <a:blip r:embed="rId3"/>
                <a:stretch>
                  <a:fillRect l="-2500" t="-1602" r="-3095"/>
                </a:stretch>
              </a:blipFill>
            </p:spPr>
            <p:txBody>
              <a:bodyPr/>
              <a:lstStyle/>
              <a:p>
                <a:r>
                  <a:rPr lang="en-US">
                    <a:noFill/>
                  </a:rPr>
                  <a:t> </a:t>
                </a:r>
              </a:p>
            </p:txBody>
          </p:sp>
        </mc:Fallback>
      </mc:AlternateContent>
    </p:spTree>
    <p:extLst>
      <p:ext uri="{BB962C8B-B14F-4D97-AF65-F5344CB8AC3E}">
        <p14:creationId xmlns:p14="http://schemas.microsoft.com/office/powerpoint/2010/main" val="384185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Scikit-Learn Linear Regression Example</a:t>
            </a:r>
          </a:p>
        </p:txBody>
      </p:sp>
      <p:pic>
        <p:nvPicPr>
          <p:cNvPr id="7" name="Content Placeholder 6"/>
          <p:cNvPicPr>
            <a:picLocks noGrp="1" noChangeAspect="1"/>
          </p:cNvPicPr>
          <p:nvPr>
            <p:ph idx="1"/>
          </p:nvPr>
        </p:nvPicPr>
        <p:blipFill>
          <a:blip r:embed="rId2"/>
          <a:stretch>
            <a:fillRect/>
          </a:stretch>
        </p:blipFill>
        <p:spPr>
          <a:xfrm>
            <a:off x="365760" y="1003230"/>
            <a:ext cx="4385080" cy="5397570"/>
          </a:xfrm>
          <a:prstGeom prst="rect">
            <a:avLst/>
          </a:prstGeom>
        </p:spPr>
      </p:pic>
      <p:sp>
        <p:nvSpPr>
          <p:cNvPr id="4" name="Slide Number Placeholder 3"/>
          <p:cNvSpPr>
            <a:spLocks noGrp="1"/>
          </p:cNvSpPr>
          <p:nvPr>
            <p:ph type="sldNum" sz="quarter" idx="10"/>
          </p:nvPr>
        </p:nvSpPr>
        <p:spPr/>
        <p:txBody>
          <a:bodyPr/>
          <a:lstStyle/>
          <a:p>
            <a:fld id="{000F85C7-EC28-5C4D-9577-C5634B07539F}" type="slidenum">
              <a:rPr lang="en-US" smtClean="0"/>
              <a:pPr/>
              <a:t>14</a:t>
            </a:fld>
            <a:endParaRPr lang="en-US" dirty="0"/>
          </a:p>
        </p:txBody>
      </p:sp>
      <p:pic>
        <p:nvPicPr>
          <p:cNvPr id="8" name="Picture 7"/>
          <p:cNvPicPr>
            <a:picLocks noChangeAspect="1"/>
          </p:cNvPicPr>
          <p:nvPr/>
        </p:nvPicPr>
        <p:blipFill>
          <a:blip r:embed="rId3"/>
          <a:stretch>
            <a:fillRect/>
          </a:stretch>
        </p:blipFill>
        <p:spPr>
          <a:xfrm>
            <a:off x="4963600" y="2438400"/>
            <a:ext cx="3236119" cy="2371725"/>
          </a:xfrm>
          <a:prstGeom prst="rect">
            <a:avLst/>
          </a:prstGeom>
        </p:spPr>
      </p:pic>
      <p:sp>
        <p:nvSpPr>
          <p:cNvPr id="6" name="Rectangle 5"/>
          <p:cNvSpPr/>
          <p:nvPr/>
        </p:nvSpPr>
        <p:spPr>
          <a:xfrm>
            <a:off x="2286000" y="6444734"/>
            <a:ext cx="2209800" cy="184666"/>
          </a:xfrm>
          <a:prstGeom prst="rect">
            <a:avLst/>
          </a:prstGeom>
        </p:spPr>
        <p:txBody>
          <a:bodyPr wrap="square">
            <a:spAutoFit/>
          </a:bodyPr>
          <a:lstStyle/>
          <a:p>
            <a:r>
              <a:rPr lang="en-US" sz="600" dirty="0"/>
              <a:t>https://scikit-learn.org/stable/modules/linear_model.html</a:t>
            </a:r>
          </a:p>
        </p:txBody>
      </p:sp>
    </p:spTree>
    <p:extLst>
      <p:ext uri="{BB962C8B-B14F-4D97-AF65-F5344CB8AC3E}">
        <p14:creationId xmlns:p14="http://schemas.microsoft.com/office/powerpoint/2010/main" val="790358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Logistic Regression</a:t>
            </a:r>
          </a:p>
        </p:txBody>
      </p:sp>
      <p:sp>
        <p:nvSpPr>
          <p:cNvPr id="3" name="Slide Number Placeholder 2"/>
          <p:cNvSpPr>
            <a:spLocks noGrp="1"/>
          </p:cNvSpPr>
          <p:nvPr>
            <p:ph type="sldNum" sz="quarter" idx="10"/>
          </p:nvPr>
        </p:nvSpPr>
        <p:spPr/>
        <p:txBody>
          <a:bodyPr/>
          <a:lstStyle/>
          <a:p>
            <a:fld id="{000F85C7-EC28-5C4D-9577-C5634B07539F}" type="slidenum">
              <a:rPr lang="en-US" smtClean="0"/>
              <a:pPr/>
              <a:t>15</a:t>
            </a:fld>
            <a:endParaRPr lang="en-US" dirty="0"/>
          </a:p>
        </p:txBody>
      </p:sp>
    </p:spTree>
    <p:extLst>
      <p:ext uri="{BB962C8B-B14F-4D97-AF65-F5344CB8AC3E}">
        <p14:creationId xmlns:p14="http://schemas.microsoft.com/office/powerpoint/2010/main" val="880059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Logistic Regression</a:t>
            </a:r>
          </a:p>
        </p:txBody>
      </p:sp>
      <p:pic>
        <p:nvPicPr>
          <p:cNvPr id="6" name="Content Placeholder 5"/>
          <p:cNvPicPr>
            <a:picLocks noGrp="1" noChangeAspect="1"/>
          </p:cNvPicPr>
          <p:nvPr>
            <p:ph sz="half" idx="1"/>
          </p:nvPr>
        </p:nvPicPr>
        <p:blipFill>
          <a:blip r:embed="rId2"/>
          <a:stretch>
            <a:fillRect/>
          </a:stretch>
        </p:blipFill>
        <p:spPr>
          <a:xfrm>
            <a:off x="288921" y="2133600"/>
            <a:ext cx="3120367" cy="2405696"/>
          </a:xfrm>
          <a:prstGeom prst="rect">
            <a:avLst/>
          </a:prstGeom>
        </p:spPr>
      </p:pic>
      <p:sp>
        <p:nvSpPr>
          <p:cNvPr id="5" name="Content Placeholder 4"/>
          <p:cNvSpPr>
            <a:spLocks noGrp="1"/>
          </p:cNvSpPr>
          <p:nvPr>
            <p:ph sz="half" idx="2"/>
          </p:nvPr>
        </p:nvSpPr>
        <p:spPr/>
        <p:txBody>
          <a:bodyPr/>
          <a:lstStyle/>
          <a:p>
            <a:r>
              <a:rPr lang="en-US" dirty="0"/>
              <a:t>In our work, logistic regression is often used as binary classification algorithm used to assign observations to a discrete set of labels or classes.</a:t>
            </a:r>
          </a:p>
          <a:p>
            <a:r>
              <a:rPr lang="en-US" dirty="0"/>
              <a:t>Unlike linear regression which has a continuous response, logistic regression transforms its output using the logistic sigmoid function to return a probability value which can then be mapped to two or more discrete classes.</a:t>
            </a:r>
          </a:p>
          <a:p>
            <a:r>
              <a:rPr lang="en-US" dirty="0"/>
              <a:t>Example comparison</a:t>
            </a:r>
          </a:p>
          <a:p>
            <a:pPr lvl="1"/>
            <a:r>
              <a:rPr lang="en-US" dirty="0"/>
              <a:t>Linear regression can be used to predict to the numerical values of a student‘s test score on a scale 1-100.</a:t>
            </a:r>
          </a:p>
          <a:p>
            <a:pPr lvl="1"/>
            <a:r>
              <a:rPr lang="en-US" dirty="0"/>
              <a:t>Logistic regression can be used to predict whether a student passed or failed. We can also view the probability scores of the model’s classification.</a:t>
            </a:r>
          </a:p>
          <a:p>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16</a:t>
            </a:fld>
            <a:endParaRPr lang="en-US" dirty="0"/>
          </a:p>
        </p:txBody>
      </p:sp>
      <p:sp>
        <p:nvSpPr>
          <p:cNvPr id="7" name="TextBox 6"/>
          <p:cNvSpPr txBox="1"/>
          <p:nvPr/>
        </p:nvSpPr>
        <p:spPr>
          <a:xfrm>
            <a:off x="1180598" y="4539296"/>
            <a:ext cx="1142942" cy="184666"/>
          </a:xfrm>
          <a:prstGeom prst="rect">
            <a:avLst/>
          </a:prstGeom>
          <a:noFill/>
        </p:spPr>
        <p:txBody>
          <a:bodyPr wrap="none" lIns="0" tIns="0" rIns="0" bIns="0" rtlCol="0">
            <a:spAutoFit/>
          </a:bodyPr>
          <a:lstStyle/>
          <a:p>
            <a:pPr>
              <a:spcBef>
                <a:spcPts val="900"/>
              </a:spcBef>
              <a:buSzPct val="100000"/>
            </a:pPr>
            <a:r>
              <a:rPr lang="en-US" sz="1200" dirty="0"/>
              <a:t>Logistic function</a:t>
            </a:r>
          </a:p>
        </p:txBody>
      </p:sp>
      <p:sp>
        <p:nvSpPr>
          <p:cNvPr id="3" name="Rectangle 2"/>
          <p:cNvSpPr/>
          <p:nvPr/>
        </p:nvSpPr>
        <p:spPr>
          <a:xfrm>
            <a:off x="1011877" y="4873585"/>
            <a:ext cx="1486304" cy="184666"/>
          </a:xfrm>
          <a:prstGeom prst="rect">
            <a:avLst/>
          </a:prstGeom>
        </p:spPr>
        <p:txBody>
          <a:bodyPr wrap="none">
            <a:spAutoFit/>
          </a:bodyPr>
          <a:lstStyle/>
          <a:p>
            <a:r>
              <a:rPr lang="en-US" sz="600" dirty="0"/>
              <a:t>https://machinelearningmastery.com/</a:t>
            </a:r>
          </a:p>
        </p:txBody>
      </p:sp>
    </p:spTree>
    <p:extLst>
      <p:ext uri="{BB962C8B-B14F-4D97-AF65-F5344CB8AC3E}">
        <p14:creationId xmlns:p14="http://schemas.microsoft.com/office/powerpoint/2010/main" val="231576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Binary Logistic Regression</a:t>
            </a:r>
          </a:p>
        </p:txBody>
      </p:sp>
      <p:sp>
        <p:nvSpPr>
          <p:cNvPr id="7" name="Content Placeholder 6"/>
          <p:cNvSpPr>
            <a:spLocks noGrp="1"/>
          </p:cNvSpPr>
          <p:nvPr>
            <p:ph sz="half" idx="1"/>
          </p:nvPr>
        </p:nvSpPr>
        <p:spPr>
          <a:xfrm>
            <a:off x="365761" y="1143000"/>
            <a:ext cx="5486400" cy="5029200"/>
          </a:xfrm>
        </p:spPr>
        <p:txBody>
          <a:bodyPr>
            <a:normAutofit fontScale="92500" lnSpcReduction="10000"/>
          </a:bodyPr>
          <a:lstStyle/>
          <a:p>
            <a:r>
              <a:rPr lang="en-US" dirty="0"/>
              <a:t>Often used to predict the relationship between predictors and a predicted variable where the dependent variable is binary.</a:t>
            </a:r>
          </a:p>
          <a:p>
            <a:r>
              <a:rPr lang="en-US" dirty="0"/>
              <a:t>Requires that there be little to no multi-collinearity.</a:t>
            </a:r>
          </a:p>
          <a:p>
            <a:r>
              <a:rPr lang="en-US" dirty="0"/>
              <a:t>The binary logistic model can be used to estimate the probability of a binary response which  is based on one or more predictor variables.</a:t>
            </a:r>
          </a:p>
          <a:p>
            <a:r>
              <a:rPr lang="en-US" altLang="en-US" dirty="0"/>
              <a:t>The ln symbol refers to a natural logarithm and b0 + b1X is our familiar equation for the regression line. P can be computed from the regression equation also. </a:t>
            </a:r>
          </a:p>
          <a:p>
            <a:r>
              <a:rPr lang="en-US" altLang="en-US" dirty="0"/>
              <a:t>So, if we know the regression equation, we could, theoretically, calculate the expected probability that Y = 1 for a given value of X. </a:t>
            </a:r>
          </a:p>
          <a:p>
            <a:endParaRPr lang="en-US" altLang="en-US" dirty="0"/>
          </a:p>
          <a:p>
            <a:endParaRPr lang="en-US" altLang="en-US" dirty="0"/>
          </a:p>
          <a:p>
            <a:r>
              <a:rPr lang="en-US" altLang="en-US" dirty="0"/>
              <a:t>In logistic regression, a complex formula is required to convert back and forth from the logistic equation to the OLS-type equation. The logistic formulas are stated in terms of the probability that Y = 1, which is referred to as pˆ . The probability that Y is 0 is 1 - pˆ .</a:t>
            </a:r>
          </a:p>
          <a:p>
            <a:endParaRPr lang="en-US" dirty="0"/>
          </a:p>
        </p:txBody>
      </p:sp>
      <p:pic>
        <p:nvPicPr>
          <p:cNvPr id="10" name="Content Placeholder 9"/>
          <p:cNvPicPr>
            <a:picLocks noGrp="1" noChangeAspect="1"/>
          </p:cNvPicPr>
          <p:nvPr>
            <p:ph sz="half" idx="2"/>
          </p:nvPr>
        </p:nvPicPr>
        <p:blipFill>
          <a:blip r:embed="rId2"/>
          <a:stretch>
            <a:fillRect/>
          </a:stretch>
        </p:blipFill>
        <p:spPr>
          <a:xfrm>
            <a:off x="1905000" y="4071643"/>
            <a:ext cx="1752600" cy="891540"/>
          </a:xfrm>
          <a:prstGeom prst="rect">
            <a:avLst/>
          </a:prstGeom>
        </p:spPr>
      </p:pic>
      <p:sp>
        <p:nvSpPr>
          <p:cNvPr id="5" name="Slide Number Placeholder 4"/>
          <p:cNvSpPr>
            <a:spLocks noGrp="1"/>
          </p:cNvSpPr>
          <p:nvPr>
            <p:ph type="sldNum" sz="quarter" idx="10"/>
          </p:nvPr>
        </p:nvSpPr>
        <p:spPr/>
        <p:txBody>
          <a:bodyPr/>
          <a:lstStyle/>
          <a:p>
            <a:fld id="{000F85C7-EC28-5C4D-9577-C5634B07539F}" type="slidenum">
              <a:rPr lang="en-US" smtClean="0"/>
              <a:pPr/>
              <a:t>17</a:t>
            </a:fld>
            <a:endParaRPr lang="en-US" dirty="0"/>
          </a:p>
        </p:txBody>
      </p:sp>
      <p:pic>
        <p:nvPicPr>
          <p:cNvPr id="8" name="Picture 7"/>
          <p:cNvPicPr>
            <a:picLocks noChangeAspect="1"/>
          </p:cNvPicPr>
          <p:nvPr/>
        </p:nvPicPr>
        <p:blipFill>
          <a:blip r:embed="rId3"/>
          <a:stretch>
            <a:fillRect/>
          </a:stretch>
        </p:blipFill>
        <p:spPr>
          <a:xfrm>
            <a:off x="6188089" y="4963183"/>
            <a:ext cx="2239355" cy="960918"/>
          </a:xfrm>
          <a:prstGeom prst="rect">
            <a:avLst/>
          </a:prstGeom>
        </p:spPr>
      </p:pic>
    </p:spTree>
    <p:extLst>
      <p:ext uri="{BB962C8B-B14F-4D97-AF65-F5344CB8AC3E}">
        <p14:creationId xmlns:p14="http://schemas.microsoft.com/office/powerpoint/2010/main" val="3170079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Logistic Regression Estimation</a:t>
            </a:r>
          </a:p>
        </p:txBody>
      </p:sp>
      <p:sp>
        <p:nvSpPr>
          <p:cNvPr id="3" name="Slide Number Placeholder 2"/>
          <p:cNvSpPr>
            <a:spLocks noGrp="1"/>
          </p:cNvSpPr>
          <p:nvPr>
            <p:ph type="sldNum" sz="quarter" idx="10"/>
          </p:nvPr>
        </p:nvSpPr>
        <p:spPr/>
        <p:txBody>
          <a:bodyPr/>
          <a:lstStyle/>
          <a:p>
            <a:fld id="{000F85C7-EC28-5C4D-9577-C5634B07539F}" type="slidenum">
              <a:rPr lang="en-US" smtClean="0"/>
              <a:pPr/>
              <a:t>18</a:t>
            </a:fld>
            <a:endParaRPr lang="en-US" dirty="0"/>
          </a:p>
        </p:txBody>
      </p:sp>
    </p:spTree>
    <p:extLst>
      <p:ext uri="{BB962C8B-B14F-4D97-AF65-F5344CB8AC3E}">
        <p14:creationId xmlns:p14="http://schemas.microsoft.com/office/powerpoint/2010/main" val="1161528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Logistic Regression: Estimation</a:t>
            </a:r>
          </a:p>
        </p:txBody>
      </p:sp>
      <p:sp>
        <p:nvSpPr>
          <p:cNvPr id="9" name="Content Placeholder 8"/>
          <p:cNvSpPr>
            <a:spLocks noGrp="1"/>
          </p:cNvSpPr>
          <p:nvPr>
            <p:ph idx="1"/>
          </p:nvPr>
        </p:nvSpPr>
        <p:spPr/>
        <p:txBody>
          <a:bodyPr/>
          <a:lstStyle/>
          <a:p>
            <a:r>
              <a:rPr lang="en-US" altLang="en-US" dirty="0"/>
              <a:t>The regression coefficients are usually estimated by maximum likelihood estimation</a:t>
            </a:r>
          </a:p>
          <a:p>
            <a:r>
              <a:rPr lang="en-US" altLang="en-US" dirty="0"/>
              <a:t>Maximum likelihood estimation (MLE) is a statistical method for estimating the coefficients of a model.</a:t>
            </a:r>
          </a:p>
          <a:p>
            <a:r>
              <a:rPr lang="en-US" altLang="en-US" dirty="0"/>
              <a:t>The likelihood function (L) measures the probability of observing the particular set of dependent variable values (p</a:t>
            </a:r>
            <a:r>
              <a:rPr lang="en-US" altLang="en-US" baseline="-25000" dirty="0"/>
              <a:t>1</a:t>
            </a:r>
            <a:r>
              <a:rPr lang="en-US" altLang="en-US" dirty="0"/>
              <a:t>, p</a:t>
            </a:r>
            <a:r>
              <a:rPr lang="en-US" altLang="en-US" baseline="-25000" dirty="0"/>
              <a:t>2</a:t>
            </a:r>
            <a:r>
              <a:rPr lang="en-US" altLang="en-US" dirty="0"/>
              <a:t>, ..., </a:t>
            </a:r>
            <a:r>
              <a:rPr lang="en-US" altLang="en-US" dirty="0" err="1"/>
              <a:t>p</a:t>
            </a:r>
            <a:r>
              <a:rPr lang="en-US" altLang="en-US" baseline="-25000" dirty="0" err="1"/>
              <a:t>n</a:t>
            </a:r>
            <a:r>
              <a:rPr lang="en-US" altLang="en-US" dirty="0"/>
              <a:t>) that occur in the sample.</a:t>
            </a:r>
          </a:p>
          <a:p>
            <a:r>
              <a:rPr lang="en-US" altLang="en-US" dirty="0"/>
              <a:t>Likelihood  is a general and versatile method of estimation.</a:t>
            </a:r>
          </a:p>
          <a:p>
            <a:pPr lvl="1"/>
            <a:r>
              <a:rPr lang="en-US" altLang="en-US" dirty="0"/>
              <a:t>Very efficient when there are large samples</a:t>
            </a:r>
          </a:p>
          <a:p>
            <a:pPr lvl="1"/>
            <a:r>
              <a:rPr lang="en-US" altLang="en-US" dirty="0"/>
              <a:t>Drawback – It is computationally intensive in complex situations</a:t>
            </a:r>
          </a:p>
          <a:p>
            <a:pPr marL="0" indent="0">
              <a:buNone/>
            </a:pPr>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19</a:t>
            </a:fld>
            <a:endParaRPr lang="en-US" dirty="0"/>
          </a:p>
        </p:txBody>
      </p:sp>
    </p:spTree>
    <p:extLst>
      <p:ext uri="{BB962C8B-B14F-4D97-AF65-F5344CB8AC3E}">
        <p14:creationId xmlns:p14="http://schemas.microsoft.com/office/powerpoint/2010/main" val="55051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and Causality</a:t>
            </a:r>
          </a:p>
        </p:txBody>
      </p:sp>
      <p:sp>
        <p:nvSpPr>
          <p:cNvPr id="3" name="Content Placeholder 2"/>
          <p:cNvSpPr>
            <a:spLocks noGrp="1"/>
          </p:cNvSpPr>
          <p:nvPr>
            <p:ph idx="1"/>
          </p:nvPr>
        </p:nvSpPr>
        <p:spPr>
          <a:xfrm>
            <a:off x="365125" y="1600201"/>
            <a:ext cx="6569075" cy="4568825"/>
          </a:xfrm>
        </p:spPr>
        <p:txBody>
          <a:bodyPr/>
          <a:lstStyle/>
          <a:p>
            <a:r>
              <a:rPr lang="en-US" dirty="0"/>
              <a:t>One type of questions asked in statistics is what is the relationship between a variable and one or more covariates that are expected to be related to the interesting variable in question?</a:t>
            </a:r>
          </a:p>
          <a:p>
            <a:r>
              <a:rPr lang="en-US" dirty="0"/>
              <a:t>As anything in statistics, the first step is starting with the appropriate hypothesis</a:t>
            </a:r>
          </a:p>
          <a:p>
            <a:r>
              <a:rPr lang="en-US" dirty="0"/>
              <a:t>We can say “the variable is caused by”, or “have positive relationship with” variable or set of variable</a:t>
            </a:r>
          </a:p>
          <a:p>
            <a:pPr lvl="1"/>
            <a:r>
              <a:rPr lang="en-US" dirty="0"/>
              <a:t>More formally, we are building a model by trying to recover a joint probability function p(y, X), where y – variable of interest and X={x1,…,</a:t>
            </a:r>
            <a:r>
              <a:rPr lang="en-US" dirty="0" err="1"/>
              <a:t>xn</a:t>
            </a:r>
            <a:r>
              <a:rPr lang="en-US" dirty="0"/>
              <a:t>} – a set of explanatory variables (covariates)</a:t>
            </a:r>
          </a:p>
          <a:p>
            <a:r>
              <a:rPr lang="en-US" dirty="0"/>
              <a:t>Correlation does not imply causation!</a:t>
            </a:r>
          </a:p>
          <a:p>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2</a:t>
            </a:fld>
            <a:endParaRPr lang="en-US" dirty="0"/>
          </a:p>
        </p:txBody>
      </p:sp>
    </p:spTree>
    <p:extLst>
      <p:ext uri="{BB962C8B-B14F-4D97-AF65-F5344CB8AC3E}">
        <p14:creationId xmlns:p14="http://schemas.microsoft.com/office/powerpoint/2010/main" val="333363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Metrics to assess Logistic Regression</a:t>
            </a:r>
          </a:p>
        </p:txBody>
      </p:sp>
      <p:sp>
        <p:nvSpPr>
          <p:cNvPr id="3" name="Content Placeholder 2"/>
          <p:cNvSpPr>
            <a:spLocks noGrp="1"/>
          </p:cNvSpPr>
          <p:nvPr>
            <p:ph idx="1"/>
          </p:nvPr>
        </p:nvSpPr>
        <p:spPr/>
        <p:txBody>
          <a:bodyPr/>
          <a:lstStyle/>
          <a:p>
            <a:r>
              <a:rPr lang="en-US" dirty="0"/>
              <a:t>Some metrics we use to assess logistic regression performance are Kolmogorov-Smirnov statistic and  Gains table.</a:t>
            </a:r>
          </a:p>
          <a:p>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20</a:t>
            </a:fld>
            <a:endParaRPr lang="en-US" dirty="0"/>
          </a:p>
        </p:txBody>
      </p:sp>
      <p:pic>
        <p:nvPicPr>
          <p:cNvPr id="5" name="Picture 4"/>
          <p:cNvPicPr>
            <a:picLocks noChangeAspect="1"/>
          </p:cNvPicPr>
          <p:nvPr/>
        </p:nvPicPr>
        <p:blipFill>
          <a:blip r:embed="rId2"/>
          <a:stretch>
            <a:fillRect/>
          </a:stretch>
        </p:blipFill>
        <p:spPr>
          <a:xfrm>
            <a:off x="531840" y="2425532"/>
            <a:ext cx="3980725" cy="649052"/>
          </a:xfrm>
          <a:prstGeom prst="rect">
            <a:avLst/>
          </a:prstGeom>
        </p:spPr>
      </p:pic>
      <p:pic>
        <p:nvPicPr>
          <p:cNvPr id="6" name="Picture 5"/>
          <p:cNvPicPr>
            <a:picLocks noChangeAspect="1"/>
          </p:cNvPicPr>
          <p:nvPr/>
        </p:nvPicPr>
        <p:blipFill>
          <a:blip r:embed="rId3"/>
          <a:stretch>
            <a:fillRect/>
          </a:stretch>
        </p:blipFill>
        <p:spPr>
          <a:xfrm>
            <a:off x="365125" y="3074584"/>
            <a:ext cx="3177689" cy="2385385"/>
          </a:xfrm>
          <a:prstGeom prst="rect">
            <a:avLst/>
          </a:prstGeom>
        </p:spPr>
      </p:pic>
      <p:pic>
        <p:nvPicPr>
          <p:cNvPr id="7" name="Picture 6"/>
          <p:cNvPicPr>
            <a:picLocks noChangeAspect="1"/>
          </p:cNvPicPr>
          <p:nvPr/>
        </p:nvPicPr>
        <p:blipFill rotWithShape="1">
          <a:blip r:embed="rId4"/>
          <a:srcRect r="67270" b="12508"/>
          <a:stretch/>
        </p:blipFill>
        <p:spPr>
          <a:xfrm>
            <a:off x="5877307" y="3124941"/>
            <a:ext cx="1707642" cy="1895821"/>
          </a:xfrm>
          <a:prstGeom prst="rect">
            <a:avLst/>
          </a:prstGeom>
        </p:spPr>
      </p:pic>
      <p:pic>
        <p:nvPicPr>
          <p:cNvPr id="8" name="Picture 7"/>
          <p:cNvPicPr>
            <a:picLocks noChangeAspect="1"/>
          </p:cNvPicPr>
          <p:nvPr/>
        </p:nvPicPr>
        <p:blipFill>
          <a:blip r:embed="rId5"/>
          <a:stretch>
            <a:fillRect/>
          </a:stretch>
        </p:blipFill>
        <p:spPr>
          <a:xfrm>
            <a:off x="4334608" y="5070442"/>
            <a:ext cx="4458492" cy="537728"/>
          </a:xfrm>
          <a:prstGeom prst="rect">
            <a:avLst/>
          </a:prstGeom>
        </p:spPr>
      </p:pic>
    </p:spTree>
    <p:extLst>
      <p:ext uri="{BB962C8B-B14F-4D97-AF65-F5344CB8AC3E}">
        <p14:creationId xmlns:p14="http://schemas.microsoft.com/office/powerpoint/2010/main" val="1258452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Suppose you would like to treat yourself an expensive gift (a new car, phone, gaming console, etc.), but you don’t have enough money to buy it</a:t>
            </a:r>
          </a:p>
          <a:p>
            <a:r>
              <a:rPr lang="en-US" dirty="0"/>
              <a:t>You would like to borrow some money from the bank that you know you would repay later (your grandma promised you a gift to your birthday several months away).</a:t>
            </a:r>
          </a:p>
          <a:p>
            <a:r>
              <a:rPr lang="en-US" dirty="0"/>
              <a:t>Banks operate on belief that they can forecast the likelihood of a person repaying a loan based on the credit related information (income, previous credit history, etc.)</a:t>
            </a:r>
          </a:p>
          <a:p>
            <a:r>
              <a:rPr lang="en-US" dirty="0"/>
              <a:t>Chances are, young people will not have any such information to provide, thus prohibiting them from receiving a loan.</a:t>
            </a:r>
          </a:p>
          <a:p>
            <a:r>
              <a:rPr lang="en-US" dirty="0"/>
              <a:t>Bank offers you alternative solution and promises to give you money if you provide information from your social network.</a:t>
            </a:r>
          </a:p>
          <a:p>
            <a:r>
              <a:rPr lang="en-US" dirty="0"/>
              <a:t>Try to build a model and help bank to find the relevant information that will help it make a credit decision. Use artificial social network data we provided for the camp.</a:t>
            </a:r>
          </a:p>
        </p:txBody>
      </p:sp>
      <p:sp>
        <p:nvSpPr>
          <p:cNvPr id="4" name="Slide Number Placeholder 3"/>
          <p:cNvSpPr>
            <a:spLocks noGrp="1"/>
          </p:cNvSpPr>
          <p:nvPr>
            <p:ph type="sldNum" sz="quarter" idx="10"/>
          </p:nvPr>
        </p:nvSpPr>
        <p:spPr/>
        <p:txBody>
          <a:bodyPr/>
          <a:lstStyle/>
          <a:p>
            <a:fld id="{000F85C7-EC28-5C4D-9577-C5634B07539F}" type="slidenum">
              <a:rPr lang="en-US" smtClean="0"/>
              <a:pPr/>
              <a:t>21</a:t>
            </a:fld>
            <a:endParaRPr lang="en-US" dirty="0"/>
          </a:p>
        </p:txBody>
      </p:sp>
    </p:spTree>
    <p:extLst>
      <p:ext uri="{BB962C8B-B14F-4D97-AF65-F5344CB8AC3E}">
        <p14:creationId xmlns:p14="http://schemas.microsoft.com/office/powerpoint/2010/main" val="4146422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Generalized Linear Models (GLMs)</a:t>
            </a:r>
          </a:p>
        </p:txBody>
      </p:sp>
      <p:sp>
        <p:nvSpPr>
          <p:cNvPr id="3" name="Slide Number Placeholder 2"/>
          <p:cNvSpPr>
            <a:spLocks noGrp="1"/>
          </p:cNvSpPr>
          <p:nvPr>
            <p:ph type="sldNum" sz="quarter" idx="10"/>
          </p:nvPr>
        </p:nvSpPr>
        <p:spPr/>
        <p:txBody>
          <a:bodyPr/>
          <a:lstStyle/>
          <a:p>
            <a:fld id="{000F85C7-EC28-5C4D-9577-C5634B07539F}" type="slidenum">
              <a:rPr lang="en-US" smtClean="0"/>
              <a:pPr/>
              <a:t>22</a:t>
            </a:fld>
            <a:endParaRPr lang="en-US" dirty="0"/>
          </a:p>
        </p:txBody>
      </p:sp>
    </p:spTree>
    <p:extLst>
      <p:ext uri="{BB962C8B-B14F-4D97-AF65-F5344CB8AC3E}">
        <p14:creationId xmlns:p14="http://schemas.microsoft.com/office/powerpoint/2010/main" val="327443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115" y="339034"/>
            <a:ext cx="8412480" cy="1005840"/>
          </a:xfrm>
        </p:spPr>
        <p:txBody>
          <a:bodyPr/>
          <a:lstStyle/>
          <a:p>
            <a:r>
              <a:rPr lang="en-US" dirty="0"/>
              <a:t>Generalized Linear Models</a:t>
            </a:r>
          </a:p>
        </p:txBody>
      </p:sp>
      <p:sp>
        <p:nvSpPr>
          <p:cNvPr id="3" name="Content Placeholder 2"/>
          <p:cNvSpPr>
            <a:spLocks noGrp="1"/>
          </p:cNvSpPr>
          <p:nvPr>
            <p:ph idx="1"/>
          </p:nvPr>
        </p:nvSpPr>
        <p:spPr/>
        <p:txBody>
          <a:bodyPr/>
          <a:lstStyle/>
          <a:p>
            <a:r>
              <a:rPr lang="en-US" dirty="0"/>
              <a:t>We handle a variety of data types with different distributional properties such as:</a:t>
            </a:r>
          </a:p>
          <a:p>
            <a:pPr lvl="1"/>
            <a:r>
              <a:rPr lang="en-US" dirty="0"/>
              <a:t>Continuous responses with non-normal data</a:t>
            </a:r>
          </a:p>
          <a:p>
            <a:pPr lvl="1"/>
            <a:r>
              <a:rPr lang="en-US" dirty="0"/>
              <a:t>Categorical, binary, count data, …</a:t>
            </a:r>
          </a:p>
          <a:p>
            <a:r>
              <a:rPr lang="en-US" dirty="0"/>
              <a:t>In these cases, the linear regression model is not suitable for all of these data types</a:t>
            </a:r>
          </a:p>
          <a:p>
            <a:r>
              <a:rPr lang="en-US" dirty="0"/>
              <a:t>Generalized Linear Model offers a universal framework for handling these multiple types of data.</a:t>
            </a:r>
          </a:p>
          <a:p>
            <a:r>
              <a:rPr lang="en-US" dirty="0"/>
              <a:t>When using GLMs, it assumes that the response </a:t>
            </a:r>
            <a:r>
              <a:rPr lang="en-US" i="1" dirty="0"/>
              <a:t>y</a:t>
            </a:r>
            <a:r>
              <a:rPr lang="en-US" dirty="0"/>
              <a:t> belongs to an exponential family such as normal, binomial, multinomial, gamma or Poisson distribution.</a:t>
            </a:r>
          </a:p>
          <a:p>
            <a:pPr lvl="1"/>
            <a:r>
              <a:rPr lang="en-US" dirty="0"/>
              <a:t>In this case, we do not need to transform the response to have an approximately normal distribution.</a:t>
            </a:r>
          </a:p>
        </p:txBody>
      </p:sp>
      <p:sp>
        <p:nvSpPr>
          <p:cNvPr id="4" name="Slide Number Placeholder 3"/>
          <p:cNvSpPr>
            <a:spLocks noGrp="1"/>
          </p:cNvSpPr>
          <p:nvPr>
            <p:ph type="sldNum" sz="quarter" idx="10"/>
          </p:nvPr>
        </p:nvSpPr>
        <p:spPr/>
        <p:txBody>
          <a:bodyPr/>
          <a:lstStyle/>
          <a:p>
            <a:fld id="{000F85C7-EC28-5C4D-9577-C5634B07539F}" type="slidenum">
              <a:rPr lang="en-US" smtClean="0"/>
              <a:pPr/>
              <a:t>23</a:t>
            </a:fld>
            <a:endParaRPr lang="en-US" dirty="0"/>
          </a:p>
        </p:txBody>
      </p:sp>
    </p:spTree>
    <p:extLst>
      <p:ext uri="{BB962C8B-B14F-4D97-AF65-F5344CB8AC3E}">
        <p14:creationId xmlns:p14="http://schemas.microsoft.com/office/powerpoint/2010/main" val="201505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 up</a:t>
            </a:r>
          </a:p>
        </p:txBody>
      </p:sp>
      <p:sp>
        <p:nvSpPr>
          <p:cNvPr id="3" name="Content Placeholder 2"/>
          <p:cNvSpPr>
            <a:spLocks noGrp="1"/>
          </p:cNvSpPr>
          <p:nvPr>
            <p:ph idx="1"/>
          </p:nvPr>
        </p:nvSpPr>
        <p:spPr/>
        <p:txBody>
          <a:bodyPr/>
          <a:lstStyle/>
          <a:p>
            <a:r>
              <a:rPr lang="en-US" dirty="0"/>
              <a:t>Purpose and scope. What kind of problems you face when you use linear models</a:t>
            </a:r>
          </a:p>
          <a:p>
            <a:r>
              <a:rPr lang="en-US" dirty="0"/>
              <a:t>Linear regression</a:t>
            </a:r>
          </a:p>
          <a:p>
            <a:r>
              <a:rPr lang="en-US" dirty="0"/>
              <a:t>Logit</a:t>
            </a:r>
          </a:p>
          <a:p>
            <a:r>
              <a:rPr lang="en-US" dirty="0"/>
              <a:t>GLM</a:t>
            </a:r>
          </a:p>
          <a:p>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24</a:t>
            </a:fld>
            <a:endParaRPr lang="en-US" dirty="0"/>
          </a:p>
        </p:txBody>
      </p:sp>
    </p:spTree>
    <p:extLst>
      <p:ext uri="{BB962C8B-B14F-4D97-AF65-F5344CB8AC3E}">
        <p14:creationId xmlns:p14="http://schemas.microsoft.com/office/powerpoint/2010/main" val="3882096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73071"/>
            <a:ext cx="4267200" cy="6772460"/>
          </a:xfrm>
        </p:spPr>
      </p:pic>
      <p:sp>
        <p:nvSpPr>
          <p:cNvPr id="4" name="Slide Number Placeholder 3"/>
          <p:cNvSpPr>
            <a:spLocks noGrp="1"/>
          </p:cNvSpPr>
          <p:nvPr>
            <p:ph type="sldNum" sz="quarter" idx="10"/>
          </p:nvPr>
        </p:nvSpPr>
        <p:spPr/>
        <p:txBody>
          <a:bodyPr/>
          <a:lstStyle/>
          <a:p>
            <a:fld id="{000F85C7-EC28-5C4D-9577-C5634B07539F}" type="slidenum">
              <a:rPr lang="en-US" smtClean="0"/>
              <a:pPr/>
              <a:t>25</a:t>
            </a:fld>
            <a:endParaRPr lang="en-US" dirty="0"/>
          </a:p>
        </p:txBody>
      </p:sp>
    </p:spTree>
    <p:extLst>
      <p:ext uri="{BB962C8B-B14F-4D97-AF65-F5344CB8AC3E}">
        <p14:creationId xmlns:p14="http://schemas.microsoft.com/office/powerpoint/2010/main" val="1030780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26</a:t>
            </a:fld>
            <a:endParaRPr lang="en-US" dirty="0"/>
          </a:p>
        </p:txBody>
      </p:sp>
    </p:spTree>
    <p:extLst>
      <p:ext uri="{BB962C8B-B14F-4D97-AF65-F5344CB8AC3E}">
        <p14:creationId xmlns:p14="http://schemas.microsoft.com/office/powerpoint/2010/main" val="276986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and Causality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65125" y="1600201"/>
                <a:ext cx="6569075" cy="4568825"/>
              </a:xfrm>
            </p:spPr>
            <p:txBody>
              <a:bodyPr/>
              <a:lstStyle/>
              <a:p>
                <a:r>
                  <a:rPr lang="en-US" dirty="0"/>
                  <a:t>Oftentimes, recovering full probability function is impossible or extremely hard due to lack of data, so the researchers settle for some simple yet useful characteristic of this probability</a:t>
                </a:r>
              </a:p>
              <a:p>
                <a:r>
                  <a:rPr lang="en-US" dirty="0"/>
                  <a:t>One of these characteristics is mathematical expectation or, to put it simply, average effect</a:t>
                </a:r>
              </a:p>
              <a:p>
                <a:r>
                  <a:rPr lang="en-US" dirty="0"/>
                  <a:t>The question thus becomes, what is the average value for a variable in question given the set of covariates?</a:t>
                </a:r>
              </a:p>
              <a:p>
                <a:pPr lvl="1"/>
                <a:r>
                  <a:rPr lang="en-US" dirty="0"/>
                  <a:t>More formally, we define a conditional mean E[y | X] that is a characteristic of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e>
                        <m:r>
                          <a:rPr lang="en-US" b="0" i="1" smtClean="0">
                            <a:latin typeface="Cambria Math" panose="02040503050406030204" pitchFamily="18" charset="0"/>
                          </a:rPr>
                          <m:t>𝑋</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m:t>
                        </m:r>
                      </m:num>
                      <m:den>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den>
                    </m:f>
                  </m:oMath>
                </a14:m>
                <a:endParaRPr lang="en-US" b="0" dirty="0"/>
              </a:p>
              <a:p>
                <a:pPr lvl="1"/>
                <a:r>
                  <a:rPr lang="en-US" dirty="0"/>
                  <a:t>This function is known as regression function</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65125" y="1600201"/>
                <a:ext cx="6569075" cy="4568825"/>
              </a:xfrm>
              <a:blipFill>
                <a:blip r:embed="rId2"/>
                <a:stretch>
                  <a:fillRect l="-2041" t="-1602" r="-2134"/>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000F85C7-EC28-5C4D-9577-C5634B07539F}" type="slidenum">
              <a:rPr lang="en-US" smtClean="0"/>
              <a:pPr/>
              <a:t>3</a:t>
            </a:fld>
            <a:endParaRPr lang="en-US" dirty="0"/>
          </a:p>
        </p:txBody>
      </p:sp>
    </p:spTree>
    <p:extLst>
      <p:ext uri="{BB962C8B-B14F-4D97-AF65-F5344CB8AC3E}">
        <p14:creationId xmlns:p14="http://schemas.microsoft.com/office/powerpoint/2010/main" val="342903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a:t>
            </a:r>
          </a:p>
        </p:txBody>
      </p:sp>
      <p:sp>
        <p:nvSpPr>
          <p:cNvPr id="3" name="Content Placeholder 2"/>
          <p:cNvSpPr>
            <a:spLocks noGrp="1"/>
          </p:cNvSpPr>
          <p:nvPr>
            <p:ph idx="1"/>
          </p:nvPr>
        </p:nvSpPr>
        <p:spPr/>
        <p:txBody>
          <a:bodyPr/>
          <a:lstStyle/>
          <a:p>
            <a:r>
              <a:rPr lang="en-US" dirty="0"/>
              <a:t>Education (</a:t>
            </a:r>
            <a:r>
              <a:rPr lang="en-US" dirty="0">
                <a:hlinkClick r:id="rId2"/>
              </a:rPr>
              <a:t>how having good grades at school impacts lifetime earnings</a:t>
            </a:r>
            <a:r>
              <a:rPr lang="en-US" dirty="0"/>
              <a:t>)</a:t>
            </a:r>
          </a:p>
          <a:p>
            <a:r>
              <a:rPr lang="en-US" dirty="0"/>
              <a:t>Human rights (</a:t>
            </a:r>
            <a:r>
              <a:rPr lang="en-US" dirty="0">
                <a:hlinkClick r:id="rId3"/>
              </a:rPr>
              <a:t>how position of women in household impact child's health and education</a:t>
            </a:r>
            <a:r>
              <a:rPr lang="en-US" dirty="0"/>
              <a:t>)</a:t>
            </a:r>
          </a:p>
          <a:p>
            <a:r>
              <a:rPr lang="en-US" dirty="0"/>
              <a:t>Economics (</a:t>
            </a:r>
            <a:r>
              <a:rPr lang="en-US" dirty="0">
                <a:hlinkClick r:id="rId4"/>
              </a:rPr>
              <a:t>the economics of brushing teeth</a:t>
            </a:r>
            <a:r>
              <a:rPr lang="en-US" dirty="0"/>
              <a:t>)</a:t>
            </a:r>
          </a:p>
          <a:p>
            <a:r>
              <a:rPr lang="en-US" dirty="0"/>
              <a:t>Psychology (</a:t>
            </a:r>
            <a:r>
              <a:rPr lang="en-US" dirty="0">
                <a:hlinkClick r:id="rId5"/>
              </a:rPr>
              <a:t>how brain reacts on different types of humor</a:t>
            </a:r>
            <a:r>
              <a:rPr lang="en-US" dirty="0"/>
              <a:t>)</a:t>
            </a:r>
          </a:p>
          <a:p>
            <a:pPr marL="0" indent="0">
              <a:buNone/>
            </a:pPr>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4</a:t>
            </a:fld>
            <a:endParaRPr lang="en-US" dirty="0"/>
          </a:p>
        </p:txBody>
      </p:sp>
    </p:spTree>
    <p:extLst>
      <p:ext uri="{BB962C8B-B14F-4D97-AF65-F5344CB8AC3E}">
        <p14:creationId xmlns:p14="http://schemas.microsoft.com/office/powerpoint/2010/main" val="992725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Introduction to linear regression</a:t>
            </a:r>
          </a:p>
          <a:p>
            <a:r>
              <a:rPr lang="en-US" dirty="0"/>
              <a:t>Prediction and Inference</a:t>
            </a:r>
          </a:p>
          <a:p>
            <a:r>
              <a:rPr lang="en-US" dirty="0"/>
              <a:t>Assumptions of regression model</a:t>
            </a:r>
          </a:p>
          <a:p>
            <a:r>
              <a:rPr lang="en-US" dirty="0"/>
              <a:t>Regression Analysis</a:t>
            </a:r>
          </a:p>
          <a:p>
            <a:r>
              <a:rPr lang="en-US" dirty="0"/>
              <a:t>Logistic Regression</a:t>
            </a:r>
          </a:p>
          <a:p>
            <a:r>
              <a:rPr lang="en-US" dirty="0"/>
              <a:t>Generalized Linear Models (GLMs)</a:t>
            </a:r>
          </a:p>
        </p:txBody>
      </p:sp>
      <p:sp>
        <p:nvSpPr>
          <p:cNvPr id="4" name="Slide Number Placeholder 3"/>
          <p:cNvSpPr>
            <a:spLocks noGrp="1"/>
          </p:cNvSpPr>
          <p:nvPr>
            <p:ph type="sldNum" sz="quarter" idx="10"/>
          </p:nvPr>
        </p:nvSpPr>
        <p:spPr/>
        <p:txBody>
          <a:bodyPr/>
          <a:lstStyle/>
          <a:p>
            <a:fld id="{000F85C7-EC28-5C4D-9577-C5634B07539F}" type="slidenum">
              <a:rPr lang="en-US" smtClean="0"/>
              <a:pPr/>
              <a:t>5</a:t>
            </a:fld>
            <a:endParaRPr lang="en-US" dirty="0"/>
          </a:p>
        </p:txBody>
      </p:sp>
    </p:spTree>
    <p:extLst>
      <p:ext uri="{BB962C8B-B14F-4D97-AF65-F5344CB8AC3E}">
        <p14:creationId xmlns:p14="http://schemas.microsoft.com/office/powerpoint/2010/main" val="384942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Introduction to Linear Regression</a:t>
            </a:r>
          </a:p>
        </p:txBody>
      </p:sp>
      <p:sp>
        <p:nvSpPr>
          <p:cNvPr id="3" name="Slide Number Placeholder 2"/>
          <p:cNvSpPr>
            <a:spLocks noGrp="1"/>
          </p:cNvSpPr>
          <p:nvPr>
            <p:ph type="sldNum" sz="quarter" idx="10"/>
          </p:nvPr>
        </p:nvSpPr>
        <p:spPr/>
        <p:txBody>
          <a:bodyPr/>
          <a:lstStyle/>
          <a:p>
            <a:fld id="{000F85C7-EC28-5C4D-9577-C5634B07539F}" type="slidenum">
              <a:rPr lang="en-US" smtClean="0"/>
              <a:pPr/>
              <a:t>6</a:t>
            </a:fld>
            <a:endParaRPr lang="en-US" dirty="0"/>
          </a:p>
        </p:txBody>
      </p:sp>
    </p:spTree>
    <p:extLst>
      <p:ext uri="{BB962C8B-B14F-4D97-AF65-F5344CB8AC3E}">
        <p14:creationId xmlns:p14="http://schemas.microsoft.com/office/powerpoint/2010/main" val="129713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a:bodyPr>
          <a:lstStyle/>
          <a:p>
            <a:r>
              <a:rPr lang="en-US" dirty="0"/>
              <a:t>Linear regression is often used to explore relationships between a scalar response and a set of covariates.</a:t>
            </a:r>
          </a:p>
          <a:p>
            <a:r>
              <a:rPr lang="en-US" dirty="0"/>
              <a:t>Basic idea is to examine two things</a:t>
            </a:r>
          </a:p>
          <a:p>
            <a:pPr lvl="1"/>
            <a:r>
              <a:rPr lang="en-US" dirty="0"/>
              <a:t>Are the predictor variables good at predicting the dependent variable?</a:t>
            </a:r>
          </a:p>
          <a:p>
            <a:pPr lvl="1"/>
            <a:r>
              <a:rPr lang="en-US" dirty="0"/>
              <a:t>Which variables are significant predictors of the dependent variable?</a:t>
            </a:r>
          </a:p>
          <a:p>
            <a:r>
              <a:rPr lang="en-US" dirty="0"/>
              <a:t>Regression relies on a set of assumption that are required in order to properly estimate the linear model.</a:t>
            </a:r>
          </a:p>
          <a:p>
            <a:pPr lvl="1"/>
            <a:endParaRPr lang="en-US" dirty="0"/>
          </a:p>
          <a:p>
            <a:pPr lvl="1"/>
            <a:endParaRPr lang="en-US" dirty="0"/>
          </a:p>
          <a:p>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7</a:t>
            </a:fld>
            <a:endParaRPr lang="en-US" dirty="0"/>
          </a:p>
        </p:txBody>
      </p:sp>
    </p:spTree>
    <p:extLst>
      <p:ext uri="{BB962C8B-B14F-4D97-AF65-F5344CB8AC3E}">
        <p14:creationId xmlns:p14="http://schemas.microsoft.com/office/powerpoint/2010/main" val="2822025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Prediction and Regression </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365760" y="1600200"/>
                <a:ext cx="8473439" cy="4572000"/>
              </a:xfrm>
            </p:spPr>
            <p:txBody>
              <a:bodyPr>
                <a:normAutofit lnSpcReduction="10000"/>
              </a:bodyPr>
              <a:lstStyle/>
              <a:p>
                <a:r>
                  <a:rPr lang="en-US" dirty="0"/>
                  <a:t>Often times linear regression can be used predict the numerical value of Y given a set of X predictors using regression.</a:t>
                </a:r>
              </a:p>
              <a:p>
                <a:r>
                  <a:rPr lang="en-US" dirty="0"/>
                  <a:t>When a relationship between A and B being observed many times, one could form a guess, an educated guess of the event B when observed event A. </a:t>
                </a:r>
              </a:p>
              <a:p>
                <a:r>
                  <a:rPr lang="en-US" dirty="0"/>
                  <a:t>One can make a prediction of the Y values for any given value of X using a regression line.</a:t>
                </a:r>
              </a:p>
              <a:p>
                <a:r>
                  <a:rPr lang="en-US" dirty="0"/>
                  <a:t>In its simplest form, if you know the slope and the y-intercept of that regression line, then you can plug in X and predict the average value for Y.</a:t>
                </a:r>
              </a:p>
              <a:p>
                <a:r>
                  <a:rPr lang="en-US" dirty="0"/>
                  <a:t>Simple linear regression formula</a:t>
                </a:r>
              </a:p>
              <a:p>
                <a:pPr lvl="1"/>
                <a:r>
                  <a:rPr lang="en-US" i="1" dirty="0"/>
                  <a:t>Y = a + </a:t>
                </a:r>
                <a:r>
                  <a:rPr lang="en-US" i="1" dirty="0" err="1"/>
                  <a:t>bX</a:t>
                </a:r>
                <a:endParaRPr lang="en-US" i="1" dirty="0"/>
              </a:p>
              <a:p>
                <a:pPr marL="171450" lvl="1" indent="0">
                  <a:buNone/>
                </a:pPr>
                <a:r>
                  <a:rPr lang="en-US" dirty="0"/>
                  <a:t>where </a:t>
                </a:r>
                <a:r>
                  <a:rPr lang="en-US" i="1" dirty="0"/>
                  <a:t>X</a:t>
                </a:r>
                <a:r>
                  <a:rPr lang="en-US" dirty="0"/>
                  <a:t> is the explanatory variable and </a:t>
                </a:r>
                <a:r>
                  <a:rPr lang="en-US" i="1" dirty="0"/>
                  <a:t>Y</a:t>
                </a:r>
                <a:r>
                  <a:rPr lang="en-US" dirty="0"/>
                  <a:t> is the dependent variable. The slope of the line is </a:t>
                </a:r>
                <a:r>
                  <a:rPr lang="en-US" i="1" dirty="0"/>
                  <a:t>b</a:t>
                </a:r>
                <a:r>
                  <a:rPr lang="en-US" dirty="0"/>
                  <a:t> and </a:t>
                </a:r>
                <a:r>
                  <a:rPr lang="en-US" i="1" dirty="0"/>
                  <a:t>a</a:t>
                </a:r>
                <a:r>
                  <a:rPr lang="en-US" dirty="0"/>
                  <a:t> is the intercept.</a:t>
                </a:r>
              </a:p>
              <a:p>
                <a:r>
                  <a:rPr lang="en-US" dirty="0"/>
                  <a:t>Since the data will not adhere to the linear form exactly, the right hand side of the equation will contain additional error term e: Y=</a:t>
                </a:r>
                <a:r>
                  <a:rPr lang="en-US" dirty="0" err="1"/>
                  <a:t>a+bX+e</a:t>
                </a:r>
                <a:endParaRPr lang="en-US" dirty="0"/>
              </a:p>
              <a:p>
                <a:r>
                  <a:rPr lang="en-US" dirty="0"/>
                  <a:t>For convenience, we introduce predicted value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𝑌</m:t>
                        </m:r>
                      </m:e>
                    </m:ac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𝑏𝑋</m:t>
                    </m:r>
                  </m:oMath>
                </a14:m>
                <a:r>
                  <a:rPr lang="en-US" dirty="0"/>
                  <a:t> and error term can be written as </a:t>
                </a:r>
                <a14:m>
                  <m:oMath xmlns:m="http://schemas.openxmlformats.org/officeDocument/2006/math">
                    <m:r>
                      <a:rPr lang="en-US" i="1">
                        <a:latin typeface="Cambria Math" panose="02040503050406030204" pitchFamily="18" charset="0"/>
                      </a:rPr>
                      <m:t>𝑒</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𝑌</m:t>
                        </m:r>
                      </m:e>
                    </m:acc>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365760" y="1600200"/>
                <a:ext cx="8473439" cy="4572000"/>
              </a:xfrm>
              <a:blipFill>
                <a:blip r:embed="rId2"/>
                <a:stretch>
                  <a:fillRect l="-1511" t="-2133" r="-1079"/>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000F85C7-EC28-5C4D-9577-C5634B07539F}" type="slidenum">
              <a:rPr lang="en-US" smtClean="0"/>
              <a:pPr/>
              <a:t>8</a:t>
            </a:fld>
            <a:endParaRPr lang="en-US" dirty="0"/>
          </a:p>
        </p:txBody>
      </p:sp>
    </p:spTree>
    <p:extLst>
      <p:ext uri="{BB962C8B-B14F-4D97-AF65-F5344CB8AC3E}">
        <p14:creationId xmlns:p14="http://schemas.microsoft.com/office/powerpoint/2010/main" val="2681373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 of a Regression Model</a:t>
            </a:r>
          </a:p>
        </p:txBody>
      </p:sp>
      <p:sp>
        <p:nvSpPr>
          <p:cNvPr id="3" name="Content Placeholder 2"/>
          <p:cNvSpPr>
            <a:spLocks noGrp="1"/>
          </p:cNvSpPr>
          <p:nvPr>
            <p:ph idx="1"/>
          </p:nvPr>
        </p:nvSpPr>
        <p:spPr/>
        <p:txBody>
          <a:bodyPr/>
          <a:lstStyle/>
          <a:p>
            <a:r>
              <a:rPr lang="en-US" dirty="0"/>
              <a:t>No or little multi-collinearity</a:t>
            </a:r>
          </a:p>
          <a:p>
            <a:pPr lvl="1"/>
            <a:r>
              <a:rPr lang="en-US" dirty="0"/>
              <a:t>This is to say that independent variables are not correlated, or say: one could not predict one independent variable from another independent variable.</a:t>
            </a:r>
          </a:p>
          <a:p>
            <a:r>
              <a:rPr lang="en-US" dirty="0"/>
              <a:t>Linearity of the relationship between dependent and independent variables</a:t>
            </a:r>
          </a:p>
          <a:p>
            <a:pPr lvl="1"/>
            <a:r>
              <a:rPr lang="en-US" dirty="0"/>
              <a:t>Linear relationship between A &amp; B: As A increase, B increase or decrease.</a:t>
            </a:r>
          </a:p>
          <a:p>
            <a:r>
              <a:rPr lang="en-US" dirty="0"/>
              <a:t>Statistical independence of the errors </a:t>
            </a:r>
          </a:p>
          <a:p>
            <a:pPr lvl="1"/>
            <a:r>
              <a:rPr lang="en-US" dirty="0"/>
              <a:t>It is to say that when you use the data to do regression, each row of the data should not be correlated. </a:t>
            </a:r>
          </a:p>
          <a:p>
            <a:r>
              <a:rPr lang="en-US" dirty="0"/>
              <a:t>Error term is normally distributed</a:t>
            </a:r>
          </a:p>
          <a:p>
            <a:pPr lvl="1"/>
            <a:r>
              <a:rPr lang="en-US" dirty="0"/>
              <a:t>The error term distribution is a bell shaped curve.</a:t>
            </a:r>
          </a:p>
          <a:p>
            <a:r>
              <a:rPr lang="en-US" dirty="0"/>
              <a:t>No heteroscedasticity </a:t>
            </a:r>
          </a:p>
          <a:p>
            <a:pPr lvl="1"/>
            <a:r>
              <a:rPr lang="en-US" dirty="0"/>
              <a:t>Predictors are not correlated with error</a:t>
            </a:r>
          </a:p>
          <a:p>
            <a:pPr marL="0" indent="0">
              <a:buNone/>
            </a:pPr>
            <a:r>
              <a:rPr lang="en-US" dirty="0"/>
              <a:t> </a:t>
            </a:r>
          </a:p>
          <a:p>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9</a:t>
            </a:fld>
            <a:endParaRPr lang="en-US" dirty="0"/>
          </a:p>
        </p:txBody>
      </p:sp>
      <p:pic>
        <p:nvPicPr>
          <p:cNvPr id="5" name="Picture 4"/>
          <p:cNvPicPr>
            <a:picLocks noChangeAspect="1"/>
          </p:cNvPicPr>
          <p:nvPr/>
        </p:nvPicPr>
        <p:blipFill>
          <a:blip r:embed="rId2"/>
          <a:stretch>
            <a:fillRect/>
          </a:stretch>
        </p:blipFill>
        <p:spPr>
          <a:xfrm>
            <a:off x="5197040" y="4343400"/>
            <a:ext cx="3023036" cy="1853848"/>
          </a:xfrm>
          <a:prstGeom prst="rect">
            <a:avLst/>
          </a:prstGeom>
        </p:spPr>
      </p:pic>
      <p:sp>
        <p:nvSpPr>
          <p:cNvPr id="6" name="Rectangle 5"/>
          <p:cNvSpPr/>
          <p:nvPr/>
        </p:nvSpPr>
        <p:spPr>
          <a:xfrm>
            <a:off x="4251960" y="6197248"/>
            <a:ext cx="4343400" cy="230832"/>
          </a:xfrm>
          <a:prstGeom prst="rect">
            <a:avLst/>
          </a:prstGeom>
        </p:spPr>
        <p:txBody>
          <a:bodyPr wrap="square">
            <a:spAutoFit/>
          </a:bodyPr>
          <a:lstStyle/>
          <a:p>
            <a:r>
              <a:rPr lang="en-US" sz="900" dirty="0">
                <a:hlinkClick r:id="rId3"/>
              </a:rPr>
              <a:t>https://mathbitsnotebook.com/Algebra2/Statistics/STnormalDistribution.html</a:t>
            </a:r>
            <a:endParaRPr lang="en-US" sz="900" dirty="0"/>
          </a:p>
        </p:txBody>
      </p:sp>
    </p:spTree>
    <p:extLst>
      <p:ext uri="{BB962C8B-B14F-4D97-AF65-F5344CB8AC3E}">
        <p14:creationId xmlns:p14="http://schemas.microsoft.com/office/powerpoint/2010/main" val="3194274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8&quot; unique_id=&quot;10406&quot;&gt;&lt;/object&gt;&lt;object type=&quot;2&quot; unique_id=&quot;10407&quot;&gt;&lt;object type=&quot;3&quot; unique_id=&quot;10408&quot;&gt;&lt;property id=&quot;20148&quot; value=&quot;5&quot;/&gt;&lt;property id=&quot;20300&quot; value=&quot;Slide 1 - &amp;quot;Welcome to the Wells Fargo  4x3 PowerPoint template&amp;quot;&quot;/&gt;&lt;property id=&quot;20307&quot; value=&quot;275&quot;/&gt;&lt;/object&gt;&lt;object type=&quot;3&quot; unique_id=&quot;10409&quot;&gt;&lt;property id=&quot;20148&quot; value=&quot;5&quot;/&gt;&lt;property id=&quot;20300&quot; value=&quot;Slide 2 - &amp;quot;Using this PowerPoint template&amp;quot;&quot;/&gt;&lt;property id=&quot;20307&quot; value=&quot;291&quot;/&gt;&lt;/object&gt;&lt;object type=&quot;3&quot; unique_id=&quot;10410&quot;&gt;&lt;property id=&quot;20148&quot; value=&quot;5&quot;/&gt;&lt;property id=&quot;20300&quot; value=&quot;Slide 5 - &amp;quot;PowerPoint standards&amp;quot;&quot;/&gt;&lt;property id=&quot;20307&quot; value=&quot;292&quot;/&gt;&lt;/object&gt;&lt;object type=&quot;3&quot; unique_id=&quot;10411&quot;&gt;&lt;property id=&quot;20148&quot; value=&quot;5&quot;/&gt;&lt;property id=&quot;20300&quot; value=&quot;Slide 6 - &amp;quot;PowerPoint standards (continued)&amp;quot;&quot;/&gt;&lt;property id=&quot;20307&quot; value=&quot;293&quot;/&gt;&lt;/object&gt;&lt;object type=&quot;3&quot; unique_id=&quot;10412&quot;&gt;&lt;property id=&quot;20148&quot; value=&quot;5&quot;/&gt;&lt;property id=&quot;20300&quot; value=&quot;Slide 7 - &amp;quot;Accessibility considerations&amp;quot;&quot;/&gt;&lt;property id=&quot;20307&quot; value=&quot;294&quot;/&gt;&lt;/object&gt;&lt;object type=&quot;3&quot; unique_id=&quot;10413&quot;&gt;&lt;property id=&quot;20148&quot; value=&quot;5&quot;/&gt;&lt;property id=&quot;20300&quot; value=&quot;Slide 8 - &amp;quot;Using imagery in PowerPoint&amp;quot;&quot;/&gt;&lt;property id=&quot;20307&quot; value=&quot;299&quot;/&gt;&lt;/object&gt;&lt;object type=&quot;3&quot; unique_id=&quot;10414&quot;&gt;&lt;property id=&quot;20148&quot; value=&quot;5&quot;/&gt;&lt;property id=&quot;20300&quot; value=&quot;Slide 9 - &amp;quot;Using imagery in PowerPoint (continued)&amp;quot;&quot;/&gt;&lt;property id=&quot;20307&quot; value=&quot;312&quot;/&gt;&lt;/object&gt;&lt;object type=&quot;3&quot; unique_id=&quot;10415&quot;&gt;&lt;property id=&quot;20148&quot; value=&quot;5&quot;/&gt;&lt;property id=&quot;20300&quot; value=&quot;Slide 10 - &amp;quot;Copyrights and trademarks&amp;quot;&quot;/&gt;&lt;property id=&quot;20307&quot; value=&quot;296&quot;/&gt;&lt;/object&gt;&lt;object type=&quot;3&quot; unique_id=&quot;10416&quot;&gt;&lt;property id=&quot;20148&quot; value=&quot;5&quot;/&gt;&lt;property id=&quot;20300&quot; value=&quot;Slide 11 - &amp;quot;Video considerations&amp;quot;&quot;/&gt;&lt;property id=&quot;20307&quot; value=&quot;297&quot;/&gt;&lt;/object&gt;&lt;object type=&quot;3&quot; unique_id=&quot;10417&quot;&gt;&lt;property id=&quot;20148&quot; value=&quot;5&quot;/&gt;&lt;property id=&quot;20300&quot; value=&quot;Slide 12 - &amp;quot;Copyright notice and information classifications&amp;quot;&quot;/&gt;&lt;property id=&quot;20307&quot; value=&quot;298&quot;/&gt;&lt;/object&gt;&lt;object type=&quot;3&quot; unique_id=&quot;10418&quot;&gt;&lt;property id=&quot;20148&quot; value=&quot;5&quot;/&gt;&lt;property id=&quot;20300&quot; value=&quot;Slide 13 - &amp;quot;Presentation title is Wells Fargo Sans Display 32pt, three lines max&amp;quot;&quot;/&gt;&lt;property id=&quot;20307&quot; value=&quot;256&quot;/&gt;&lt;/object&gt;&lt;object type=&quot;3&quot; unique_id=&quot;10419&quot;&gt;&lt;property id=&quot;20148&quot; value=&quot;5&quot;/&gt;&lt;property id=&quot;20300&quot; value=&quot;Slide 14 - &amp;quot;Presentation title is Wells Fargo Sans Display 28pt,  two lines max&amp;quot;&quot;/&gt;&lt;property id=&quot;20307&quot; value=&quot;259&quot;/&gt;&lt;/object&gt;&lt;object type=&quot;3&quot; unique_id=&quot;10420&quot;&gt;&lt;property id=&quot;20148&quot; value=&quot;5&quot;/&gt;&lt;property id=&quot;20300&quot; value=&quot;Slide 15 - &amp;quot;Agenda&amp;quot;&quot;/&gt;&lt;property id=&quot;20307&quot; value=&quot;281&quot;/&gt;&lt;/object&gt;&lt;object type=&quot;3&quot; unique_id=&quot;10421&quot;&gt;&lt;property id=&quot;20148&quot; value=&quot;5&quot;/&gt;&lt;property id=&quot;20300&quot; value=&quot;Slide 16 - &amp;quot;Agenda&amp;quot;&quot;/&gt;&lt;property id=&quot;20307&quot; value=&quot;288&quot;/&gt;&lt;/object&gt;&lt;object type=&quot;3&quot; unique_id=&quot;10422&quot;&gt;&lt;property id=&quot;20148&quot; value=&quot;5&quot;/&gt;&lt;property id=&quot;20300&quot; value=&quot;Slide 17&quot;/&gt;&lt;property id=&quot;20307&quot; value=&quot;314&quot;/&gt;&lt;/object&gt;&lt;object type=&quot;3&quot; unique_id=&quot;10423&quot;&gt;&lt;property id=&quot;20148&quot; value=&quot;5&quot;/&gt;&lt;property id=&quot;20300&quot; value=&quot;Slide 18 - &amp;quot;Slide title is Wells Fargo Sans Display 24pt Two lines max&amp;quot;&quot;/&gt;&lt;property id=&quot;20307&quot; value=&quot;261&quot;/&gt;&lt;/object&gt;&lt;object type=&quot;3&quot; unique_id=&quot;10424&quot;&gt;&lt;property id=&quot;20148&quot; value=&quot;5&quot;/&gt;&lt;property id=&quot;20300&quot; value=&quot;Slide 19 - &amp;quot;This is a “Large Text” slide&amp;quot;&quot;/&gt;&lt;property id=&quot;20307&quot; value=&quot;309&quot;/&gt;&lt;/object&gt;&lt;object type=&quot;3&quot; unique_id=&quot;10425&quot;&gt;&lt;property id=&quot;20148&quot; value=&quot;5&quot;/&gt;&lt;property id=&quot;20300&quot; value=&quot;Slide 20 - &amp;quot;This is a “Two Content” slide Slide subtitle, if needed, is WF Sans SemiBold 14pt, black&amp;quot;&quot;/&gt;&lt;property id=&quot;20307&quot; value=&quot;262&quot;/&gt;&lt;/object&gt;&lt;object type=&quot;3&quot; unique_id=&quot;10426&quot;&gt;&lt;property id=&quot;20148&quot; value=&quot;5&quot;/&gt;&lt;property id=&quot;20300&quot; value=&quot;Slide 21 - &amp;quot;Columns can be used for text, tables,  charts, graphics, and/or photos&amp;quot;&quot;/&gt;&lt;property id=&quot;20307&quot; value=&quot;313&quot;/&gt;&lt;/object&gt;&lt;object type=&quot;3&quot; unique_id=&quot;10427&quot;&gt;&lt;property id=&quot;20148&quot; value=&quot;5&quot;/&gt;&lt;property id=&quot;20300&quot; value=&quot;Slide 22 - &amp;quot;This is a “Three Content” slide&amp;quot;&quot;/&gt;&lt;property id=&quot;20307&quot; value=&quot;263&quot;/&gt;&lt;/object&gt;&lt;object type=&quot;3&quot; unique_id=&quot;10428&quot;&gt;&lt;property id=&quot;20148&quot; value=&quot;5&quot;/&gt;&lt;property id=&quot;20300&quot; value=&quot;Slide 23 - &amp;quot;This is a “Sidebar Left” slide&amp;quot;&quot;/&gt;&lt;property id=&quot;20307&quot; value=&quot;276&quot;/&gt;&lt;/object&gt;&lt;object type=&quot;3&quot; unique_id=&quot;10429&quot;&gt;&lt;property id=&quot;20148&quot; value=&quot;5&quot;/&gt;&lt;property id=&quot;20300&quot; value=&quot;Slide 24 - &amp;quot;This is a “Sidebar Right” slide&amp;quot;&quot;/&gt;&lt;property id=&quot;20307&quot; value=&quot;277&quot;/&gt;&lt;/object&gt;&lt;object type=&quot;3&quot; unique_id=&quot;10430&quot;&gt;&lt;property id=&quot;20148&quot; value=&quot;5&quot;/&gt;&lt;property id=&quot;20300&quot; value=&quot;Slide 25 - &amp;quot;This is a “Text and Photo” slide&amp;quot;&quot;/&gt;&lt;property id=&quot;20307&quot; value=&quot;303&quot;/&gt;&lt;/object&gt;&lt;object type=&quot;3&quot; unique_id=&quot;10431&quot;&gt;&lt;property id=&quot;20148&quot; value=&quot;5&quot;/&gt;&lt;property id=&quot;20300&quot; value=&quot;Slide 26 - &amp;quot;This is a “One Photo and Caption” slide&amp;quot;&quot;/&gt;&lt;property id=&quot;20307&quot; value=&quot;271&quot;/&gt;&lt;/object&gt;&lt;object type=&quot;3&quot; unique_id=&quot;10432&quot;&gt;&lt;property id=&quot;20148&quot; value=&quot;5&quot;/&gt;&lt;property id=&quot;20300&quot; value=&quot;Slide 27 - &amp;quot;This is a “Two Photos and Captions” slide&amp;quot;&quot;/&gt;&lt;property id=&quot;20307&quot; value=&quot;272&quot;/&gt;&lt;/object&gt;&lt;object type=&quot;3&quot; unique_id=&quot;10433&quot;&gt;&lt;property id=&quot;20148&quot; value=&quot;5&quot;/&gt;&lt;property id=&quot;20300&quot; value=&quot;Slide 28&quot;/&gt;&lt;property id=&quot;20307&quot; value=&quot;265&quot;/&gt;&lt;/object&gt;&lt;object type=&quot;3&quot; unique_id=&quot;10434&quot;&gt;&lt;property id=&quot;20148&quot; value=&quot;5&quot;/&gt;&lt;property id=&quot;20300&quot; value=&quot;Slide 29&quot;/&gt;&lt;property id=&quot;20307&quot; value=&quot;269&quot;/&gt;&lt;/object&gt;&lt;object type=&quot;3&quot; unique_id=&quot;10435&quot;&gt;&lt;property id=&quot;20148&quot; value=&quot;5&quot;/&gt;&lt;property id=&quot;20300&quot; value=&quot;Slide 30&quot;/&gt;&lt;property id=&quot;20307&quot; value=&quot;278&quot;/&gt;&lt;/object&gt;&lt;object type=&quot;3&quot; unique_id=&quot;10436&quot;&gt;&lt;property id=&quot;20148&quot; value=&quot;5&quot;/&gt;&lt;property id=&quot;20300&quot; value=&quot;Slide 31&quot;/&gt;&lt;property id=&quot;20307&quot; value=&quot;267&quot;/&gt;&lt;/object&gt;&lt;object type=&quot;3&quot; unique_id=&quot;10437&quot;&gt;&lt;property id=&quot;20148&quot; value=&quot;5&quot;/&gt;&lt;property id=&quot;20300&quot; value=&quot;Slide 32 - &amp;quot;Fonts&amp;quot;&quot;/&gt;&lt;property id=&quot;20307&quot; value=&quot;286&quot;/&gt;&lt;/object&gt;&lt;object type=&quot;3&quot; unique_id=&quot;10438&quot;&gt;&lt;property id=&quot;20148&quot; value=&quot;5&quot;/&gt;&lt;property id=&quot;20300&quot; value=&quot;Slide 33 - &amp;quot;Font embedding&amp;quot;&quot;/&gt;&lt;property id=&quot;20307&quot; value=&quot;310&quot;/&gt;&lt;/object&gt;&lt;object type=&quot;3&quot; unique_id=&quot;10439&quot;&gt;&lt;property id=&quot;20148&quot; value=&quot;5&quot;/&gt;&lt;property id=&quot;20300&quot; value=&quot;Slide 34 - &amp;quot;Colors&amp;quot;&quot;/&gt;&lt;property id=&quot;20307&quot; value=&quot;280&quot;/&gt;&lt;/object&gt;&lt;object type=&quot;3&quot; unique_id=&quot;10440&quot;&gt;&lt;property id=&quot;20148&quot; value=&quot;5&quot;/&gt;&lt;property id=&quot;20300&quot; value=&quot;Slide 35 - &amp;quot;Accessibility in fonts and colors&amp;quot;&quot;/&gt;&lt;property id=&quot;20307&quot; value=&quot;300&quot;/&gt;&lt;/object&gt;&lt;object type=&quot;3&quot; unique_id=&quot;10441&quot;&gt;&lt;property id=&quot;20148&quot; value=&quot;5&quot;/&gt;&lt;property id=&quot;20300&quot; value=&quot;Slide 36 - &amp;quot;Tables&amp;quot;&quot;/&gt;&lt;property id=&quot;20307&quot; value=&quot;274&quot;/&gt;&lt;/object&gt;&lt;object type=&quot;3&quot; unique_id=&quot;10442&quot;&gt;&lt;property id=&quot;20148&quot; value=&quot;5&quot;/&gt;&lt;property id=&quot;20300&quot; value=&quot;Slide 37 - &amp;quot;Tables (continued)&amp;quot;&quot;/&gt;&lt;property id=&quot;20307&quot; value=&quot;307&quot;/&gt;&lt;/object&gt;&lt;object type=&quot;3&quot; unique_id=&quot;10443&quot;&gt;&lt;property id=&quot;20148&quot; value=&quot;5&quot;/&gt;&lt;property id=&quot;20300&quot; value=&quot;Slide 38 - &amp;quot;Charts&amp;quot;&quot;/&gt;&lt;property id=&quot;20307&quot; value=&quot;282&quot;/&gt;&lt;/object&gt;&lt;object type=&quot;3&quot; unique_id=&quot;10444&quot;&gt;&lt;property id=&quot;20148&quot; value=&quot;5&quot;/&gt;&lt;property id=&quot;20300&quot; value=&quot;Slide 39 - &amp;quot;Charts (continued)&amp;quot;&quot;/&gt;&lt;property id=&quot;20307&quot; value=&quot;285&quot;/&gt;&lt;/object&gt;&lt;object type=&quot;3&quot; unique_id=&quot;10445&quot;&gt;&lt;property id=&quot;20148&quot; value=&quot;5&quot;/&gt;&lt;property id=&quot;20300&quot; value=&quot;Slide 40 - &amp;quot;Charts (continued)&amp;quot;&quot;/&gt;&lt;property id=&quot;20307&quot; value=&quot;304&quot;/&gt;&lt;/object&gt;&lt;object type=&quot;3&quot; unique_id=&quot;10446&quot;&gt;&lt;property id=&quot;20148&quot; value=&quot;5&quot;/&gt;&lt;property id=&quot;20300&quot; value=&quot;Slide 41 - &amp;quot;Charts (continued)&amp;quot;&quot;/&gt;&lt;property id=&quot;20307&quot; value=&quot;306&quot;/&gt;&lt;/object&gt;&lt;object type=&quot;3&quot; unique_id=&quot;10447&quot;&gt;&lt;property id=&quot;20148&quot; value=&quot;5&quot;/&gt;&lt;property id=&quot;20300&quot; value=&quot;Slide 42 - &amp;quot;Charts (continued)&amp;quot;&quot;/&gt;&lt;property id=&quot;20307&quot; value=&quot;308&quot;/&gt;&lt;/object&gt;&lt;object type=&quot;3&quot; unique_id=&quot;10448&quot;&gt;&lt;property id=&quot;20148&quot; value=&quot;5&quot;/&gt;&lt;property id=&quot;20300&quot; value=&quot;Slide 43 - &amp;quot;SmartArt and graphics&amp;quot;&quot;/&gt;&lt;property id=&quot;20307&quot; value=&quot;287&quot;/&gt;&lt;/object&gt;&lt;object type=&quot;3&quot; unique_id=&quot;10449&quot;&gt;&lt;property id=&quot;20148&quot; value=&quot;5&quot;/&gt;&lt;property id=&quot;20300&quot; value=&quot;Slide 44 - &amp;quot;SmartArt and graphics (continued)&amp;quot;&quot;/&gt;&lt;property id=&quot;20307&quot; value=&quot;311&quot;/&gt;&lt;/object&gt;&lt;object type=&quot;3&quot; unique_id=&quot;10450&quot;&gt;&lt;property id=&quot;20148&quot; value=&quot;5&quot;/&gt;&lt;property id=&quot;20300&quot; value=&quot;Slide 45 - &amp;quot;Transitions, animations, and graphic effects&amp;quot;&quot;/&gt;&lt;property id=&quot;20307&quot; value=&quot;283&quot;/&gt;&lt;/object&gt;&lt;object type=&quot;3&quot; unique_id=&quot;10451&quot;&gt;&lt;property id=&quot;20148&quot; value=&quot;5&quot;/&gt;&lt;property id=&quot;20300&quot; value=&quot;Slide 3 - &amp;quot;Printing&amp;quot;&quot;/&gt;&lt;property id=&quot;20307&quot; value=&quot;301&quot;/&gt;&lt;/object&gt;&lt;object type=&quot;3&quot; unique_id=&quot;10452&quot;&gt;&lt;property id=&quot;20148&quot; value=&quot;5&quot;/&gt;&lt;property id=&quot;20300&quot; value=&quot;Slide 46&quot;/&gt;&lt;property id=&quot;20307&quot; value=&quot;284&quot;/&gt;&lt;/object&gt;&lt;object type=&quot;3&quot; unique_id=&quot;11168&quot;&gt;&lt;property id=&quot;20148&quot; value=&quot;5&quot;/&gt;&lt;property id=&quot;20300&quot; value=&quot;Slide 4 - &amp;quot;Saving as a PDF&amp;quot;&quot;/&gt;&lt;property id=&quot;20307&quot; value=&quot;315&quot;/&gt;&lt;/object&gt;&lt;/object&gt;&lt;/object&gt;&lt;/database&gt;"/>
  <p:tag name="SECTOMILLISECCONVERTED" val="1"/>
</p:tagLst>
</file>

<file path=ppt/theme/theme1.xml><?xml version="1.0" encoding="utf-8"?>
<a:theme xmlns:a="http://schemas.openxmlformats.org/drawingml/2006/main" name="Wells Fargo 2019">
  <a:themeElements>
    <a:clrScheme name="Wells Fargo 2019 Colors">
      <a:dk1>
        <a:srgbClr val="141414"/>
      </a:dk1>
      <a:lt1>
        <a:srgbClr val="FFFFFF"/>
      </a:lt1>
      <a:dk2>
        <a:srgbClr val="D71E28"/>
      </a:dk2>
      <a:lt2>
        <a:srgbClr val="F4F0ED"/>
      </a:lt2>
      <a:accent1>
        <a:srgbClr val="EB691E"/>
      </a:accent1>
      <a:accent2>
        <a:srgbClr val="D73F26"/>
      </a:accent2>
      <a:accent3>
        <a:srgbClr val="C83255"/>
      </a:accent3>
      <a:accent4>
        <a:srgbClr val="AA1E87"/>
      </a:accent4>
      <a:accent5>
        <a:srgbClr val="823291"/>
      </a:accent5>
      <a:accent6>
        <a:srgbClr val="5A469B"/>
      </a:accent6>
      <a:hlink>
        <a:srgbClr val="5A469B"/>
      </a:hlink>
      <a:folHlink>
        <a:srgbClr val="5A469B"/>
      </a:folHlink>
    </a:clrScheme>
    <a:fontScheme name="Wells Fargo 2019 Fonts">
      <a:majorFont>
        <a:latin typeface="Wells Fargo Sans Display" panose="020B0503020203020204" pitchFamily="34" charset="0"/>
        <a:ea typeface=""/>
        <a:cs typeface=""/>
      </a:majorFont>
      <a:minorFont>
        <a:latin typeface="Wells Fargo Sans" panose="020B0503020203020204" pitchFamily="34" charset="0"/>
        <a:ea typeface=""/>
        <a:cs typeface=""/>
      </a:minorFont>
    </a:fontScheme>
    <a:fmtScheme name="Wells Fargo 2019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rgbClr val="787070"/>
        </a:lnRef>
        <a:fillRef idx="1">
          <a:schemeClr val="accent1"/>
        </a:fillRef>
        <a:effectRef idx="0">
          <a:schemeClr val="dk1"/>
        </a:effectRef>
        <a:fontRef idx="minor">
          <a:schemeClr val="lt1"/>
        </a:fontRef>
      </a:style>
    </a:spDef>
    <a:lnDef>
      <a:spPr>
        <a:ln w="12700" cap="sq"/>
      </a:spPr>
      <a:bodyPr/>
      <a:lstStyle/>
      <a:style>
        <a:lnRef idx="1">
          <a:srgbClr val="787070"/>
        </a:lnRef>
        <a:fillRef idx="0">
          <a:schemeClr val="accent1"/>
        </a:fillRef>
        <a:effectRef idx="0">
          <a:schemeClr val="dk1"/>
        </a:effectRef>
        <a:fontRef idx="minor">
          <a:schemeClr val="lt1"/>
        </a:fontRef>
      </a:style>
    </a:lnDef>
    <a:txDef>
      <a:spPr>
        <a:noFill/>
      </a:spPr>
      <a:bodyPr wrap="square" lIns="0" tIns="0" rIns="0" bIns="0" rtlCol="0"/>
      <a:lstStyle>
        <a:defPPr marL="171450" indent="-171450">
          <a:lnSpc>
            <a:spcPct val="100000"/>
          </a:lnSpc>
          <a:spcBef>
            <a:spcPts val="1200"/>
          </a:spcBef>
          <a:buSzPct val="100000"/>
          <a:buFont typeface="Wells Fargo Sans"/>
          <a:buChar char="•"/>
          <a:defRPr sz="1600"/>
        </a:defPPr>
      </a:lstStyle>
    </a:txDef>
  </a:objectDefaults>
  <a:extraClrSchemeLst/>
  <a:custClrLst>
    <a:custClr name="WF Red">
      <a:srgbClr val="D71E28"/>
    </a:custClr>
    <a:custClr name="WF Yellow">
      <a:srgbClr val="FFCD41"/>
    </a:custClr>
    <a:custClr name="WF Yellow Tint 1">
      <a:srgbClr val="FFDC78"/>
    </a:custClr>
    <a:custClr name="WF Yellow Tint 2">
      <a:srgbClr val="FFE6A0"/>
    </a:custClr>
    <a:custClr name="WF Yellow Tint 3">
      <a:srgbClr val="FFF0C8"/>
    </a:custClr>
    <a:custClr name="WF Yellow Tint 4">
      <a:srgbClr val="FFF7E2"/>
    </a:custClr>
    <a:custClr name="WF Gray 1">
      <a:srgbClr val="3B3331"/>
    </a:custClr>
    <a:custClr name="WF Gray 2">
      <a:srgbClr val="787070"/>
    </a:custClr>
    <a:custClr name="WF Gray 3">
      <a:srgbClr val="B5ADAD"/>
    </a:custClr>
    <a:custClr name="WF Gray 4">
      <a:srgbClr val="F4F0ED"/>
    </a:custClr>
    <a:custClr name="WF Orange Dark 2">
      <a:srgbClr val="873100"/>
    </a:custClr>
    <a:custClr name="WF Orange Dark 1">
      <a:srgbClr val="A93E00"/>
    </a:custClr>
    <a:custClr name="WF Orange">
      <a:srgbClr val="EB691E"/>
    </a:custClr>
    <a:custClr name="WF Orange Light 1">
      <a:srgbClr val="FF9657"/>
    </a:custClr>
    <a:custClr name="WF Orange Light 1">
      <a:srgbClr val="FFC5A3"/>
    </a:custClr>
    <a:custClr name="WF Coral Dark 2">
      <a:srgbClr val="87190A"/>
    </a:custClr>
    <a:custClr name="WF Coral Dark 1">
      <a:srgbClr val="B42D19"/>
    </a:custClr>
    <a:custClr name="WF Coral">
      <a:srgbClr val="D73F26"/>
    </a:custClr>
    <a:custClr name="WF Coral Light 1">
      <a:srgbClr val="FF755E"/>
    </a:custClr>
    <a:custClr name="WF Coral Light 1">
      <a:srgbClr val="FFB1A6"/>
    </a:custClr>
    <a:custClr name="WF Pink Dark 2">
      <a:srgbClr val="6E142D"/>
    </a:custClr>
    <a:custClr name="WF Pink Dark 1">
      <a:srgbClr val="9B2341"/>
    </a:custClr>
    <a:custClr name="WF Pink">
      <a:srgbClr val="C83255"/>
    </a:custClr>
    <a:custClr name="WF Pink Light 1">
      <a:srgbClr val="F26D91"/>
    </a:custClr>
    <a:custClr name="WF Pink Light 1">
      <a:srgbClr val="FFA6BE"/>
    </a:custClr>
    <a:custClr name="WF Purple Dark 2">
      <a:srgbClr val="640A4B"/>
    </a:custClr>
    <a:custClr name="WF Purple Dark 1">
      <a:srgbClr val="871469"/>
    </a:custClr>
    <a:custClr name="WF Purple">
      <a:srgbClr val="AA1E87"/>
    </a:custClr>
    <a:custClr name="WF Purple Light 1">
      <a:srgbClr val="D169B8"/>
    </a:custClr>
    <a:custClr name="WF Purple Light 1">
      <a:srgbClr val="F2A5DC"/>
    </a:custClr>
    <a:custClr name="WF Violet Dark 2">
      <a:srgbClr val="5A1E64"/>
    </a:custClr>
    <a:custClr name="WF Violet Dark 1">
      <a:srgbClr val="64287D"/>
    </a:custClr>
    <a:custClr name="WF Violet">
      <a:srgbClr val="823291"/>
    </a:custClr>
    <a:custClr name="WF Violet Light 1">
      <a:srgbClr val="BB70CC"/>
    </a:custClr>
    <a:custClr name="WF Violet Light 1">
      <a:srgbClr val="E5A2F2"/>
    </a:custClr>
    <a:custClr name="WF Indigo Dark 2">
      <a:srgbClr val="352B6B"/>
    </a:custClr>
    <a:custClr name="WF Indigo Dark 1">
      <a:srgbClr val="463782"/>
    </a:custClr>
    <a:custClr name="WF Indigo">
      <a:srgbClr val="5A469B"/>
    </a:custClr>
    <a:custClr name="WF Indigo Light 1">
      <a:srgbClr val="9A89D9"/>
    </a:custClr>
    <a:custClr name="WF Indigo Light 1">
      <a:srgbClr val="BFB3F2"/>
    </a:custClr>
  </a:custClrLst>
  <a:extLst>
    <a:ext uri="{05A4C25C-085E-4340-85A3-A5531E510DB2}">
      <thm15:themeFamily xmlns:thm15="http://schemas.microsoft.com/office/thememl/2012/main" name="Presentation4" id="{F5A16A5F-BCCD-492C-ABBC-5CE344749FE3}" vid="{A52EFA2D-49E8-43B1-B40A-1FC7B6B864A1}"/>
    </a:ext>
  </a:extLst>
</a:theme>
</file>

<file path=ppt/theme/theme2.xml><?xml version="1.0" encoding="utf-8"?>
<a:theme xmlns:a="http://schemas.openxmlformats.org/drawingml/2006/main" name="Wells Fargo 2019">
  <a:themeElements>
    <a:clrScheme name="Wells Fargo 2019 Colors">
      <a:dk1>
        <a:srgbClr val="141414"/>
      </a:dk1>
      <a:lt1>
        <a:srgbClr val="FFFFFF"/>
      </a:lt1>
      <a:dk2>
        <a:srgbClr val="D71E28"/>
      </a:dk2>
      <a:lt2>
        <a:srgbClr val="F4F0ED"/>
      </a:lt2>
      <a:accent1>
        <a:srgbClr val="EB691E"/>
      </a:accent1>
      <a:accent2>
        <a:srgbClr val="D73F26"/>
      </a:accent2>
      <a:accent3>
        <a:srgbClr val="C83255"/>
      </a:accent3>
      <a:accent4>
        <a:srgbClr val="AA1E87"/>
      </a:accent4>
      <a:accent5>
        <a:srgbClr val="823291"/>
      </a:accent5>
      <a:accent6>
        <a:srgbClr val="5A469B"/>
      </a:accent6>
      <a:hlink>
        <a:srgbClr val="5A469B"/>
      </a:hlink>
      <a:folHlink>
        <a:srgbClr val="5A469B"/>
      </a:folHlink>
    </a:clrScheme>
    <a:fontScheme name="Wells Fargo 2019 Fonts">
      <a:majorFont>
        <a:latin typeface="Wells Fargo Sans Display" panose="020B0503020203020204" pitchFamily="34" charset="0"/>
        <a:ea typeface=""/>
        <a:cs typeface=""/>
      </a:majorFont>
      <a:minorFont>
        <a:latin typeface="Wells Fargo Sans" panose="020B0503020203020204" pitchFamily="34" charset="0"/>
        <a:ea typeface=""/>
        <a:cs typeface=""/>
      </a:minorFont>
    </a:fontScheme>
    <a:fmtScheme name="Wells Fargo 2019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rgbClr val="787070"/>
        </a:lnRef>
        <a:fillRef idx="1">
          <a:schemeClr val="accent1"/>
        </a:fillRef>
        <a:effectRef idx="0">
          <a:schemeClr val="dk1"/>
        </a:effectRef>
        <a:fontRef idx="minor">
          <a:schemeClr val="lt1"/>
        </a:fontRef>
      </a:style>
    </a:spDef>
    <a:lnDef>
      <a:spPr>
        <a:ln w="12700" cap="sq"/>
      </a:spPr>
      <a:bodyPr/>
      <a:lstStyle/>
      <a:style>
        <a:lnRef idx="1">
          <a:srgbClr val="787070"/>
        </a:lnRef>
        <a:fillRef idx="0">
          <a:schemeClr val="accent1"/>
        </a:fillRef>
        <a:effectRef idx="0">
          <a:schemeClr val="dk1"/>
        </a:effectRef>
        <a:fontRef idx="minor">
          <a:schemeClr val="lt1"/>
        </a:fontRef>
      </a:style>
    </a:lnDef>
    <a:txDef>
      <a:spPr>
        <a:noFill/>
      </a:spPr>
      <a:bodyPr wrap="square" lIns="0" tIns="0" rIns="0" bIns="0" rtlCol="0"/>
      <a:lstStyle>
        <a:defPPr marL="171450" indent="-171450">
          <a:lnSpc>
            <a:spcPct val="100000"/>
          </a:lnSpc>
          <a:spcBef>
            <a:spcPts val="1200"/>
          </a:spcBef>
          <a:buSzPct val="100000"/>
          <a:buFont typeface="Wells Fargo Sans"/>
          <a:buChar char="•"/>
          <a:defRPr sz="1600"/>
        </a:defPPr>
      </a:lstStyle>
    </a:txDef>
  </a:objectDefaults>
  <a:extraClrSchemeLst/>
  <a:custClrLst>
    <a:custClr name="WF Red">
      <a:srgbClr val="D71E28"/>
    </a:custClr>
    <a:custClr name="WF Yellow">
      <a:srgbClr val="FFCD41"/>
    </a:custClr>
    <a:custClr name="WF Yellow Tint 1">
      <a:srgbClr val="FFDC78"/>
    </a:custClr>
    <a:custClr name="WF Yellow Tint 2">
      <a:srgbClr val="FFE6A0"/>
    </a:custClr>
    <a:custClr name="WF Yellow Tint 3">
      <a:srgbClr val="FFF0C8"/>
    </a:custClr>
    <a:custClr name="WF Yellow Tint 4">
      <a:srgbClr val="FFF7E2"/>
    </a:custClr>
    <a:custClr name="WF Gray 1">
      <a:srgbClr val="3B3331"/>
    </a:custClr>
    <a:custClr name="WF Gray 2">
      <a:srgbClr val="787070"/>
    </a:custClr>
    <a:custClr name="WF Gray 3">
      <a:srgbClr val="B5ADAD"/>
    </a:custClr>
    <a:custClr name="WF Gray 4">
      <a:srgbClr val="F4F0ED"/>
    </a:custClr>
    <a:custClr name="WF Orange Dark 2">
      <a:srgbClr val="873100"/>
    </a:custClr>
    <a:custClr name="WF Orange Dark 1">
      <a:srgbClr val="A93E00"/>
    </a:custClr>
    <a:custClr name="WF Orange">
      <a:srgbClr val="EB691E"/>
    </a:custClr>
    <a:custClr name="WF Orange Light 1">
      <a:srgbClr val="FF9657"/>
    </a:custClr>
    <a:custClr name="WF Orange Light 1">
      <a:srgbClr val="FFC5A3"/>
    </a:custClr>
    <a:custClr name="WF Coral Dark 2">
      <a:srgbClr val="87190A"/>
    </a:custClr>
    <a:custClr name="WF Coral Dark 1">
      <a:srgbClr val="B42D19"/>
    </a:custClr>
    <a:custClr name="WF Coral">
      <a:srgbClr val="D73F26"/>
    </a:custClr>
    <a:custClr name="WF Coral Light 1">
      <a:srgbClr val="FF755E"/>
    </a:custClr>
    <a:custClr name="WF Coral Light 1">
      <a:srgbClr val="FFB1A6"/>
    </a:custClr>
    <a:custClr name="WF Pink Dark 2">
      <a:srgbClr val="6E142D"/>
    </a:custClr>
    <a:custClr name="WF Pink Dark 1">
      <a:srgbClr val="9B2341"/>
    </a:custClr>
    <a:custClr name="WF Pink">
      <a:srgbClr val="C83255"/>
    </a:custClr>
    <a:custClr name="WF Pink Light 1">
      <a:srgbClr val="F26D91"/>
    </a:custClr>
    <a:custClr name="WF Pink Light 1">
      <a:srgbClr val="FFA6BE"/>
    </a:custClr>
    <a:custClr name="WF Purple Dark 2">
      <a:srgbClr val="640A4B"/>
    </a:custClr>
    <a:custClr name="WF Purple Dark 1">
      <a:srgbClr val="871469"/>
    </a:custClr>
    <a:custClr name="WF Purple">
      <a:srgbClr val="AA1E87"/>
    </a:custClr>
    <a:custClr name="WF Purple Light 1">
      <a:srgbClr val="D169B8"/>
    </a:custClr>
    <a:custClr name="WF Purple Light 1">
      <a:srgbClr val="F2A5DC"/>
    </a:custClr>
    <a:custClr name="WF Violet Dark 2">
      <a:srgbClr val="5A1E64"/>
    </a:custClr>
    <a:custClr name="WF Violet Dark 1">
      <a:srgbClr val="64287D"/>
    </a:custClr>
    <a:custClr name="WF Violet">
      <a:srgbClr val="823291"/>
    </a:custClr>
    <a:custClr name="WF Violet Light 1">
      <a:srgbClr val="BB70CC"/>
    </a:custClr>
    <a:custClr name="WF Violet Light 1">
      <a:srgbClr val="E5A2F2"/>
    </a:custClr>
    <a:custClr name="WF Indigo Dark 2">
      <a:srgbClr val="352B6B"/>
    </a:custClr>
    <a:custClr name="WF Indigo Dark 1">
      <a:srgbClr val="463782"/>
    </a:custClr>
    <a:custClr name="WF Indigo">
      <a:srgbClr val="5A469B"/>
    </a:custClr>
    <a:custClr name="WF Indigo Light 1">
      <a:srgbClr val="9A89D9"/>
    </a:custClr>
    <a:custClr name="WF Indigo Light 1">
      <a:srgbClr val="BFB3F2"/>
    </a:custClr>
  </a:custClrLst>
</a:theme>
</file>

<file path=ppt/theme/theme3.xml><?xml version="1.0" encoding="utf-8"?>
<a:theme xmlns:a="http://schemas.openxmlformats.org/drawingml/2006/main" name="Wells Fargo 2019">
  <a:themeElements>
    <a:clrScheme name="Wells Fargo 2019 Colors">
      <a:dk1>
        <a:srgbClr val="141414"/>
      </a:dk1>
      <a:lt1>
        <a:srgbClr val="FFFFFF"/>
      </a:lt1>
      <a:dk2>
        <a:srgbClr val="D71E28"/>
      </a:dk2>
      <a:lt2>
        <a:srgbClr val="F4F0ED"/>
      </a:lt2>
      <a:accent1>
        <a:srgbClr val="EB691E"/>
      </a:accent1>
      <a:accent2>
        <a:srgbClr val="D73F26"/>
      </a:accent2>
      <a:accent3>
        <a:srgbClr val="C83255"/>
      </a:accent3>
      <a:accent4>
        <a:srgbClr val="AA1E87"/>
      </a:accent4>
      <a:accent5>
        <a:srgbClr val="823291"/>
      </a:accent5>
      <a:accent6>
        <a:srgbClr val="5A469B"/>
      </a:accent6>
      <a:hlink>
        <a:srgbClr val="5A469B"/>
      </a:hlink>
      <a:folHlink>
        <a:srgbClr val="5A469B"/>
      </a:folHlink>
    </a:clrScheme>
    <a:fontScheme name="Wells Fargo 2019 Fonts">
      <a:majorFont>
        <a:latin typeface="Wells Fargo Sans Display" panose="020B0503020203020204" pitchFamily="34" charset="0"/>
        <a:ea typeface=""/>
        <a:cs typeface=""/>
      </a:majorFont>
      <a:minorFont>
        <a:latin typeface="Wells Fargo Sans" panose="020B0503020203020204" pitchFamily="34" charset="0"/>
        <a:ea typeface=""/>
        <a:cs typeface=""/>
      </a:minorFont>
    </a:fontScheme>
    <a:fmtScheme name="Wells Fargo 2019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rgbClr val="787070"/>
        </a:lnRef>
        <a:fillRef idx="1">
          <a:schemeClr val="accent1"/>
        </a:fillRef>
        <a:effectRef idx="0">
          <a:schemeClr val="dk1"/>
        </a:effectRef>
        <a:fontRef idx="minor">
          <a:schemeClr val="lt1"/>
        </a:fontRef>
      </a:style>
    </a:spDef>
    <a:lnDef>
      <a:spPr>
        <a:ln w="12700" cap="sq"/>
      </a:spPr>
      <a:bodyPr/>
      <a:lstStyle/>
      <a:style>
        <a:lnRef idx="1">
          <a:srgbClr val="787070"/>
        </a:lnRef>
        <a:fillRef idx="0">
          <a:schemeClr val="accent1"/>
        </a:fillRef>
        <a:effectRef idx="0">
          <a:schemeClr val="dk1"/>
        </a:effectRef>
        <a:fontRef idx="minor">
          <a:schemeClr val="lt1"/>
        </a:fontRef>
      </a:style>
    </a:lnDef>
    <a:txDef>
      <a:spPr>
        <a:noFill/>
      </a:spPr>
      <a:bodyPr wrap="square" lIns="0" tIns="0" rIns="0" bIns="0" rtlCol="0"/>
      <a:lstStyle>
        <a:defPPr marL="171450" indent="-171450">
          <a:lnSpc>
            <a:spcPct val="100000"/>
          </a:lnSpc>
          <a:spcBef>
            <a:spcPts val="1200"/>
          </a:spcBef>
          <a:buSzPct val="100000"/>
          <a:buFont typeface="Wells Fargo Sans"/>
          <a:buChar char="•"/>
          <a:defRPr sz="1600"/>
        </a:defPPr>
      </a:lstStyle>
    </a:txDef>
  </a:objectDefaults>
  <a:extraClrSchemeLst/>
  <a:custClrLst>
    <a:custClr name="WF Red">
      <a:srgbClr val="D71E28"/>
    </a:custClr>
    <a:custClr name="WF Yellow">
      <a:srgbClr val="FFCD41"/>
    </a:custClr>
    <a:custClr name="WF Yellow Tint 1">
      <a:srgbClr val="FFDC78"/>
    </a:custClr>
    <a:custClr name="WF Yellow Tint 2">
      <a:srgbClr val="FFE6A0"/>
    </a:custClr>
    <a:custClr name="WF Yellow Tint 3">
      <a:srgbClr val="FFF0C8"/>
    </a:custClr>
    <a:custClr name="WF Yellow Tint 4">
      <a:srgbClr val="FFF7E2"/>
    </a:custClr>
    <a:custClr name="WF Gray 1">
      <a:srgbClr val="3B3331"/>
    </a:custClr>
    <a:custClr name="WF Gray 2">
      <a:srgbClr val="787070"/>
    </a:custClr>
    <a:custClr name="WF Gray 3">
      <a:srgbClr val="B5ADAD"/>
    </a:custClr>
    <a:custClr name="WF Gray 4">
      <a:srgbClr val="F4F0ED"/>
    </a:custClr>
    <a:custClr name="WF Orange Dark 2">
      <a:srgbClr val="873100"/>
    </a:custClr>
    <a:custClr name="WF Orange Dark 1">
      <a:srgbClr val="A93E00"/>
    </a:custClr>
    <a:custClr name="WF Orange">
      <a:srgbClr val="EB691E"/>
    </a:custClr>
    <a:custClr name="WF Orange Light 1">
      <a:srgbClr val="FF9657"/>
    </a:custClr>
    <a:custClr name="WF Orange Light 1">
      <a:srgbClr val="FFC5A3"/>
    </a:custClr>
    <a:custClr name="WF Coral Dark 2">
      <a:srgbClr val="87190A"/>
    </a:custClr>
    <a:custClr name="WF Coral Dark 1">
      <a:srgbClr val="B42D19"/>
    </a:custClr>
    <a:custClr name="WF Coral">
      <a:srgbClr val="D73F26"/>
    </a:custClr>
    <a:custClr name="WF Coral Light 1">
      <a:srgbClr val="FF755E"/>
    </a:custClr>
    <a:custClr name="WF Coral Light 1">
      <a:srgbClr val="FFB1A6"/>
    </a:custClr>
    <a:custClr name="WF Pink Dark 2">
      <a:srgbClr val="6E142D"/>
    </a:custClr>
    <a:custClr name="WF Pink Dark 1">
      <a:srgbClr val="9B2341"/>
    </a:custClr>
    <a:custClr name="WF Pink">
      <a:srgbClr val="C83255"/>
    </a:custClr>
    <a:custClr name="WF Pink Light 1">
      <a:srgbClr val="F26D91"/>
    </a:custClr>
    <a:custClr name="WF Pink Light 1">
      <a:srgbClr val="FFA6BE"/>
    </a:custClr>
    <a:custClr name="WF Purple Dark 2">
      <a:srgbClr val="640A4B"/>
    </a:custClr>
    <a:custClr name="WF Purple Dark 1">
      <a:srgbClr val="871469"/>
    </a:custClr>
    <a:custClr name="WF Purple">
      <a:srgbClr val="AA1E87"/>
    </a:custClr>
    <a:custClr name="WF Purple Light 1">
      <a:srgbClr val="D169B8"/>
    </a:custClr>
    <a:custClr name="WF Purple Light 1">
      <a:srgbClr val="F2A5DC"/>
    </a:custClr>
    <a:custClr name="WF Violet Dark 2">
      <a:srgbClr val="5A1E64"/>
    </a:custClr>
    <a:custClr name="WF Violet Dark 1">
      <a:srgbClr val="64287D"/>
    </a:custClr>
    <a:custClr name="WF Violet">
      <a:srgbClr val="823291"/>
    </a:custClr>
    <a:custClr name="WF Violet Light 1">
      <a:srgbClr val="BB70CC"/>
    </a:custClr>
    <a:custClr name="WF Violet Light 1">
      <a:srgbClr val="E5A2F2"/>
    </a:custClr>
    <a:custClr name="WF Indigo Dark 2">
      <a:srgbClr val="352B6B"/>
    </a:custClr>
    <a:custClr name="WF Indigo Dark 1">
      <a:srgbClr val="463782"/>
    </a:custClr>
    <a:custClr name="WF Indigo">
      <a:srgbClr val="5A469B"/>
    </a:custClr>
    <a:custClr name="WF Indigo Light 1">
      <a:srgbClr val="9A89D9"/>
    </a:custClr>
    <a:custClr name="WF Indigo Light 1">
      <a:srgbClr val="BFB3F2"/>
    </a:custClr>
  </a:custClrLst>
</a:theme>
</file>

<file path=docProps/app.xml><?xml version="1.0" encoding="utf-8"?>
<Properties xmlns="http://schemas.openxmlformats.org/officeDocument/2006/extended-properties" xmlns:vt="http://schemas.openxmlformats.org/officeDocument/2006/docPropsVTypes">
  <Template>WF 4x3 WFSans Embedded PowerPoint 18Jan2019</Template>
  <TotalTime>5</TotalTime>
  <Words>1809</Words>
  <Application>Microsoft Office PowerPoint</Application>
  <PresentationFormat>On-screen Show (4:3)</PresentationFormat>
  <Paragraphs>159</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Bahnschrift</vt:lpstr>
      <vt:lpstr>Wells Fargo Sans Display</vt:lpstr>
      <vt:lpstr>Cambria Math</vt:lpstr>
      <vt:lpstr>Wells Fargo Sans</vt:lpstr>
      <vt:lpstr>Wells Fargo 2019</vt:lpstr>
      <vt:lpstr>Linear Regression and Generalized Linear Models</vt:lpstr>
      <vt:lpstr>Relationship and Causality</vt:lpstr>
      <vt:lpstr>Relationship and Causality cont.</vt:lpstr>
      <vt:lpstr>Examples </vt:lpstr>
      <vt:lpstr>Agenda</vt:lpstr>
      <vt:lpstr>PowerPoint Presentation</vt:lpstr>
      <vt:lpstr>Overview</vt:lpstr>
      <vt:lpstr>Prediction and Regression </vt:lpstr>
      <vt:lpstr>Assumptions of a Regression Model</vt:lpstr>
      <vt:lpstr>Linear Regression</vt:lpstr>
      <vt:lpstr>PowerPoint Presentation</vt:lpstr>
      <vt:lpstr>Linear Regression – Estimation</vt:lpstr>
      <vt:lpstr>Model fit statistics</vt:lpstr>
      <vt:lpstr>Scikit-Learn Linear Regression Example</vt:lpstr>
      <vt:lpstr>PowerPoint Presentation</vt:lpstr>
      <vt:lpstr>Binary Logistic Regression</vt:lpstr>
      <vt:lpstr>Binary Logistic Regression</vt:lpstr>
      <vt:lpstr>PowerPoint Presentation</vt:lpstr>
      <vt:lpstr>Logistic Regression: Estimation</vt:lpstr>
      <vt:lpstr>Metrics to assess Logistic Regression</vt:lpstr>
      <vt:lpstr>Example</vt:lpstr>
      <vt:lpstr>PowerPoint Presentation</vt:lpstr>
      <vt:lpstr>Generalized Linear Models</vt:lpstr>
      <vt:lpstr>Wrap up</vt:lpstr>
      <vt:lpstr>PowerPoint Presentation</vt:lpstr>
      <vt:lpstr>Questions</vt:lpstr>
    </vt:vector>
  </TitlesOfParts>
  <Manager/>
  <Company>Wells Fargo N.A.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Daniel Kern</dc:creator>
  <cp:keywords/>
  <dc:description/>
  <cp:lastModifiedBy>Bowie</cp:lastModifiedBy>
  <cp:revision>61</cp:revision>
  <cp:lastPrinted>2018-10-13T23:11:53Z</cp:lastPrinted>
  <dcterms:created xsi:type="dcterms:W3CDTF">2019-06-07T13:40:35Z</dcterms:created>
  <dcterms:modified xsi:type="dcterms:W3CDTF">2020-05-26T14:43:17Z</dcterms:modified>
  <cp:category/>
</cp:coreProperties>
</file>