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48" r:id="rId1"/>
  </p:sldMasterIdLst>
  <p:notesMasterIdLst>
    <p:notesMasterId r:id="rId17"/>
  </p:notesMasterIdLst>
  <p:handoutMasterIdLst>
    <p:handoutMasterId r:id="rId18"/>
  </p:handoutMasterIdLst>
  <p:sldIdLst>
    <p:sldId id="256" r:id="rId2"/>
    <p:sldId id="257" r:id="rId3"/>
    <p:sldId id="264" r:id="rId4"/>
    <p:sldId id="258" r:id="rId5"/>
    <p:sldId id="266" r:id="rId6"/>
    <p:sldId id="259" r:id="rId7"/>
    <p:sldId id="260" r:id="rId8"/>
    <p:sldId id="271" r:id="rId9"/>
    <p:sldId id="269" r:id="rId10"/>
    <p:sldId id="268" r:id="rId11"/>
    <p:sldId id="270" r:id="rId12"/>
    <p:sldId id="261" r:id="rId13"/>
    <p:sldId id="262" r:id="rId14"/>
    <p:sldId id="272" r:id="rId15"/>
    <p:sldId id="263" r:id="rId16"/>
  </p:sldIdLst>
  <p:sldSz cx="9144000" cy="6858000" type="screen4x3"/>
  <p:notesSz cx="6858000" cy="9144000"/>
  <p:embeddedFontLst>
    <p:embeddedFont>
      <p:font typeface="Wells Fargo Sans" panose="020B0503020203020204" pitchFamily="34" charset="0"/>
      <p:regular r:id="rId19"/>
      <p:bold r:id="rId20"/>
      <p:italic r:id="rId21"/>
      <p:boldItalic r:id="rId22"/>
    </p:embeddedFont>
    <p:embeddedFont>
      <p:font typeface="Bahnschrift" panose="020B0502040204020203" pitchFamily="34" charset="0"/>
      <p:regular r:id="rId23"/>
      <p:bold r:id="rId24"/>
    </p:embeddedFont>
    <p:embeddedFont>
      <p:font typeface="Wells Fargo Sans Display" panose="020B0503020203020204" pitchFamily="34" charset="0"/>
      <p:regular r:id="rId25"/>
    </p:embeddedFont>
  </p:embeddedFontLst>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A2FFF61B-D25C-49D6-9A28-29191314A49D}">
  <a:tblStyle styleId="{A2FFF61B-D25C-49D6-9A28-29191314A49D}" styleName="Wells Fargo Table 01">
    <a:wholeTbl>
      <a:tcTxStyle>
        <a:fontRef idx="minor"/>
        <a:schemeClr val="dk1"/>
      </a:tcTxStyle>
      <a:tcStyle>
        <a:tcBdr>
          <a:left>
            <a:ln>
              <a:noFill/>
            </a:ln>
          </a:left>
          <a:right>
            <a:ln>
              <a:noFill/>
            </a:ln>
          </a:right>
          <a:top>
            <a:ln w="6350">
              <a:solidFill>
                <a:schemeClr val="dk1"/>
              </a:solidFill>
            </a:ln>
          </a:top>
          <a:bottom>
            <a:ln w="6350">
              <a:solidFill>
                <a:schemeClr val="dk1"/>
              </a:solidFill>
            </a:ln>
          </a:bottom>
          <a:insideH>
            <a:ln w="6350">
              <a:solidFill>
                <a:schemeClr val="dk1"/>
              </a:solidFill>
            </a:ln>
          </a:insideH>
          <a:insideV>
            <a:ln>
              <a:noFill/>
            </a:ln>
          </a:insideV>
        </a:tcBdr>
        <a:fill>
          <a:noFill/>
        </a:fill>
      </a:tcStyle>
    </a:wholeTbl>
    <a:band1H>
      <a:tcStyle>
        <a:tcBdr/>
        <a:fill>
          <a:noFill/>
        </a:fill>
      </a:tcStyle>
    </a:band1H>
    <a:band2H>
      <a:tcStyle>
        <a:tcBdr/>
        <a:fill>
          <a:solidFill>
            <a:srgbClr val="F4F0ED"/>
          </a:solidFill>
        </a:fill>
      </a:tcStyle>
    </a:band2H>
    <a:lastRow>
      <a:tcTxStyle b="on">
        <a:fontRef idx="minor"/>
        <a:schemeClr val="dk1"/>
      </a:tcTxStyle>
      <a:tcStyle>
        <a:tcBdr>
          <a:top>
            <a:ln w="19050">
              <a:solidFill>
                <a:schemeClr val="dk1"/>
              </a:solidFill>
            </a:ln>
          </a:top>
          <a:bottom>
            <a:ln>
              <a:noFill/>
            </a:ln>
          </a:bottom>
        </a:tcBdr>
        <a:fill>
          <a:noFill/>
        </a:fill>
      </a:tcStyle>
    </a:lastRow>
    <a:firstRow>
      <a:tcTxStyle>
        <a:fontRef idx="minor"/>
        <a:schemeClr val="dk1"/>
      </a:tcTxStyle>
      <a:tcStyle>
        <a:tcBdr>
          <a:top>
            <a:ln>
              <a:noFill/>
            </a:ln>
          </a:top>
          <a:bottom>
            <a:ln>
              <a:noFill/>
            </a:ln>
          </a:bottom>
        </a:tcBdr>
        <a:fill>
          <a:solidFill>
            <a:srgbClr val="EB691E"/>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88" autoAdjust="0"/>
  </p:normalViewPr>
  <p:slideViewPr>
    <p:cSldViewPr showGuides="1">
      <p:cViewPr varScale="1">
        <p:scale>
          <a:sx n="111" d="100"/>
          <a:sy n="111" d="100"/>
        </p:scale>
        <p:origin x="990" y="108"/>
      </p:cViewPr>
      <p:guideLst/>
    </p:cSldViewPr>
  </p:slideViewPr>
  <p:notesTextViewPr>
    <p:cViewPr>
      <p:scale>
        <a:sx n="1" d="1"/>
        <a:sy n="1" d="1"/>
      </p:scale>
      <p:origin x="0" y="0"/>
    </p:cViewPr>
  </p:notesTextViewPr>
  <p:sorterViewPr>
    <p:cViewPr>
      <p:scale>
        <a:sx n="40" d="100"/>
        <a:sy n="40" d="100"/>
      </p:scale>
      <p:origin x="0" y="0"/>
    </p:cViewPr>
  </p:sorterViewPr>
  <p:notesViewPr>
    <p:cSldViewPr showGuides="1">
      <p:cViewPr varScale="1">
        <p:scale>
          <a:sx n="88" d="100"/>
          <a:sy n="88" d="100"/>
        </p:scale>
        <p:origin x="382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0E776E-58AC-EA47-948C-28ACB05C00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CE183DC-5BD7-FB40-BCC8-4D283B2BA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BB04F4-C842-4944-BB52-25F717F249E0}" type="datetimeFigureOut">
              <a:rPr lang="en-US" smtClean="0"/>
              <a:t>6/21/2019</a:t>
            </a:fld>
            <a:endParaRPr lang="en-US"/>
          </a:p>
        </p:txBody>
      </p:sp>
      <p:sp>
        <p:nvSpPr>
          <p:cNvPr id="4" name="Footer Placeholder 3">
            <a:extLst>
              <a:ext uri="{FF2B5EF4-FFF2-40B4-BE49-F238E27FC236}">
                <a16:creationId xmlns:a16="http://schemas.microsoft.com/office/drawing/2014/main" id="{9B6CC68A-51A6-A942-94B5-D9C64A8DAA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AE6CB8E-A16E-3C45-8DCF-0C93D263409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44EF68-7CC1-1340-B300-DF14A44D033B}" type="slidenum">
              <a:rPr lang="en-US" smtClean="0"/>
              <a:t>‹#›</a:t>
            </a:fld>
            <a:endParaRPr lang="en-US"/>
          </a:p>
        </p:txBody>
      </p:sp>
    </p:spTree>
    <p:extLst>
      <p:ext uri="{BB962C8B-B14F-4D97-AF65-F5344CB8AC3E}">
        <p14:creationId xmlns:p14="http://schemas.microsoft.com/office/powerpoint/2010/main" val="36928132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CC35CE-8C34-6944-B9CA-59AB7C150D91}" type="datetimeFigureOut">
              <a:rPr lang="en-US" smtClean="0"/>
              <a:t>6/21/2019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8FE8C6-40C5-3A47-B40B-BF6D66835AAD}" type="slidenum">
              <a:rPr lang="en-US" smtClean="0"/>
              <a:t>‹#›</a:t>
            </a:fld>
            <a:endParaRPr lang="en-US"/>
          </a:p>
        </p:txBody>
      </p:sp>
    </p:spTree>
    <p:extLst>
      <p:ext uri="{BB962C8B-B14F-4D97-AF65-F5344CB8AC3E}">
        <p14:creationId xmlns:p14="http://schemas.microsoft.com/office/powerpoint/2010/main" val="3634172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5BF1F789-5F18-4A39-AD7A-F27D50655E13}"/>
              </a:ext>
            </a:extLst>
          </p:cNvPr>
          <p:cNvSpPr>
            <a:spLocks noGrp="1"/>
          </p:cNvSpPr>
          <p:nvPr>
            <p:ph type="ctrTitle" hasCustomPrompt="1"/>
          </p:nvPr>
        </p:nvSpPr>
        <p:spPr>
          <a:xfrm>
            <a:off x="365125" y="1600210"/>
            <a:ext cx="5852796" cy="1779684"/>
          </a:xfrm>
        </p:spPr>
        <p:txBody>
          <a:bodyPr anchor="b"/>
          <a:lstStyle>
            <a:lvl1pPr algn="l">
              <a:defRPr sz="3200">
                <a:solidFill>
                  <a:schemeClr val="tx1"/>
                </a:solidFill>
              </a:defRPr>
            </a:lvl1pPr>
          </a:lstStyle>
          <a:p>
            <a:r>
              <a:rPr lang="en-US" dirty="0"/>
              <a:t>[Presentation title]</a:t>
            </a:r>
          </a:p>
        </p:txBody>
      </p:sp>
      <p:cxnSp>
        <p:nvCxnSpPr>
          <p:cNvPr id="10" name="Line">
            <a:extLst>
              <a:ext uri="{FF2B5EF4-FFF2-40B4-BE49-F238E27FC236}">
                <a16:creationId xmlns:a16="http://schemas.microsoft.com/office/drawing/2014/main" id="{26A76A1E-D9BB-3D47-BDB3-0A2EB2F6A22E}"/>
              </a:ext>
            </a:extLst>
          </p:cNvPr>
          <p:cNvCxnSpPr>
            <a:cxnSpLocks/>
          </p:cNvCxnSpPr>
          <p:nvPr userDrawn="1"/>
        </p:nvCxnSpPr>
        <p:spPr bwMode="hidden">
          <a:xfrm>
            <a:off x="365124" y="3520440"/>
            <a:ext cx="1280160" cy="0"/>
          </a:xfrm>
          <a:prstGeom prst="line">
            <a:avLst/>
          </a:prstGeom>
          <a:ln w="19050" cap="flat">
            <a:solidFill>
              <a:srgbClr val="FFCD41"/>
            </a:solidFill>
          </a:ln>
        </p:spPr>
        <p:style>
          <a:lnRef idx="1">
            <a:schemeClr val="accent1"/>
          </a:lnRef>
          <a:fillRef idx="0">
            <a:schemeClr val="accent1"/>
          </a:fillRef>
          <a:effectRef idx="0">
            <a:schemeClr val="dk1"/>
          </a:effectRef>
          <a:fontRef idx="minor">
            <a:schemeClr val="lt1"/>
          </a:fontRef>
        </p:style>
      </p:cxnSp>
      <p:sp>
        <p:nvSpPr>
          <p:cNvPr id="3" name="Subtitle">
            <a:extLst>
              <a:ext uri="{FF2B5EF4-FFF2-40B4-BE49-F238E27FC236}">
                <a16:creationId xmlns:a16="http://schemas.microsoft.com/office/drawing/2014/main" id="{DCD36CB7-C5B7-427E-B007-04E7C37DC940}"/>
              </a:ext>
            </a:extLst>
          </p:cNvPr>
          <p:cNvSpPr>
            <a:spLocks noGrp="1"/>
          </p:cNvSpPr>
          <p:nvPr>
            <p:ph type="subTitle" idx="1" hasCustomPrompt="1"/>
          </p:nvPr>
        </p:nvSpPr>
        <p:spPr>
          <a:xfrm>
            <a:off x="365125" y="3703319"/>
            <a:ext cx="4023996" cy="594355"/>
          </a:xfrm>
        </p:spPr>
        <p:txBody>
          <a:bodyPr>
            <a:noAutofit/>
          </a:bodyPr>
          <a:lstStyle>
            <a:lvl1pPr marL="0" indent="0" algn="l">
              <a:spcBef>
                <a:spcPts val="0"/>
              </a:spcBef>
              <a:spcAft>
                <a:spcPts val="0"/>
              </a:spcAft>
              <a:buNone/>
              <a:defRPr sz="1200"/>
            </a:lvl1pPr>
            <a:lvl2pPr marL="0" indent="0" algn="l">
              <a:spcBef>
                <a:spcPts val="0"/>
              </a:spcBef>
              <a:spcAft>
                <a:spcPts val="0"/>
              </a:spcAft>
              <a:buNone/>
              <a:defRPr sz="1200"/>
            </a:lvl2pPr>
            <a:lvl3pPr marL="0" indent="0" algn="l">
              <a:spcBef>
                <a:spcPts val="0"/>
              </a:spcBef>
              <a:spcAft>
                <a:spcPts val="0"/>
              </a:spcAft>
              <a:buNone/>
              <a:defRPr sz="1200"/>
            </a:lvl3pPr>
            <a:lvl4pPr marL="0" indent="0" algn="l">
              <a:spcBef>
                <a:spcPts val="0"/>
              </a:spcBef>
              <a:spcAft>
                <a:spcPts val="0"/>
              </a:spcAft>
              <a:buNone/>
              <a:defRPr sz="1200"/>
            </a:lvl4pPr>
            <a:lvl5pPr marL="0" indent="0" algn="l">
              <a:spcBef>
                <a:spcPts val="0"/>
              </a:spcBef>
              <a:spcAft>
                <a:spcPts val="0"/>
              </a:spcAft>
              <a:buNone/>
              <a:defRPr sz="1200"/>
            </a:lvl5pPr>
            <a:lvl6pPr marL="0" indent="0" algn="l">
              <a:spcBef>
                <a:spcPts val="0"/>
              </a:spcBef>
              <a:spcAft>
                <a:spcPts val="0"/>
              </a:spcAft>
              <a:buNone/>
              <a:defRPr sz="1200"/>
            </a:lvl6pPr>
            <a:lvl7pPr marL="0" indent="0" algn="l">
              <a:spcBef>
                <a:spcPts val="0"/>
              </a:spcBef>
              <a:spcAft>
                <a:spcPts val="0"/>
              </a:spcAft>
              <a:buNone/>
              <a:defRPr sz="1200"/>
            </a:lvl7pPr>
            <a:lvl8pPr marL="0" indent="0" algn="l">
              <a:spcBef>
                <a:spcPts val="0"/>
              </a:spcBef>
              <a:spcAft>
                <a:spcPts val="0"/>
              </a:spcAft>
              <a:buNone/>
              <a:defRPr sz="1200"/>
            </a:lvl8pPr>
            <a:lvl9pPr marL="0" indent="0" algn="l">
              <a:spcBef>
                <a:spcPts val="0"/>
              </a:spcBef>
              <a:spcAft>
                <a:spcPts val="0"/>
              </a:spcAft>
              <a:buNone/>
              <a:defRPr sz="1200"/>
            </a:lvl9pPr>
          </a:lstStyle>
          <a:p>
            <a:r>
              <a:rPr lang="en-US" dirty="0"/>
              <a:t>[Month 00, 0000]</a:t>
            </a:r>
            <a:br>
              <a:rPr lang="en-US" dirty="0"/>
            </a:br>
            <a:r>
              <a:rPr lang="en-US" dirty="0"/>
              <a:t>[Presenter Name]</a:t>
            </a:r>
            <a:br>
              <a:rPr lang="en-US" dirty="0"/>
            </a:br>
            <a:r>
              <a:rPr lang="en-US" dirty="0"/>
              <a:t>[Presenter Title]</a:t>
            </a:r>
          </a:p>
        </p:txBody>
      </p:sp>
      <p:sp>
        <p:nvSpPr>
          <p:cNvPr id="4" name="TextBox 3"/>
          <p:cNvSpPr txBox="1"/>
          <p:nvPr userDrawn="1"/>
        </p:nvSpPr>
        <p:spPr>
          <a:xfrm>
            <a:off x="365124" y="457200"/>
            <a:ext cx="3523400" cy="246221"/>
          </a:xfrm>
          <a:prstGeom prst="rect">
            <a:avLst/>
          </a:prstGeom>
          <a:noFill/>
        </p:spPr>
        <p:txBody>
          <a:bodyPr wrap="none" lIns="0" tIns="0" rIns="0" bIns="0" rtlCol="0">
            <a:spAutoFit/>
          </a:bodyPr>
          <a:lstStyle/>
          <a:p>
            <a:pPr marL="0" indent="0">
              <a:lnSpc>
                <a:spcPct val="100000"/>
              </a:lnSpc>
              <a:spcBef>
                <a:spcPts val="1200"/>
              </a:spcBef>
              <a:buSzPct val="100000"/>
              <a:buFont typeface="Wells Fargo Sans"/>
              <a:buNone/>
            </a:pPr>
            <a:r>
              <a:rPr lang="en-US" sz="1600" dirty="0" smtClean="0">
                <a:latin typeface="Bahnschrift" panose="020B0502040204020203" pitchFamily="34" charset="0"/>
              </a:rPr>
              <a:t>2019 Data Science Camp [Charlotte, NC]</a:t>
            </a:r>
            <a:endParaRPr lang="en-US" sz="1600" dirty="0">
              <a:latin typeface="Bahnschrift" panose="020B0502040204020203" pitchFamily="34" charset="0"/>
            </a:endParaRPr>
          </a:p>
        </p:txBody>
      </p:sp>
    </p:spTree>
    <p:extLst>
      <p:ext uri="{BB962C8B-B14F-4D97-AF65-F5344CB8AC3E}">
        <p14:creationId xmlns:p14="http://schemas.microsoft.com/office/powerpoint/2010/main" val="831143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Chart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C0E22618-D046-4A43-A145-B5CC229DCC9E}"/>
              </a:ext>
            </a:extLst>
          </p:cNvPr>
          <p:cNvSpPr>
            <a:spLocks noGrp="1"/>
          </p:cNvSpPr>
          <p:nvPr>
            <p:ph type="title" hasCustomPrompt="1"/>
          </p:nvPr>
        </p:nvSpPr>
        <p:spPr>
          <a:xfrm>
            <a:off x="365760" y="457200"/>
            <a:ext cx="8412480" cy="1005840"/>
          </a:xfrm>
        </p:spPr>
        <p:txBody>
          <a:bodyPr/>
          <a:lstStyle/>
          <a:p>
            <a:r>
              <a:rPr lang="en-US" dirty="0"/>
              <a:t>[Slide title]</a:t>
            </a:r>
          </a:p>
        </p:txBody>
      </p:sp>
      <p:sp>
        <p:nvSpPr>
          <p:cNvPr id="5" name="Chart Placeholder 1">
            <a:extLst>
              <a:ext uri="{FF2B5EF4-FFF2-40B4-BE49-F238E27FC236}">
                <a16:creationId xmlns:a16="http://schemas.microsoft.com/office/drawing/2014/main" id="{1739FB7C-9269-7342-8648-01158E245B2B}"/>
              </a:ext>
            </a:extLst>
          </p:cNvPr>
          <p:cNvSpPr>
            <a:spLocks noGrp="1"/>
          </p:cNvSpPr>
          <p:nvPr>
            <p:ph type="chart" sz="quarter" idx="11"/>
          </p:nvPr>
        </p:nvSpPr>
        <p:spPr>
          <a:xfrm>
            <a:off x="365760" y="1600200"/>
            <a:ext cx="2560320" cy="2057400"/>
          </a:xfrm>
        </p:spPr>
        <p:txBody>
          <a:bodyPr anchor="ctr" anchorCtr="0">
            <a:normAutofit/>
          </a:bodyPr>
          <a:lstStyle>
            <a:lvl1pPr marL="0" indent="0" algn="ctr">
              <a:buFontTx/>
              <a:buNone/>
              <a:defRPr sz="900"/>
            </a:lvl1pPr>
          </a:lstStyle>
          <a:p>
            <a:r>
              <a:rPr lang="en-US" smtClean="0"/>
              <a:t>Click icon to add chart</a:t>
            </a:r>
            <a:endParaRPr lang="en-US"/>
          </a:p>
        </p:txBody>
      </p:sp>
      <p:sp>
        <p:nvSpPr>
          <p:cNvPr id="6" name="Chart Placeholder 2">
            <a:extLst>
              <a:ext uri="{FF2B5EF4-FFF2-40B4-BE49-F238E27FC236}">
                <a16:creationId xmlns:a16="http://schemas.microsoft.com/office/drawing/2014/main" id="{A9A5DDBF-F036-D247-8214-85BE84E1C4F7}"/>
              </a:ext>
            </a:extLst>
          </p:cNvPr>
          <p:cNvSpPr>
            <a:spLocks noGrp="1"/>
          </p:cNvSpPr>
          <p:nvPr>
            <p:ph type="chart" sz="quarter" idx="12"/>
          </p:nvPr>
        </p:nvSpPr>
        <p:spPr>
          <a:xfrm>
            <a:off x="3291840" y="1600200"/>
            <a:ext cx="2560320" cy="2057400"/>
          </a:xfrm>
        </p:spPr>
        <p:txBody>
          <a:bodyPr anchor="ctr" anchorCtr="0">
            <a:normAutofit/>
          </a:bodyPr>
          <a:lstStyle>
            <a:lvl1pPr marL="0" indent="0" algn="ctr">
              <a:buFontTx/>
              <a:buNone/>
              <a:defRPr sz="900"/>
            </a:lvl1pPr>
          </a:lstStyle>
          <a:p>
            <a:r>
              <a:rPr lang="en-US" smtClean="0"/>
              <a:t>Click icon to add chart</a:t>
            </a:r>
            <a:endParaRPr lang="en-US"/>
          </a:p>
        </p:txBody>
      </p:sp>
      <p:sp>
        <p:nvSpPr>
          <p:cNvPr id="7" name="Chart Placeholder 3">
            <a:extLst>
              <a:ext uri="{FF2B5EF4-FFF2-40B4-BE49-F238E27FC236}">
                <a16:creationId xmlns:a16="http://schemas.microsoft.com/office/drawing/2014/main" id="{67E53449-679B-CC46-BF8F-F1C105ECD917}"/>
              </a:ext>
            </a:extLst>
          </p:cNvPr>
          <p:cNvSpPr>
            <a:spLocks noGrp="1"/>
          </p:cNvSpPr>
          <p:nvPr>
            <p:ph type="chart" sz="quarter" idx="13"/>
          </p:nvPr>
        </p:nvSpPr>
        <p:spPr>
          <a:xfrm>
            <a:off x="6217920" y="1600200"/>
            <a:ext cx="2560320" cy="2057400"/>
          </a:xfrm>
        </p:spPr>
        <p:txBody>
          <a:bodyPr anchor="ctr" anchorCtr="0">
            <a:normAutofit/>
          </a:bodyPr>
          <a:lstStyle>
            <a:lvl1pPr marL="0" indent="0" algn="ctr">
              <a:buFontTx/>
              <a:buNone/>
              <a:defRPr sz="900"/>
            </a:lvl1pPr>
          </a:lstStyle>
          <a:p>
            <a:r>
              <a:rPr lang="en-US" smtClean="0"/>
              <a:t>Click icon to add chart</a:t>
            </a:r>
            <a:endParaRPr lang="en-US"/>
          </a:p>
        </p:txBody>
      </p:sp>
      <p:sp>
        <p:nvSpPr>
          <p:cNvPr id="8" name="Chart Placeholder 4">
            <a:extLst>
              <a:ext uri="{FF2B5EF4-FFF2-40B4-BE49-F238E27FC236}">
                <a16:creationId xmlns:a16="http://schemas.microsoft.com/office/drawing/2014/main" id="{964DD178-5836-D24D-9CF5-2E0FDE4934E6}"/>
              </a:ext>
            </a:extLst>
          </p:cNvPr>
          <p:cNvSpPr>
            <a:spLocks noGrp="1"/>
          </p:cNvSpPr>
          <p:nvPr>
            <p:ph type="chart" sz="quarter" idx="14"/>
          </p:nvPr>
        </p:nvSpPr>
        <p:spPr>
          <a:xfrm>
            <a:off x="365760" y="4114800"/>
            <a:ext cx="2560320" cy="2057400"/>
          </a:xfrm>
        </p:spPr>
        <p:txBody>
          <a:bodyPr anchor="ctr" anchorCtr="0">
            <a:normAutofit/>
          </a:bodyPr>
          <a:lstStyle>
            <a:lvl1pPr marL="0" indent="0" algn="ctr">
              <a:buFontTx/>
              <a:buNone/>
              <a:defRPr sz="900"/>
            </a:lvl1pPr>
          </a:lstStyle>
          <a:p>
            <a:r>
              <a:rPr lang="en-US" smtClean="0"/>
              <a:t>Click icon to add chart</a:t>
            </a:r>
            <a:endParaRPr lang="en-US"/>
          </a:p>
        </p:txBody>
      </p:sp>
      <p:sp>
        <p:nvSpPr>
          <p:cNvPr id="9" name="Chart Placeholder 5">
            <a:extLst>
              <a:ext uri="{FF2B5EF4-FFF2-40B4-BE49-F238E27FC236}">
                <a16:creationId xmlns:a16="http://schemas.microsoft.com/office/drawing/2014/main" id="{CB0AE243-8D47-2941-B6AB-7A7BFCBEE1B2}"/>
              </a:ext>
            </a:extLst>
          </p:cNvPr>
          <p:cNvSpPr>
            <a:spLocks noGrp="1"/>
          </p:cNvSpPr>
          <p:nvPr>
            <p:ph type="chart" sz="quarter" idx="15"/>
          </p:nvPr>
        </p:nvSpPr>
        <p:spPr>
          <a:xfrm>
            <a:off x="3291840" y="4114800"/>
            <a:ext cx="2560320" cy="2057400"/>
          </a:xfrm>
        </p:spPr>
        <p:txBody>
          <a:bodyPr anchor="ctr" anchorCtr="0">
            <a:normAutofit/>
          </a:bodyPr>
          <a:lstStyle>
            <a:lvl1pPr marL="0" indent="0" algn="ctr">
              <a:buFontTx/>
              <a:buNone/>
              <a:defRPr sz="900"/>
            </a:lvl1pPr>
          </a:lstStyle>
          <a:p>
            <a:r>
              <a:rPr lang="en-US" smtClean="0"/>
              <a:t>Click icon to add chart</a:t>
            </a:r>
            <a:endParaRPr lang="en-US"/>
          </a:p>
        </p:txBody>
      </p:sp>
      <p:sp>
        <p:nvSpPr>
          <p:cNvPr id="10" name="Chart Placeholder 6">
            <a:extLst>
              <a:ext uri="{FF2B5EF4-FFF2-40B4-BE49-F238E27FC236}">
                <a16:creationId xmlns:a16="http://schemas.microsoft.com/office/drawing/2014/main" id="{C99EE39F-D270-8347-9E90-33ACBAEA0719}"/>
              </a:ext>
            </a:extLst>
          </p:cNvPr>
          <p:cNvSpPr>
            <a:spLocks noGrp="1"/>
          </p:cNvSpPr>
          <p:nvPr>
            <p:ph type="chart" sz="quarter" idx="16"/>
          </p:nvPr>
        </p:nvSpPr>
        <p:spPr>
          <a:xfrm>
            <a:off x="6217920" y="4114800"/>
            <a:ext cx="2560320" cy="2057400"/>
          </a:xfrm>
        </p:spPr>
        <p:txBody>
          <a:bodyPr anchor="ctr" anchorCtr="0">
            <a:normAutofit/>
          </a:bodyPr>
          <a:lstStyle>
            <a:lvl1pPr marL="0" indent="0" algn="ctr">
              <a:buFontTx/>
              <a:buNone/>
              <a:defRPr sz="900"/>
            </a:lvl1pPr>
          </a:lstStyle>
          <a:p>
            <a:r>
              <a:rPr lang="en-US" smtClean="0"/>
              <a:t>Click icon to add chart</a:t>
            </a:r>
            <a:endParaRPr lang="en-US"/>
          </a:p>
        </p:txBody>
      </p:sp>
      <p:sp>
        <p:nvSpPr>
          <p:cNvPr id="3" name="Slide Number">
            <a:extLst>
              <a:ext uri="{FF2B5EF4-FFF2-40B4-BE49-F238E27FC236}">
                <a16:creationId xmlns:a16="http://schemas.microsoft.com/office/drawing/2014/main" id="{99DBD1E6-5A74-274B-8433-97A77208CD68}"/>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161802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 White">
    <p:bg>
      <p:bgRef idx="1001">
        <a:schemeClr val="bg1"/>
      </p:bgRef>
    </p:bg>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5433CB49-42F4-4BEC-BD47-AAACD63E2CF3}"/>
              </a:ext>
            </a:extLst>
          </p:cNvPr>
          <p:cNvSpPr>
            <a:spLocks noGrp="1"/>
          </p:cNvSpPr>
          <p:nvPr>
            <p:ph type="body" idx="1" hasCustomPrompt="1"/>
          </p:nvPr>
        </p:nvSpPr>
        <p:spPr>
          <a:xfrm>
            <a:off x="365125" y="457201"/>
            <a:ext cx="5487036" cy="5714999"/>
          </a:xfrm>
        </p:spPr>
        <p:txBody>
          <a:bodyPr/>
          <a:lstStyle>
            <a:lvl1pPr marL="0" indent="0">
              <a:lnSpc>
                <a:spcPct val="90000"/>
              </a:lnSpc>
              <a:spcBef>
                <a:spcPts val="0"/>
              </a:spcBef>
              <a:buNone/>
              <a:defRPr sz="3600">
                <a:solidFill>
                  <a:schemeClr val="tx2"/>
                </a:solidFill>
                <a:latin typeface="Arial" panose="020B0604020202020204" pitchFamily="34" charset="0"/>
                <a:cs typeface="Arial" panose="020B0604020202020204" pitchFamily="34" charset="0"/>
              </a:defRPr>
            </a:lvl1pPr>
            <a:lvl2pPr marL="0" indent="0">
              <a:spcBef>
                <a:spcPts val="900"/>
              </a:spcBef>
              <a:buNone/>
              <a:defRPr sz="1200">
                <a:solidFill>
                  <a:schemeClr val="tx1"/>
                </a:solidFill>
                <a:latin typeface="Arial" panose="020B0604020202020204" pitchFamily="34" charset="0"/>
                <a:cs typeface="Arial" panose="020B0604020202020204" pitchFamily="34" charset="0"/>
              </a:defRPr>
            </a:lvl2pPr>
            <a:lvl3pPr marL="171450" indent="-171450">
              <a:spcBef>
                <a:spcPts val="9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3pPr>
            <a:lvl4pPr marL="342900" indent="-171450">
              <a:spcBef>
                <a:spcPts val="3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4pPr>
            <a:lvl5pPr marL="514350" indent="-171450">
              <a:spcBef>
                <a:spcPts val="3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5pPr>
            <a:lvl6pPr marL="685800" indent="-171450">
              <a:spcBef>
                <a:spcPts val="3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6pPr>
            <a:lvl7pPr marL="857250" indent="-171450">
              <a:spcBef>
                <a:spcPts val="3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7pPr>
            <a:lvl8pPr marL="1028700" indent="-171450">
              <a:spcBef>
                <a:spcPts val="3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8pPr>
            <a:lvl9pPr marL="1200150" indent="-171450">
              <a:spcBef>
                <a:spcPts val="3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9pPr>
          </a:lstStyle>
          <a:p>
            <a:pPr lvl="0"/>
            <a:r>
              <a:rPr lang="en-US" dirty="0"/>
              <a:t>[Section header title or quote]</a:t>
            </a:r>
          </a:p>
          <a:p>
            <a:pPr lvl="1"/>
            <a:r>
              <a:rPr lang="en-US" dirty="0"/>
              <a:t>Additional information, if needed</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Slide Number">
            <a:extLst>
              <a:ext uri="{FF2B5EF4-FFF2-40B4-BE49-F238E27FC236}">
                <a16:creationId xmlns:a16="http://schemas.microsoft.com/office/drawing/2014/main" id="{56A6D6C7-DEED-604E-9F87-29E1838E56B3}"/>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6892270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CD4D62C-8EA9-44FC-83B2-701A7A41EF41}"/>
              </a:ext>
            </a:extLst>
          </p:cNvPr>
          <p:cNvSpPr>
            <a:spLocks noGrp="1"/>
          </p:cNvSpPr>
          <p:nvPr>
            <p:ph type="title" hasCustomPrompt="1"/>
          </p:nvPr>
        </p:nvSpPr>
        <p:spPr/>
        <p:txBody>
          <a:bodyPr/>
          <a:lstStyle/>
          <a:p>
            <a:r>
              <a:rPr lang="en-US" dirty="0"/>
              <a:t>[Slide title]</a:t>
            </a:r>
          </a:p>
        </p:txBody>
      </p:sp>
      <p:sp>
        <p:nvSpPr>
          <p:cNvPr id="3" name="Slide Number">
            <a:extLst>
              <a:ext uri="{FF2B5EF4-FFF2-40B4-BE49-F238E27FC236}">
                <a16:creationId xmlns:a16="http://schemas.microsoft.com/office/drawing/2014/main" id="{6E475588-47DB-0041-A49C-8F0EF8600652}"/>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65587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a:extLst>
              <a:ext uri="{FF2B5EF4-FFF2-40B4-BE49-F238E27FC236}">
                <a16:creationId xmlns:a16="http://schemas.microsoft.com/office/drawing/2014/main" id="{665BEEFC-B89E-9C41-8260-1542F0B43A25}"/>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817826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Thank You">
            <a:extLst>
              <a:ext uri="{FF2B5EF4-FFF2-40B4-BE49-F238E27FC236}">
                <a16:creationId xmlns:a16="http://schemas.microsoft.com/office/drawing/2014/main" id="{D5C8B33B-B32E-0C4D-947A-87A5447D23F3}"/>
              </a:ext>
            </a:extLst>
          </p:cNvPr>
          <p:cNvSpPr txBox="1">
            <a:spLocks/>
          </p:cNvSpPr>
          <p:nvPr userDrawn="1"/>
        </p:nvSpPr>
        <p:spPr>
          <a:xfrm>
            <a:off x="365759" y="1600201"/>
            <a:ext cx="8413115" cy="1600199"/>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3700" kern="1200">
                <a:solidFill>
                  <a:schemeClr val="tx1"/>
                </a:solidFill>
                <a:latin typeface="+mj-lt"/>
                <a:ea typeface="+mj-ea"/>
                <a:cs typeface="+mj-cs"/>
              </a:defRPr>
            </a:lvl1pPr>
          </a:lstStyle>
          <a:p>
            <a:r>
              <a:rPr lang="en-US" sz="3200" dirty="0">
                <a:latin typeface="Arial" panose="020B0604020202020204" pitchFamily="34" charset="0"/>
                <a:cs typeface="Arial" panose="020B0604020202020204" pitchFamily="34" charset="0"/>
              </a:rPr>
              <a:t>Thank you</a:t>
            </a:r>
          </a:p>
        </p:txBody>
      </p:sp>
      <p:sp>
        <p:nvSpPr>
          <p:cNvPr id="8" name="Text Placeholder 1">
            <a:extLst>
              <a:ext uri="{FF2B5EF4-FFF2-40B4-BE49-F238E27FC236}">
                <a16:creationId xmlns:a16="http://schemas.microsoft.com/office/drawing/2014/main" id="{D580231D-7943-F647-B67D-262940DDDB85}"/>
              </a:ext>
            </a:extLst>
          </p:cNvPr>
          <p:cNvSpPr>
            <a:spLocks noGrp="1"/>
          </p:cNvSpPr>
          <p:nvPr>
            <p:ph type="body" sz="quarter" idx="10" hasCustomPrompt="1"/>
          </p:nvPr>
        </p:nvSpPr>
        <p:spPr>
          <a:xfrm>
            <a:off x="365760" y="4341846"/>
            <a:ext cx="2560320" cy="1830355"/>
          </a:xfrm>
        </p:spPr>
        <p:txBody>
          <a:bodyPr anchor="b" anchorCtr="0">
            <a:noAutofit/>
          </a:bodyPr>
          <a:lstStyle>
            <a:lvl1pPr marL="0" indent="0">
              <a:spcBef>
                <a:spcPts val="0"/>
              </a:spcBef>
              <a:buFontTx/>
              <a:buNone/>
              <a:defRPr sz="1000"/>
            </a:lvl1pPr>
            <a:lvl2pPr marL="0" indent="0">
              <a:spcBef>
                <a:spcPts val="0"/>
              </a:spcBef>
              <a:buFontTx/>
              <a:buNone/>
              <a:defRPr sz="1000"/>
            </a:lvl2pPr>
            <a:lvl3pPr marL="0" indent="0">
              <a:spcBef>
                <a:spcPts val="0"/>
              </a:spcBef>
              <a:buFontTx/>
              <a:buNone/>
              <a:defRPr sz="1000"/>
            </a:lvl3pPr>
            <a:lvl4pPr marL="0" indent="0">
              <a:spcBef>
                <a:spcPts val="0"/>
              </a:spcBef>
              <a:buFontTx/>
              <a:buNone/>
              <a:defRPr sz="1000"/>
            </a:lvl4pPr>
            <a:lvl5pPr marL="0" indent="0">
              <a:spcBef>
                <a:spcPts val="0"/>
              </a:spcBef>
              <a:buFontTx/>
              <a:buNone/>
              <a:defRPr sz="1000"/>
            </a:lvl5pPr>
            <a:lvl6pPr marL="0" indent="0">
              <a:spcBef>
                <a:spcPts val="0"/>
              </a:spcBef>
              <a:buFontTx/>
              <a:buNone/>
              <a:defRPr sz="1000"/>
            </a:lvl6pPr>
            <a:lvl7pPr marL="0" indent="0">
              <a:spcBef>
                <a:spcPts val="0"/>
              </a:spcBef>
              <a:buFontTx/>
              <a:buNone/>
              <a:defRPr sz="1000"/>
            </a:lvl7pPr>
            <a:lvl8pPr marL="0" indent="0">
              <a:spcBef>
                <a:spcPts val="0"/>
              </a:spcBef>
              <a:buFontTx/>
              <a:buNone/>
              <a:defRPr sz="1000"/>
            </a:lvl8pPr>
            <a:lvl9pPr marL="0" indent="0">
              <a:spcBef>
                <a:spcPts val="0"/>
              </a:spcBef>
              <a:buFontTx/>
              <a:buNone/>
              <a:defRPr sz="1000"/>
            </a:lvl9pPr>
          </a:lstStyle>
          <a:p>
            <a:pPr lvl="0"/>
            <a:r>
              <a:rPr lang="en-US" dirty="0"/>
              <a:t>[Optional contact information]</a:t>
            </a:r>
          </a:p>
        </p:txBody>
      </p:sp>
    </p:spTree>
    <p:extLst>
      <p:ext uri="{BB962C8B-B14F-4D97-AF65-F5344CB8AC3E}">
        <p14:creationId xmlns:p14="http://schemas.microsoft.com/office/powerpoint/2010/main" val="2338217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One Column">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cxnSp>
        <p:nvCxnSpPr>
          <p:cNvPr id="4" name="Line">
            <a:extLst>
              <a:ext uri="{FF2B5EF4-FFF2-40B4-BE49-F238E27FC236}">
                <a16:creationId xmlns:a16="http://schemas.microsoft.com/office/drawing/2014/main" id="{4D348C42-76C9-E94C-BD38-85471A87E30C}"/>
              </a:ext>
            </a:extLst>
          </p:cNvPr>
          <p:cNvCxnSpPr>
            <a:cxnSpLocks/>
          </p:cNvCxnSpPr>
          <p:nvPr userDrawn="1"/>
        </p:nvCxnSpPr>
        <p:spPr bwMode="hidden">
          <a:xfrm>
            <a:off x="365760" y="1600200"/>
            <a:ext cx="4023360" cy="0"/>
          </a:xfrm>
          <a:prstGeom prst="line">
            <a:avLst/>
          </a:prstGeom>
          <a:ln w="19050" cap="flat">
            <a:solidFill>
              <a:srgbClr val="FFCD41"/>
            </a:solidFill>
          </a:ln>
        </p:spPr>
        <p:style>
          <a:lnRef idx="1">
            <a:schemeClr val="accent1"/>
          </a:lnRef>
          <a:fillRef idx="0">
            <a:schemeClr val="accent1"/>
          </a:fillRef>
          <a:effectRef idx="0">
            <a:schemeClr val="dk1"/>
          </a:effectRef>
          <a:fontRef idx="minor">
            <a:schemeClr val="lt1"/>
          </a:fontRef>
        </p:style>
      </p:cxn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365760" y="1828800"/>
            <a:ext cx="4023360" cy="4340224"/>
          </a:xfrm>
        </p:spPr>
        <p:txBody>
          <a:bodyPr numCol="1"/>
          <a:lstStyle>
            <a:lvl1pPr marL="171450" indent="-171450">
              <a:buFont typeface="Wells Fargo Sans" panose="020B0503020203020204" pitchFamily="34" charset="0"/>
              <a:buChar char="•"/>
              <a:tabLst>
                <a:tab pos="4024313" algn="r"/>
              </a:tabLst>
              <a:defRPr/>
            </a:lvl1pPr>
            <a:lvl2pPr marL="342900" indent="-171450">
              <a:tabLst>
                <a:tab pos="4024313" algn="r"/>
              </a:tabLst>
              <a:defRPr/>
            </a:lvl2pPr>
            <a:lvl3pPr marL="514350" indent="-171450">
              <a:tabLst>
                <a:tab pos="4024313" algn="r"/>
              </a:tabLst>
              <a:defRPr/>
            </a:lvl3pPr>
            <a:lvl4pPr marL="685800" indent="-171450">
              <a:tabLst>
                <a:tab pos="4024313" algn="r"/>
              </a:tabLst>
              <a:defRPr/>
            </a:lvl4pPr>
            <a:lvl5pPr marL="857250" indent="-171450">
              <a:tabLst>
                <a:tab pos="4024313" algn="r"/>
              </a:tabLst>
              <a:defRPr/>
            </a:lvl5pPr>
            <a:lvl6pPr marL="1028700" indent="-171450">
              <a:tabLst>
                <a:tab pos="4024313" algn="r"/>
              </a:tabLst>
              <a:defRPr/>
            </a:lvl6pPr>
            <a:lvl7pPr marL="1200150" indent="-171450">
              <a:tabLst>
                <a:tab pos="4024313" algn="r"/>
              </a:tabLst>
              <a:defRPr/>
            </a:lvl7pPr>
            <a:lvl8pPr marL="1371600" indent="-171450">
              <a:tabLst>
                <a:tab pos="4024313" algn="r"/>
              </a:tabLst>
              <a:defRPr/>
            </a:lvl8pPr>
            <a:lvl9pPr marL="1543050" indent="-171450">
              <a:tabLst>
                <a:tab pos="4024313" algn="r"/>
              </a:tabLs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Slide Number">
            <a:extLst>
              <a:ext uri="{FF2B5EF4-FFF2-40B4-BE49-F238E27FC236}">
                <a16:creationId xmlns:a16="http://schemas.microsoft.com/office/drawing/2014/main" id="{F7941C5E-69DA-4A4E-99CB-9F761C379188}"/>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329105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Two Columns">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cxnSp>
        <p:nvCxnSpPr>
          <p:cNvPr id="4" name="Line">
            <a:extLst>
              <a:ext uri="{FF2B5EF4-FFF2-40B4-BE49-F238E27FC236}">
                <a16:creationId xmlns:a16="http://schemas.microsoft.com/office/drawing/2014/main" id="{4D348C42-76C9-E94C-BD38-85471A87E30C}"/>
              </a:ext>
            </a:extLst>
          </p:cNvPr>
          <p:cNvCxnSpPr>
            <a:cxnSpLocks/>
          </p:cNvCxnSpPr>
          <p:nvPr userDrawn="1"/>
        </p:nvCxnSpPr>
        <p:spPr bwMode="hidden">
          <a:xfrm>
            <a:off x="365760" y="1600200"/>
            <a:ext cx="4023360" cy="0"/>
          </a:xfrm>
          <a:prstGeom prst="line">
            <a:avLst/>
          </a:prstGeom>
          <a:ln w="19050" cap="flat">
            <a:solidFill>
              <a:srgbClr val="FFCD41"/>
            </a:solidFill>
          </a:ln>
        </p:spPr>
        <p:style>
          <a:lnRef idx="1">
            <a:schemeClr val="accent1"/>
          </a:lnRef>
          <a:fillRef idx="0">
            <a:schemeClr val="accent1"/>
          </a:fillRef>
          <a:effectRef idx="0">
            <a:schemeClr val="dk1"/>
          </a:effectRef>
          <a:fontRef idx="minor">
            <a:schemeClr val="lt1"/>
          </a:fontRef>
        </p:style>
      </p:cxnSp>
      <p:cxnSp>
        <p:nvCxnSpPr>
          <p:cNvPr id="9" name="Line">
            <a:extLst>
              <a:ext uri="{FF2B5EF4-FFF2-40B4-BE49-F238E27FC236}">
                <a16:creationId xmlns:a16="http://schemas.microsoft.com/office/drawing/2014/main" id="{827E2BA7-0F08-6A47-9026-1A567427BC27}"/>
              </a:ext>
            </a:extLst>
          </p:cNvPr>
          <p:cNvCxnSpPr>
            <a:cxnSpLocks/>
          </p:cNvCxnSpPr>
          <p:nvPr userDrawn="1"/>
        </p:nvCxnSpPr>
        <p:spPr bwMode="hidden">
          <a:xfrm>
            <a:off x="4754880" y="1600200"/>
            <a:ext cx="4023360" cy="0"/>
          </a:xfrm>
          <a:prstGeom prst="line">
            <a:avLst/>
          </a:prstGeom>
          <a:ln w="19050" cap="flat">
            <a:solidFill>
              <a:srgbClr val="FFCD41"/>
            </a:solidFill>
          </a:ln>
        </p:spPr>
        <p:style>
          <a:lnRef idx="1">
            <a:schemeClr val="accent1"/>
          </a:lnRef>
          <a:fillRef idx="0">
            <a:schemeClr val="accent1"/>
          </a:fillRef>
          <a:effectRef idx="0">
            <a:schemeClr val="dk1"/>
          </a:effectRef>
          <a:fontRef idx="minor">
            <a:schemeClr val="lt1"/>
          </a:fontRef>
        </p:style>
      </p:cxn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365759" y="1828802"/>
            <a:ext cx="8413115" cy="4340224"/>
          </a:xfrm>
        </p:spPr>
        <p:txBody>
          <a:bodyPr numCol="2"/>
          <a:lstStyle>
            <a:lvl1pPr marL="171450" indent="-171450">
              <a:buFont typeface="Wells Fargo Sans" panose="020B0503020203020204" pitchFamily="34" charset="0"/>
              <a:buChar char="•"/>
              <a:tabLst>
                <a:tab pos="4024313" algn="r"/>
              </a:tabLst>
              <a:defRPr/>
            </a:lvl1pPr>
            <a:lvl2pPr marL="342900" indent="-171450">
              <a:tabLst>
                <a:tab pos="4024313" algn="r"/>
              </a:tabLst>
              <a:defRPr/>
            </a:lvl2pPr>
            <a:lvl3pPr marL="514350" indent="-171450">
              <a:tabLst>
                <a:tab pos="4024313" algn="r"/>
              </a:tabLst>
              <a:defRPr/>
            </a:lvl3pPr>
            <a:lvl4pPr marL="685800" indent="-171450">
              <a:tabLst>
                <a:tab pos="4024313" algn="r"/>
              </a:tabLst>
              <a:defRPr/>
            </a:lvl4pPr>
            <a:lvl5pPr marL="857250" indent="-171450">
              <a:tabLst>
                <a:tab pos="4024313" algn="r"/>
              </a:tabLst>
              <a:defRPr/>
            </a:lvl5pPr>
            <a:lvl6pPr marL="1028700" indent="-171450">
              <a:tabLst>
                <a:tab pos="4024313" algn="r"/>
              </a:tabLst>
              <a:defRPr/>
            </a:lvl6pPr>
            <a:lvl7pPr marL="1200150" indent="-171450">
              <a:tabLst>
                <a:tab pos="4024313" algn="r"/>
              </a:tabLst>
              <a:defRPr/>
            </a:lvl7pPr>
            <a:lvl8pPr marL="1371600" indent="-171450">
              <a:tabLst>
                <a:tab pos="4024313" algn="r"/>
              </a:tabLst>
              <a:defRPr/>
            </a:lvl8pPr>
            <a:lvl9pPr marL="1543050" indent="-171450">
              <a:tabLst>
                <a:tab pos="4024313" algn="r"/>
              </a:tabLs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Slide Number">
            <a:extLst>
              <a:ext uri="{FF2B5EF4-FFF2-40B4-BE49-F238E27FC236}">
                <a16:creationId xmlns:a16="http://schemas.microsoft.com/office/drawing/2014/main" id="{07DB0427-6005-7646-A1DA-069FBA064B9C}"/>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319111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365125" y="1600201"/>
            <a:ext cx="8412480" cy="4568825"/>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Slide Number">
            <a:extLst>
              <a:ext uri="{FF2B5EF4-FFF2-40B4-BE49-F238E27FC236}">
                <a16:creationId xmlns:a16="http://schemas.microsoft.com/office/drawing/2014/main" id="{16C968B0-98BE-A54C-8F1A-69CB67A0FBF6}"/>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1212861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Text">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365760" y="1600201"/>
            <a:ext cx="5486400" cy="4568825"/>
          </a:xfrm>
        </p:spPr>
        <p:txBody>
          <a:bodyPr>
            <a:noAutofit/>
          </a:bodyPr>
          <a:lstStyle>
            <a:lvl1pPr marL="274320" indent="-274320">
              <a:lnSpc>
                <a:spcPct val="100000"/>
              </a:lnSpc>
              <a:buFont typeface="Wells Fargo Sans Display" panose="020B0503020203020204" pitchFamily="34" charset="0"/>
              <a:buChar char="•"/>
              <a:defRPr sz="2400">
                <a:latin typeface="+mj-lt"/>
              </a:defRPr>
            </a:lvl1pPr>
            <a:lvl2pPr marL="548640" indent="-274320">
              <a:lnSpc>
                <a:spcPct val="100000"/>
              </a:lnSpc>
              <a:buFont typeface="Wells Fargo Sans Display" panose="020B0503020203020204" pitchFamily="34" charset="0"/>
              <a:buChar char="–"/>
              <a:defRPr sz="2400">
                <a:latin typeface="+mj-lt"/>
              </a:defRPr>
            </a:lvl2pPr>
            <a:lvl3pPr marL="822960" indent="-274320">
              <a:lnSpc>
                <a:spcPct val="100000"/>
              </a:lnSpc>
              <a:buFont typeface="Wells Fargo Sans Display" panose="020B0503020203020204" pitchFamily="34" charset="0"/>
              <a:buChar char="–"/>
              <a:defRPr sz="2400">
                <a:latin typeface="+mj-lt"/>
              </a:defRPr>
            </a:lvl3pPr>
            <a:lvl4pPr marL="1097280" indent="-274320">
              <a:lnSpc>
                <a:spcPct val="100000"/>
              </a:lnSpc>
              <a:buFont typeface="Wells Fargo Sans Display" panose="020B0503020203020204" pitchFamily="34" charset="0"/>
              <a:buChar char="–"/>
              <a:defRPr sz="2400">
                <a:latin typeface="+mj-lt"/>
              </a:defRPr>
            </a:lvl4pPr>
            <a:lvl5pPr marL="1371600" indent="-274320">
              <a:lnSpc>
                <a:spcPct val="100000"/>
              </a:lnSpc>
              <a:buFont typeface="Wells Fargo Sans Display" panose="020B0503020203020204" pitchFamily="34" charset="0"/>
              <a:buChar char="–"/>
              <a:defRPr sz="2400">
                <a:latin typeface="+mj-lt"/>
              </a:defRPr>
            </a:lvl5pPr>
            <a:lvl6pPr marL="1645920" indent="-274320">
              <a:lnSpc>
                <a:spcPct val="100000"/>
              </a:lnSpc>
              <a:buFont typeface="Wells Fargo Sans Display" panose="020B0503020203020204" pitchFamily="34" charset="0"/>
              <a:buChar char="–"/>
              <a:defRPr sz="2400">
                <a:latin typeface="+mj-lt"/>
              </a:defRPr>
            </a:lvl6pPr>
            <a:lvl7pPr marL="1920240" indent="-274320">
              <a:lnSpc>
                <a:spcPct val="100000"/>
              </a:lnSpc>
              <a:buFont typeface="Wells Fargo Sans Display" panose="020B0503020203020204" pitchFamily="34" charset="0"/>
              <a:buChar char="–"/>
              <a:defRPr sz="2400">
                <a:latin typeface="+mj-lt"/>
              </a:defRPr>
            </a:lvl7pPr>
            <a:lvl8pPr marL="2194560" indent="-274320">
              <a:lnSpc>
                <a:spcPct val="100000"/>
              </a:lnSpc>
              <a:buFont typeface="Wells Fargo Sans Display" panose="020B0503020203020204" pitchFamily="34" charset="0"/>
              <a:buChar char="–"/>
              <a:defRPr sz="2400">
                <a:latin typeface="+mj-lt"/>
              </a:defRPr>
            </a:lvl8pPr>
            <a:lvl9pPr marL="2468880" indent="-274320">
              <a:lnSpc>
                <a:spcPct val="100000"/>
              </a:lnSpc>
              <a:buFont typeface="Wells Fargo Sans Display" panose="020B0503020203020204" pitchFamily="34" charset="0"/>
              <a:buChar char="–"/>
              <a:defRPr sz="24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Slide Number">
            <a:extLst>
              <a:ext uri="{FF2B5EF4-FFF2-40B4-BE49-F238E27FC236}">
                <a16:creationId xmlns:a16="http://schemas.microsoft.com/office/drawing/2014/main" id="{16C968B0-98BE-A54C-8F1A-69CB67A0FBF6}"/>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483856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5A6DEEE1-C08A-1E44-BEC5-E09044562C19}"/>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365760" y="1600200"/>
            <a:ext cx="4023360" cy="4572000"/>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4754880" y="1600200"/>
            <a:ext cx="4023360" cy="4572000"/>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Slide Number">
            <a:extLst>
              <a:ext uri="{FF2B5EF4-FFF2-40B4-BE49-F238E27FC236}">
                <a16:creationId xmlns:a16="http://schemas.microsoft.com/office/drawing/2014/main" id="{E9BFDC9A-8BFC-8946-84F2-2786226F4A25}"/>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30111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6" name="Title">
            <a:extLst>
              <a:ext uri="{FF2B5EF4-FFF2-40B4-BE49-F238E27FC236}">
                <a16:creationId xmlns:a16="http://schemas.microsoft.com/office/drawing/2014/main" id="{0FEC781B-6995-FC4B-8081-5377A71B27B1}"/>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365761" y="1600200"/>
            <a:ext cx="2560320" cy="4572000"/>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3291840" y="1600200"/>
            <a:ext cx="2560320" cy="4572000"/>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3">
            <a:extLst>
              <a:ext uri="{FF2B5EF4-FFF2-40B4-BE49-F238E27FC236}">
                <a16:creationId xmlns:a16="http://schemas.microsoft.com/office/drawing/2014/main" id="{AAE1199F-835A-AB49-B657-252EF2C5A8AA}"/>
              </a:ext>
            </a:extLst>
          </p:cNvPr>
          <p:cNvSpPr>
            <a:spLocks noGrp="1"/>
          </p:cNvSpPr>
          <p:nvPr>
            <p:ph sz="quarter" idx="10"/>
          </p:nvPr>
        </p:nvSpPr>
        <p:spPr>
          <a:xfrm>
            <a:off x="6217921" y="1600200"/>
            <a:ext cx="2560954" cy="4572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Slide Number">
            <a:extLst>
              <a:ext uri="{FF2B5EF4-FFF2-40B4-BE49-F238E27FC236}">
                <a16:creationId xmlns:a16="http://schemas.microsoft.com/office/drawing/2014/main" id="{77759C7B-BF36-F44D-BEAC-32033DC69731}"/>
              </a:ext>
            </a:extLst>
          </p:cNvPr>
          <p:cNvSpPr>
            <a:spLocks noGrp="1"/>
          </p:cNvSpPr>
          <p:nvPr>
            <p:ph type="sldNum" sz="quarter" idx="11"/>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4241026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16" name="Title">
            <a:extLst>
              <a:ext uri="{FF2B5EF4-FFF2-40B4-BE49-F238E27FC236}">
                <a16:creationId xmlns:a16="http://schemas.microsoft.com/office/drawing/2014/main" id="{0FEC781B-6995-FC4B-8081-5377A71B27B1}"/>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365761" y="1600200"/>
            <a:ext cx="2560320" cy="4572000"/>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3291840" y="1600200"/>
            <a:ext cx="5486399" cy="4572000"/>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Slide Number">
            <a:extLst>
              <a:ext uri="{FF2B5EF4-FFF2-40B4-BE49-F238E27FC236}">
                <a16:creationId xmlns:a16="http://schemas.microsoft.com/office/drawing/2014/main" id="{5D805AD4-73CF-FE45-8F86-233D14A0CF8E}"/>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1323860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16" name="Title">
            <a:extLst>
              <a:ext uri="{FF2B5EF4-FFF2-40B4-BE49-F238E27FC236}">
                <a16:creationId xmlns:a16="http://schemas.microsoft.com/office/drawing/2014/main" id="{0FEC781B-6995-FC4B-8081-5377A71B27B1}"/>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365761" y="1600200"/>
            <a:ext cx="5486400" cy="4572000"/>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6217920" y="1600200"/>
            <a:ext cx="2560319" cy="4572000"/>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Slide Number">
            <a:extLst>
              <a:ext uri="{FF2B5EF4-FFF2-40B4-BE49-F238E27FC236}">
                <a16:creationId xmlns:a16="http://schemas.microsoft.com/office/drawing/2014/main" id="{34BDA51D-739A-6147-AE33-B80AD50465EA}"/>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3486744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EF5521F-5C5A-4C48-8B35-7AA5E0604784}"/>
              </a:ext>
            </a:extLst>
          </p:cNvPr>
          <p:cNvSpPr>
            <a:spLocks noGrp="1"/>
          </p:cNvSpPr>
          <p:nvPr>
            <p:ph type="title"/>
          </p:nvPr>
        </p:nvSpPr>
        <p:spPr>
          <a:xfrm>
            <a:off x="365760" y="457200"/>
            <a:ext cx="8412480" cy="1005840"/>
          </a:xfrm>
          <a:prstGeom prst="rect">
            <a:avLst/>
          </a:prstGeom>
        </p:spPr>
        <p:txBody>
          <a:bodyPr vert="horz" lIns="0" tIns="0" rIns="0" bIns="0" rtlCol="0" anchor="t" anchorCtr="0">
            <a:noAutofit/>
          </a:bodyPr>
          <a:lstStyle/>
          <a:p>
            <a:r>
              <a:rPr lang="en-US" dirty="0"/>
              <a:t>[Slide title]</a:t>
            </a:r>
          </a:p>
        </p:txBody>
      </p:sp>
      <p:sp>
        <p:nvSpPr>
          <p:cNvPr id="3" name="Text Placeholder">
            <a:extLst>
              <a:ext uri="{FF2B5EF4-FFF2-40B4-BE49-F238E27FC236}">
                <a16:creationId xmlns:a16="http://schemas.microsoft.com/office/drawing/2014/main" id="{48CBF009-1B9F-4150-8EC1-2D97F9BB499C}"/>
              </a:ext>
            </a:extLst>
          </p:cNvPr>
          <p:cNvSpPr>
            <a:spLocks noGrp="1"/>
          </p:cNvSpPr>
          <p:nvPr>
            <p:ph type="body" idx="1"/>
          </p:nvPr>
        </p:nvSpPr>
        <p:spPr>
          <a:xfrm>
            <a:off x="365760" y="1600200"/>
            <a:ext cx="8412480" cy="4572000"/>
          </a:xfrm>
          <a:prstGeom prst="rect">
            <a:avLst/>
          </a:prstGeom>
        </p:spPr>
        <p:txBody>
          <a:bodyPr vert="horz" lIns="0" tIns="0" rIns="0" bIns="0" spcCol="36576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Slide Number">
            <a:extLst>
              <a:ext uri="{FF2B5EF4-FFF2-40B4-BE49-F238E27FC236}">
                <a16:creationId xmlns:a16="http://schemas.microsoft.com/office/drawing/2014/main" id="{3B92F20D-48D7-2E43-BCAC-BA410B21DF1A}"/>
              </a:ext>
            </a:extLst>
          </p:cNvPr>
          <p:cNvSpPr>
            <a:spLocks noGrp="1"/>
          </p:cNvSpPr>
          <p:nvPr>
            <p:ph type="sldNum" sz="quarter" idx="4"/>
          </p:nvPr>
        </p:nvSpPr>
        <p:spPr>
          <a:xfrm>
            <a:off x="8412480" y="6400800"/>
            <a:ext cx="365760" cy="228600"/>
          </a:xfrm>
          <a:prstGeom prst="rect">
            <a:avLst/>
          </a:prstGeom>
        </p:spPr>
        <p:txBody>
          <a:bodyPr vert="horz" lIns="0" tIns="0" rIns="0" bIns="0" rtlCol="0" anchor="b" anchorCtr="0"/>
          <a:lstStyle>
            <a:lvl1pPr algn="r">
              <a:defRPr sz="800">
                <a:solidFill>
                  <a:schemeClr val="tx1"/>
                </a:solidFill>
              </a:defRPr>
            </a:lvl1p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1599396375"/>
      </p:ext>
    </p:extLst>
  </p:cSld>
  <p:clrMap bg1="lt1" tx1="dk1" bg2="lt2" tx2="dk2" accent1="accent1" accent2="accent2" accent3="accent3" accent4="accent4" accent5="accent5" accent6="accent6" hlink="hlink" folHlink="folHlink"/>
  <p:sldLayoutIdLst>
    <p:sldLayoutId id="2147483649" r:id="rId1"/>
    <p:sldLayoutId id="2147483673" r:id="rId2"/>
    <p:sldLayoutId id="2147483672" r:id="rId3"/>
    <p:sldLayoutId id="2147483650" r:id="rId4"/>
    <p:sldLayoutId id="2147483675" r:id="rId5"/>
    <p:sldLayoutId id="2147483652" r:id="rId6"/>
    <p:sldLayoutId id="2147483658" r:id="rId7"/>
    <p:sldLayoutId id="2147483669" r:id="rId8"/>
    <p:sldLayoutId id="2147483670" r:id="rId9"/>
    <p:sldLayoutId id="2147483674" r:id="rId10"/>
    <p:sldLayoutId id="2147483661" r:id="rId11"/>
    <p:sldLayoutId id="2147483654" r:id="rId12"/>
    <p:sldLayoutId id="2147483655" r:id="rId13"/>
    <p:sldLayoutId id="2147483671"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sz="2400" b="0" i="0" u="none" kern="1200">
          <a:solidFill>
            <a:schemeClr val="tx2"/>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100000"/>
        </a:lnSpc>
        <a:spcBef>
          <a:spcPts val="12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342900" indent="-171450" algn="l" defTabSz="685800" rtl="0" eaLnBrk="1" latinLnBrk="0" hangingPunct="1">
        <a:lnSpc>
          <a:spcPct val="100000"/>
        </a:lnSpc>
        <a:spcBef>
          <a:spcPts val="300"/>
        </a:spcBef>
        <a:spcAft>
          <a:spcPts val="0"/>
        </a:spcAft>
        <a:buFont typeface="Wells Fargo Sans" panose="020B0503020203020204" pitchFamily="34" charset="0"/>
        <a:buChar char="–"/>
        <a:defRPr sz="1600" b="0" i="0" u="none" kern="1200">
          <a:solidFill>
            <a:schemeClr val="tx1"/>
          </a:solidFill>
          <a:latin typeface="Arial" panose="020B0604020202020204" pitchFamily="34" charset="0"/>
          <a:ea typeface="+mn-ea"/>
          <a:cs typeface="Arial" panose="020B0604020202020204" pitchFamily="34" charset="0"/>
        </a:defRPr>
      </a:lvl2pPr>
      <a:lvl3pPr marL="51435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68580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85725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102870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6pPr>
      <a:lvl7pPr marL="120015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7pPr>
      <a:lvl8pPr marL="137160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8pPr>
      <a:lvl9pPr marL="154305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9pPr>
    </p:bodyStyle>
    <p:otherStyle>
      <a:defPPr>
        <a:defRPr lang="en-US"/>
      </a:defPPr>
      <a:lvl1pPr marL="0" algn="l" defTabSz="685800" rtl="0" eaLnBrk="1" latinLnBrk="0" hangingPunct="1">
        <a:defRPr sz="1600" kern="1200">
          <a:solidFill>
            <a:schemeClr val="tx1"/>
          </a:solidFill>
          <a:latin typeface="+mn-lt"/>
          <a:ea typeface="+mn-ea"/>
          <a:cs typeface="+mn-cs"/>
        </a:defRPr>
      </a:lvl1pPr>
      <a:lvl2pPr marL="342900" algn="l" defTabSz="685800" rtl="0" eaLnBrk="1" latinLnBrk="0" hangingPunct="1">
        <a:defRPr sz="1600" kern="1200">
          <a:solidFill>
            <a:schemeClr val="tx1"/>
          </a:solidFill>
          <a:latin typeface="+mn-lt"/>
          <a:ea typeface="+mn-ea"/>
          <a:cs typeface="+mn-cs"/>
        </a:defRPr>
      </a:lvl2pPr>
      <a:lvl3pPr marL="685800" algn="l" defTabSz="685800" rtl="0" eaLnBrk="1" latinLnBrk="0" hangingPunct="1">
        <a:defRPr sz="1600" kern="1200">
          <a:solidFill>
            <a:schemeClr val="tx1"/>
          </a:solidFill>
          <a:latin typeface="+mn-lt"/>
          <a:ea typeface="+mn-ea"/>
          <a:cs typeface="+mn-cs"/>
        </a:defRPr>
      </a:lvl3pPr>
      <a:lvl4pPr marL="1028700" algn="l" defTabSz="685800" rtl="0" eaLnBrk="1" latinLnBrk="0" hangingPunct="1">
        <a:defRPr sz="1600" kern="1200">
          <a:solidFill>
            <a:schemeClr val="tx1"/>
          </a:solidFill>
          <a:latin typeface="+mn-lt"/>
          <a:ea typeface="+mn-ea"/>
          <a:cs typeface="+mn-cs"/>
        </a:defRPr>
      </a:lvl4pPr>
      <a:lvl5pPr marL="1371600" algn="l" defTabSz="685800" rtl="0" eaLnBrk="1" latinLnBrk="0" hangingPunct="1">
        <a:defRPr sz="1600" kern="1200">
          <a:solidFill>
            <a:schemeClr val="tx1"/>
          </a:solidFill>
          <a:latin typeface="+mn-lt"/>
          <a:ea typeface="+mn-ea"/>
          <a:cs typeface="+mn-cs"/>
        </a:defRPr>
      </a:lvl5pPr>
      <a:lvl6pPr marL="1714500" algn="l" defTabSz="685800" rtl="0" eaLnBrk="1" latinLnBrk="0" hangingPunct="1">
        <a:defRPr sz="1600" kern="1200">
          <a:solidFill>
            <a:schemeClr val="tx1"/>
          </a:solidFill>
          <a:latin typeface="+mn-lt"/>
          <a:ea typeface="+mn-ea"/>
          <a:cs typeface="+mn-cs"/>
        </a:defRPr>
      </a:lvl6pPr>
      <a:lvl7pPr marL="2057400" algn="l" defTabSz="685800" rtl="0" eaLnBrk="1" latinLnBrk="0" hangingPunct="1">
        <a:defRPr sz="1600" kern="1200">
          <a:solidFill>
            <a:schemeClr val="tx1"/>
          </a:solidFill>
          <a:latin typeface="+mn-lt"/>
          <a:ea typeface="+mn-ea"/>
          <a:cs typeface="+mn-cs"/>
        </a:defRPr>
      </a:lvl7pPr>
      <a:lvl8pPr marL="2400300" algn="l" defTabSz="685800" rtl="0" eaLnBrk="1" latinLnBrk="0" hangingPunct="1">
        <a:defRPr sz="1600" kern="1200">
          <a:solidFill>
            <a:schemeClr val="tx1"/>
          </a:solidFill>
          <a:latin typeface="+mn-lt"/>
          <a:ea typeface="+mn-ea"/>
          <a:cs typeface="+mn-cs"/>
        </a:defRPr>
      </a:lvl8pPr>
      <a:lvl9pPr marL="2743200" algn="l" defTabSz="685800" rtl="0" eaLnBrk="1" latinLnBrk="0" hangingPunct="1">
        <a:defRPr sz="1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8" userDrawn="1">
          <p15:clr>
            <a:srgbClr val="F26B43"/>
          </p15:clr>
        </p15:guide>
        <p15:guide id="2" pos="230" userDrawn="1">
          <p15:clr>
            <a:srgbClr val="F26B43"/>
          </p15:clr>
        </p15:guide>
        <p15:guide id="3" pos="5530" userDrawn="1">
          <p15:clr>
            <a:srgbClr val="F26B43"/>
          </p15:clr>
        </p15:guide>
        <p15:guide id="4" orient="horz" pos="1008"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www.shodor.org/interactivate/activities/Coin/" TargetMode="External"/><Relationship Id="rId7" Type="http://schemas.openxmlformats.org/officeDocument/2006/relationships/image" Target="../media/image2.png"/><Relationship Id="rId2" Type="http://schemas.openxmlformats.org/officeDocument/2006/relationships/hyperlink" Target="https://www.random.org/coins/" TargetMode="External"/><Relationship Id="rId1" Type="http://schemas.openxmlformats.org/officeDocument/2006/relationships/slideLayout" Target="../slideLayouts/slideLayout4.xml"/><Relationship Id="rId6" Type="http://schemas.openxmlformats.org/officeDocument/2006/relationships/image" Target="../media/image1.png"/><Relationship Id="rId5" Type="http://schemas.openxmlformats.org/officeDocument/2006/relationships/hyperlink" Target="http://www.roll-dice-online.com/" TargetMode="External"/><Relationship Id="rId4" Type="http://schemas.openxmlformats.org/officeDocument/2006/relationships/hyperlink" Target="https://www.random.org/dic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Random Numbers, Distribution and Transformation</a:t>
            </a:r>
            <a:endParaRPr lang="en-US" dirty="0"/>
          </a:p>
        </p:txBody>
      </p:sp>
      <p:sp>
        <p:nvSpPr>
          <p:cNvPr id="3" name="Subtitle 2"/>
          <p:cNvSpPr>
            <a:spLocks noGrp="1"/>
          </p:cNvSpPr>
          <p:nvPr>
            <p:ph type="subTitle" idx="1"/>
          </p:nvPr>
        </p:nvSpPr>
        <p:spPr/>
        <p:txBody>
          <a:bodyPr/>
          <a:lstStyle/>
          <a:p>
            <a:r>
              <a:rPr lang="en-US" dirty="0" smtClean="0"/>
              <a:t>June 2019</a:t>
            </a:r>
          </a:p>
          <a:p>
            <a:r>
              <a:rPr lang="en-US" dirty="0" smtClean="0"/>
              <a:t>Xiaojing </a:t>
            </a:r>
            <a:r>
              <a:rPr lang="en-US" dirty="0" smtClean="0"/>
              <a:t>Xing</a:t>
            </a:r>
            <a:endParaRPr lang="en-US" dirty="0" smtClean="0"/>
          </a:p>
        </p:txBody>
      </p:sp>
    </p:spTree>
    <p:extLst>
      <p:ext uri="{BB962C8B-B14F-4D97-AF65-F5344CB8AC3E}">
        <p14:creationId xmlns:p14="http://schemas.microsoft.com/office/powerpoint/2010/main" val="97940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Some common distributions</a:t>
            </a:r>
          </a:p>
        </p:txBody>
      </p:sp>
      <p:sp>
        <p:nvSpPr>
          <p:cNvPr id="3" name="Content Placeholder 2"/>
          <p:cNvSpPr>
            <a:spLocks noGrp="1"/>
          </p:cNvSpPr>
          <p:nvPr>
            <p:ph idx="1"/>
          </p:nvPr>
        </p:nvSpPr>
        <p:spPr>
          <a:xfrm>
            <a:off x="365125" y="1143000"/>
            <a:ext cx="8412480" cy="5026027"/>
          </a:xfrm>
        </p:spPr>
        <p:txBody>
          <a:bodyPr>
            <a:normAutofit/>
          </a:bodyPr>
          <a:lstStyle/>
          <a:p>
            <a:r>
              <a:rPr lang="en-US" sz="2400" dirty="0" smtClean="0"/>
              <a:t>Continuous </a:t>
            </a:r>
            <a:r>
              <a:rPr lang="en-US" sz="2400" dirty="0"/>
              <a:t>Distribution</a:t>
            </a:r>
          </a:p>
          <a:p>
            <a:pPr lvl="2"/>
            <a:r>
              <a:rPr lang="en-US" sz="2400" b="1" dirty="0" smtClean="0">
                <a:solidFill>
                  <a:srgbClr val="FF0000"/>
                </a:solidFill>
              </a:rPr>
              <a:t> </a:t>
            </a:r>
            <a:r>
              <a:rPr lang="en-US" sz="2000" b="1" dirty="0" smtClean="0">
                <a:solidFill>
                  <a:srgbClr val="FF0000"/>
                </a:solidFill>
              </a:rPr>
              <a:t>Normal</a:t>
            </a:r>
            <a:r>
              <a:rPr lang="en-US" sz="2000" dirty="0" smtClean="0"/>
              <a:t> distribution</a:t>
            </a:r>
          </a:p>
          <a:p>
            <a:pPr lvl="2"/>
            <a:r>
              <a:rPr lang="en-US" sz="2000" dirty="0" smtClean="0"/>
              <a:t> (</a:t>
            </a:r>
            <a:r>
              <a:rPr lang="en-US" sz="2000" dirty="0"/>
              <a:t>Definition) A continuous random variable has a </a:t>
            </a:r>
            <a:r>
              <a:rPr lang="en-US" sz="2000" dirty="0" smtClean="0"/>
              <a:t>Normal </a:t>
            </a:r>
            <a:r>
              <a:rPr lang="en-US" sz="2000" dirty="0"/>
              <a:t>distribution if </a:t>
            </a:r>
            <a:r>
              <a:rPr lang="en-US" sz="2000" dirty="0" smtClean="0"/>
              <a:t>most </a:t>
            </a:r>
            <a:r>
              <a:rPr lang="en-US" sz="2000" dirty="0"/>
              <a:t>values </a:t>
            </a:r>
            <a:r>
              <a:rPr lang="en-US" sz="2000" dirty="0" smtClean="0">
                <a:solidFill>
                  <a:srgbClr val="FF0000"/>
                </a:solidFill>
              </a:rPr>
              <a:t>cluster in the middle </a:t>
            </a:r>
            <a:r>
              <a:rPr lang="en-US" sz="2000" dirty="0" smtClean="0"/>
              <a:t>of the range and the rest taper off </a:t>
            </a:r>
            <a:r>
              <a:rPr lang="en-US" sz="2000" dirty="0" smtClean="0">
                <a:solidFill>
                  <a:srgbClr val="FF0000"/>
                </a:solidFill>
              </a:rPr>
              <a:t>symmetrically</a:t>
            </a:r>
            <a:r>
              <a:rPr lang="en-US" sz="2000" dirty="0" smtClean="0"/>
              <a:t> toward either extreme.</a:t>
            </a:r>
            <a:endParaRPr lang="en-US" sz="2000" dirty="0"/>
          </a:p>
          <a:p>
            <a:pPr lvl="2"/>
            <a:r>
              <a:rPr lang="en-US" sz="2000" dirty="0"/>
              <a:t> Note: the graph of a uniform distribution results in a </a:t>
            </a:r>
            <a:r>
              <a:rPr lang="en-US" sz="2000" dirty="0" smtClean="0">
                <a:solidFill>
                  <a:srgbClr val="FF0000"/>
                </a:solidFill>
              </a:rPr>
              <a:t>bell</a:t>
            </a:r>
            <a:r>
              <a:rPr lang="en-US" sz="2000" dirty="0" smtClean="0"/>
              <a:t> </a:t>
            </a:r>
            <a:r>
              <a:rPr lang="en-US" sz="2000" dirty="0"/>
              <a:t>shape.</a:t>
            </a:r>
          </a:p>
          <a:p>
            <a:pPr lvl="2"/>
            <a:endParaRPr lang="en-US" sz="2400" dirty="0"/>
          </a:p>
          <a:p>
            <a:endParaRPr lang="en-US" sz="2400" dirty="0"/>
          </a:p>
          <a:p>
            <a:endParaRPr lang="en-US" sz="2400" b="1" dirty="0">
              <a:solidFill>
                <a:srgbClr val="FF0000"/>
              </a:solidFill>
            </a:endParaRPr>
          </a:p>
          <a:p>
            <a:pPr marL="342900" lvl="2" indent="0">
              <a:buNone/>
            </a:pPr>
            <a:endParaRPr lang="en-US" sz="2400" dirty="0"/>
          </a:p>
          <a:p>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10</a:t>
            </a:fld>
            <a:endParaRPr lang="en-US" dirty="0"/>
          </a:p>
        </p:txBody>
      </p:sp>
      <p:pic>
        <p:nvPicPr>
          <p:cNvPr id="6" name="Picture 5"/>
          <p:cNvPicPr>
            <a:picLocks noChangeAspect="1"/>
          </p:cNvPicPr>
          <p:nvPr/>
        </p:nvPicPr>
        <p:blipFill>
          <a:blip r:embed="rId2"/>
          <a:stretch>
            <a:fillRect/>
          </a:stretch>
        </p:blipFill>
        <p:spPr>
          <a:xfrm>
            <a:off x="2156777" y="3429000"/>
            <a:ext cx="4829175" cy="2971800"/>
          </a:xfrm>
          <a:prstGeom prst="rect">
            <a:avLst/>
          </a:prstGeom>
        </p:spPr>
      </p:pic>
    </p:spTree>
    <p:extLst>
      <p:ext uri="{BB962C8B-B14F-4D97-AF65-F5344CB8AC3E}">
        <p14:creationId xmlns:p14="http://schemas.microsoft.com/office/powerpoint/2010/main" val="1943773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Some common distributions</a:t>
            </a:r>
          </a:p>
        </p:txBody>
      </p:sp>
      <p:sp>
        <p:nvSpPr>
          <p:cNvPr id="3" name="Content Placeholder 2"/>
          <p:cNvSpPr>
            <a:spLocks noGrp="1"/>
          </p:cNvSpPr>
          <p:nvPr>
            <p:ph idx="1"/>
          </p:nvPr>
        </p:nvSpPr>
        <p:spPr>
          <a:xfrm>
            <a:off x="365125" y="1066800"/>
            <a:ext cx="8412480" cy="5102227"/>
          </a:xfrm>
        </p:spPr>
        <p:txBody>
          <a:bodyPr>
            <a:normAutofit/>
          </a:bodyPr>
          <a:lstStyle/>
          <a:p>
            <a:r>
              <a:rPr lang="en-US" sz="2400" dirty="0" smtClean="0"/>
              <a:t>Continuous </a:t>
            </a:r>
            <a:r>
              <a:rPr lang="en-US" sz="2400" dirty="0"/>
              <a:t>Distribution</a:t>
            </a:r>
          </a:p>
          <a:p>
            <a:pPr lvl="2"/>
            <a:r>
              <a:rPr lang="en-US" sz="2400" b="1" dirty="0" smtClean="0">
                <a:solidFill>
                  <a:srgbClr val="FF0000"/>
                </a:solidFill>
              </a:rPr>
              <a:t> </a:t>
            </a:r>
            <a:r>
              <a:rPr lang="en-US" sz="2000" b="1" dirty="0" smtClean="0">
                <a:solidFill>
                  <a:srgbClr val="FF0000"/>
                </a:solidFill>
              </a:rPr>
              <a:t>Exponential</a:t>
            </a:r>
            <a:r>
              <a:rPr lang="en-US" sz="2000" dirty="0" smtClean="0"/>
              <a:t> distribution</a:t>
            </a:r>
          </a:p>
          <a:p>
            <a:pPr lvl="2"/>
            <a:r>
              <a:rPr lang="en-US" sz="2000" dirty="0" smtClean="0"/>
              <a:t> (</a:t>
            </a:r>
            <a:r>
              <a:rPr lang="en-US" sz="2000" dirty="0"/>
              <a:t>Definition) The exponential distribution is often concerned with the amount of time until some specific event occurs. There are </a:t>
            </a:r>
            <a:r>
              <a:rPr lang="en-US" sz="2000" dirty="0">
                <a:solidFill>
                  <a:srgbClr val="FF0000"/>
                </a:solidFill>
              </a:rPr>
              <a:t>fewer large values</a:t>
            </a:r>
            <a:r>
              <a:rPr lang="en-US" sz="2000" dirty="0"/>
              <a:t> and </a:t>
            </a:r>
            <a:r>
              <a:rPr lang="en-US" sz="2000" dirty="0">
                <a:solidFill>
                  <a:srgbClr val="FF0000"/>
                </a:solidFill>
              </a:rPr>
              <a:t>more small values</a:t>
            </a:r>
            <a:r>
              <a:rPr lang="en-US" sz="2000" dirty="0"/>
              <a:t>.</a:t>
            </a:r>
          </a:p>
          <a:p>
            <a:pPr lvl="2"/>
            <a:r>
              <a:rPr lang="en-US" sz="2000" dirty="0"/>
              <a:t> Note: the graph of a uniform distribution results in </a:t>
            </a:r>
            <a:r>
              <a:rPr lang="en-US" sz="2000" dirty="0" smtClean="0"/>
              <a:t>an </a:t>
            </a:r>
            <a:r>
              <a:rPr lang="en-US" sz="2000" dirty="0" smtClean="0">
                <a:solidFill>
                  <a:srgbClr val="FF0000"/>
                </a:solidFill>
              </a:rPr>
              <a:t>exponential decay</a:t>
            </a:r>
            <a:r>
              <a:rPr lang="en-US" sz="2000" dirty="0" smtClean="0"/>
              <a:t> curve.</a:t>
            </a:r>
            <a:endParaRPr lang="en-US" sz="2000" dirty="0"/>
          </a:p>
          <a:p>
            <a:pPr lvl="2"/>
            <a:endParaRPr lang="en-US" sz="2400" dirty="0"/>
          </a:p>
          <a:p>
            <a:endParaRPr lang="en-US" sz="2400" dirty="0"/>
          </a:p>
          <a:p>
            <a:endParaRPr lang="en-US" sz="2400" b="1" dirty="0">
              <a:solidFill>
                <a:srgbClr val="FF0000"/>
              </a:solidFill>
            </a:endParaRPr>
          </a:p>
          <a:p>
            <a:pPr marL="342900" lvl="2" indent="0">
              <a:buNone/>
            </a:pPr>
            <a:endParaRPr lang="en-US" sz="2400" dirty="0"/>
          </a:p>
          <a:p>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11</a:t>
            </a:fld>
            <a:endParaRPr lang="en-US" dirty="0"/>
          </a:p>
        </p:txBody>
      </p:sp>
      <p:pic>
        <p:nvPicPr>
          <p:cNvPr id="6" name="Picture 5"/>
          <p:cNvPicPr>
            <a:picLocks noChangeAspect="1"/>
          </p:cNvPicPr>
          <p:nvPr/>
        </p:nvPicPr>
        <p:blipFill>
          <a:blip r:embed="rId2"/>
          <a:stretch>
            <a:fillRect/>
          </a:stretch>
        </p:blipFill>
        <p:spPr>
          <a:xfrm>
            <a:off x="2894965" y="3284879"/>
            <a:ext cx="3352800" cy="3344521"/>
          </a:xfrm>
          <a:prstGeom prst="rect">
            <a:avLst/>
          </a:prstGeom>
        </p:spPr>
      </p:pic>
    </p:spTree>
    <p:extLst>
      <p:ext uri="{BB962C8B-B14F-4D97-AF65-F5344CB8AC3E}">
        <p14:creationId xmlns:p14="http://schemas.microsoft.com/office/powerpoint/2010/main" val="1324103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Use python to generate </a:t>
            </a:r>
            <a:r>
              <a:rPr lang="en-US" sz="3200" dirty="0" smtClean="0"/>
              <a:t>distributions</a:t>
            </a:r>
            <a:endParaRPr lang="en-US" sz="3200" dirty="0"/>
          </a:p>
        </p:txBody>
      </p:sp>
      <p:sp>
        <p:nvSpPr>
          <p:cNvPr id="3" name="Content Placeholder 2"/>
          <p:cNvSpPr>
            <a:spLocks noGrp="1"/>
          </p:cNvSpPr>
          <p:nvPr>
            <p:ph idx="1"/>
          </p:nvPr>
        </p:nvSpPr>
        <p:spPr/>
        <p:txBody>
          <a:bodyPr/>
          <a:lstStyle/>
          <a:p>
            <a:r>
              <a:rPr lang="en-US" sz="2400" dirty="0"/>
              <a:t>Switch to Python…</a:t>
            </a:r>
          </a:p>
          <a:p>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12</a:t>
            </a:fld>
            <a:endParaRPr lang="en-US" dirty="0"/>
          </a:p>
        </p:txBody>
      </p:sp>
    </p:spTree>
    <p:extLst>
      <p:ext uri="{BB962C8B-B14F-4D97-AF65-F5344CB8AC3E}">
        <p14:creationId xmlns:p14="http://schemas.microsoft.com/office/powerpoint/2010/main" val="4103849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Transformation</a:t>
            </a:r>
          </a:p>
        </p:txBody>
      </p:sp>
      <p:sp>
        <p:nvSpPr>
          <p:cNvPr id="3" name="Content Placeholder 2"/>
          <p:cNvSpPr>
            <a:spLocks noGrp="1"/>
          </p:cNvSpPr>
          <p:nvPr>
            <p:ph idx="1"/>
          </p:nvPr>
        </p:nvSpPr>
        <p:spPr/>
        <p:txBody>
          <a:bodyPr>
            <a:normAutofit lnSpcReduction="10000"/>
          </a:bodyPr>
          <a:lstStyle/>
          <a:p>
            <a:r>
              <a:rPr lang="en-US" sz="2400" dirty="0"/>
              <a:t>In practice, we can generate random numbers of a </a:t>
            </a:r>
            <a:r>
              <a:rPr lang="en-US" sz="2400" b="1" dirty="0">
                <a:solidFill>
                  <a:srgbClr val="FF0000"/>
                </a:solidFill>
              </a:rPr>
              <a:t>different</a:t>
            </a:r>
            <a:r>
              <a:rPr lang="en-US" sz="2400" dirty="0"/>
              <a:t> distribution by doing math </a:t>
            </a:r>
            <a:r>
              <a:rPr lang="en-US" sz="2400" b="1" dirty="0">
                <a:solidFill>
                  <a:srgbClr val="FF0000"/>
                </a:solidFill>
              </a:rPr>
              <a:t>transformation</a:t>
            </a:r>
            <a:r>
              <a:rPr lang="en-US" sz="2400" dirty="0"/>
              <a:t> of the random numbers of an </a:t>
            </a:r>
            <a:r>
              <a:rPr lang="en-US" sz="2400" b="1" dirty="0">
                <a:solidFill>
                  <a:srgbClr val="FF0000"/>
                </a:solidFill>
              </a:rPr>
              <a:t>existing </a:t>
            </a:r>
            <a:r>
              <a:rPr lang="en-US" sz="2400" dirty="0"/>
              <a:t>distribution.</a:t>
            </a:r>
          </a:p>
          <a:p>
            <a:pPr marL="0" indent="0">
              <a:buNone/>
            </a:pPr>
            <a:endParaRPr lang="en-US" sz="2400" dirty="0"/>
          </a:p>
          <a:p>
            <a:r>
              <a:rPr lang="en-US" sz="2400" dirty="0"/>
              <a:t>For example, We can generate </a:t>
            </a:r>
            <a:r>
              <a:rPr lang="en-US" sz="2400" b="1" dirty="0">
                <a:solidFill>
                  <a:srgbClr val="FF0000"/>
                </a:solidFill>
              </a:rPr>
              <a:t>exponential</a:t>
            </a:r>
            <a:r>
              <a:rPr lang="en-US" sz="2400" dirty="0"/>
              <a:t> distribution from </a:t>
            </a:r>
            <a:r>
              <a:rPr lang="en-US" sz="2400" b="1" dirty="0">
                <a:solidFill>
                  <a:srgbClr val="FF0000"/>
                </a:solidFill>
              </a:rPr>
              <a:t>uniform</a:t>
            </a:r>
            <a:r>
              <a:rPr lang="en-US" sz="2400" dirty="0"/>
              <a:t> distribution</a:t>
            </a:r>
            <a:r>
              <a:rPr lang="en-US" sz="2400" dirty="0" smtClean="0"/>
              <a:t>.</a:t>
            </a:r>
          </a:p>
          <a:p>
            <a:pPr lvl="4"/>
            <a:r>
              <a:rPr lang="en-US" sz="2400" dirty="0" smtClean="0"/>
              <a:t>Show example in Python</a:t>
            </a:r>
            <a:endParaRPr lang="en-US" sz="2400" dirty="0"/>
          </a:p>
          <a:p>
            <a:endParaRPr lang="en-US" sz="2400" dirty="0"/>
          </a:p>
          <a:p>
            <a:r>
              <a:rPr lang="en-US" sz="2400" dirty="0"/>
              <a:t>The proof of why transformation works require some knowledge of </a:t>
            </a:r>
            <a:r>
              <a:rPr lang="en-US" sz="2400" b="1" dirty="0">
                <a:solidFill>
                  <a:srgbClr val="FF0000"/>
                </a:solidFill>
              </a:rPr>
              <a:t>probability theory</a:t>
            </a:r>
            <a:r>
              <a:rPr lang="en-US" sz="2400" dirty="0"/>
              <a:t>, we will omit the proof here.</a:t>
            </a:r>
          </a:p>
          <a:p>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13</a:t>
            </a:fld>
            <a:endParaRPr lang="en-US" dirty="0"/>
          </a:p>
        </p:txBody>
      </p:sp>
    </p:spTree>
    <p:extLst>
      <p:ext uri="{BB962C8B-B14F-4D97-AF65-F5344CB8AC3E}">
        <p14:creationId xmlns:p14="http://schemas.microsoft.com/office/powerpoint/2010/main" val="756080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Transformation</a:t>
            </a:r>
            <a:endParaRPr lang="en-US" sz="3200" dirty="0"/>
          </a:p>
        </p:txBody>
      </p:sp>
      <p:sp>
        <p:nvSpPr>
          <p:cNvPr id="3" name="Content Placeholder 2"/>
          <p:cNvSpPr>
            <a:spLocks noGrp="1"/>
          </p:cNvSpPr>
          <p:nvPr>
            <p:ph idx="1"/>
          </p:nvPr>
        </p:nvSpPr>
        <p:spPr/>
        <p:txBody>
          <a:bodyPr>
            <a:normAutofit/>
          </a:bodyPr>
          <a:lstStyle/>
          <a:p>
            <a:r>
              <a:rPr lang="en-US" sz="2000" dirty="0" smtClean="0"/>
              <a:t>Transform uniform distribution to a non-uniform distribution</a:t>
            </a:r>
          </a:p>
          <a:p>
            <a:endParaRPr lang="en-US" sz="2000"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14</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133600"/>
            <a:ext cx="4697492" cy="3732988"/>
          </a:xfrm>
          <a:prstGeom prst="rect">
            <a:avLst/>
          </a:prstGeom>
        </p:spPr>
      </p:pic>
    </p:spTree>
    <p:extLst>
      <p:ext uri="{BB962C8B-B14F-4D97-AF65-F5344CB8AC3E}">
        <p14:creationId xmlns:p14="http://schemas.microsoft.com/office/powerpoint/2010/main" val="2466842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Practice</a:t>
            </a:r>
          </a:p>
        </p:txBody>
      </p:sp>
      <p:sp>
        <p:nvSpPr>
          <p:cNvPr id="3" name="Content Placeholder 2"/>
          <p:cNvSpPr>
            <a:spLocks noGrp="1"/>
          </p:cNvSpPr>
          <p:nvPr>
            <p:ph idx="1"/>
          </p:nvPr>
        </p:nvSpPr>
        <p:spPr/>
        <p:txBody>
          <a:bodyPr/>
          <a:lstStyle/>
          <a:p>
            <a:r>
              <a:rPr lang="en-US" sz="2400" dirty="0"/>
              <a:t>Switch to python…</a:t>
            </a:r>
          </a:p>
          <a:p>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15</a:t>
            </a:fld>
            <a:endParaRPr lang="en-US" dirty="0"/>
          </a:p>
        </p:txBody>
      </p:sp>
    </p:spTree>
    <p:extLst>
      <p:ext uri="{BB962C8B-B14F-4D97-AF65-F5344CB8AC3E}">
        <p14:creationId xmlns:p14="http://schemas.microsoft.com/office/powerpoint/2010/main" val="3232046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What is random number?</a:t>
            </a:r>
          </a:p>
        </p:txBody>
      </p:sp>
      <p:sp>
        <p:nvSpPr>
          <p:cNvPr id="3" name="Content Placeholder 2"/>
          <p:cNvSpPr>
            <a:spLocks noGrp="1"/>
          </p:cNvSpPr>
          <p:nvPr>
            <p:ph idx="1"/>
          </p:nvPr>
        </p:nvSpPr>
        <p:spPr/>
        <p:txBody>
          <a:bodyPr>
            <a:normAutofit/>
          </a:bodyPr>
          <a:lstStyle/>
          <a:p>
            <a:r>
              <a:rPr lang="en-US" sz="2400" dirty="0"/>
              <a:t>Random numbers are sequences of </a:t>
            </a:r>
            <a:r>
              <a:rPr lang="en-US" sz="2400" b="1" dirty="0">
                <a:solidFill>
                  <a:srgbClr val="FF0000"/>
                </a:solidFill>
              </a:rPr>
              <a:t>independent </a:t>
            </a:r>
            <a:r>
              <a:rPr lang="en-US" sz="2400" dirty="0"/>
              <a:t>numbers with a </a:t>
            </a:r>
            <a:r>
              <a:rPr lang="en-US" sz="2400" b="1" dirty="0">
                <a:solidFill>
                  <a:srgbClr val="FF0000"/>
                </a:solidFill>
              </a:rPr>
              <a:t>specified distribution</a:t>
            </a:r>
            <a:r>
              <a:rPr lang="en-US" sz="2400" dirty="0"/>
              <a:t> such as uniform distribution, normal distribution and exponential distribution, etc. (We will talk about what is distribution in later slides)</a:t>
            </a:r>
          </a:p>
          <a:p>
            <a:r>
              <a:rPr lang="en-US" sz="2400" dirty="0"/>
              <a:t>Random numbers have been used for </a:t>
            </a:r>
            <a:r>
              <a:rPr lang="en-US" sz="2400" b="1" dirty="0">
                <a:solidFill>
                  <a:srgbClr val="FF0000"/>
                </a:solidFill>
              </a:rPr>
              <a:t>a long time</a:t>
            </a:r>
            <a:r>
              <a:rPr lang="en-US" sz="2400" dirty="0"/>
              <a:t>. The goal is to leave the result up to </a:t>
            </a:r>
            <a:r>
              <a:rPr lang="en-US" sz="2400" b="1" dirty="0">
                <a:solidFill>
                  <a:srgbClr val="FF0000"/>
                </a:solidFill>
              </a:rPr>
              <a:t>random chance</a:t>
            </a:r>
            <a:r>
              <a:rPr lang="en-US" sz="2400" dirty="0"/>
              <a:t>. For instance, rolling a dice and flipping a coin.</a:t>
            </a:r>
          </a:p>
          <a:p>
            <a:endParaRPr lang="en-US" sz="2400"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2</a:t>
            </a:fld>
            <a:endParaRPr lang="en-US" dirty="0"/>
          </a:p>
        </p:txBody>
      </p:sp>
    </p:spTree>
    <p:extLst>
      <p:ext uri="{BB962C8B-B14F-4D97-AF65-F5344CB8AC3E}">
        <p14:creationId xmlns:p14="http://schemas.microsoft.com/office/powerpoint/2010/main" val="195157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lstStyle/>
          <a:p>
            <a:r>
              <a:rPr lang="en-US" dirty="0" smtClean="0"/>
              <a:t>Coin Flipper</a:t>
            </a:r>
          </a:p>
          <a:p>
            <a:pPr lvl="3"/>
            <a:r>
              <a:rPr lang="en-US" dirty="0" smtClean="0">
                <a:hlinkClick r:id="rId2"/>
              </a:rPr>
              <a:t>https</a:t>
            </a:r>
            <a:r>
              <a:rPr lang="en-US" dirty="0">
                <a:hlinkClick r:id="rId2"/>
              </a:rPr>
              <a:t>://www.random.org/coins</a:t>
            </a:r>
            <a:r>
              <a:rPr lang="en-US" dirty="0" smtClean="0">
                <a:hlinkClick r:id="rId2"/>
              </a:rPr>
              <a:t>/</a:t>
            </a:r>
            <a:endParaRPr lang="en-US" dirty="0" smtClean="0"/>
          </a:p>
          <a:p>
            <a:pPr lvl="3"/>
            <a:r>
              <a:rPr lang="en-US" dirty="0">
                <a:hlinkClick r:id="rId3"/>
              </a:rPr>
              <a:t>http://www.shodor.org/interactivate/activities/Coin</a:t>
            </a:r>
            <a:r>
              <a:rPr lang="en-US" dirty="0" smtClean="0">
                <a:hlinkClick r:id="rId3"/>
              </a:rPr>
              <a:t>/</a:t>
            </a:r>
            <a:endParaRPr lang="en-US" dirty="0" smtClean="0"/>
          </a:p>
          <a:p>
            <a:pPr lvl="3"/>
            <a:endParaRPr lang="en-US" dirty="0" smtClean="0"/>
          </a:p>
          <a:p>
            <a:pPr lvl="3"/>
            <a:r>
              <a:rPr lang="en-US" dirty="0" smtClean="0"/>
              <a:t>What do you expect to see if we flip a coin 1,000 times?</a:t>
            </a:r>
          </a:p>
          <a:p>
            <a:endParaRPr lang="en-US" dirty="0" smtClean="0"/>
          </a:p>
          <a:p>
            <a:r>
              <a:rPr lang="en-US" dirty="0" smtClean="0"/>
              <a:t>Dice Roller</a:t>
            </a:r>
          </a:p>
          <a:p>
            <a:pPr lvl="3"/>
            <a:r>
              <a:rPr lang="en-US" dirty="0">
                <a:hlinkClick r:id="rId4"/>
              </a:rPr>
              <a:t>https://www.random.org/dice</a:t>
            </a:r>
            <a:r>
              <a:rPr lang="en-US" dirty="0" smtClean="0">
                <a:hlinkClick r:id="rId4"/>
              </a:rPr>
              <a:t>/</a:t>
            </a:r>
            <a:endParaRPr lang="en-US" dirty="0" smtClean="0"/>
          </a:p>
          <a:p>
            <a:pPr lvl="3"/>
            <a:r>
              <a:rPr lang="en-US" dirty="0">
                <a:hlinkClick r:id="rId5"/>
              </a:rPr>
              <a:t>http://www.roll-dice-online.com</a:t>
            </a:r>
            <a:r>
              <a:rPr lang="en-US" dirty="0" smtClean="0">
                <a:hlinkClick r:id="rId5"/>
              </a:rPr>
              <a:t>/</a:t>
            </a:r>
            <a:endParaRPr lang="en-US" dirty="0" smtClean="0"/>
          </a:p>
          <a:p>
            <a:pPr lvl="3"/>
            <a:endParaRPr lang="en-US" dirty="0"/>
          </a:p>
          <a:p>
            <a:pPr lvl="3"/>
            <a:r>
              <a:rPr lang="en-US" dirty="0" smtClean="0"/>
              <a:t>What do you expect to see if we roll a dice 1,000 times?</a:t>
            </a:r>
          </a:p>
          <a:p>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3</a:t>
            </a:fld>
            <a:endParaRPr lang="en-US" dirty="0"/>
          </a:p>
        </p:txBody>
      </p:sp>
      <p:pic>
        <p:nvPicPr>
          <p:cNvPr id="5" name="Picture 4"/>
          <p:cNvPicPr>
            <a:picLocks noChangeAspect="1"/>
          </p:cNvPicPr>
          <p:nvPr/>
        </p:nvPicPr>
        <p:blipFill>
          <a:blip r:embed="rId6"/>
          <a:stretch>
            <a:fillRect/>
          </a:stretch>
        </p:blipFill>
        <p:spPr>
          <a:xfrm>
            <a:off x="6248400" y="1905000"/>
            <a:ext cx="2286000" cy="1028700"/>
          </a:xfrm>
          <a:prstGeom prst="rect">
            <a:avLst/>
          </a:prstGeom>
        </p:spPr>
      </p:pic>
      <p:pic>
        <p:nvPicPr>
          <p:cNvPr id="6" name="Picture 5"/>
          <p:cNvPicPr>
            <a:picLocks noChangeAspect="1"/>
          </p:cNvPicPr>
          <p:nvPr/>
        </p:nvPicPr>
        <p:blipFill>
          <a:blip r:embed="rId7"/>
          <a:stretch>
            <a:fillRect/>
          </a:stretch>
        </p:blipFill>
        <p:spPr>
          <a:xfrm>
            <a:off x="6415087" y="3610275"/>
            <a:ext cx="1952625" cy="1876425"/>
          </a:xfrm>
          <a:prstGeom prst="rect">
            <a:avLst/>
          </a:prstGeom>
        </p:spPr>
      </p:pic>
    </p:spTree>
    <p:extLst>
      <p:ext uri="{BB962C8B-B14F-4D97-AF65-F5344CB8AC3E}">
        <p14:creationId xmlns:p14="http://schemas.microsoft.com/office/powerpoint/2010/main" val="2637320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What is random number generator?</a:t>
            </a:r>
          </a:p>
        </p:txBody>
      </p:sp>
      <p:sp>
        <p:nvSpPr>
          <p:cNvPr id="3" name="Content Placeholder 2"/>
          <p:cNvSpPr>
            <a:spLocks noGrp="1"/>
          </p:cNvSpPr>
          <p:nvPr>
            <p:ph idx="1"/>
          </p:nvPr>
        </p:nvSpPr>
        <p:spPr/>
        <p:txBody>
          <a:bodyPr/>
          <a:lstStyle/>
          <a:p>
            <a:r>
              <a:rPr lang="en-US" sz="2400" dirty="0"/>
              <a:t>Random number generators are just the </a:t>
            </a:r>
            <a:r>
              <a:rPr lang="en-US" sz="2400" b="1" dirty="0">
                <a:solidFill>
                  <a:srgbClr val="FF0000"/>
                </a:solidFill>
              </a:rPr>
              <a:t>modern application</a:t>
            </a:r>
            <a:r>
              <a:rPr lang="en-US" sz="2400" dirty="0"/>
              <a:t> of randomness devices such as dice and flipping coins.</a:t>
            </a:r>
          </a:p>
          <a:p>
            <a:pPr marL="0" indent="0">
              <a:buNone/>
            </a:pPr>
            <a:endParaRPr lang="en-US" sz="2400" dirty="0"/>
          </a:p>
          <a:p>
            <a:r>
              <a:rPr lang="en-US" sz="2400" dirty="0"/>
              <a:t>In modern computing, random number generators are implemented through </a:t>
            </a:r>
            <a:r>
              <a:rPr lang="en-US" sz="2400" b="1" dirty="0">
                <a:solidFill>
                  <a:srgbClr val="FF0000"/>
                </a:solidFill>
              </a:rPr>
              <a:t>programming</a:t>
            </a:r>
            <a:r>
              <a:rPr lang="en-US" sz="2400" dirty="0"/>
              <a:t> based on </a:t>
            </a:r>
            <a:r>
              <a:rPr lang="en-US" sz="2400" b="1" dirty="0">
                <a:solidFill>
                  <a:srgbClr val="FF0000"/>
                </a:solidFill>
              </a:rPr>
              <a:t>deterministic</a:t>
            </a:r>
            <a:r>
              <a:rPr lang="en-US" sz="2400" dirty="0"/>
              <a:t> computation. Therefore, this is not </a:t>
            </a:r>
            <a:r>
              <a:rPr lang="en-US" sz="2400" b="1" dirty="0">
                <a:solidFill>
                  <a:srgbClr val="FF0000"/>
                </a:solidFill>
              </a:rPr>
              <a:t>really</a:t>
            </a:r>
            <a:r>
              <a:rPr lang="en-US" sz="2400" dirty="0"/>
              <a:t> considered as true random.</a:t>
            </a:r>
          </a:p>
          <a:p>
            <a:endParaRPr lang="en-US" sz="2400" dirty="0"/>
          </a:p>
          <a:p>
            <a:r>
              <a:rPr lang="en-US" sz="2400" dirty="0"/>
              <a:t>In practice, this is </a:t>
            </a:r>
            <a:r>
              <a:rPr lang="en-US" sz="2400" b="1" dirty="0">
                <a:solidFill>
                  <a:srgbClr val="FF0000"/>
                </a:solidFill>
              </a:rPr>
              <a:t>sufficient</a:t>
            </a:r>
            <a:r>
              <a:rPr lang="en-US" sz="2400" dirty="0"/>
              <a:t> to fulfill most tasks.</a:t>
            </a:r>
          </a:p>
          <a:p>
            <a:pPr marL="0" indent="0">
              <a:buNone/>
            </a:pPr>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4</a:t>
            </a:fld>
            <a:endParaRPr lang="en-US" dirty="0"/>
          </a:p>
        </p:txBody>
      </p:sp>
    </p:spTree>
    <p:extLst>
      <p:ext uri="{BB962C8B-B14F-4D97-AF65-F5344CB8AC3E}">
        <p14:creationId xmlns:p14="http://schemas.microsoft.com/office/powerpoint/2010/main" val="3309091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Use python to generate random numbers</a:t>
            </a:r>
          </a:p>
        </p:txBody>
      </p:sp>
      <p:sp>
        <p:nvSpPr>
          <p:cNvPr id="3" name="Content Placeholder 2"/>
          <p:cNvSpPr>
            <a:spLocks noGrp="1"/>
          </p:cNvSpPr>
          <p:nvPr>
            <p:ph idx="1"/>
          </p:nvPr>
        </p:nvSpPr>
        <p:spPr/>
        <p:txBody>
          <a:bodyPr/>
          <a:lstStyle/>
          <a:p>
            <a:r>
              <a:rPr lang="en-US" sz="2400" dirty="0"/>
              <a:t>Switch to Python…</a:t>
            </a:r>
          </a:p>
          <a:p>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5</a:t>
            </a:fld>
            <a:endParaRPr lang="en-US" dirty="0"/>
          </a:p>
        </p:txBody>
      </p:sp>
    </p:spTree>
    <p:extLst>
      <p:ext uri="{BB962C8B-B14F-4D97-AF65-F5344CB8AC3E}">
        <p14:creationId xmlns:p14="http://schemas.microsoft.com/office/powerpoint/2010/main" val="320411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Distribution</a:t>
            </a:r>
          </a:p>
        </p:txBody>
      </p:sp>
      <p:sp>
        <p:nvSpPr>
          <p:cNvPr id="3" name="Content Placeholder 2"/>
          <p:cNvSpPr>
            <a:spLocks noGrp="1"/>
          </p:cNvSpPr>
          <p:nvPr>
            <p:ph idx="1"/>
          </p:nvPr>
        </p:nvSpPr>
        <p:spPr/>
        <p:txBody>
          <a:bodyPr>
            <a:normAutofit fontScale="92500"/>
          </a:bodyPr>
          <a:lstStyle/>
          <a:p>
            <a:r>
              <a:rPr lang="en-US" sz="2400" dirty="0"/>
              <a:t>As we mentioned in the first slide, random numbers are sequences of independent numbers with some specified </a:t>
            </a:r>
            <a:r>
              <a:rPr lang="en-US" sz="2400" b="1" dirty="0">
                <a:solidFill>
                  <a:srgbClr val="FF0000"/>
                </a:solidFill>
              </a:rPr>
              <a:t>distribution</a:t>
            </a:r>
            <a:r>
              <a:rPr lang="en-US" sz="2400" dirty="0"/>
              <a:t>. We now give the formal definition of </a:t>
            </a:r>
            <a:r>
              <a:rPr lang="en-US" sz="2400" b="1" dirty="0">
                <a:solidFill>
                  <a:srgbClr val="FF0000"/>
                </a:solidFill>
              </a:rPr>
              <a:t>distribution</a:t>
            </a:r>
            <a:r>
              <a:rPr lang="en-US" sz="2400" dirty="0"/>
              <a:t>:</a:t>
            </a:r>
          </a:p>
          <a:p>
            <a:r>
              <a:rPr lang="en-US" sz="2400" dirty="0"/>
              <a:t>A probability distribution is a mathematical function that provides the </a:t>
            </a:r>
            <a:r>
              <a:rPr lang="en-US" sz="2400" b="1" dirty="0">
                <a:solidFill>
                  <a:srgbClr val="FF0000"/>
                </a:solidFill>
              </a:rPr>
              <a:t>probabilities of occurrence </a:t>
            </a:r>
            <a:r>
              <a:rPr lang="en-US" sz="2400" dirty="0"/>
              <a:t>of different possible outcomes in an experiment. </a:t>
            </a:r>
            <a:endParaRPr lang="en-US" sz="2400" dirty="0" smtClean="0"/>
          </a:p>
          <a:p>
            <a:pPr lvl="3"/>
            <a:r>
              <a:rPr lang="en-US" sz="2400" dirty="0" smtClean="0"/>
              <a:t>Discrete distribution</a:t>
            </a:r>
          </a:p>
          <a:p>
            <a:pPr lvl="3"/>
            <a:r>
              <a:rPr lang="en-US" sz="2400" dirty="0" smtClean="0"/>
              <a:t>Continuous distribution</a:t>
            </a:r>
            <a:endParaRPr lang="en-US" sz="2400" dirty="0"/>
          </a:p>
          <a:p>
            <a:r>
              <a:rPr lang="en-US" sz="2400" dirty="0"/>
              <a:t>For instance, if X is used to denote the outcome of a coin toss ("the experiment"), then the </a:t>
            </a:r>
            <a:r>
              <a:rPr lang="en-US" sz="2400" b="1" dirty="0">
                <a:solidFill>
                  <a:srgbClr val="FF0000"/>
                </a:solidFill>
              </a:rPr>
              <a:t>probability distribution </a:t>
            </a:r>
            <a:r>
              <a:rPr lang="en-US" sz="2400" dirty="0"/>
              <a:t>of X would take the value 0.5 for X = heads, and 0.5 for X = tails (assuming the coin is fair).</a:t>
            </a:r>
          </a:p>
          <a:p>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6</a:t>
            </a:fld>
            <a:endParaRPr lang="en-US" dirty="0"/>
          </a:p>
        </p:txBody>
      </p:sp>
    </p:spTree>
    <p:extLst>
      <p:ext uri="{BB962C8B-B14F-4D97-AF65-F5344CB8AC3E}">
        <p14:creationId xmlns:p14="http://schemas.microsoft.com/office/powerpoint/2010/main" val="244226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Some common distributions</a:t>
            </a:r>
          </a:p>
        </p:txBody>
      </p:sp>
      <p:sp>
        <p:nvSpPr>
          <p:cNvPr id="3" name="Content Placeholder 2"/>
          <p:cNvSpPr>
            <a:spLocks noGrp="1"/>
          </p:cNvSpPr>
          <p:nvPr>
            <p:ph idx="1"/>
          </p:nvPr>
        </p:nvSpPr>
        <p:spPr>
          <a:xfrm>
            <a:off x="365125" y="1143001"/>
            <a:ext cx="8412480" cy="5026026"/>
          </a:xfrm>
        </p:spPr>
        <p:txBody>
          <a:bodyPr>
            <a:normAutofit/>
          </a:bodyPr>
          <a:lstStyle/>
          <a:p>
            <a:r>
              <a:rPr lang="en-US" sz="2400" dirty="0" smtClean="0"/>
              <a:t>Discrete Distribution</a:t>
            </a:r>
            <a:endParaRPr lang="en-US" sz="2400" dirty="0"/>
          </a:p>
          <a:p>
            <a:pPr lvl="2"/>
            <a:r>
              <a:rPr lang="en-US" sz="2400" b="1" dirty="0" smtClean="0">
                <a:solidFill>
                  <a:srgbClr val="FF0000"/>
                </a:solidFill>
              </a:rPr>
              <a:t> Bernoulli </a:t>
            </a:r>
            <a:r>
              <a:rPr lang="en-US" sz="2400" dirty="0" smtClean="0"/>
              <a:t>distribution</a:t>
            </a:r>
          </a:p>
          <a:p>
            <a:pPr lvl="2"/>
            <a:r>
              <a:rPr lang="en-US" sz="2400" dirty="0"/>
              <a:t> </a:t>
            </a:r>
            <a:r>
              <a:rPr lang="en-US" sz="2400" dirty="0" smtClean="0"/>
              <a:t>(Definition) The Bernoulli distribution has only two possible outcomes like success and failure with success probability p and failure probability 1-p.</a:t>
            </a:r>
          </a:p>
          <a:p>
            <a:pPr lvl="2"/>
            <a:r>
              <a:rPr lang="en-US" sz="2400" dirty="0" smtClean="0"/>
              <a:t> The distribution of heads and tails in coin flip is an example of a Bernoulli distribution with p=? </a:t>
            </a:r>
            <a:endParaRPr lang="en-US" sz="2400" dirty="0"/>
          </a:p>
          <a:p>
            <a:endParaRPr lang="en-US" sz="2400" b="1" dirty="0" smtClean="0">
              <a:solidFill>
                <a:srgbClr val="FF0000"/>
              </a:solidFill>
            </a:endParaRPr>
          </a:p>
          <a:p>
            <a:endParaRPr lang="en-US" sz="2400" dirty="0"/>
          </a:p>
          <a:p>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7</a:t>
            </a:fld>
            <a:endParaRPr lang="en-US" dirty="0"/>
          </a:p>
        </p:txBody>
      </p:sp>
      <p:pic>
        <p:nvPicPr>
          <p:cNvPr id="6" name="Picture 5"/>
          <p:cNvPicPr>
            <a:picLocks noChangeAspect="1"/>
          </p:cNvPicPr>
          <p:nvPr/>
        </p:nvPicPr>
        <p:blipFill>
          <a:blip r:embed="rId2"/>
          <a:stretch>
            <a:fillRect/>
          </a:stretch>
        </p:blipFill>
        <p:spPr>
          <a:xfrm>
            <a:off x="1537652" y="4160838"/>
            <a:ext cx="6067425" cy="2124075"/>
          </a:xfrm>
          <a:prstGeom prst="rect">
            <a:avLst/>
          </a:prstGeom>
        </p:spPr>
      </p:pic>
    </p:spTree>
    <p:extLst>
      <p:ext uri="{BB962C8B-B14F-4D97-AF65-F5344CB8AC3E}">
        <p14:creationId xmlns:p14="http://schemas.microsoft.com/office/powerpoint/2010/main" val="2587815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Some common distributions</a:t>
            </a:r>
          </a:p>
        </p:txBody>
      </p:sp>
      <p:sp>
        <p:nvSpPr>
          <p:cNvPr id="3" name="Content Placeholder 2"/>
          <p:cNvSpPr>
            <a:spLocks noGrp="1"/>
          </p:cNvSpPr>
          <p:nvPr>
            <p:ph idx="1"/>
          </p:nvPr>
        </p:nvSpPr>
        <p:spPr>
          <a:xfrm>
            <a:off x="365125" y="1066801"/>
            <a:ext cx="8412480" cy="5102226"/>
          </a:xfrm>
        </p:spPr>
        <p:txBody>
          <a:bodyPr>
            <a:normAutofit/>
          </a:bodyPr>
          <a:lstStyle/>
          <a:p>
            <a:r>
              <a:rPr lang="en-US" sz="2400" dirty="0" smtClean="0"/>
              <a:t>Discrete Distribution</a:t>
            </a:r>
            <a:endParaRPr lang="en-US" sz="2400" dirty="0"/>
          </a:p>
          <a:p>
            <a:pPr lvl="2"/>
            <a:r>
              <a:rPr lang="en-US" sz="2400" b="1" dirty="0" smtClean="0">
                <a:solidFill>
                  <a:srgbClr val="FF0000"/>
                </a:solidFill>
              </a:rPr>
              <a:t> </a:t>
            </a:r>
            <a:r>
              <a:rPr lang="en-US" sz="1900" b="1" dirty="0" smtClean="0">
                <a:solidFill>
                  <a:srgbClr val="FF0000"/>
                </a:solidFill>
              </a:rPr>
              <a:t>Binomial </a:t>
            </a:r>
            <a:r>
              <a:rPr lang="en-US" sz="1900" dirty="0" smtClean="0"/>
              <a:t>distribution</a:t>
            </a:r>
          </a:p>
          <a:p>
            <a:pPr lvl="2"/>
            <a:r>
              <a:rPr lang="en-US" sz="1900" dirty="0" smtClean="0"/>
              <a:t> (</a:t>
            </a:r>
            <a:r>
              <a:rPr lang="en-US" sz="1900" dirty="0"/>
              <a:t>Definition</a:t>
            </a:r>
            <a:r>
              <a:rPr lang="en-US" sz="1900" dirty="0" smtClean="0"/>
              <a:t>) Only two (mutually exclusive) outcomes are possible, such as gain or loss, head or tail, success or failure, yes or no. If the probability of success in any given trial is known, binomial distributions can be employed to compute a given number of successes in a given number of trials. </a:t>
            </a:r>
          </a:p>
          <a:p>
            <a:pPr lvl="2"/>
            <a:r>
              <a:rPr lang="en-US" sz="1900" b="1" dirty="0">
                <a:solidFill>
                  <a:srgbClr val="FF0000"/>
                </a:solidFill>
              </a:rPr>
              <a:t> </a:t>
            </a:r>
            <a:r>
              <a:rPr lang="en-US" sz="1900" dirty="0"/>
              <a:t>W</a:t>
            </a:r>
            <a:r>
              <a:rPr lang="en-US" sz="1900" dirty="0" smtClean="0"/>
              <a:t>hat distribution does the number of heads in 100 coin flips follow?</a:t>
            </a:r>
            <a:r>
              <a:rPr lang="en-US" sz="1800" b="1" dirty="0" smtClean="0">
                <a:solidFill>
                  <a:srgbClr val="FF0000"/>
                </a:solidFill>
              </a:rPr>
              <a:t> </a:t>
            </a:r>
          </a:p>
          <a:p>
            <a:endParaRPr lang="en-US" sz="2400" dirty="0"/>
          </a:p>
          <a:p>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8</a:t>
            </a:fld>
            <a:endParaRPr lang="en-US" dirty="0"/>
          </a:p>
        </p:txBody>
      </p:sp>
      <p:pic>
        <p:nvPicPr>
          <p:cNvPr id="6" name="Picture 5"/>
          <p:cNvPicPr>
            <a:picLocks noChangeAspect="1"/>
          </p:cNvPicPr>
          <p:nvPr/>
        </p:nvPicPr>
        <p:blipFill>
          <a:blip r:embed="rId2"/>
          <a:stretch>
            <a:fillRect/>
          </a:stretch>
        </p:blipFill>
        <p:spPr>
          <a:xfrm>
            <a:off x="2052002" y="3743325"/>
            <a:ext cx="5038725" cy="2886075"/>
          </a:xfrm>
          <a:prstGeom prst="rect">
            <a:avLst/>
          </a:prstGeom>
        </p:spPr>
      </p:pic>
    </p:spTree>
    <p:extLst>
      <p:ext uri="{BB962C8B-B14F-4D97-AF65-F5344CB8AC3E}">
        <p14:creationId xmlns:p14="http://schemas.microsoft.com/office/powerpoint/2010/main" val="2169073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Some common distributions</a:t>
            </a:r>
          </a:p>
        </p:txBody>
      </p:sp>
      <p:sp>
        <p:nvSpPr>
          <p:cNvPr id="3" name="Content Placeholder 2"/>
          <p:cNvSpPr>
            <a:spLocks noGrp="1"/>
          </p:cNvSpPr>
          <p:nvPr>
            <p:ph idx="1"/>
          </p:nvPr>
        </p:nvSpPr>
        <p:spPr>
          <a:xfrm>
            <a:off x="365125" y="1066800"/>
            <a:ext cx="8412480" cy="5102227"/>
          </a:xfrm>
        </p:spPr>
        <p:txBody>
          <a:bodyPr>
            <a:normAutofit/>
          </a:bodyPr>
          <a:lstStyle/>
          <a:p>
            <a:r>
              <a:rPr lang="en-US" sz="2400" dirty="0" smtClean="0"/>
              <a:t>Continuous Distribution</a:t>
            </a:r>
            <a:endParaRPr lang="en-US" sz="2400" dirty="0"/>
          </a:p>
          <a:p>
            <a:pPr lvl="2"/>
            <a:r>
              <a:rPr lang="en-US" sz="2400" b="1" dirty="0" smtClean="0">
                <a:solidFill>
                  <a:srgbClr val="FF0000"/>
                </a:solidFill>
              </a:rPr>
              <a:t> </a:t>
            </a:r>
            <a:r>
              <a:rPr lang="en-US" sz="2000" b="1" dirty="0" smtClean="0">
                <a:solidFill>
                  <a:srgbClr val="FF0000"/>
                </a:solidFill>
              </a:rPr>
              <a:t>Uniform</a:t>
            </a:r>
            <a:r>
              <a:rPr lang="en-US" sz="2000" dirty="0" smtClean="0"/>
              <a:t> distribution</a:t>
            </a:r>
          </a:p>
          <a:p>
            <a:pPr lvl="2"/>
            <a:r>
              <a:rPr lang="en-US" sz="2000" dirty="0" smtClean="0"/>
              <a:t> (Definition) A continuous random variable has a Uniform distribution if its values are </a:t>
            </a:r>
            <a:r>
              <a:rPr lang="en-US" sz="2000" dirty="0" smtClean="0">
                <a:solidFill>
                  <a:srgbClr val="FF0000"/>
                </a:solidFill>
              </a:rPr>
              <a:t>spread evenly </a:t>
            </a:r>
            <a:r>
              <a:rPr lang="en-US" sz="2000" dirty="0" smtClean="0"/>
              <a:t>over the given range of an interval.</a:t>
            </a:r>
          </a:p>
          <a:p>
            <a:pPr lvl="2"/>
            <a:r>
              <a:rPr lang="en-US" sz="2000" dirty="0" smtClean="0"/>
              <a:t> Note: the graph of a uniform distribution results in a </a:t>
            </a:r>
            <a:r>
              <a:rPr lang="en-US" sz="2000" dirty="0" smtClean="0">
                <a:solidFill>
                  <a:srgbClr val="FF0000"/>
                </a:solidFill>
              </a:rPr>
              <a:t>rectangular </a:t>
            </a:r>
            <a:r>
              <a:rPr lang="en-US" sz="2000" dirty="0" smtClean="0"/>
              <a:t>shape.</a:t>
            </a:r>
          </a:p>
          <a:p>
            <a:pPr marL="342900" lvl="2" indent="0">
              <a:buNone/>
            </a:pPr>
            <a:r>
              <a:rPr lang="en-US" sz="2400" dirty="0" smtClean="0"/>
              <a:t> </a:t>
            </a:r>
            <a:endParaRPr lang="en-US" sz="2400" dirty="0"/>
          </a:p>
          <a:p>
            <a:endParaRPr lang="en-US" sz="2400" dirty="0"/>
          </a:p>
          <a:p>
            <a:endParaRPr lang="en-US" sz="2400" b="1" dirty="0">
              <a:solidFill>
                <a:srgbClr val="FF0000"/>
              </a:solidFill>
            </a:endParaRPr>
          </a:p>
          <a:p>
            <a:pPr marL="342900" lvl="2" indent="0">
              <a:buNone/>
            </a:pPr>
            <a:endParaRPr lang="en-US" sz="2400" dirty="0"/>
          </a:p>
          <a:p>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9</a:t>
            </a:fld>
            <a:endParaRPr lang="en-US" dirty="0"/>
          </a:p>
        </p:txBody>
      </p:sp>
      <p:pic>
        <p:nvPicPr>
          <p:cNvPr id="7" name="Picture 6"/>
          <p:cNvPicPr>
            <a:picLocks noChangeAspect="1"/>
          </p:cNvPicPr>
          <p:nvPr/>
        </p:nvPicPr>
        <p:blipFill>
          <a:blip r:embed="rId2"/>
          <a:stretch>
            <a:fillRect/>
          </a:stretch>
        </p:blipFill>
        <p:spPr>
          <a:xfrm>
            <a:off x="1804352" y="3267075"/>
            <a:ext cx="5534025" cy="3133725"/>
          </a:xfrm>
          <a:prstGeom prst="rect">
            <a:avLst/>
          </a:prstGeom>
        </p:spPr>
      </p:pic>
    </p:spTree>
    <p:extLst>
      <p:ext uri="{BB962C8B-B14F-4D97-AF65-F5344CB8AC3E}">
        <p14:creationId xmlns:p14="http://schemas.microsoft.com/office/powerpoint/2010/main" val="4198349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8&quot; unique_id=&quot;10406&quot;&gt;&lt;/object&gt;&lt;object type=&quot;2&quot; unique_id=&quot;10407&quot;&gt;&lt;object type=&quot;3&quot; unique_id=&quot;10408&quot;&gt;&lt;property id=&quot;20148&quot; value=&quot;5&quot;/&gt;&lt;property id=&quot;20300&quot; value=&quot;Slide 1 - &amp;quot;Welcome to the Wells Fargo  4x3 PowerPoint template&amp;quot;&quot;/&gt;&lt;property id=&quot;20307&quot; value=&quot;275&quot;/&gt;&lt;/object&gt;&lt;object type=&quot;3&quot; unique_id=&quot;10409&quot;&gt;&lt;property id=&quot;20148&quot; value=&quot;5&quot;/&gt;&lt;property id=&quot;20300&quot; value=&quot;Slide 2 - &amp;quot;Using this PowerPoint template&amp;quot;&quot;/&gt;&lt;property id=&quot;20307&quot; value=&quot;291&quot;/&gt;&lt;/object&gt;&lt;object type=&quot;3&quot; unique_id=&quot;10410&quot;&gt;&lt;property id=&quot;20148&quot; value=&quot;5&quot;/&gt;&lt;property id=&quot;20300&quot; value=&quot;Slide 5 - &amp;quot;PowerPoint standards&amp;quot;&quot;/&gt;&lt;property id=&quot;20307&quot; value=&quot;292&quot;/&gt;&lt;/object&gt;&lt;object type=&quot;3&quot; unique_id=&quot;10411&quot;&gt;&lt;property id=&quot;20148&quot; value=&quot;5&quot;/&gt;&lt;property id=&quot;20300&quot; value=&quot;Slide 6 - &amp;quot;PowerPoint standards (continued)&amp;quot;&quot;/&gt;&lt;property id=&quot;20307&quot; value=&quot;293&quot;/&gt;&lt;/object&gt;&lt;object type=&quot;3&quot; unique_id=&quot;10412&quot;&gt;&lt;property id=&quot;20148&quot; value=&quot;5&quot;/&gt;&lt;property id=&quot;20300&quot; value=&quot;Slide 7 - &amp;quot;Accessibility considerations&amp;quot;&quot;/&gt;&lt;property id=&quot;20307&quot; value=&quot;294&quot;/&gt;&lt;/object&gt;&lt;object type=&quot;3&quot; unique_id=&quot;10413&quot;&gt;&lt;property id=&quot;20148&quot; value=&quot;5&quot;/&gt;&lt;property id=&quot;20300&quot; value=&quot;Slide 8 - &amp;quot;Using imagery in PowerPoint&amp;quot;&quot;/&gt;&lt;property id=&quot;20307&quot; value=&quot;299&quot;/&gt;&lt;/object&gt;&lt;object type=&quot;3&quot; unique_id=&quot;10414&quot;&gt;&lt;property id=&quot;20148&quot; value=&quot;5&quot;/&gt;&lt;property id=&quot;20300&quot; value=&quot;Slide 9 - &amp;quot;Using imagery in PowerPoint (continued)&amp;quot;&quot;/&gt;&lt;property id=&quot;20307&quot; value=&quot;312&quot;/&gt;&lt;/object&gt;&lt;object type=&quot;3&quot; unique_id=&quot;10415&quot;&gt;&lt;property id=&quot;20148&quot; value=&quot;5&quot;/&gt;&lt;property id=&quot;20300&quot; value=&quot;Slide 10 - &amp;quot;Copyrights and trademarks&amp;quot;&quot;/&gt;&lt;property id=&quot;20307&quot; value=&quot;296&quot;/&gt;&lt;/object&gt;&lt;object type=&quot;3&quot; unique_id=&quot;10416&quot;&gt;&lt;property id=&quot;20148&quot; value=&quot;5&quot;/&gt;&lt;property id=&quot;20300&quot; value=&quot;Slide 11 - &amp;quot;Video considerations&amp;quot;&quot;/&gt;&lt;property id=&quot;20307&quot; value=&quot;297&quot;/&gt;&lt;/object&gt;&lt;object type=&quot;3&quot; unique_id=&quot;10417&quot;&gt;&lt;property id=&quot;20148&quot; value=&quot;5&quot;/&gt;&lt;property id=&quot;20300&quot; value=&quot;Slide 12 - &amp;quot;Copyright notice and information classifications&amp;quot;&quot;/&gt;&lt;property id=&quot;20307&quot; value=&quot;298&quot;/&gt;&lt;/object&gt;&lt;object type=&quot;3&quot; unique_id=&quot;10418&quot;&gt;&lt;property id=&quot;20148&quot; value=&quot;5&quot;/&gt;&lt;property id=&quot;20300&quot; value=&quot;Slide 13 - &amp;quot;Presentation title is Wells Fargo Sans Display 32pt, three lines max&amp;quot;&quot;/&gt;&lt;property id=&quot;20307&quot; value=&quot;256&quot;/&gt;&lt;/object&gt;&lt;object type=&quot;3&quot; unique_id=&quot;10419&quot;&gt;&lt;property id=&quot;20148&quot; value=&quot;5&quot;/&gt;&lt;property id=&quot;20300&quot; value=&quot;Slide 14 - &amp;quot;Presentation title is Wells Fargo Sans Display 28pt,  two lines max&amp;quot;&quot;/&gt;&lt;property id=&quot;20307&quot; value=&quot;259&quot;/&gt;&lt;/object&gt;&lt;object type=&quot;3&quot; unique_id=&quot;10420&quot;&gt;&lt;property id=&quot;20148&quot; value=&quot;5&quot;/&gt;&lt;property id=&quot;20300&quot; value=&quot;Slide 15 - &amp;quot;Agenda&amp;quot;&quot;/&gt;&lt;property id=&quot;20307&quot; value=&quot;281&quot;/&gt;&lt;/object&gt;&lt;object type=&quot;3&quot; unique_id=&quot;10421&quot;&gt;&lt;property id=&quot;20148&quot; value=&quot;5&quot;/&gt;&lt;property id=&quot;20300&quot; value=&quot;Slide 16 - &amp;quot;Agenda&amp;quot;&quot;/&gt;&lt;property id=&quot;20307&quot; value=&quot;288&quot;/&gt;&lt;/object&gt;&lt;object type=&quot;3&quot; unique_id=&quot;10422&quot;&gt;&lt;property id=&quot;20148&quot; value=&quot;5&quot;/&gt;&lt;property id=&quot;20300&quot; value=&quot;Slide 17&quot;/&gt;&lt;property id=&quot;20307&quot; value=&quot;314&quot;/&gt;&lt;/object&gt;&lt;object type=&quot;3&quot; unique_id=&quot;10423&quot;&gt;&lt;property id=&quot;20148&quot; value=&quot;5&quot;/&gt;&lt;property id=&quot;20300&quot; value=&quot;Slide 18 - &amp;quot;Slide title is Wells Fargo Sans Display 24pt Two lines max&amp;quot;&quot;/&gt;&lt;property id=&quot;20307&quot; value=&quot;261&quot;/&gt;&lt;/object&gt;&lt;object type=&quot;3&quot; unique_id=&quot;10424&quot;&gt;&lt;property id=&quot;20148&quot; value=&quot;5&quot;/&gt;&lt;property id=&quot;20300&quot; value=&quot;Slide 19 - &amp;quot;This is a “Large Text” slide&amp;quot;&quot;/&gt;&lt;property id=&quot;20307&quot; value=&quot;309&quot;/&gt;&lt;/object&gt;&lt;object type=&quot;3&quot; unique_id=&quot;10425&quot;&gt;&lt;property id=&quot;20148&quot; value=&quot;5&quot;/&gt;&lt;property id=&quot;20300&quot; value=&quot;Slide 20 - &amp;quot;This is a “Two Content” slide Slide subtitle, if needed, is WF Sans SemiBold 14pt, black&amp;quot;&quot;/&gt;&lt;property id=&quot;20307&quot; value=&quot;262&quot;/&gt;&lt;/object&gt;&lt;object type=&quot;3&quot; unique_id=&quot;10426&quot;&gt;&lt;property id=&quot;20148&quot; value=&quot;5&quot;/&gt;&lt;property id=&quot;20300&quot; value=&quot;Slide 21 - &amp;quot;Columns can be used for text, tables,  charts, graphics, and/or photos&amp;quot;&quot;/&gt;&lt;property id=&quot;20307&quot; value=&quot;313&quot;/&gt;&lt;/object&gt;&lt;object type=&quot;3&quot; unique_id=&quot;10427&quot;&gt;&lt;property id=&quot;20148&quot; value=&quot;5&quot;/&gt;&lt;property id=&quot;20300&quot; value=&quot;Slide 22 - &amp;quot;This is a “Three Content” slide&amp;quot;&quot;/&gt;&lt;property id=&quot;20307&quot; value=&quot;263&quot;/&gt;&lt;/object&gt;&lt;object type=&quot;3&quot; unique_id=&quot;10428&quot;&gt;&lt;property id=&quot;20148&quot; value=&quot;5&quot;/&gt;&lt;property id=&quot;20300&quot; value=&quot;Slide 23 - &amp;quot;This is a “Sidebar Left” slide&amp;quot;&quot;/&gt;&lt;property id=&quot;20307&quot; value=&quot;276&quot;/&gt;&lt;/object&gt;&lt;object type=&quot;3&quot; unique_id=&quot;10429&quot;&gt;&lt;property id=&quot;20148&quot; value=&quot;5&quot;/&gt;&lt;property id=&quot;20300&quot; value=&quot;Slide 24 - &amp;quot;This is a “Sidebar Right” slide&amp;quot;&quot;/&gt;&lt;property id=&quot;20307&quot; value=&quot;277&quot;/&gt;&lt;/object&gt;&lt;object type=&quot;3&quot; unique_id=&quot;10430&quot;&gt;&lt;property id=&quot;20148&quot; value=&quot;5&quot;/&gt;&lt;property id=&quot;20300&quot; value=&quot;Slide 25 - &amp;quot;This is a “Text and Photo” slide&amp;quot;&quot;/&gt;&lt;property id=&quot;20307&quot; value=&quot;303&quot;/&gt;&lt;/object&gt;&lt;object type=&quot;3&quot; unique_id=&quot;10431&quot;&gt;&lt;property id=&quot;20148&quot; value=&quot;5&quot;/&gt;&lt;property id=&quot;20300&quot; value=&quot;Slide 26 - &amp;quot;This is a “One Photo and Caption” slide&amp;quot;&quot;/&gt;&lt;property id=&quot;20307&quot; value=&quot;271&quot;/&gt;&lt;/object&gt;&lt;object type=&quot;3&quot; unique_id=&quot;10432&quot;&gt;&lt;property id=&quot;20148&quot; value=&quot;5&quot;/&gt;&lt;property id=&quot;20300&quot; value=&quot;Slide 27 - &amp;quot;This is a “Two Photos and Captions” slide&amp;quot;&quot;/&gt;&lt;property id=&quot;20307&quot; value=&quot;272&quot;/&gt;&lt;/object&gt;&lt;object type=&quot;3&quot; unique_id=&quot;10433&quot;&gt;&lt;property id=&quot;20148&quot; value=&quot;5&quot;/&gt;&lt;property id=&quot;20300&quot; value=&quot;Slide 28&quot;/&gt;&lt;property id=&quot;20307&quot; value=&quot;265&quot;/&gt;&lt;/object&gt;&lt;object type=&quot;3&quot; unique_id=&quot;10434&quot;&gt;&lt;property id=&quot;20148&quot; value=&quot;5&quot;/&gt;&lt;property id=&quot;20300&quot; value=&quot;Slide 29&quot;/&gt;&lt;property id=&quot;20307&quot; value=&quot;269&quot;/&gt;&lt;/object&gt;&lt;object type=&quot;3&quot; unique_id=&quot;10435&quot;&gt;&lt;property id=&quot;20148&quot; value=&quot;5&quot;/&gt;&lt;property id=&quot;20300&quot; value=&quot;Slide 30&quot;/&gt;&lt;property id=&quot;20307&quot; value=&quot;278&quot;/&gt;&lt;/object&gt;&lt;object type=&quot;3&quot; unique_id=&quot;10436&quot;&gt;&lt;property id=&quot;20148&quot; value=&quot;5&quot;/&gt;&lt;property id=&quot;20300&quot; value=&quot;Slide 31&quot;/&gt;&lt;property id=&quot;20307&quot; value=&quot;267&quot;/&gt;&lt;/object&gt;&lt;object type=&quot;3&quot; unique_id=&quot;10437&quot;&gt;&lt;property id=&quot;20148&quot; value=&quot;5&quot;/&gt;&lt;property id=&quot;20300&quot; value=&quot;Slide 32 - &amp;quot;Fonts&amp;quot;&quot;/&gt;&lt;property id=&quot;20307&quot; value=&quot;286&quot;/&gt;&lt;/object&gt;&lt;object type=&quot;3&quot; unique_id=&quot;10438&quot;&gt;&lt;property id=&quot;20148&quot; value=&quot;5&quot;/&gt;&lt;property id=&quot;20300&quot; value=&quot;Slide 33 - &amp;quot;Font embedding&amp;quot;&quot;/&gt;&lt;property id=&quot;20307&quot; value=&quot;310&quot;/&gt;&lt;/object&gt;&lt;object type=&quot;3&quot; unique_id=&quot;10439&quot;&gt;&lt;property id=&quot;20148&quot; value=&quot;5&quot;/&gt;&lt;property id=&quot;20300&quot; value=&quot;Slide 34 - &amp;quot;Colors&amp;quot;&quot;/&gt;&lt;property id=&quot;20307&quot; value=&quot;280&quot;/&gt;&lt;/object&gt;&lt;object type=&quot;3&quot; unique_id=&quot;10440&quot;&gt;&lt;property id=&quot;20148&quot; value=&quot;5&quot;/&gt;&lt;property id=&quot;20300&quot; value=&quot;Slide 35 - &amp;quot;Accessibility in fonts and colors&amp;quot;&quot;/&gt;&lt;property id=&quot;20307&quot; value=&quot;300&quot;/&gt;&lt;/object&gt;&lt;object type=&quot;3&quot; unique_id=&quot;10441&quot;&gt;&lt;property id=&quot;20148&quot; value=&quot;5&quot;/&gt;&lt;property id=&quot;20300&quot; value=&quot;Slide 36 - &amp;quot;Tables&amp;quot;&quot;/&gt;&lt;property id=&quot;20307&quot; value=&quot;274&quot;/&gt;&lt;/object&gt;&lt;object type=&quot;3&quot; unique_id=&quot;10442&quot;&gt;&lt;property id=&quot;20148&quot; value=&quot;5&quot;/&gt;&lt;property id=&quot;20300&quot; value=&quot;Slide 37 - &amp;quot;Tables (continued)&amp;quot;&quot;/&gt;&lt;property id=&quot;20307&quot; value=&quot;307&quot;/&gt;&lt;/object&gt;&lt;object type=&quot;3&quot; unique_id=&quot;10443&quot;&gt;&lt;property id=&quot;20148&quot; value=&quot;5&quot;/&gt;&lt;property id=&quot;20300&quot; value=&quot;Slide 38 - &amp;quot;Charts&amp;quot;&quot;/&gt;&lt;property id=&quot;20307&quot; value=&quot;282&quot;/&gt;&lt;/object&gt;&lt;object type=&quot;3&quot; unique_id=&quot;10444&quot;&gt;&lt;property id=&quot;20148&quot; value=&quot;5&quot;/&gt;&lt;property id=&quot;20300&quot; value=&quot;Slide 39 - &amp;quot;Charts (continued)&amp;quot;&quot;/&gt;&lt;property id=&quot;20307&quot; value=&quot;285&quot;/&gt;&lt;/object&gt;&lt;object type=&quot;3&quot; unique_id=&quot;10445&quot;&gt;&lt;property id=&quot;20148&quot; value=&quot;5&quot;/&gt;&lt;property id=&quot;20300&quot; value=&quot;Slide 40 - &amp;quot;Charts (continued)&amp;quot;&quot;/&gt;&lt;property id=&quot;20307&quot; value=&quot;304&quot;/&gt;&lt;/object&gt;&lt;object type=&quot;3&quot; unique_id=&quot;10446&quot;&gt;&lt;property id=&quot;20148&quot; value=&quot;5&quot;/&gt;&lt;property id=&quot;20300&quot; value=&quot;Slide 41 - &amp;quot;Charts (continued)&amp;quot;&quot;/&gt;&lt;property id=&quot;20307&quot; value=&quot;306&quot;/&gt;&lt;/object&gt;&lt;object type=&quot;3&quot; unique_id=&quot;10447&quot;&gt;&lt;property id=&quot;20148&quot; value=&quot;5&quot;/&gt;&lt;property id=&quot;20300&quot; value=&quot;Slide 42 - &amp;quot;Charts (continued)&amp;quot;&quot;/&gt;&lt;property id=&quot;20307&quot; value=&quot;308&quot;/&gt;&lt;/object&gt;&lt;object type=&quot;3&quot; unique_id=&quot;10448&quot;&gt;&lt;property id=&quot;20148&quot; value=&quot;5&quot;/&gt;&lt;property id=&quot;20300&quot; value=&quot;Slide 43 - &amp;quot;SmartArt and graphics&amp;quot;&quot;/&gt;&lt;property id=&quot;20307&quot; value=&quot;287&quot;/&gt;&lt;/object&gt;&lt;object type=&quot;3&quot; unique_id=&quot;10449&quot;&gt;&lt;property id=&quot;20148&quot; value=&quot;5&quot;/&gt;&lt;property id=&quot;20300&quot; value=&quot;Slide 44 - &amp;quot;SmartArt and graphics (continued)&amp;quot;&quot;/&gt;&lt;property id=&quot;20307&quot; value=&quot;311&quot;/&gt;&lt;/object&gt;&lt;object type=&quot;3&quot; unique_id=&quot;10450&quot;&gt;&lt;property id=&quot;20148&quot; value=&quot;5&quot;/&gt;&lt;property id=&quot;20300&quot; value=&quot;Slide 45 - &amp;quot;Transitions, animations, and graphic effects&amp;quot;&quot;/&gt;&lt;property id=&quot;20307&quot; value=&quot;283&quot;/&gt;&lt;/object&gt;&lt;object type=&quot;3&quot; unique_id=&quot;10451&quot;&gt;&lt;property id=&quot;20148&quot; value=&quot;5&quot;/&gt;&lt;property id=&quot;20300&quot; value=&quot;Slide 3 - &amp;quot;Printing&amp;quot;&quot;/&gt;&lt;property id=&quot;20307&quot; value=&quot;301&quot;/&gt;&lt;/object&gt;&lt;object type=&quot;3&quot; unique_id=&quot;10452&quot;&gt;&lt;property id=&quot;20148&quot; value=&quot;5&quot;/&gt;&lt;property id=&quot;20300&quot; value=&quot;Slide 46&quot;/&gt;&lt;property id=&quot;20307&quot; value=&quot;284&quot;/&gt;&lt;/object&gt;&lt;object type=&quot;3&quot; unique_id=&quot;11168&quot;&gt;&lt;property id=&quot;20148&quot; value=&quot;5&quot;/&gt;&lt;property id=&quot;20300&quot; value=&quot;Slide 4 - &amp;quot;Saving as a PDF&amp;quot;&quot;/&gt;&lt;property id=&quot;20307&quot; value=&quot;315&quot;/&gt;&lt;/object&gt;&lt;/object&gt;&lt;/object&gt;&lt;/database&gt;"/>
  <p:tag name="SECTOMILLISECCONVERTED" val="1"/>
</p:tagLst>
</file>

<file path=ppt/theme/theme1.xml><?xml version="1.0" encoding="utf-8"?>
<a:theme xmlns:a="http://schemas.openxmlformats.org/drawingml/2006/main" name="Wells Fargo 2019">
  <a:themeElements>
    <a:clrScheme name="Wells Fargo 2019 Colors">
      <a:dk1>
        <a:srgbClr val="141414"/>
      </a:dk1>
      <a:lt1>
        <a:srgbClr val="FFFFFF"/>
      </a:lt1>
      <a:dk2>
        <a:srgbClr val="D71E28"/>
      </a:dk2>
      <a:lt2>
        <a:srgbClr val="F4F0ED"/>
      </a:lt2>
      <a:accent1>
        <a:srgbClr val="EB691E"/>
      </a:accent1>
      <a:accent2>
        <a:srgbClr val="D73F26"/>
      </a:accent2>
      <a:accent3>
        <a:srgbClr val="C83255"/>
      </a:accent3>
      <a:accent4>
        <a:srgbClr val="AA1E87"/>
      </a:accent4>
      <a:accent5>
        <a:srgbClr val="823291"/>
      </a:accent5>
      <a:accent6>
        <a:srgbClr val="5A469B"/>
      </a:accent6>
      <a:hlink>
        <a:srgbClr val="5A469B"/>
      </a:hlink>
      <a:folHlink>
        <a:srgbClr val="5A469B"/>
      </a:folHlink>
    </a:clrScheme>
    <a:fontScheme name="Wells Fargo 2019 Fonts">
      <a:majorFont>
        <a:latin typeface="Wells Fargo Sans Display" panose="020B0503020203020204" pitchFamily="34" charset="0"/>
        <a:ea typeface=""/>
        <a:cs typeface=""/>
      </a:majorFont>
      <a:minorFont>
        <a:latin typeface="Wells Fargo Sans" panose="020B0503020203020204" pitchFamily="34" charset="0"/>
        <a:ea typeface=""/>
        <a:cs typeface=""/>
      </a:minorFont>
    </a:fontScheme>
    <a:fmtScheme name="Wells Fargo 2019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rgbClr val="787070"/>
        </a:lnRef>
        <a:fillRef idx="1">
          <a:schemeClr val="accent1"/>
        </a:fillRef>
        <a:effectRef idx="0">
          <a:schemeClr val="dk1"/>
        </a:effectRef>
        <a:fontRef idx="minor">
          <a:schemeClr val="lt1"/>
        </a:fontRef>
      </a:style>
    </a:spDef>
    <a:lnDef>
      <a:spPr>
        <a:ln w="12700" cap="sq"/>
      </a:spPr>
      <a:bodyPr/>
      <a:lstStyle/>
      <a:style>
        <a:lnRef idx="1">
          <a:srgbClr val="787070"/>
        </a:lnRef>
        <a:fillRef idx="0">
          <a:schemeClr val="accent1"/>
        </a:fillRef>
        <a:effectRef idx="0">
          <a:schemeClr val="dk1"/>
        </a:effectRef>
        <a:fontRef idx="minor">
          <a:schemeClr val="lt1"/>
        </a:fontRef>
      </a:style>
    </a:lnDef>
    <a:txDef>
      <a:spPr>
        <a:noFill/>
      </a:spPr>
      <a:bodyPr wrap="square" lIns="0" tIns="0" rIns="0" bIns="0" rtlCol="0"/>
      <a:lstStyle>
        <a:defPPr marL="171450" indent="-171450">
          <a:lnSpc>
            <a:spcPct val="100000"/>
          </a:lnSpc>
          <a:spcBef>
            <a:spcPts val="1200"/>
          </a:spcBef>
          <a:buSzPct val="100000"/>
          <a:buFont typeface="Wells Fargo Sans"/>
          <a:buChar char="•"/>
          <a:defRPr sz="1600"/>
        </a:defPPr>
      </a:lstStyle>
    </a:txDef>
  </a:objectDefaults>
  <a:extraClrSchemeLst/>
  <a:custClrLst>
    <a:custClr name="WF Red">
      <a:srgbClr val="D71E28"/>
    </a:custClr>
    <a:custClr name="WF Yellow">
      <a:srgbClr val="FFCD41"/>
    </a:custClr>
    <a:custClr name="WF Yellow Tint 1">
      <a:srgbClr val="FFDC78"/>
    </a:custClr>
    <a:custClr name="WF Yellow Tint 2">
      <a:srgbClr val="FFE6A0"/>
    </a:custClr>
    <a:custClr name="WF Yellow Tint 3">
      <a:srgbClr val="FFF0C8"/>
    </a:custClr>
    <a:custClr name="WF Yellow Tint 4">
      <a:srgbClr val="FFF7E2"/>
    </a:custClr>
    <a:custClr name="WF Gray 1">
      <a:srgbClr val="3B3331"/>
    </a:custClr>
    <a:custClr name="WF Gray 2">
      <a:srgbClr val="787070"/>
    </a:custClr>
    <a:custClr name="WF Gray 3">
      <a:srgbClr val="B5ADAD"/>
    </a:custClr>
    <a:custClr name="WF Gray 4">
      <a:srgbClr val="F4F0ED"/>
    </a:custClr>
    <a:custClr name="WF Orange Dark 2">
      <a:srgbClr val="873100"/>
    </a:custClr>
    <a:custClr name="WF Orange Dark 1">
      <a:srgbClr val="A93E00"/>
    </a:custClr>
    <a:custClr name="WF Orange">
      <a:srgbClr val="EB691E"/>
    </a:custClr>
    <a:custClr name="WF Orange Light 1">
      <a:srgbClr val="FF9657"/>
    </a:custClr>
    <a:custClr name="WF Orange Light 1">
      <a:srgbClr val="FFC5A3"/>
    </a:custClr>
    <a:custClr name="WF Coral Dark 2">
      <a:srgbClr val="87190A"/>
    </a:custClr>
    <a:custClr name="WF Coral Dark 1">
      <a:srgbClr val="B42D19"/>
    </a:custClr>
    <a:custClr name="WF Coral">
      <a:srgbClr val="D73F26"/>
    </a:custClr>
    <a:custClr name="WF Coral Light 1">
      <a:srgbClr val="FF755E"/>
    </a:custClr>
    <a:custClr name="WF Coral Light 1">
      <a:srgbClr val="FFB1A6"/>
    </a:custClr>
    <a:custClr name="WF Pink Dark 2">
      <a:srgbClr val="6E142D"/>
    </a:custClr>
    <a:custClr name="WF Pink Dark 1">
      <a:srgbClr val="9B2341"/>
    </a:custClr>
    <a:custClr name="WF Pink">
      <a:srgbClr val="C83255"/>
    </a:custClr>
    <a:custClr name="WF Pink Light 1">
      <a:srgbClr val="F26D91"/>
    </a:custClr>
    <a:custClr name="WF Pink Light 1">
      <a:srgbClr val="FFA6BE"/>
    </a:custClr>
    <a:custClr name="WF Purple Dark 2">
      <a:srgbClr val="640A4B"/>
    </a:custClr>
    <a:custClr name="WF Purple Dark 1">
      <a:srgbClr val="871469"/>
    </a:custClr>
    <a:custClr name="WF Purple">
      <a:srgbClr val="AA1E87"/>
    </a:custClr>
    <a:custClr name="WF Purple Light 1">
      <a:srgbClr val="D169B8"/>
    </a:custClr>
    <a:custClr name="WF Purple Light 1">
      <a:srgbClr val="F2A5DC"/>
    </a:custClr>
    <a:custClr name="WF Violet Dark 2">
      <a:srgbClr val="5A1E64"/>
    </a:custClr>
    <a:custClr name="WF Violet Dark 1">
      <a:srgbClr val="64287D"/>
    </a:custClr>
    <a:custClr name="WF Violet">
      <a:srgbClr val="823291"/>
    </a:custClr>
    <a:custClr name="WF Violet Light 1">
      <a:srgbClr val="BB70CC"/>
    </a:custClr>
    <a:custClr name="WF Violet Light 1">
      <a:srgbClr val="E5A2F2"/>
    </a:custClr>
    <a:custClr name="WF Indigo Dark 2">
      <a:srgbClr val="352B6B"/>
    </a:custClr>
    <a:custClr name="WF Indigo Dark 1">
      <a:srgbClr val="463782"/>
    </a:custClr>
    <a:custClr name="WF Indigo">
      <a:srgbClr val="5A469B"/>
    </a:custClr>
    <a:custClr name="WF Indigo Light 1">
      <a:srgbClr val="9A89D9"/>
    </a:custClr>
    <a:custClr name="WF Indigo Light 1">
      <a:srgbClr val="BFB3F2"/>
    </a:custClr>
  </a:custClrLst>
  <a:extLst>
    <a:ext uri="{05A4C25C-085E-4340-85A3-A5531E510DB2}">
      <thm15:themeFamily xmlns:thm15="http://schemas.microsoft.com/office/thememl/2012/main" name="Presentation4" id="{F5A16A5F-BCCD-492C-ABBC-5CE344749FE3}" vid="{A52EFA2D-49E8-43B1-B40A-1FC7B6B864A1}"/>
    </a:ext>
  </a:extLst>
</a:theme>
</file>

<file path=ppt/theme/theme2.xml><?xml version="1.0" encoding="utf-8"?>
<a:theme xmlns:a="http://schemas.openxmlformats.org/drawingml/2006/main" name="Wells Fargo 2019">
  <a:themeElements>
    <a:clrScheme name="Wells Fargo 2019 Colors">
      <a:dk1>
        <a:srgbClr val="141414"/>
      </a:dk1>
      <a:lt1>
        <a:srgbClr val="FFFFFF"/>
      </a:lt1>
      <a:dk2>
        <a:srgbClr val="D71E28"/>
      </a:dk2>
      <a:lt2>
        <a:srgbClr val="F4F0ED"/>
      </a:lt2>
      <a:accent1>
        <a:srgbClr val="EB691E"/>
      </a:accent1>
      <a:accent2>
        <a:srgbClr val="D73F26"/>
      </a:accent2>
      <a:accent3>
        <a:srgbClr val="C83255"/>
      </a:accent3>
      <a:accent4>
        <a:srgbClr val="AA1E87"/>
      </a:accent4>
      <a:accent5>
        <a:srgbClr val="823291"/>
      </a:accent5>
      <a:accent6>
        <a:srgbClr val="5A469B"/>
      </a:accent6>
      <a:hlink>
        <a:srgbClr val="5A469B"/>
      </a:hlink>
      <a:folHlink>
        <a:srgbClr val="5A469B"/>
      </a:folHlink>
    </a:clrScheme>
    <a:fontScheme name="Wells Fargo 2019 Fonts">
      <a:majorFont>
        <a:latin typeface="Wells Fargo Sans Display" panose="020B0503020203020204" pitchFamily="34" charset="0"/>
        <a:ea typeface=""/>
        <a:cs typeface=""/>
      </a:majorFont>
      <a:minorFont>
        <a:latin typeface="Wells Fargo Sans" panose="020B0503020203020204" pitchFamily="34" charset="0"/>
        <a:ea typeface=""/>
        <a:cs typeface=""/>
      </a:minorFont>
    </a:fontScheme>
    <a:fmtScheme name="Wells Fargo 2019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rgbClr val="787070"/>
        </a:lnRef>
        <a:fillRef idx="1">
          <a:schemeClr val="accent1"/>
        </a:fillRef>
        <a:effectRef idx="0">
          <a:schemeClr val="dk1"/>
        </a:effectRef>
        <a:fontRef idx="minor">
          <a:schemeClr val="lt1"/>
        </a:fontRef>
      </a:style>
    </a:spDef>
    <a:lnDef>
      <a:spPr>
        <a:ln w="12700" cap="sq"/>
      </a:spPr>
      <a:bodyPr/>
      <a:lstStyle/>
      <a:style>
        <a:lnRef idx="1">
          <a:srgbClr val="787070"/>
        </a:lnRef>
        <a:fillRef idx="0">
          <a:schemeClr val="accent1"/>
        </a:fillRef>
        <a:effectRef idx="0">
          <a:schemeClr val="dk1"/>
        </a:effectRef>
        <a:fontRef idx="minor">
          <a:schemeClr val="lt1"/>
        </a:fontRef>
      </a:style>
    </a:lnDef>
    <a:txDef>
      <a:spPr>
        <a:noFill/>
      </a:spPr>
      <a:bodyPr wrap="square" lIns="0" tIns="0" rIns="0" bIns="0" rtlCol="0"/>
      <a:lstStyle>
        <a:defPPr marL="171450" indent="-171450">
          <a:lnSpc>
            <a:spcPct val="100000"/>
          </a:lnSpc>
          <a:spcBef>
            <a:spcPts val="1200"/>
          </a:spcBef>
          <a:buSzPct val="100000"/>
          <a:buFont typeface="Wells Fargo Sans"/>
          <a:buChar char="•"/>
          <a:defRPr sz="1600"/>
        </a:defPPr>
      </a:lstStyle>
    </a:txDef>
  </a:objectDefaults>
  <a:extraClrSchemeLst/>
  <a:custClrLst>
    <a:custClr name="WF Red">
      <a:srgbClr val="D71E28"/>
    </a:custClr>
    <a:custClr name="WF Yellow">
      <a:srgbClr val="FFCD41"/>
    </a:custClr>
    <a:custClr name="WF Yellow Tint 1">
      <a:srgbClr val="FFDC78"/>
    </a:custClr>
    <a:custClr name="WF Yellow Tint 2">
      <a:srgbClr val="FFE6A0"/>
    </a:custClr>
    <a:custClr name="WF Yellow Tint 3">
      <a:srgbClr val="FFF0C8"/>
    </a:custClr>
    <a:custClr name="WF Yellow Tint 4">
      <a:srgbClr val="FFF7E2"/>
    </a:custClr>
    <a:custClr name="WF Gray 1">
      <a:srgbClr val="3B3331"/>
    </a:custClr>
    <a:custClr name="WF Gray 2">
      <a:srgbClr val="787070"/>
    </a:custClr>
    <a:custClr name="WF Gray 3">
      <a:srgbClr val="B5ADAD"/>
    </a:custClr>
    <a:custClr name="WF Gray 4">
      <a:srgbClr val="F4F0ED"/>
    </a:custClr>
    <a:custClr name="WF Orange Dark 2">
      <a:srgbClr val="873100"/>
    </a:custClr>
    <a:custClr name="WF Orange Dark 1">
      <a:srgbClr val="A93E00"/>
    </a:custClr>
    <a:custClr name="WF Orange">
      <a:srgbClr val="EB691E"/>
    </a:custClr>
    <a:custClr name="WF Orange Light 1">
      <a:srgbClr val="FF9657"/>
    </a:custClr>
    <a:custClr name="WF Orange Light 1">
      <a:srgbClr val="FFC5A3"/>
    </a:custClr>
    <a:custClr name="WF Coral Dark 2">
      <a:srgbClr val="87190A"/>
    </a:custClr>
    <a:custClr name="WF Coral Dark 1">
      <a:srgbClr val="B42D19"/>
    </a:custClr>
    <a:custClr name="WF Coral">
      <a:srgbClr val="D73F26"/>
    </a:custClr>
    <a:custClr name="WF Coral Light 1">
      <a:srgbClr val="FF755E"/>
    </a:custClr>
    <a:custClr name="WF Coral Light 1">
      <a:srgbClr val="FFB1A6"/>
    </a:custClr>
    <a:custClr name="WF Pink Dark 2">
      <a:srgbClr val="6E142D"/>
    </a:custClr>
    <a:custClr name="WF Pink Dark 1">
      <a:srgbClr val="9B2341"/>
    </a:custClr>
    <a:custClr name="WF Pink">
      <a:srgbClr val="C83255"/>
    </a:custClr>
    <a:custClr name="WF Pink Light 1">
      <a:srgbClr val="F26D91"/>
    </a:custClr>
    <a:custClr name="WF Pink Light 1">
      <a:srgbClr val="FFA6BE"/>
    </a:custClr>
    <a:custClr name="WF Purple Dark 2">
      <a:srgbClr val="640A4B"/>
    </a:custClr>
    <a:custClr name="WF Purple Dark 1">
      <a:srgbClr val="871469"/>
    </a:custClr>
    <a:custClr name="WF Purple">
      <a:srgbClr val="AA1E87"/>
    </a:custClr>
    <a:custClr name="WF Purple Light 1">
      <a:srgbClr val="D169B8"/>
    </a:custClr>
    <a:custClr name="WF Purple Light 1">
      <a:srgbClr val="F2A5DC"/>
    </a:custClr>
    <a:custClr name="WF Violet Dark 2">
      <a:srgbClr val="5A1E64"/>
    </a:custClr>
    <a:custClr name="WF Violet Dark 1">
      <a:srgbClr val="64287D"/>
    </a:custClr>
    <a:custClr name="WF Violet">
      <a:srgbClr val="823291"/>
    </a:custClr>
    <a:custClr name="WF Violet Light 1">
      <a:srgbClr val="BB70CC"/>
    </a:custClr>
    <a:custClr name="WF Violet Light 1">
      <a:srgbClr val="E5A2F2"/>
    </a:custClr>
    <a:custClr name="WF Indigo Dark 2">
      <a:srgbClr val="352B6B"/>
    </a:custClr>
    <a:custClr name="WF Indigo Dark 1">
      <a:srgbClr val="463782"/>
    </a:custClr>
    <a:custClr name="WF Indigo">
      <a:srgbClr val="5A469B"/>
    </a:custClr>
    <a:custClr name="WF Indigo Light 1">
      <a:srgbClr val="9A89D9"/>
    </a:custClr>
    <a:custClr name="WF Indigo Light 1">
      <a:srgbClr val="BFB3F2"/>
    </a:custClr>
  </a:custClrLst>
</a:theme>
</file>

<file path=ppt/theme/theme3.xml><?xml version="1.0" encoding="utf-8"?>
<a:theme xmlns:a="http://schemas.openxmlformats.org/drawingml/2006/main" name="Wells Fargo 2019">
  <a:themeElements>
    <a:clrScheme name="Wells Fargo 2019 Colors">
      <a:dk1>
        <a:srgbClr val="141414"/>
      </a:dk1>
      <a:lt1>
        <a:srgbClr val="FFFFFF"/>
      </a:lt1>
      <a:dk2>
        <a:srgbClr val="D71E28"/>
      </a:dk2>
      <a:lt2>
        <a:srgbClr val="F4F0ED"/>
      </a:lt2>
      <a:accent1>
        <a:srgbClr val="EB691E"/>
      </a:accent1>
      <a:accent2>
        <a:srgbClr val="D73F26"/>
      </a:accent2>
      <a:accent3>
        <a:srgbClr val="C83255"/>
      </a:accent3>
      <a:accent4>
        <a:srgbClr val="AA1E87"/>
      </a:accent4>
      <a:accent5>
        <a:srgbClr val="823291"/>
      </a:accent5>
      <a:accent6>
        <a:srgbClr val="5A469B"/>
      </a:accent6>
      <a:hlink>
        <a:srgbClr val="5A469B"/>
      </a:hlink>
      <a:folHlink>
        <a:srgbClr val="5A469B"/>
      </a:folHlink>
    </a:clrScheme>
    <a:fontScheme name="Wells Fargo 2019 Fonts">
      <a:majorFont>
        <a:latin typeface="Wells Fargo Sans Display" panose="020B0503020203020204" pitchFamily="34" charset="0"/>
        <a:ea typeface=""/>
        <a:cs typeface=""/>
      </a:majorFont>
      <a:minorFont>
        <a:latin typeface="Wells Fargo Sans" panose="020B0503020203020204" pitchFamily="34" charset="0"/>
        <a:ea typeface=""/>
        <a:cs typeface=""/>
      </a:minorFont>
    </a:fontScheme>
    <a:fmtScheme name="Wells Fargo 2019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rgbClr val="787070"/>
        </a:lnRef>
        <a:fillRef idx="1">
          <a:schemeClr val="accent1"/>
        </a:fillRef>
        <a:effectRef idx="0">
          <a:schemeClr val="dk1"/>
        </a:effectRef>
        <a:fontRef idx="minor">
          <a:schemeClr val="lt1"/>
        </a:fontRef>
      </a:style>
    </a:spDef>
    <a:lnDef>
      <a:spPr>
        <a:ln w="12700" cap="sq"/>
      </a:spPr>
      <a:bodyPr/>
      <a:lstStyle/>
      <a:style>
        <a:lnRef idx="1">
          <a:srgbClr val="787070"/>
        </a:lnRef>
        <a:fillRef idx="0">
          <a:schemeClr val="accent1"/>
        </a:fillRef>
        <a:effectRef idx="0">
          <a:schemeClr val="dk1"/>
        </a:effectRef>
        <a:fontRef idx="minor">
          <a:schemeClr val="lt1"/>
        </a:fontRef>
      </a:style>
    </a:lnDef>
    <a:txDef>
      <a:spPr>
        <a:noFill/>
      </a:spPr>
      <a:bodyPr wrap="square" lIns="0" tIns="0" rIns="0" bIns="0" rtlCol="0"/>
      <a:lstStyle>
        <a:defPPr marL="171450" indent="-171450">
          <a:lnSpc>
            <a:spcPct val="100000"/>
          </a:lnSpc>
          <a:spcBef>
            <a:spcPts val="1200"/>
          </a:spcBef>
          <a:buSzPct val="100000"/>
          <a:buFont typeface="Wells Fargo Sans"/>
          <a:buChar char="•"/>
          <a:defRPr sz="1600"/>
        </a:defPPr>
      </a:lstStyle>
    </a:txDef>
  </a:objectDefaults>
  <a:extraClrSchemeLst/>
  <a:custClrLst>
    <a:custClr name="WF Red">
      <a:srgbClr val="D71E28"/>
    </a:custClr>
    <a:custClr name="WF Yellow">
      <a:srgbClr val="FFCD41"/>
    </a:custClr>
    <a:custClr name="WF Yellow Tint 1">
      <a:srgbClr val="FFDC78"/>
    </a:custClr>
    <a:custClr name="WF Yellow Tint 2">
      <a:srgbClr val="FFE6A0"/>
    </a:custClr>
    <a:custClr name="WF Yellow Tint 3">
      <a:srgbClr val="FFF0C8"/>
    </a:custClr>
    <a:custClr name="WF Yellow Tint 4">
      <a:srgbClr val="FFF7E2"/>
    </a:custClr>
    <a:custClr name="WF Gray 1">
      <a:srgbClr val="3B3331"/>
    </a:custClr>
    <a:custClr name="WF Gray 2">
      <a:srgbClr val="787070"/>
    </a:custClr>
    <a:custClr name="WF Gray 3">
      <a:srgbClr val="B5ADAD"/>
    </a:custClr>
    <a:custClr name="WF Gray 4">
      <a:srgbClr val="F4F0ED"/>
    </a:custClr>
    <a:custClr name="WF Orange Dark 2">
      <a:srgbClr val="873100"/>
    </a:custClr>
    <a:custClr name="WF Orange Dark 1">
      <a:srgbClr val="A93E00"/>
    </a:custClr>
    <a:custClr name="WF Orange">
      <a:srgbClr val="EB691E"/>
    </a:custClr>
    <a:custClr name="WF Orange Light 1">
      <a:srgbClr val="FF9657"/>
    </a:custClr>
    <a:custClr name="WF Orange Light 1">
      <a:srgbClr val="FFC5A3"/>
    </a:custClr>
    <a:custClr name="WF Coral Dark 2">
      <a:srgbClr val="87190A"/>
    </a:custClr>
    <a:custClr name="WF Coral Dark 1">
      <a:srgbClr val="B42D19"/>
    </a:custClr>
    <a:custClr name="WF Coral">
      <a:srgbClr val="D73F26"/>
    </a:custClr>
    <a:custClr name="WF Coral Light 1">
      <a:srgbClr val="FF755E"/>
    </a:custClr>
    <a:custClr name="WF Coral Light 1">
      <a:srgbClr val="FFB1A6"/>
    </a:custClr>
    <a:custClr name="WF Pink Dark 2">
      <a:srgbClr val="6E142D"/>
    </a:custClr>
    <a:custClr name="WF Pink Dark 1">
      <a:srgbClr val="9B2341"/>
    </a:custClr>
    <a:custClr name="WF Pink">
      <a:srgbClr val="C83255"/>
    </a:custClr>
    <a:custClr name="WF Pink Light 1">
      <a:srgbClr val="F26D91"/>
    </a:custClr>
    <a:custClr name="WF Pink Light 1">
      <a:srgbClr val="FFA6BE"/>
    </a:custClr>
    <a:custClr name="WF Purple Dark 2">
      <a:srgbClr val="640A4B"/>
    </a:custClr>
    <a:custClr name="WF Purple Dark 1">
      <a:srgbClr val="871469"/>
    </a:custClr>
    <a:custClr name="WF Purple">
      <a:srgbClr val="AA1E87"/>
    </a:custClr>
    <a:custClr name="WF Purple Light 1">
      <a:srgbClr val="D169B8"/>
    </a:custClr>
    <a:custClr name="WF Purple Light 1">
      <a:srgbClr val="F2A5DC"/>
    </a:custClr>
    <a:custClr name="WF Violet Dark 2">
      <a:srgbClr val="5A1E64"/>
    </a:custClr>
    <a:custClr name="WF Violet Dark 1">
      <a:srgbClr val="64287D"/>
    </a:custClr>
    <a:custClr name="WF Violet">
      <a:srgbClr val="823291"/>
    </a:custClr>
    <a:custClr name="WF Violet Light 1">
      <a:srgbClr val="BB70CC"/>
    </a:custClr>
    <a:custClr name="WF Violet Light 1">
      <a:srgbClr val="E5A2F2"/>
    </a:custClr>
    <a:custClr name="WF Indigo Dark 2">
      <a:srgbClr val="352B6B"/>
    </a:custClr>
    <a:custClr name="WF Indigo Dark 1">
      <a:srgbClr val="463782"/>
    </a:custClr>
    <a:custClr name="WF Indigo">
      <a:srgbClr val="5A469B"/>
    </a:custClr>
    <a:custClr name="WF Indigo Light 1">
      <a:srgbClr val="9A89D9"/>
    </a:custClr>
    <a:custClr name="WF Indigo Light 1">
      <a:srgbClr val="BFB3F2"/>
    </a:custClr>
  </a:custClrLst>
</a:theme>
</file>

<file path=docProps/app.xml><?xml version="1.0" encoding="utf-8"?>
<Properties xmlns="http://schemas.openxmlformats.org/officeDocument/2006/extended-properties" xmlns:vt="http://schemas.openxmlformats.org/officeDocument/2006/docPropsVTypes">
  <Template>WF 4x3 WFSans Embedded PowerPoint 18Jan2019</Template>
  <TotalTime>0</TotalTime>
  <Words>646</Words>
  <Application>Microsoft Office PowerPoint</Application>
  <PresentationFormat>On-screen Show (4:3)</PresentationFormat>
  <Paragraphs>94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Wells Fargo Sans</vt:lpstr>
      <vt:lpstr>Arial</vt:lpstr>
      <vt:lpstr>Bahnschrift</vt:lpstr>
      <vt:lpstr>Wells Fargo Sans Display</vt:lpstr>
      <vt:lpstr>Wells Fargo 2019</vt:lpstr>
      <vt:lpstr>Random Numbers, Distribution and Transformation</vt:lpstr>
      <vt:lpstr>What is random number?</vt:lpstr>
      <vt:lpstr>Experiments</vt:lpstr>
      <vt:lpstr>What is random number generator?</vt:lpstr>
      <vt:lpstr>Use python to generate random numbers</vt:lpstr>
      <vt:lpstr>Distribution</vt:lpstr>
      <vt:lpstr>Some common distributions</vt:lpstr>
      <vt:lpstr>Some common distributions</vt:lpstr>
      <vt:lpstr>Some common distributions</vt:lpstr>
      <vt:lpstr>Some common distributions</vt:lpstr>
      <vt:lpstr>Some common distributions</vt:lpstr>
      <vt:lpstr>Use python to generate distributions</vt:lpstr>
      <vt:lpstr>Transformation</vt:lpstr>
      <vt:lpstr>Transformation</vt:lpstr>
      <vt:lpstr>Practice</vt:lpstr>
    </vt:vector>
  </TitlesOfParts>
  <Manager/>
  <Company>Wells Fargo N.A.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Daniel Kern</dc:creator>
  <cp:keywords/>
  <dc:description/>
  <cp:lastModifiedBy>Xiaojing Xing</cp:lastModifiedBy>
  <cp:revision>17</cp:revision>
  <cp:lastPrinted>2018-10-13T23:11:53Z</cp:lastPrinted>
  <dcterms:created xsi:type="dcterms:W3CDTF">2019-06-07T13:40:35Z</dcterms:created>
  <dcterms:modified xsi:type="dcterms:W3CDTF">2019-06-21T21:49:49Z</dcterms:modified>
  <cp:category/>
</cp:coreProperties>
</file>