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I1KXnveFr8H4cdlrO4sf01GcE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7d40b54cd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7d40b54cd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87d40b54cd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d40b54cd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d40b54cd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87d40b54cd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d40b54cd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d40b54cd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7d40b54cd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7d40b54cd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7d40b54cd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87d40b54cd_0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7d40b54cd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7d40b54cd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7d40b54cd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7d40b54cd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7d40b54cd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87d40b54cd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7d40b54cd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7d40b54cd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7d40b54cd_0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7d40b54cd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7d40b54cd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87d40b54cd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a big variety in Chatbot development platforms. Below are a number of characteristics that should be taken into account when choosing the suitable platform to implement with your Chatbot. </a:t>
            </a:r>
            <a:endParaRPr/>
          </a:p>
        </p:txBody>
      </p:sp>
      <p:sp>
        <p:nvSpPr>
          <p:cNvPr id="237" name="Google Shape;23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7d40b54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7d40b54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7d40b54c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7d40b54c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d40b54cd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d40b54cd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87d40b54cd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d40b54cd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7d40b54cd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7d40b54cd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d40b54cd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d40b54cd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87d40b54cd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7d40b54cd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7d40b54cd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87d40b54cd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7d40b54cd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7d40b54cd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87d40b54cd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d40b54cd_0_5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87d40b54cd_0_5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g87d40b54cd_0_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706.0376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businessinsider.com/80-of-businesses-want-chatbots-by-2020-2016-12" TargetMode="External"/><Relationship Id="rId4" Type="http://schemas.openxmlformats.org/officeDocument/2006/relationships/hyperlink" Target="https://www.juniperresearch.com/press/press-releases/chatbots-a-game-changer-for-banking-healthcare" TargetMode="External"/><Relationship Id="rId5" Type="http://schemas.openxmlformats.org/officeDocument/2006/relationships/hyperlink" Target="https://www.spiceworks.com/press/releases/spiceworks-study-reveals-40-percent-large-businesses-will-implement-intelligent-assistants-chatbots-2019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Chatbot" TargetMode="External"/><Relationship Id="rId4" Type="http://schemas.openxmlformats.org/officeDocument/2006/relationships/hyperlink" Target="https://en.wikipedia.org/wiki/Text-to-speech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NLP 2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Mina Naghshnejad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d40b54cd_0_1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models</a:t>
            </a:r>
            <a:endParaRPr/>
          </a:p>
        </p:txBody>
      </p:sp>
      <p:sp>
        <p:nvSpPr>
          <p:cNvPr id="159" name="Google Shape;159;g87d40b54cd_0_16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Neural networks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Recurrent neural networks (with attention)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Convolutional neural networks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Transformers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d40b54cd_0_1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Transformers:</a:t>
            </a:r>
            <a:endParaRPr/>
          </a:p>
        </p:txBody>
      </p:sp>
      <p:sp>
        <p:nvSpPr>
          <p:cNvPr id="166" name="Google Shape;166;g87d40b54cd_0_1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Trained on huge amount of training data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stacked layer of deep neural networks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self attention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Trained on genreral corpora to facilitate fine tuning on various tasks</a:t>
            </a:r>
            <a:endParaRPr/>
          </a:p>
        </p:txBody>
      </p:sp>
      <p:pic>
        <p:nvPicPr>
          <p:cNvPr id="167" name="Google Shape;167;g87d40b54cd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125" y="3745213"/>
            <a:ext cx="88011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7d40b54cd_0_17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 learning</a:t>
            </a:r>
            <a:endParaRPr/>
          </a:p>
        </p:txBody>
      </p:sp>
      <p:sp>
        <p:nvSpPr>
          <p:cNvPr id="174" name="Google Shape;174;g87d40b54cd_0_17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Pretraining: Training the model on large corpora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Fine-tuning: Tune the model on smaller dataset (B) which is not exactly the same as (A)</a:t>
            </a:r>
            <a:endParaRPr/>
          </a:p>
        </p:txBody>
      </p:sp>
      <p:sp>
        <p:nvSpPr>
          <p:cNvPr id="175" name="Google Shape;175;g87d40b54cd_0_172"/>
          <p:cNvSpPr/>
          <p:nvPr/>
        </p:nvSpPr>
        <p:spPr>
          <a:xfrm>
            <a:off x="1179375" y="4202425"/>
            <a:ext cx="3767700" cy="2317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7d40b54cd_0_172"/>
          <p:cNvSpPr txBox="1"/>
          <p:nvPr/>
        </p:nvSpPr>
        <p:spPr>
          <a:xfrm>
            <a:off x="2114550" y="4961425"/>
            <a:ext cx="2100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87d40b54cd_0_172"/>
          <p:cNvSpPr/>
          <p:nvPr/>
        </p:nvSpPr>
        <p:spPr>
          <a:xfrm>
            <a:off x="7264825" y="5246050"/>
            <a:ext cx="1504500" cy="1022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87d40b54cd_0_172"/>
          <p:cNvSpPr txBox="1"/>
          <p:nvPr/>
        </p:nvSpPr>
        <p:spPr>
          <a:xfrm>
            <a:off x="7566325" y="5289550"/>
            <a:ext cx="2100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d40b54cd_0_178"/>
          <p:cNvSpPr txBox="1"/>
          <p:nvPr>
            <p:ph type="title"/>
          </p:nvPr>
        </p:nvSpPr>
        <p:spPr>
          <a:xfrm>
            <a:off x="415600" y="566242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GPT-2 Transformer language model(OPEN-AI)</a:t>
            </a:r>
            <a:endParaRPr/>
          </a:p>
        </p:txBody>
      </p:sp>
      <p:sp>
        <p:nvSpPr>
          <p:cNvPr id="185" name="Google Shape;185;g87d40b54cd_0_17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GPT-2 is a large </a:t>
            </a:r>
            <a:r>
              <a:rPr lang="en-US" sz="19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transformer</a:t>
            </a:r>
            <a:r>
              <a:rPr lang="en-US" sz="190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-based language model with 1.5 billion parameters, trained on a dataset of</a:t>
            </a:r>
            <a:endParaRPr sz="1250">
              <a:solidFill>
                <a:srgbClr val="0505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40GB of Internet text. </a:t>
            </a:r>
            <a:endParaRPr sz="1500">
              <a:solidFill>
                <a:srgbClr val="05052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Trained on Reddit pages:</a:t>
            </a:r>
            <a:endParaRPr sz="1500">
              <a:solidFill>
                <a:srgbClr val="05052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created a new dataset which emphasizes diversity of content, by scraping content from the Internet. In order to preserve document quality, we used only pages which have been curated/filtered by humans—specifically, we used outbound links from Reddit which received at least 3 karma. This can be thought of as a heuristic indicator for whether other users found the link interesting (whether educational or funny), leading to higher data quality than other similar datasets, such as CommonCrawl</a:t>
            </a:r>
            <a:r>
              <a:rPr lang="en-US" sz="2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of 8 million web pages. GPT-2 is trained with a simple objective: predict the next word, given all of the previous words within some text. 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d40b54cd_0_1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7d40b54cd_0_15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g87d40b54cd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1867"/>
            <a:ext cx="12192001" cy="577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d40b54cd_0_18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DialoGPT (MICROSOFT)</a:t>
            </a:r>
            <a:endParaRPr/>
          </a:p>
        </p:txBody>
      </p:sp>
      <p:sp>
        <p:nvSpPr>
          <p:cNvPr id="200" name="Google Shape;200;g87d40b54cd_0_18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Dialog model fine tuned from GPT2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model is trained on 147M multi-turn dialogue from Reddit discussion thread. The largest model can be trained in several hours on a 8 V100 machines (however this is not required), with distributed training and FP16 option.</a:t>
            </a:r>
            <a:endParaRPr sz="4100"/>
          </a:p>
        </p:txBody>
      </p:sp>
      <p:pic>
        <p:nvPicPr>
          <p:cNvPr id="201" name="Google Shape;201;g87d40b54cd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700" y="2098913"/>
            <a:ext cx="29146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Chatbots</a:t>
            </a:r>
            <a:endParaRPr/>
          </a:p>
        </p:txBody>
      </p:sp>
      <p:sp>
        <p:nvSpPr>
          <p:cNvPr id="207" name="Google Shape;20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Business Insider</a:t>
            </a:r>
            <a:r>
              <a:rPr lang="en-US"/>
              <a:t> experts predict that by 2020, 80% of enterprises will use chatbots.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According to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Lauren Foye</a:t>
            </a:r>
            <a:r>
              <a:rPr lang="en-US"/>
              <a:t>, by 2022, banks can automate up to 90% of their customer interaction using chatbots.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 survey conducted by 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Spiceworks</a:t>
            </a:r>
            <a:r>
              <a:rPr lang="en-US"/>
              <a:t> showed that 40% of large companies employing more than 500 people plan to implement one or more intelligent assistant or AI-based chat robot over corporate mobile devices in 2019.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d40b54cd_0_1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Downstream language generation tasks</a:t>
            </a:r>
            <a:endParaRPr/>
          </a:p>
        </p:txBody>
      </p:sp>
      <p:sp>
        <p:nvSpPr>
          <p:cNvPr id="214" name="Google Shape;214;g87d40b54cd_0_19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focus on two downstream language generation tasks: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Essay writing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Chatbots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d40b54cd_0_1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Essay writing</a:t>
            </a:r>
            <a:endParaRPr/>
          </a:p>
        </p:txBody>
      </p:sp>
      <p:sp>
        <p:nvSpPr>
          <p:cNvPr id="221" name="Google Shape;221;g87d40b54cd_0_19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Chat bots</a:t>
            </a:r>
            <a:endParaRPr/>
          </a:p>
        </p:txBody>
      </p:sp>
      <p:sp>
        <p:nvSpPr>
          <p:cNvPr id="227" name="Google Shape;2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Dialog datasets are small and it’s hard to learn enough about language and common-sense from them to be able to generate fluent and relevant responses.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start by </a:t>
            </a:r>
            <a:r>
              <a:rPr b="1" lang="en-US"/>
              <a:t>pretraining</a:t>
            </a:r>
            <a:r>
              <a:rPr lang="en-US"/>
              <a:t> a language model</a:t>
            </a:r>
            <a:r>
              <a:rPr b="1" lang="en-US"/>
              <a:t> </a:t>
            </a:r>
            <a:r>
              <a:rPr lang="en-US"/>
              <a:t>on a very large </a:t>
            </a:r>
            <a:r>
              <a:rPr b="1" lang="en-US"/>
              <a:t>corpus</a:t>
            </a:r>
            <a:r>
              <a:rPr lang="en-US"/>
              <a:t> of text to be able to generate long stretches of contiguous coherent text,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fine-tune </a:t>
            </a:r>
            <a:r>
              <a:rPr lang="en-US"/>
              <a:t>this language model to adapt it to our end-task: </a:t>
            </a:r>
            <a:r>
              <a:rPr b="1" lang="en-US"/>
              <a:t>dialog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 generation (NLG)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 The process of producing meaningful phrases and sentences in the form of natural language.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Can be used to produce long form content for organizations to automate custom reports, as well as produce custom content for a web or mobile application.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It can also be used to generate short blurbs of text in interactive conversations (a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chatbot</a:t>
            </a:r>
            <a:r>
              <a:rPr lang="en-US"/>
              <a:t>) which might even be read out by a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text-to-speech</a:t>
            </a:r>
            <a:r>
              <a:rPr lang="en-US"/>
              <a:t> system.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33" name="Google Shape;23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926" y="1825625"/>
            <a:ext cx="9777547" cy="487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Chatbot Characteristics</a:t>
            </a:r>
            <a:endParaRPr/>
          </a:p>
        </p:txBody>
      </p:sp>
      <p:sp>
        <p:nvSpPr>
          <p:cNvPr id="240" name="Google Shape;240;p8"/>
          <p:cNvSpPr txBox="1"/>
          <p:nvPr>
            <p:ph idx="1" type="body"/>
          </p:nvPr>
        </p:nvSpPr>
        <p:spPr>
          <a:xfrm>
            <a:off x="756271" y="1622544"/>
            <a:ext cx="10597529" cy="4554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1" lang="en-US" sz="1960"/>
              <a:t>Intent Recognition</a:t>
            </a:r>
            <a:r>
              <a:rPr lang="en-US" sz="1960"/>
              <a:t> Ability to “guess” what the user is requesting, even if phrased unexpectedly. Good intent recognition is vital if you don’t want to annoy your users.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1" lang="en-US" sz="1960"/>
              <a:t>Dialog Management </a:t>
            </a:r>
            <a:r>
              <a:rPr lang="en-US" sz="1960"/>
              <a:t>Go beyond simple Q&amp;A and enable your Chatbot to have complex and meaningful conversations with the user.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1" lang="en-US" sz="1960"/>
              <a:t>Humanization</a:t>
            </a:r>
            <a:r>
              <a:rPr lang="en-US" sz="1960"/>
              <a:t> Users get more engaged in conversation if a Chatbot acts more humanlike. Some Chatbots are able to detect and show emotions.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1" lang="en-US" sz="1960"/>
              <a:t>Interaction Channels </a:t>
            </a:r>
            <a:r>
              <a:rPr lang="en-US" sz="1960"/>
              <a:t>How will users interact with your Chatbot? Choose a platform that connects easily with your webchat, app, social media platform or voice interface.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1" lang="en-US" sz="1960"/>
              <a:t>Task Automation </a:t>
            </a:r>
            <a:r>
              <a:rPr lang="en-US" sz="1960"/>
              <a:t>Capability Does your Chatbot need to perform tasks for users? Make sure it has enough dialog capabilities and that it can connect to your back-end systems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1" lang="en-US" sz="1960"/>
              <a:t>Reporting &amp; Monitoring </a:t>
            </a:r>
            <a:r>
              <a:rPr lang="en-US" sz="1960"/>
              <a:t>Are your customers being helped? Are they happy? Does your contact center get less calls? Choose a Chatbot platform that tells you how it’s performing.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1" lang="en-US" sz="1960"/>
              <a:t>Ease of Implementation </a:t>
            </a:r>
            <a:r>
              <a:rPr lang="en-US" sz="1960"/>
              <a:t>Some platforms require custom software development, while others allow business users to configure the Chatbot themselves.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1" lang="en-US" sz="1960"/>
              <a:t>Security &amp; Compliance </a:t>
            </a:r>
            <a:r>
              <a:rPr lang="en-US" sz="1960"/>
              <a:t>Do you have extra security requirements? Or do you need to be compliant with audit regulations? Security and logging capabilities vary amongst </a:t>
            </a:r>
            <a:endParaRPr sz="19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87d40b54c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8900"/>
            <a:ext cx="10586733" cy="635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7d40b54cd_0_59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110" name="Google Shape;110;g87d40b54cd_0_59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87d40b54cd_0_59"/>
          <p:cNvPicPr preferRelativeResize="0"/>
          <p:nvPr/>
        </p:nvPicPr>
        <p:blipFill rotWithShape="1">
          <a:blip r:embed="rId3">
            <a:alphaModFix/>
          </a:blip>
          <a:srcRect b="14726" l="0" r="4315" t="0"/>
          <a:stretch/>
        </p:blipFill>
        <p:spPr>
          <a:xfrm>
            <a:off x="554125" y="2048850"/>
            <a:ext cx="5755586" cy="39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87d40b54cd_0_59"/>
          <p:cNvPicPr preferRelativeResize="0"/>
          <p:nvPr/>
        </p:nvPicPr>
        <p:blipFill rotWithShape="1">
          <a:blip r:embed="rId4">
            <a:alphaModFix/>
          </a:blip>
          <a:srcRect b="12595" l="0" r="2238" t="0"/>
          <a:stretch/>
        </p:blipFill>
        <p:spPr>
          <a:xfrm>
            <a:off x="6027700" y="1809050"/>
            <a:ext cx="5857925" cy="42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d40b54cd_0_112"/>
          <p:cNvSpPr txBox="1"/>
          <p:nvPr>
            <p:ph type="title"/>
          </p:nvPr>
        </p:nvSpPr>
        <p:spPr>
          <a:xfrm>
            <a:off x="353375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NLG is all about making choices:</a:t>
            </a:r>
            <a:endParaRPr sz="5200"/>
          </a:p>
        </p:txBody>
      </p:sp>
      <p:sp>
        <p:nvSpPr>
          <p:cNvPr id="119" name="Google Shape;119;g87d40b54cd_0_1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 to be included/omitted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Organization of content into coherent structure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Style (formality, opinion, genre, personality...)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Packaging into sentences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Syntactic constructions: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refer to entities (referring expression generation)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words to use (lexical choice)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7d40b54cd_0_1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Analogy from classic probability</a:t>
            </a:r>
            <a:endParaRPr/>
          </a:p>
        </p:txBody>
      </p:sp>
      <p:sp>
        <p:nvSpPr>
          <p:cNvPr id="126" name="Google Shape;126;g87d40b54cd_0_1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take a ball from a box and then check its color.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is the probability that the ball is red?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Pr(ball=red)=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|red balls|/|all balls in the box|</a:t>
            </a:r>
            <a:endParaRPr/>
          </a:p>
        </p:txBody>
      </p:sp>
      <p:pic>
        <p:nvPicPr>
          <p:cNvPr id="127" name="Google Shape;127;g87d40b54cd_0_128"/>
          <p:cNvPicPr preferRelativeResize="0"/>
          <p:nvPr/>
        </p:nvPicPr>
        <p:blipFill rotWithShape="1">
          <a:blip r:embed="rId3">
            <a:alphaModFix/>
          </a:blip>
          <a:srcRect b="3799" l="3670" r="0" t="0"/>
          <a:stretch/>
        </p:blipFill>
        <p:spPr>
          <a:xfrm>
            <a:off x="6023050" y="2818150"/>
            <a:ext cx="5302300" cy="30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d40b54cd_0_1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model:</a:t>
            </a:r>
            <a:endParaRPr/>
          </a:p>
        </p:txBody>
      </p:sp>
      <p:sp>
        <p:nvSpPr>
          <p:cNvPr id="134" name="Google Shape;134;g87d40b54cd_0_1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task of predicting the next word, given the words so far</a:t>
            </a:r>
            <a:endParaRPr sz="2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Goal: estimate the probability of a word sequence</a:t>
            </a:r>
            <a:endParaRPr sz="3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Earlier models (N-gram models): </a:t>
            </a:r>
            <a:endParaRPr sz="3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Probability is conditioned on a window of (n-1) previous words</a:t>
            </a:r>
            <a:endParaRPr sz="2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Estimate the probability based on the training data</a:t>
            </a:r>
            <a:endParaRPr sz="3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87d40b54cd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925" y="5179938"/>
            <a:ext cx="55816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87d40b54cd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225" y="702108"/>
            <a:ext cx="4845487" cy="6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d40b54cd_0_1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NN-based language model</a:t>
            </a:r>
            <a:endParaRPr/>
          </a:p>
        </p:txBody>
      </p:sp>
      <p:sp>
        <p:nvSpPr>
          <p:cNvPr id="143" name="Google Shape;143;g87d40b54cd_0_1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P(“wreck a nice beach”) = P(wreck|START)P(a|wreck)P(nice|a)P(beach|nice)</a:t>
            </a:r>
            <a:endParaRPr sz="2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g87d40b54cd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75" y="2694175"/>
            <a:ext cx="9035449" cy="36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d40b54cd_0_14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NN-based language model</a:t>
            </a:r>
            <a:endParaRPr/>
          </a:p>
        </p:txBody>
      </p:sp>
      <p:sp>
        <p:nvSpPr>
          <p:cNvPr id="151" name="Google Shape;151;g87d40b54cd_0_14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input layer (or hidden layer) of the related words are close </a:t>
            </a:r>
            <a:r>
              <a:rPr lang="en-US" sz="3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P(jump|dog) is large, P(jump|cat) increase accordingly(even there is not “... cat jump ...” in the data)</a:t>
            </a:r>
            <a:endParaRPr sz="3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87d40b54cd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875" y="3624400"/>
            <a:ext cx="6217299" cy="29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2020-05-27T03:25:24Z</dcterms:created>
  <dc:creator>Naghshnejad, Mina</dc:creator>
</cp:coreProperties>
</file>