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heme/themeOverride12.xml" ContentType="application/vnd.openxmlformats-officedocument.themeOverride+xml"/>
  <Override PartName="/ppt/notesSlides/notesSlide2.xml" ContentType="application/vnd.openxmlformats-officedocument.presentationml.notesSlide+xml"/>
  <Override PartName="/ppt/theme/themeOverride13.xml" ContentType="application/vnd.openxmlformats-officedocument.themeOverride+xml"/>
  <Override PartName="/ppt/notesSlides/notesSlide3.xml" ContentType="application/vnd.openxmlformats-officedocument.presentationml.notesSlide+xml"/>
  <Override PartName="/ppt/theme/themeOverride14.xml" ContentType="application/vnd.openxmlformats-officedocument.themeOverride+xml"/>
  <Override PartName="/ppt/notesSlides/notesSlide4.xml" ContentType="application/vnd.openxmlformats-officedocument.presentationml.notesSl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8.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80" r:id="rId5"/>
    <p:sldId id="281" r:id="rId6"/>
    <p:sldId id="260" r:id="rId7"/>
    <p:sldId id="268" r:id="rId8"/>
    <p:sldId id="276" r:id="rId9"/>
    <p:sldId id="277" r:id="rId10"/>
    <p:sldId id="261" r:id="rId11"/>
    <p:sldId id="269" r:id="rId12"/>
    <p:sldId id="262" r:id="rId13"/>
    <p:sldId id="270" r:id="rId14"/>
    <p:sldId id="271" r:id="rId15"/>
    <p:sldId id="272" r:id="rId16"/>
    <p:sldId id="273" r:id="rId17"/>
    <p:sldId id="274" r:id="rId18"/>
    <p:sldId id="275" r:id="rId19"/>
    <p:sldId id="278" r:id="rId20"/>
    <p:sldId id="279" r:id="rId21"/>
    <p:sldId id="282" r:id="rId22"/>
    <p:sldId id="283" r:id="rId23"/>
    <p:sldId id="284" r:id="rId24"/>
    <p:sldId id="28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690" autoAdjust="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r>
              <a:rPr lang="en-US" sz="1800"/>
              <a:t>Voter Turnout% vs Change in GDP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GDP!$E$1</c:f>
              <c:strCache>
                <c:ptCount val="1"/>
                <c:pt idx="0">
                  <c:v>Voter Turnout%</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linear"/>
            <c:dispRSqr val="0"/>
            <c:dispEq val="0"/>
          </c:trendline>
          <c:xVal>
            <c:numRef>
              <c:f>GDP!$D$2:$D$34</c:f>
              <c:numCache>
                <c:formatCode>0%</c:formatCode>
                <c:ptCount val="33"/>
                <c:pt idx="0">
                  <c:v>0.53232959973679939</c:v>
                </c:pt>
                <c:pt idx="1">
                  <c:v>0.46167917494405986</c:v>
                </c:pt>
                <c:pt idx="2">
                  <c:v>0.33079253878286602</c:v>
                </c:pt>
                <c:pt idx="3">
                  <c:v>0.45695713938974275</c:v>
                </c:pt>
                <c:pt idx="4">
                  <c:v>0.42523884505946064</c:v>
                </c:pt>
                <c:pt idx="5">
                  <c:v>0.38518408072013582</c:v>
                </c:pt>
                <c:pt idx="6">
                  <c:v>0.35256448618571401</c:v>
                </c:pt>
                <c:pt idx="7">
                  <c:v>0.36841674484361869</c:v>
                </c:pt>
                <c:pt idx="8">
                  <c:v>0.36630946525979713</c:v>
                </c:pt>
                <c:pt idx="9">
                  <c:v>0.5593224430954804</c:v>
                </c:pt>
                <c:pt idx="10">
                  <c:v>0.46889270853610909</c:v>
                </c:pt>
                <c:pt idx="11">
                  <c:v>0.36073098429275752</c:v>
                </c:pt>
                <c:pt idx="12">
                  <c:v>0.38298120565322413</c:v>
                </c:pt>
                <c:pt idx="13">
                  <c:v>0.24242714707995669</c:v>
                </c:pt>
                <c:pt idx="14">
                  <c:v>0.53495589535586219</c:v>
                </c:pt>
                <c:pt idx="15">
                  <c:v>0.33155563725732401</c:v>
                </c:pt>
                <c:pt idx="16">
                  <c:v>0.47814350658199334</c:v>
                </c:pt>
                <c:pt idx="17">
                  <c:v>0.29905919903425482</c:v>
                </c:pt>
                <c:pt idx="18">
                  <c:v>0.25859664543552269</c:v>
                </c:pt>
                <c:pt idx="19">
                  <c:v>0.2374866747466402</c:v>
                </c:pt>
                <c:pt idx="20">
                  <c:v>0.5881534920398116</c:v>
                </c:pt>
                <c:pt idx="21">
                  <c:v>0.28322002504380583</c:v>
                </c:pt>
                <c:pt idx="22">
                  <c:v>0.46871564715304886</c:v>
                </c:pt>
                <c:pt idx="23">
                  <c:v>0.44860916203694806</c:v>
                </c:pt>
                <c:pt idx="24">
                  <c:v>0.32413037416732565</c:v>
                </c:pt>
                <c:pt idx="25">
                  <c:v>0.29774385646665724</c:v>
                </c:pt>
                <c:pt idx="26">
                  <c:v>0.49124663280536945</c:v>
                </c:pt>
                <c:pt idx="27">
                  <c:v>0.3914470644286151</c:v>
                </c:pt>
                <c:pt idx="28">
                  <c:v>0.53955975574977921</c:v>
                </c:pt>
                <c:pt idx="29">
                  <c:v>0.41157254106309576</c:v>
                </c:pt>
                <c:pt idx="30">
                  <c:v>0.36815183274647134</c:v>
                </c:pt>
                <c:pt idx="31">
                  <c:v>0.34303099910219337</c:v>
                </c:pt>
                <c:pt idx="32">
                  <c:v>0.32651131602325156</c:v>
                </c:pt>
              </c:numCache>
            </c:numRef>
          </c:xVal>
          <c:yVal>
            <c:numRef>
              <c:f>GDP!$E$2:$E$34</c:f>
              <c:numCache>
                <c:formatCode>General</c:formatCode>
                <c:ptCount val="33"/>
                <c:pt idx="0">
                  <c:v>65.09</c:v>
                </c:pt>
                <c:pt idx="1">
                  <c:v>80.22</c:v>
                </c:pt>
                <c:pt idx="2">
                  <c:v>81.150000000000006</c:v>
                </c:pt>
                <c:pt idx="3">
                  <c:v>81.569999999999993</c:v>
                </c:pt>
                <c:pt idx="4">
                  <c:v>57.3</c:v>
                </c:pt>
                <c:pt idx="5">
                  <c:v>70.599999999999994</c:v>
                </c:pt>
                <c:pt idx="6">
                  <c:v>71.59</c:v>
                </c:pt>
                <c:pt idx="7">
                  <c:v>60.58</c:v>
                </c:pt>
                <c:pt idx="8">
                  <c:v>75.099999999999994</c:v>
                </c:pt>
                <c:pt idx="9">
                  <c:v>64.41</c:v>
                </c:pt>
                <c:pt idx="10">
                  <c:v>70.23</c:v>
                </c:pt>
                <c:pt idx="11">
                  <c:v>72.239999999999995</c:v>
                </c:pt>
                <c:pt idx="12">
                  <c:v>44.84</c:v>
                </c:pt>
                <c:pt idx="13">
                  <c:v>66.78</c:v>
                </c:pt>
                <c:pt idx="14">
                  <c:v>68.77</c:v>
                </c:pt>
                <c:pt idx="15">
                  <c:v>77.790000000000006</c:v>
                </c:pt>
                <c:pt idx="16">
                  <c:v>71.16</c:v>
                </c:pt>
                <c:pt idx="17">
                  <c:v>60.96</c:v>
                </c:pt>
                <c:pt idx="18">
                  <c:v>82.54</c:v>
                </c:pt>
                <c:pt idx="19">
                  <c:v>71.400000000000006</c:v>
                </c:pt>
                <c:pt idx="20">
                  <c:v>63.05</c:v>
                </c:pt>
                <c:pt idx="21">
                  <c:v>82.91</c:v>
                </c:pt>
                <c:pt idx="22">
                  <c:v>73.22</c:v>
                </c:pt>
                <c:pt idx="23">
                  <c:v>81.239999999999995</c:v>
                </c:pt>
                <c:pt idx="24">
                  <c:v>65.89</c:v>
                </c:pt>
                <c:pt idx="25">
                  <c:v>66.27</c:v>
                </c:pt>
                <c:pt idx="26">
                  <c:v>81.02</c:v>
                </c:pt>
                <c:pt idx="27">
                  <c:v>72.39</c:v>
                </c:pt>
                <c:pt idx="28">
                  <c:v>62.75</c:v>
                </c:pt>
                <c:pt idx="29">
                  <c:v>82.35</c:v>
                </c:pt>
                <c:pt idx="30">
                  <c:v>59.18</c:v>
                </c:pt>
                <c:pt idx="31">
                  <c:v>61.64</c:v>
                </c:pt>
                <c:pt idx="32">
                  <c:v>81.72</c:v>
                </c:pt>
              </c:numCache>
            </c:numRef>
          </c:yVal>
          <c:smooth val="0"/>
          <c:extLst>
            <c:ext xmlns:c16="http://schemas.microsoft.com/office/drawing/2014/chart" uri="{C3380CC4-5D6E-409C-BE32-E72D297353CC}">
              <c16:uniqueId val="{00000001-105D-4076-8CFC-D5BB3C142844}"/>
            </c:ext>
          </c:extLst>
        </c:ser>
        <c:dLbls>
          <c:showLegendKey val="0"/>
          <c:showVal val="0"/>
          <c:showCatName val="0"/>
          <c:showSerName val="0"/>
          <c:showPercent val="0"/>
          <c:showBubbleSize val="0"/>
        </c:dLbls>
        <c:axId val="823107184"/>
        <c:axId val="823098184"/>
      </c:scatterChart>
      <c:valAx>
        <c:axId val="823107184"/>
        <c:scaling>
          <c:orientation val="minMax"/>
          <c:min val="0.2"/>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dirty="0"/>
                  <a:t>Variance</a:t>
                </a:r>
                <a:r>
                  <a:rPr lang="en-IN" baseline="0" dirty="0"/>
                  <a:t> </a:t>
                </a:r>
                <a:r>
                  <a:rPr lang="en-IN" dirty="0"/>
                  <a:t>in GDP (between 2014 and 2019)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823098184"/>
        <c:crosses val="autoZero"/>
        <c:crossBetween val="midCat"/>
      </c:valAx>
      <c:valAx>
        <c:axId val="823098184"/>
        <c:scaling>
          <c:orientation val="minMax"/>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dirty="0"/>
                  <a:t>Voter Turnout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823107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a:t>Voter Turnout % vs Number of Candidates</a:t>
            </a:r>
          </a:p>
        </c:rich>
      </c:tx>
      <c:layout>
        <c:manualLayout>
          <c:xMode val="edge"/>
          <c:yMode val="edge"/>
          <c:x val="0.15876271514751153"/>
          <c:y val="1.121200632495862E-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'Number of Candidates vs Voter T'!$C$1</c:f>
              <c:strCache>
                <c:ptCount val="1"/>
                <c:pt idx="0">
                  <c:v>Voter Turnout %</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'Number of Candidates vs Voter T'!$B$2:$B$73</c:f>
              <c:numCache>
                <c:formatCode>General</c:formatCode>
                <c:ptCount val="72"/>
                <c:pt idx="0">
                  <c:v>8</c:v>
                </c:pt>
                <c:pt idx="1">
                  <c:v>52</c:v>
                </c:pt>
                <c:pt idx="2">
                  <c:v>8</c:v>
                </c:pt>
                <c:pt idx="3">
                  <c:v>29</c:v>
                </c:pt>
                <c:pt idx="4">
                  <c:v>119</c:v>
                </c:pt>
                <c:pt idx="5">
                  <c:v>25</c:v>
                </c:pt>
                <c:pt idx="6">
                  <c:v>40</c:v>
                </c:pt>
                <c:pt idx="7">
                  <c:v>9</c:v>
                </c:pt>
                <c:pt idx="8">
                  <c:v>5</c:v>
                </c:pt>
                <c:pt idx="9">
                  <c:v>7</c:v>
                </c:pt>
                <c:pt idx="10">
                  <c:v>50</c:v>
                </c:pt>
                <c:pt idx="11">
                  <c:v>52</c:v>
                </c:pt>
                <c:pt idx="12">
                  <c:v>16</c:v>
                </c:pt>
                <c:pt idx="13">
                  <c:v>21</c:v>
                </c:pt>
                <c:pt idx="14">
                  <c:v>56</c:v>
                </c:pt>
                <c:pt idx="15">
                  <c:v>63</c:v>
                </c:pt>
                <c:pt idx="16">
                  <c:v>25</c:v>
                </c:pt>
                <c:pt idx="17">
                  <c:v>7</c:v>
                </c:pt>
                <c:pt idx="18">
                  <c:v>78</c:v>
                </c:pt>
                <c:pt idx="19">
                  <c:v>95</c:v>
                </c:pt>
                <c:pt idx="20">
                  <c:v>13</c:v>
                </c:pt>
                <c:pt idx="21">
                  <c:v>6</c:v>
                </c:pt>
                <c:pt idx="22">
                  <c:v>5</c:v>
                </c:pt>
                <c:pt idx="23">
                  <c:v>5</c:v>
                </c:pt>
                <c:pt idx="24">
                  <c:v>55</c:v>
                </c:pt>
                <c:pt idx="25">
                  <c:v>33</c:v>
                </c:pt>
                <c:pt idx="26">
                  <c:v>12</c:v>
                </c:pt>
                <c:pt idx="27">
                  <c:v>55</c:v>
                </c:pt>
                <c:pt idx="28">
                  <c:v>39</c:v>
                </c:pt>
                <c:pt idx="29">
                  <c:v>11</c:v>
                </c:pt>
                <c:pt idx="30">
                  <c:v>60</c:v>
                </c:pt>
                <c:pt idx="31">
                  <c:v>46</c:v>
                </c:pt>
                <c:pt idx="32">
                  <c:v>11</c:v>
                </c:pt>
                <c:pt idx="33">
                  <c:v>200</c:v>
                </c:pt>
                <c:pt idx="34">
                  <c:v>19</c:v>
                </c:pt>
                <c:pt idx="35">
                  <c:v>51</c:v>
                </c:pt>
                <c:pt idx="36">
                  <c:v>12</c:v>
                </c:pt>
                <c:pt idx="37">
                  <c:v>40</c:v>
                </c:pt>
                <c:pt idx="38">
                  <c:v>9</c:v>
                </c:pt>
                <c:pt idx="39">
                  <c:v>20</c:v>
                </c:pt>
                <c:pt idx="40">
                  <c:v>77</c:v>
                </c:pt>
                <c:pt idx="41">
                  <c:v>11</c:v>
                </c:pt>
                <c:pt idx="42">
                  <c:v>28</c:v>
                </c:pt>
                <c:pt idx="43">
                  <c:v>10</c:v>
                </c:pt>
                <c:pt idx="44">
                  <c:v>5</c:v>
                </c:pt>
                <c:pt idx="45">
                  <c:v>11</c:v>
                </c:pt>
                <c:pt idx="46">
                  <c:v>34</c:v>
                </c:pt>
                <c:pt idx="47">
                  <c:v>44</c:v>
                </c:pt>
                <c:pt idx="48">
                  <c:v>11</c:v>
                </c:pt>
                <c:pt idx="49">
                  <c:v>21</c:v>
                </c:pt>
                <c:pt idx="50">
                  <c:v>41</c:v>
                </c:pt>
                <c:pt idx="51">
                  <c:v>40</c:v>
                </c:pt>
                <c:pt idx="52">
                  <c:v>26</c:v>
                </c:pt>
                <c:pt idx="53">
                  <c:v>7</c:v>
                </c:pt>
                <c:pt idx="54">
                  <c:v>57</c:v>
                </c:pt>
                <c:pt idx="55">
                  <c:v>67</c:v>
                </c:pt>
                <c:pt idx="56">
                  <c:v>12</c:v>
                </c:pt>
                <c:pt idx="57">
                  <c:v>8</c:v>
                </c:pt>
                <c:pt idx="58">
                  <c:v>4</c:v>
                </c:pt>
                <c:pt idx="59">
                  <c:v>4</c:v>
                </c:pt>
                <c:pt idx="60">
                  <c:v>45</c:v>
                </c:pt>
                <c:pt idx="61">
                  <c:v>28</c:v>
                </c:pt>
                <c:pt idx="62">
                  <c:v>13</c:v>
                </c:pt>
                <c:pt idx="63">
                  <c:v>39</c:v>
                </c:pt>
                <c:pt idx="64">
                  <c:v>41</c:v>
                </c:pt>
                <c:pt idx="65">
                  <c:v>7</c:v>
                </c:pt>
                <c:pt idx="66">
                  <c:v>47</c:v>
                </c:pt>
                <c:pt idx="67">
                  <c:v>47</c:v>
                </c:pt>
                <c:pt idx="68">
                  <c:v>13</c:v>
                </c:pt>
                <c:pt idx="69">
                  <c:v>165</c:v>
                </c:pt>
                <c:pt idx="70">
                  <c:v>27</c:v>
                </c:pt>
                <c:pt idx="71">
                  <c:v>43</c:v>
                </c:pt>
              </c:numCache>
            </c:numRef>
          </c:xVal>
          <c:yVal>
            <c:numRef>
              <c:f>'Number of Candidates vs Voter T'!$C$2:$C$73</c:f>
              <c:numCache>
                <c:formatCode>General</c:formatCode>
                <c:ptCount val="72"/>
                <c:pt idx="0">
                  <c:v>65.09</c:v>
                </c:pt>
                <c:pt idx="1">
                  <c:v>80.22</c:v>
                </c:pt>
                <c:pt idx="2">
                  <c:v>81.150000000000006</c:v>
                </c:pt>
                <c:pt idx="3">
                  <c:v>81.569999999999993</c:v>
                </c:pt>
                <c:pt idx="4">
                  <c:v>57.3</c:v>
                </c:pt>
                <c:pt idx="5">
                  <c:v>70.599999999999994</c:v>
                </c:pt>
                <c:pt idx="6">
                  <c:v>71.59</c:v>
                </c:pt>
                <c:pt idx="7">
                  <c:v>79.58</c:v>
                </c:pt>
                <c:pt idx="8">
                  <c:v>71.849999999999994</c:v>
                </c:pt>
                <c:pt idx="9">
                  <c:v>75.099999999999994</c:v>
                </c:pt>
                <c:pt idx="10">
                  <c:v>64.41</c:v>
                </c:pt>
                <c:pt idx="11">
                  <c:v>70.23</c:v>
                </c:pt>
                <c:pt idx="12">
                  <c:v>72.239999999999995</c:v>
                </c:pt>
                <c:pt idx="13">
                  <c:v>44.84</c:v>
                </c:pt>
                <c:pt idx="14">
                  <c:v>66.78</c:v>
                </c:pt>
                <c:pt idx="15">
                  <c:v>68.77</c:v>
                </c:pt>
                <c:pt idx="16">
                  <c:v>77.790000000000006</c:v>
                </c:pt>
                <c:pt idx="17">
                  <c:v>85.18</c:v>
                </c:pt>
                <c:pt idx="18">
                  <c:v>71.16</c:v>
                </c:pt>
                <c:pt idx="19">
                  <c:v>60.96</c:v>
                </c:pt>
                <c:pt idx="20">
                  <c:v>82.54</c:v>
                </c:pt>
                <c:pt idx="21">
                  <c:v>71.400000000000006</c:v>
                </c:pt>
                <c:pt idx="22">
                  <c:v>63.05</c:v>
                </c:pt>
                <c:pt idx="23">
                  <c:v>82.91</c:v>
                </c:pt>
                <c:pt idx="24">
                  <c:v>60.58</c:v>
                </c:pt>
                <c:pt idx="25">
                  <c:v>73.22</c:v>
                </c:pt>
                <c:pt idx="26">
                  <c:v>81.239999999999995</c:v>
                </c:pt>
                <c:pt idx="27">
                  <c:v>65.89</c:v>
                </c:pt>
                <c:pt idx="28">
                  <c:v>66.27</c:v>
                </c:pt>
                <c:pt idx="29">
                  <c:v>81.02</c:v>
                </c:pt>
                <c:pt idx="30">
                  <c:v>72.39</c:v>
                </c:pt>
                <c:pt idx="31">
                  <c:v>62.75</c:v>
                </c:pt>
                <c:pt idx="32">
                  <c:v>82.35</c:v>
                </c:pt>
                <c:pt idx="33">
                  <c:v>59.18</c:v>
                </c:pt>
                <c:pt idx="34">
                  <c:v>61.64</c:v>
                </c:pt>
                <c:pt idx="35">
                  <c:v>81.72</c:v>
                </c:pt>
                <c:pt idx="36">
                  <c:v>70.66</c:v>
                </c:pt>
                <c:pt idx="37">
                  <c:v>78.709999999999994</c:v>
                </c:pt>
                <c:pt idx="38">
                  <c:v>78.61</c:v>
                </c:pt>
                <c:pt idx="39">
                  <c:v>80.08</c:v>
                </c:pt>
                <c:pt idx="40">
                  <c:v>56.25</c:v>
                </c:pt>
                <c:pt idx="41">
                  <c:v>73.709999999999994</c:v>
                </c:pt>
                <c:pt idx="42">
                  <c:v>69.37</c:v>
                </c:pt>
                <c:pt idx="43">
                  <c:v>84.07</c:v>
                </c:pt>
                <c:pt idx="44">
                  <c:v>78.010000000000005</c:v>
                </c:pt>
                <c:pt idx="45">
                  <c:v>77.02</c:v>
                </c:pt>
                <c:pt idx="46">
                  <c:v>63.6</c:v>
                </c:pt>
                <c:pt idx="47">
                  <c:v>71.41</c:v>
                </c:pt>
                <c:pt idx="48">
                  <c:v>64.42</c:v>
                </c:pt>
                <c:pt idx="49">
                  <c:v>49.66</c:v>
                </c:pt>
                <c:pt idx="50">
                  <c:v>63.8</c:v>
                </c:pt>
                <c:pt idx="51">
                  <c:v>67.17</c:v>
                </c:pt>
                <c:pt idx="52">
                  <c:v>73.89</c:v>
                </c:pt>
                <c:pt idx="53">
                  <c:v>86.61</c:v>
                </c:pt>
                <c:pt idx="54">
                  <c:v>61.59</c:v>
                </c:pt>
                <c:pt idx="55">
                  <c:v>60.29</c:v>
                </c:pt>
                <c:pt idx="56">
                  <c:v>79.61</c:v>
                </c:pt>
                <c:pt idx="57">
                  <c:v>68.790000000000006</c:v>
                </c:pt>
                <c:pt idx="58">
                  <c:v>61.69</c:v>
                </c:pt>
                <c:pt idx="59">
                  <c:v>87.82</c:v>
                </c:pt>
                <c:pt idx="60">
                  <c:v>65.069999999999993</c:v>
                </c:pt>
                <c:pt idx="61">
                  <c:v>73.64</c:v>
                </c:pt>
                <c:pt idx="62">
                  <c:v>82.1</c:v>
                </c:pt>
                <c:pt idx="63">
                  <c:v>70.61</c:v>
                </c:pt>
                <c:pt idx="64">
                  <c:v>63.06</c:v>
                </c:pt>
                <c:pt idx="65">
                  <c:v>83.33</c:v>
                </c:pt>
                <c:pt idx="66">
                  <c:v>73.680000000000007</c:v>
                </c:pt>
                <c:pt idx="67">
                  <c:v>68.97</c:v>
                </c:pt>
                <c:pt idx="68">
                  <c:v>84.72</c:v>
                </c:pt>
                <c:pt idx="69">
                  <c:v>58.42</c:v>
                </c:pt>
                <c:pt idx="70">
                  <c:v>61.62</c:v>
                </c:pt>
                <c:pt idx="71">
                  <c:v>82.17</c:v>
                </c:pt>
              </c:numCache>
            </c:numRef>
          </c:yVal>
          <c:smooth val="0"/>
          <c:extLst>
            <c:ext xmlns:c16="http://schemas.microsoft.com/office/drawing/2014/chart" uri="{C3380CC4-5D6E-409C-BE32-E72D297353CC}">
              <c16:uniqueId val="{00000001-9BEC-4F7B-A7AF-58414BB503D6}"/>
            </c:ext>
          </c:extLst>
        </c:ser>
        <c:dLbls>
          <c:showLegendKey val="0"/>
          <c:showVal val="0"/>
          <c:showCatName val="0"/>
          <c:showSerName val="0"/>
          <c:showPercent val="0"/>
          <c:showBubbleSize val="0"/>
        </c:dLbls>
        <c:axId val="623425624"/>
        <c:axId val="623427424"/>
      </c:scatterChart>
      <c:valAx>
        <c:axId val="623425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Number of Candidates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3427424"/>
        <c:crosses val="autoZero"/>
        <c:crossBetween val="midCat"/>
      </c:valAx>
      <c:valAx>
        <c:axId val="623427424"/>
        <c:scaling>
          <c:orientation val="minMax"/>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Voter Turnout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34256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en-US"/>
              <a:t>Literacy Rate vs Voter Turnout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Literacy!$C$1</c:f>
              <c:strCache>
                <c:ptCount val="1"/>
                <c:pt idx="0">
                  <c:v>Voter Turnout %</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Literacy!$B$2:$B$36</c:f>
              <c:numCache>
                <c:formatCode>0.00</c:formatCode>
                <c:ptCount val="35"/>
                <c:pt idx="0">
                  <c:v>86.63</c:v>
                </c:pt>
                <c:pt idx="1">
                  <c:v>67.02</c:v>
                </c:pt>
                <c:pt idx="2">
                  <c:v>65.39</c:v>
                </c:pt>
                <c:pt idx="3">
                  <c:v>72.19</c:v>
                </c:pt>
                <c:pt idx="4">
                  <c:v>61.8</c:v>
                </c:pt>
                <c:pt idx="5">
                  <c:v>86.05</c:v>
                </c:pt>
                <c:pt idx="6">
                  <c:v>70.28</c:v>
                </c:pt>
                <c:pt idx="7">
                  <c:v>76.239999999999995</c:v>
                </c:pt>
                <c:pt idx="8">
                  <c:v>87.1</c:v>
                </c:pt>
                <c:pt idx="9">
                  <c:v>86.21</c:v>
                </c:pt>
                <c:pt idx="10">
                  <c:v>88.7</c:v>
                </c:pt>
                <c:pt idx="11">
                  <c:v>78.03</c:v>
                </c:pt>
                <c:pt idx="12">
                  <c:v>75.55</c:v>
                </c:pt>
                <c:pt idx="13">
                  <c:v>82.8</c:v>
                </c:pt>
                <c:pt idx="14">
                  <c:v>67.16</c:v>
                </c:pt>
                <c:pt idx="15">
                  <c:v>66.41</c:v>
                </c:pt>
                <c:pt idx="16">
                  <c:v>75.37</c:v>
                </c:pt>
                <c:pt idx="17">
                  <c:v>94</c:v>
                </c:pt>
                <c:pt idx="18">
                  <c:v>91.85</c:v>
                </c:pt>
                <c:pt idx="19">
                  <c:v>69.319999999999993</c:v>
                </c:pt>
                <c:pt idx="20">
                  <c:v>82.34</c:v>
                </c:pt>
                <c:pt idx="21">
                  <c:v>79.2</c:v>
                </c:pt>
                <c:pt idx="22">
                  <c:v>74.430000000000007</c:v>
                </c:pt>
                <c:pt idx="23">
                  <c:v>91.33</c:v>
                </c:pt>
                <c:pt idx="24">
                  <c:v>79.599999999999994</c:v>
                </c:pt>
                <c:pt idx="25">
                  <c:v>72.89</c:v>
                </c:pt>
                <c:pt idx="26">
                  <c:v>85.85</c:v>
                </c:pt>
                <c:pt idx="27">
                  <c:v>75.84</c:v>
                </c:pt>
                <c:pt idx="28">
                  <c:v>66.11</c:v>
                </c:pt>
                <c:pt idx="29">
                  <c:v>81.42</c:v>
                </c:pt>
                <c:pt idx="30">
                  <c:v>80.09</c:v>
                </c:pt>
                <c:pt idx="31">
                  <c:v>87.22</c:v>
                </c:pt>
                <c:pt idx="32">
                  <c:v>67.680000000000007</c:v>
                </c:pt>
                <c:pt idx="33">
                  <c:v>78.819999999999993</c:v>
                </c:pt>
                <c:pt idx="34">
                  <c:v>76.260000000000005</c:v>
                </c:pt>
              </c:numCache>
            </c:numRef>
          </c:xVal>
          <c:yVal>
            <c:numRef>
              <c:f>Literacy!$C$2:$C$36</c:f>
              <c:numCache>
                <c:formatCode>General</c:formatCode>
                <c:ptCount val="35"/>
                <c:pt idx="0">
                  <c:v>65.09</c:v>
                </c:pt>
                <c:pt idx="1">
                  <c:v>80.22</c:v>
                </c:pt>
                <c:pt idx="2">
                  <c:v>81.150000000000006</c:v>
                </c:pt>
                <c:pt idx="3">
                  <c:v>81.569999999999993</c:v>
                </c:pt>
                <c:pt idx="4">
                  <c:v>57.3</c:v>
                </c:pt>
                <c:pt idx="5">
                  <c:v>70.599999999999994</c:v>
                </c:pt>
                <c:pt idx="6">
                  <c:v>71.59</c:v>
                </c:pt>
                <c:pt idx="7">
                  <c:v>79.58</c:v>
                </c:pt>
                <c:pt idx="8">
                  <c:v>71.849999999999994</c:v>
                </c:pt>
                <c:pt idx="9">
                  <c:v>60.58</c:v>
                </c:pt>
                <c:pt idx="10">
                  <c:v>75.099999999999994</c:v>
                </c:pt>
                <c:pt idx="11">
                  <c:v>64.41</c:v>
                </c:pt>
                <c:pt idx="12">
                  <c:v>70.23</c:v>
                </c:pt>
                <c:pt idx="13">
                  <c:v>72.239999999999995</c:v>
                </c:pt>
                <c:pt idx="14">
                  <c:v>44.84</c:v>
                </c:pt>
                <c:pt idx="15">
                  <c:v>66.78</c:v>
                </c:pt>
                <c:pt idx="16">
                  <c:v>68.77</c:v>
                </c:pt>
                <c:pt idx="17">
                  <c:v>77.790000000000006</c:v>
                </c:pt>
                <c:pt idx="18">
                  <c:v>85.18</c:v>
                </c:pt>
                <c:pt idx="19">
                  <c:v>71.16</c:v>
                </c:pt>
                <c:pt idx="20">
                  <c:v>60.96</c:v>
                </c:pt>
                <c:pt idx="21">
                  <c:v>82.54</c:v>
                </c:pt>
                <c:pt idx="22">
                  <c:v>71.400000000000006</c:v>
                </c:pt>
                <c:pt idx="23">
                  <c:v>63.05</c:v>
                </c:pt>
                <c:pt idx="24">
                  <c:v>82.91</c:v>
                </c:pt>
                <c:pt idx="25">
                  <c:v>73.22</c:v>
                </c:pt>
                <c:pt idx="26">
                  <c:v>81.239999999999995</c:v>
                </c:pt>
                <c:pt idx="27">
                  <c:v>65.89</c:v>
                </c:pt>
                <c:pt idx="28">
                  <c:v>66.27</c:v>
                </c:pt>
                <c:pt idx="29">
                  <c:v>81.02</c:v>
                </c:pt>
                <c:pt idx="30">
                  <c:v>72.39</c:v>
                </c:pt>
                <c:pt idx="31">
                  <c:v>82.35</c:v>
                </c:pt>
                <c:pt idx="32">
                  <c:v>59.18</c:v>
                </c:pt>
                <c:pt idx="33">
                  <c:v>61.64</c:v>
                </c:pt>
                <c:pt idx="34">
                  <c:v>81.72</c:v>
                </c:pt>
              </c:numCache>
            </c:numRef>
          </c:yVal>
          <c:smooth val="0"/>
          <c:extLst>
            <c:ext xmlns:c16="http://schemas.microsoft.com/office/drawing/2014/chart" uri="{C3380CC4-5D6E-409C-BE32-E72D297353CC}">
              <c16:uniqueId val="{00000000-52B7-41EB-961C-E8732CA50326}"/>
            </c:ext>
          </c:extLst>
        </c:ser>
        <c:dLbls>
          <c:showLegendKey val="0"/>
          <c:showVal val="0"/>
          <c:showCatName val="0"/>
          <c:showSerName val="0"/>
          <c:showPercent val="0"/>
          <c:showBubbleSize val="0"/>
        </c:dLbls>
        <c:axId val="623425624"/>
        <c:axId val="504108376"/>
      </c:scatterChart>
      <c:valAx>
        <c:axId val="623425624"/>
        <c:scaling>
          <c:orientation val="minMax"/>
          <c:min val="6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Voter Turnout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504108376"/>
        <c:crosses val="autoZero"/>
        <c:crossBetween val="midCat"/>
      </c:valAx>
      <c:valAx>
        <c:axId val="504108376"/>
        <c:scaling>
          <c:orientation val="minMax"/>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Literacy Rate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62342562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en-US"/>
        </a:p>
      </c:txPr>
    </c:title>
    <c:autoTitleDeleted val="0"/>
    <c:plotArea>
      <c:layout/>
      <c:scatterChart>
        <c:scatterStyle val="lineMarker"/>
        <c:varyColors val="0"/>
        <c:ser>
          <c:idx val="0"/>
          <c:order val="0"/>
          <c:tx>
            <c:strRef>
              <c:f>Inflation!$C$1</c:f>
              <c:strCache>
                <c:ptCount val="1"/>
                <c:pt idx="0">
                  <c:v>Voter Turnout %</c:v>
                </c:pt>
              </c:strCache>
            </c:strRef>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Inflation!$B$2:$B$36</c:f>
              <c:numCache>
                <c:formatCode>0.0</c:formatCode>
                <c:ptCount val="35"/>
                <c:pt idx="0">
                  <c:v>6.5</c:v>
                </c:pt>
                <c:pt idx="1">
                  <c:v>3.5</c:v>
                </c:pt>
                <c:pt idx="2">
                  <c:v>6</c:v>
                </c:pt>
                <c:pt idx="3">
                  <c:v>2.2000000000000002</c:v>
                </c:pt>
                <c:pt idx="4">
                  <c:v>4.8</c:v>
                </c:pt>
                <c:pt idx="5">
                  <c:v>2.5</c:v>
                </c:pt>
                <c:pt idx="6">
                  <c:v>4.7</c:v>
                </c:pt>
                <c:pt idx="7">
                  <c:v>0.8</c:v>
                </c:pt>
                <c:pt idx="8">
                  <c:v>3.7</c:v>
                </c:pt>
                <c:pt idx="9">
                  <c:v>4.3</c:v>
                </c:pt>
                <c:pt idx="10">
                  <c:v>3.7</c:v>
                </c:pt>
                <c:pt idx="11">
                  <c:v>4.3</c:v>
                </c:pt>
                <c:pt idx="12">
                  <c:v>3.5</c:v>
                </c:pt>
                <c:pt idx="13">
                  <c:v>4.3</c:v>
                </c:pt>
                <c:pt idx="14">
                  <c:v>4.0999999999999996</c:v>
                </c:pt>
                <c:pt idx="15">
                  <c:v>5.6</c:v>
                </c:pt>
                <c:pt idx="16">
                  <c:v>6.1</c:v>
                </c:pt>
                <c:pt idx="17">
                  <c:v>8.3000000000000007</c:v>
                </c:pt>
                <c:pt idx="18">
                  <c:v>5.5</c:v>
                </c:pt>
                <c:pt idx="19">
                  <c:v>4.4000000000000004</c:v>
                </c:pt>
                <c:pt idx="20">
                  <c:v>6.9</c:v>
                </c:pt>
                <c:pt idx="21">
                  <c:v>2.8</c:v>
                </c:pt>
                <c:pt idx="22">
                  <c:v>5.0999999999999996</c:v>
                </c:pt>
                <c:pt idx="23">
                  <c:v>3.8</c:v>
                </c:pt>
                <c:pt idx="24">
                  <c:v>4.5999999999999996</c:v>
                </c:pt>
                <c:pt idx="25">
                  <c:v>6.2</c:v>
                </c:pt>
                <c:pt idx="26">
                  <c:v>5</c:v>
                </c:pt>
                <c:pt idx="27">
                  <c:v>5.3</c:v>
                </c:pt>
                <c:pt idx="28">
                  <c:v>3.2</c:v>
                </c:pt>
                <c:pt idx="29">
                  <c:v>5.7</c:v>
                </c:pt>
                <c:pt idx="30">
                  <c:v>4.5</c:v>
                </c:pt>
                <c:pt idx="31">
                  <c:v>6.3</c:v>
                </c:pt>
                <c:pt idx="32">
                  <c:v>5.9</c:v>
                </c:pt>
                <c:pt idx="33">
                  <c:v>5.9</c:v>
                </c:pt>
                <c:pt idx="34">
                  <c:v>4.5999999999999996</c:v>
                </c:pt>
              </c:numCache>
            </c:numRef>
          </c:xVal>
          <c:yVal>
            <c:numRef>
              <c:f>Inflation!$C$2:$C$36</c:f>
              <c:numCache>
                <c:formatCode>General</c:formatCode>
                <c:ptCount val="35"/>
                <c:pt idx="0">
                  <c:v>65.09</c:v>
                </c:pt>
                <c:pt idx="1">
                  <c:v>80.22</c:v>
                </c:pt>
                <c:pt idx="2">
                  <c:v>81.569999999999993</c:v>
                </c:pt>
                <c:pt idx="3">
                  <c:v>57.3</c:v>
                </c:pt>
                <c:pt idx="4">
                  <c:v>70.599999999999994</c:v>
                </c:pt>
                <c:pt idx="5">
                  <c:v>71.59</c:v>
                </c:pt>
                <c:pt idx="6">
                  <c:v>79.58</c:v>
                </c:pt>
                <c:pt idx="7">
                  <c:v>71.849999999999994</c:v>
                </c:pt>
                <c:pt idx="8">
                  <c:v>60.58</c:v>
                </c:pt>
                <c:pt idx="9">
                  <c:v>75.099999999999994</c:v>
                </c:pt>
                <c:pt idx="10">
                  <c:v>64.41</c:v>
                </c:pt>
                <c:pt idx="11">
                  <c:v>70.23</c:v>
                </c:pt>
                <c:pt idx="12">
                  <c:v>72.239999999999995</c:v>
                </c:pt>
                <c:pt idx="13">
                  <c:v>44.84</c:v>
                </c:pt>
                <c:pt idx="14">
                  <c:v>66.78</c:v>
                </c:pt>
                <c:pt idx="15">
                  <c:v>68.77</c:v>
                </c:pt>
                <c:pt idx="16">
                  <c:v>77.790000000000006</c:v>
                </c:pt>
                <c:pt idx="17">
                  <c:v>85.18</c:v>
                </c:pt>
                <c:pt idx="18">
                  <c:v>71.16</c:v>
                </c:pt>
                <c:pt idx="19">
                  <c:v>60.96</c:v>
                </c:pt>
                <c:pt idx="20">
                  <c:v>82.54</c:v>
                </c:pt>
                <c:pt idx="21">
                  <c:v>71.400000000000006</c:v>
                </c:pt>
                <c:pt idx="22">
                  <c:v>63.05</c:v>
                </c:pt>
                <c:pt idx="23">
                  <c:v>82.91</c:v>
                </c:pt>
                <c:pt idx="24">
                  <c:v>73.22</c:v>
                </c:pt>
                <c:pt idx="25">
                  <c:v>81.239999999999995</c:v>
                </c:pt>
                <c:pt idx="26">
                  <c:v>65.89</c:v>
                </c:pt>
                <c:pt idx="27">
                  <c:v>66.27</c:v>
                </c:pt>
                <c:pt idx="28">
                  <c:v>81.02</c:v>
                </c:pt>
                <c:pt idx="29">
                  <c:v>72.39</c:v>
                </c:pt>
                <c:pt idx="30">
                  <c:v>62.75</c:v>
                </c:pt>
                <c:pt idx="31">
                  <c:v>82.35</c:v>
                </c:pt>
                <c:pt idx="32">
                  <c:v>59.18</c:v>
                </c:pt>
                <c:pt idx="33">
                  <c:v>61.64</c:v>
                </c:pt>
                <c:pt idx="34">
                  <c:v>81.72</c:v>
                </c:pt>
              </c:numCache>
            </c:numRef>
          </c:yVal>
          <c:smooth val="0"/>
          <c:extLst>
            <c:ext xmlns:c16="http://schemas.microsoft.com/office/drawing/2014/chart" uri="{C3380CC4-5D6E-409C-BE32-E72D297353CC}">
              <c16:uniqueId val="{00000000-DC65-40EB-968E-079845E0B651}"/>
            </c:ext>
          </c:extLst>
        </c:ser>
        <c:dLbls>
          <c:showLegendKey val="0"/>
          <c:showVal val="0"/>
          <c:showCatName val="0"/>
          <c:showSerName val="0"/>
          <c:showPercent val="0"/>
          <c:showBubbleSize val="0"/>
        </c:dLbls>
        <c:axId val="315245512"/>
        <c:axId val="315245872"/>
      </c:scatterChart>
      <c:valAx>
        <c:axId val="3152455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Inflation</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15245872"/>
        <c:crosses val="autoZero"/>
        <c:crossBetween val="midCat"/>
      </c:valAx>
      <c:valAx>
        <c:axId val="315245872"/>
        <c:scaling>
          <c:orientation val="minMax"/>
          <c:min val="4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r>
                  <a:rPr lang="en-IN"/>
                  <a:t>Voter Turnout %</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15245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59CCB-E9AF-4E2B-B612-33BF50206FE3}"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0C917D3D-31E1-4652-8EF1-6E463D50F9E8}">
      <dgm:prSet/>
      <dgm:spPr/>
      <dgm:t>
        <a:bodyPr/>
        <a:lstStyle/>
        <a:p>
          <a:pPr>
            <a:lnSpc>
              <a:spcPct val="100000"/>
            </a:lnSpc>
          </a:pPr>
          <a:r>
            <a:rPr lang="en-IN"/>
            <a:t>Voter Awareness Campaigns – Use media , social media and campaigns to inform people about election process, their leaders and importance of vote. </a:t>
          </a:r>
          <a:endParaRPr lang="en-US"/>
        </a:p>
      </dgm:t>
    </dgm:pt>
    <dgm:pt modelId="{34D4A558-69B0-4FD6-BB78-E2AA8FD817D8}" type="parTrans" cxnId="{315D8E67-0BC3-403B-89F9-F65C6C76438E}">
      <dgm:prSet/>
      <dgm:spPr/>
      <dgm:t>
        <a:bodyPr/>
        <a:lstStyle/>
        <a:p>
          <a:endParaRPr lang="en-US"/>
        </a:p>
      </dgm:t>
    </dgm:pt>
    <dgm:pt modelId="{AFEDF310-2F2C-4FC6-AB0D-9DD5119D481D}" type="sibTrans" cxnId="{315D8E67-0BC3-403B-89F9-F65C6C76438E}">
      <dgm:prSet/>
      <dgm:spPr/>
      <dgm:t>
        <a:bodyPr/>
        <a:lstStyle/>
        <a:p>
          <a:endParaRPr lang="en-US"/>
        </a:p>
      </dgm:t>
    </dgm:pt>
    <dgm:pt modelId="{F5E11436-7213-4E2B-98F0-5E33A30FD325}">
      <dgm:prSet/>
      <dgm:spPr/>
      <dgm:t>
        <a:bodyPr/>
        <a:lstStyle/>
        <a:p>
          <a:pPr>
            <a:lnSpc>
              <a:spcPct val="100000"/>
            </a:lnSpc>
          </a:pPr>
          <a:r>
            <a:rPr lang="en-IN"/>
            <a:t>Ease of Access – Implement online voter registration and ensure polling booths are conveniently located. Along with polling booth information, candidate’s information(name and party symbol) should be mentioned in voter slip.</a:t>
          </a:r>
          <a:endParaRPr lang="en-US"/>
        </a:p>
      </dgm:t>
    </dgm:pt>
    <dgm:pt modelId="{20496286-E888-4658-9B44-079B680F30F1}" type="parTrans" cxnId="{A44D1C51-2401-46E9-BBA1-6344A9D5C2FD}">
      <dgm:prSet/>
      <dgm:spPr/>
      <dgm:t>
        <a:bodyPr/>
        <a:lstStyle/>
        <a:p>
          <a:endParaRPr lang="en-US"/>
        </a:p>
      </dgm:t>
    </dgm:pt>
    <dgm:pt modelId="{F966CA02-4070-4679-8095-7AEEC8F0B978}" type="sibTrans" cxnId="{A44D1C51-2401-46E9-BBA1-6344A9D5C2FD}">
      <dgm:prSet/>
      <dgm:spPr/>
      <dgm:t>
        <a:bodyPr/>
        <a:lstStyle/>
        <a:p>
          <a:endParaRPr lang="en-US"/>
        </a:p>
      </dgm:t>
    </dgm:pt>
    <dgm:pt modelId="{E073CF19-DADF-4EF8-9C84-B4B0B537BAA3}">
      <dgm:prSet/>
      <dgm:spPr/>
      <dgm:t>
        <a:bodyPr/>
        <a:lstStyle/>
        <a:p>
          <a:pPr>
            <a:lnSpc>
              <a:spcPct val="100000"/>
            </a:lnSpc>
          </a:pPr>
          <a:r>
            <a:rPr lang="en-IN" dirty="0"/>
            <a:t>Technology – With the help of technology, voters can vote for their constituency from nearby located polling booth to avoid any travels, thus a day is enough for conducting election.</a:t>
          </a:r>
          <a:endParaRPr lang="en-US" dirty="0"/>
        </a:p>
      </dgm:t>
    </dgm:pt>
    <dgm:pt modelId="{FF96AD31-3B63-42BA-8022-BDEAC98D0028}" type="parTrans" cxnId="{043BCCB2-C4EB-4C73-AAC9-572A8C288B25}">
      <dgm:prSet/>
      <dgm:spPr/>
      <dgm:t>
        <a:bodyPr/>
        <a:lstStyle/>
        <a:p>
          <a:endParaRPr lang="en-US"/>
        </a:p>
      </dgm:t>
    </dgm:pt>
    <dgm:pt modelId="{05CD06E6-E4CC-4495-9CD6-EE4C688E55B5}" type="sibTrans" cxnId="{043BCCB2-C4EB-4C73-AAC9-572A8C288B25}">
      <dgm:prSet/>
      <dgm:spPr/>
      <dgm:t>
        <a:bodyPr/>
        <a:lstStyle/>
        <a:p>
          <a:endParaRPr lang="en-US"/>
        </a:p>
      </dgm:t>
    </dgm:pt>
    <dgm:pt modelId="{8EE469CE-985D-4ACE-9EB7-697CAA100654}">
      <dgm:prSet/>
      <dgm:spPr/>
      <dgm:t>
        <a:bodyPr/>
        <a:lstStyle/>
        <a:p>
          <a:pPr>
            <a:lnSpc>
              <a:spcPct val="100000"/>
            </a:lnSpc>
          </a:pPr>
          <a:r>
            <a:rPr lang="en-IN" dirty="0"/>
            <a:t>Election Day Policy – Along with holiday, paid time off should be given to all working people. </a:t>
          </a:r>
          <a:endParaRPr lang="en-US" dirty="0"/>
        </a:p>
      </dgm:t>
    </dgm:pt>
    <dgm:pt modelId="{82374011-1217-40C0-ADB3-AD1DAC3A2E89}" type="parTrans" cxnId="{CB29C113-56AE-4E0E-829D-61EB59004012}">
      <dgm:prSet/>
      <dgm:spPr/>
      <dgm:t>
        <a:bodyPr/>
        <a:lstStyle/>
        <a:p>
          <a:endParaRPr lang="en-US"/>
        </a:p>
      </dgm:t>
    </dgm:pt>
    <dgm:pt modelId="{0455703D-8992-4014-9FEA-9A091C57AA34}" type="sibTrans" cxnId="{CB29C113-56AE-4E0E-829D-61EB59004012}">
      <dgm:prSet/>
      <dgm:spPr/>
      <dgm:t>
        <a:bodyPr/>
        <a:lstStyle/>
        <a:p>
          <a:endParaRPr lang="en-US"/>
        </a:p>
      </dgm:t>
    </dgm:pt>
    <dgm:pt modelId="{0FEB47A2-21BF-43CD-9186-EF660349B4D7}" type="pres">
      <dgm:prSet presAssocID="{2FB59CCB-E9AF-4E2B-B612-33BF50206FE3}" presName="hierChild1" presStyleCnt="0">
        <dgm:presLayoutVars>
          <dgm:chPref val="1"/>
          <dgm:dir/>
          <dgm:animOne val="branch"/>
          <dgm:animLvl val="lvl"/>
          <dgm:resizeHandles/>
        </dgm:presLayoutVars>
      </dgm:prSet>
      <dgm:spPr/>
    </dgm:pt>
    <dgm:pt modelId="{E127BD35-A1F4-4833-A103-11EDBB4047A4}" type="pres">
      <dgm:prSet presAssocID="{0C917D3D-31E1-4652-8EF1-6E463D50F9E8}" presName="hierRoot1" presStyleCnt="0"/>
      <dgm:spPr/>
    </dgm:pt>
    <dgm:pt modelId="{688336F4-F6B1-446C-B1B3-159673B548CF}" type="pres">
      <dgm:prSet presAssocID="{0C917D3D-31E1-4652-8EF1-6E463D50F9E8}" presName="composite" presStyleCnt="0"/>
      <dgm:spPr/>
    </dgm:pt>
    <dgm:pt modelId="{73282CE6-0891-45DB-88E6-382F044B8559}" type="pres">
      <dgm:prSet presAssocID="{0C917D3D-31E1-4652-8EF1-6E463D50F9E8}" presName="background" presStyleLbl="node0" presStyleIdx="0" presStyleCnt="4"/>
      <dgm:spPr/>
    </dgm:pt>
    <dgm:pt modelId="{515C9AAA-261D-4782-BF02-CF7AAC9EFFF8}" type="pres">
      <dgm:prSet presAssocID="{0C917D3D-31E1-4652-8EF1-6E463D50F9E8}" presName="text" presStyleLbl="fgAcc0" presStyleIdx="0" presStyleCnt="4">
        <dgm:presLayoutVars>
          <dgm:chPref val="3"/>
        </dgm:presLayoutVars>
      </dgm:prSet>
      <dgm:spPr/>
    </dgm:pt>
    <dgm:pt modelId="{30245458-2ABA-40B0-82B6-E813BC3BBE8F}" type="pres">
      <dgm:prSet presAssocID="{0C917D3D-31E1-4652-8EF1-6E463D50F9E8}" presName="hierChild2" presStyleCnt="0"/>
      <dgm:spPr/>
    </dgm:pt>
    <dgm:pt modelId="{9DB0E46F-9DEE-41CF-AAA9-5E431D88A66F}" type="pres">
      <dgm:prSet presAssocID="{F5E11436-7213-4E2B-98F0-5E33A30FD325}" presName="hierRoot1" presStyleCnt="0"/>
      <dgm:spPr/>
    </dgm:pt>
    <dgm:pt modelId="{86E10196-C19C-4DE0-B21C-56E7104C22AC}" type="pres">
      <dgm:prSet presAssocID="{F5E11436-7213-4E2B-98F0-5E33A30FD325}" presName="composite" presStyleCnt="0"/>
      <dgm:spPr/>
    </dgm:pt>
    <dgm:pt modelId="{810F5EA9-7C7C-49BC-908F-089870CFBEC5}" type="pres">
      <dgm:prSet presAssocID="{F5E11436-7213-4E2B-98F0-5E33A30FD325}" presName="background" presStyleLbl="node0" presStyleIdx="1" presStyleCnt="4"/>
      <dgm:spPr/>
    </dgm:pt>
    <dgm:pt modelId="{27E2D340-1145-40A2-BBED-9F86177775FC}" type="pres">
      <dgm:prSet presAssocID="{F5E11436-7213-4E2B-98F0-5E33A30FD325}" presName="text" presStyleLbl="fgAcc0" presStyleIdx="1" presStyleCnt="4">
        <dgm:presLayoutVars>
          <dgm:chPref val="3"/>
        </dgm:presLayoutVars>
      </dgm:prSet>
      <dgm:spPr/>
    </dgm:pt>
    <dgm:pt modelId="{7C7D46D5-6D82-4E04-B1E6-70F0F786CCD3}" type="pres">
      <dgm:prSet presAssocID="{F5E11436-7213-4E2B-98F0-5E33A30FD325}" presName="hierChild2" presStyleCnt="0"/>
      <dgm:spPr/>
    </dgm:pt>
    <dgm:pt modelId="{62BEB720-7802-44C3-B628-27C056DB1E14}" type="pres">
      <dgm:prSet presAssocID="{E073CF19-DADF-4EF8-9C84-B4B0B537BAA3}" presName="hierRoot1" presStyleCnt="0"/>
      <dgm:spPr/>
    </dgm:pt>
    <dgm:pt modelId="{0C33782F-22A9-498D-BEBE-0C80F9E376D1}" type="pres">
      <dgm:prSet presAssocID="{E073CF19-DADF-4EF8-9C84-B4B0B537BAA3}" presName="composite" presStyleCnt="0"/>
      <dgm:spPr/>
    </dgm:pt>
    <dgm:pt modelId="{0F299C75-00E2-443F-86E9-3F9A05D8E0E9}" type="pres">
      <dgm:prSet presAssocID="{E073CF19-DADF-4EF8-9C84-B4B0B537BAA3}" presName="background" presStyleLbl="node0" presStyleIdx="2" presStyleCnt="4"/>
      <dgm:spPr/>
    </dgm:pt>
    <dgm:pt modelId="{8CCF3F60-382B-4B8F-9AC5-E6979CFBE188}" type="pres">
      <dgm:prSet presAssocID="{E073CF19-DADF-4EF8-9C84-B4B0B537BAA3}" presName="text" presStyleLbl="fgAcc0" presStyleIdx="2" presStyleCnt="4">
        <dgm:presLayoutVars>
          <dgm:chPref val="3"/>
        </dgm:presLayoutVars>
      </dgm:prSet>
      <dgm:spPr/>
    </dgm:pt>
    <dgm:pt modelId="{52F6D139-D331-45AC-BEC2-8B6FFEF9CC55}" type="pres">
      <dgm:prSet presAssocID="{E073CF19-DADF-4EF8-9C84-B4B0B537BAA3}" presName="hierChild2" presStyleCnt="0"/>
      <dgm:spPr/>
    </dgm:pt>
    <dgm:pt modelId="{51A4744A-159A-47E7-A8A9-EA976F56D6E0}" type="pres">
      <dgm:prSet presAssocID="{8EE469CE-985D-4ACE-9EB7-697CAA100654}" presName="hierRoot1" presStyleCnt="0"/>
      <dgm:spPr/>
    </dgm:pt>
    <dgm:pt modelId="{7B40499E-0F08-40A0-B797-D355B19ECA66}" type="pres">
      <dgm:prSet presAssocID="{8EE469CE-985D-4ACE-9EB7-697CAA100654}" presName="composite" presStyleCnt="0"/>
      <dgm:spPr/>
    </dgm:pt>
    <dgm:pt modelId="{2826CA53-F9BA-430E-B577-7FC2E9FE5588}" type="pres">
      <dgm:prSet presAssocID="{8EE469CE-985D-4ACE-9EB7-697CAA100654}" presName="background" presStyleLbl="node0" presStyleIdx="3" presStyleCnt="4"/>
      <dgm:spPr/>
    </dgm:pt>
    <dgm:pt modelId="{68A75824-A24C-4C22-A8E6-93656A67FF73}" type="pres">
      <dgm:prSet presAssocID="{8EE469CE-985D-4ACE-9EB7-697CAA100654}" presName="text" presStyleLbl="fgAcc0" presStyleIdx="3" presStyleCnt="4">
        <dgm:presLayoutVars>
          <dgm:chPref val="3"/>
        </dgm:presLayoutVars>
      </dgm:prSet>
      <dgm:spPr/>
    </dgm:pt>
    <dgm:pt modelId="{A0E6E45E-5724-4846-AFAC-8B32F9D42CF1}" type="pres">
      <dgm:prSet presAssocID="{8EE469CE-985D-4ACE-9EB7-697CAA100654}" presName="hierChild2" presStyleCnt="0"/>
      <dgm:spPr/>
    </dgm:pt>
  </dgm:ptLst>
  <dgm:cxnLst>
    <dgm:cxn modelId="{FBFCCD05-0664-43BF-BD22-3F190B9FD206}" type="presOf" srcId="{E073CF19-DADF-4EF8-9C84-B4B0B537BAA3}" destId="{8CCF3F60-382B-4B8F-9AC5-E6979CFBE188}" srcOrd="0" destOrd="0" presId="urn:microsoft.com/office/officeart/2005/8/layout/hierarchy1"/>
    <dgm:cxn modelId="{CB29C113-56AE-4E0E-829D-61EB59004012}" srcId="{2FB59CCB-E9AF-4E2B-B612-33BF50206FE3}" destId="{8EE469CE-985D-4ACE-9EB7-697CAA100654}" srcOrd="3" destOrd="0" parTransId="{82374011-1217-40C0-ADB3-AD1DAC3A2E89}" sibTransId="{0455703D-8992-4014-9FEA-9A091C57AA34}"/>
    <dgm:cxn modelId="{BFC62823-AE9D-402F-A1A7-A59275F566C4}" type="presOf" srcId="{0C917D3D-31E1-4652-8EF1-6E463D50F9E8}" destId="{515C9AAA-261D-4782-BF02-CF7AAC9EFFF8}" srcOrd="0" destOrd="0" presId="urn:microsoft.com/office/officeart/2005/8/layout/hierarchy1"/>
    <dgm:cxn modelId="{1F71B024-520F-4427-B910-ABEDDE51D142}" type="presOf" srcId="{2FB59CCB-E9AF-4E2B-B612-33BF50206FE3}" destId="{0FEB47A2-21BF-43CD-9186-EF660349B4D7}" srcOrd="0" destOrd="0" presId="urn:microsoft.com/office/officeart/2005/8/layout/hierarchy1"/>
    <dgm:cxn modelId="{315D8E67-0BC3-403B-89F9-F65C6C76438E}" srcId="{2FB59CCB-E9AF-4E2B-B612-33BF50206FE3}" destId="{0C917D3D-31E1-4652-8EF1-6E463D50F9E8}" srcOrd="0" destOrd="0" parTransId="{34D4A558-69B0-4FD6-BB78-E2AA8FD817D8}" sibTransId="{AFEDF310-2F2C-4FC6-AB0D-9DD5119D481D}"/>
    <dgm:cxn modelId="{A44D1C51-2401-46E9-BBA1-6344A9D5C2FD}" srcId="{2FB59CCB-E9AF-4E2B-B612-33BF50206FE3}" destId="{F5E11436-7213-4E2B-98F0-5E33A30FD325}" srcOrd="1" destOrd="0" parTransId="{20496286-E888-4658-9B44-079B680F30F1}" sibTransId="{F966CA02-4070-4679-8095-7AEEC8F0B978}"/>
    <dgm:cxn modelId="{7FE4B67B-1040-49D8-B9A2-451B306D8229}" type="presOf" srcId="{8EE469CE-985D-4ACE-9EB7-697CAA100654}" destId="{68A75824-A24C-4C22-A8E6-93656A67FF73}" srcOrd="0" destOrd="0" presId="urn:microsoft.com/office/officeart/2005/8/layout/hierarchy1"/>
    <dgm:cxn modelId="{6C5E06B1-711B-4558-A760-7FD4AB59F5B6}" type="presOf" srcId="{F5E11436-7213-4E2B-98F0-5E33A30FD325}" destId="{27E2D340-1145-40A2-BBED-9F86177775FC}" srcOrd="0" destOrd="0" presId="urn:microsoft.com/office/officeart/2005/8/layout/hierarchy1"/>
    <dgm:cxn modelId="{043BCCB2-C4EB-4C73-AAC9-572A8C288B25}" srcId="{2FB59CCB-E9AF-4E2B-B612-33BF50206FE3}" destId="{E073CF19-DADF-4EF8-9C84-B4B0B537BAA3}" srcOrd="2" destOrd="0" parTransId="{FF96AD31-3B63-42BA-8022-BDEAC98D0028}" sibTransId="{05CD06E6-E4CC-4495-9CD6-EE4C688E55B5}"/>
    <dgm:cxn modelId="{67BA697D-1089-4403-9414-0BADF071423D}" type="presParOf" srcId="{0FEB47A2-21BF-43CD-9186-EF660349B4D7}" destId="{E127BD35-A1F4-4833-A103-11EDBB4047A4}" srcOrd="0" destOrd="0" presId="urn:microsoft.com/office/officeart/2005/8/layout/hierarchy1"/>
    <dgm:cxn modelId="{7A03BEB6-3FA9-4436-B955-7E13EA7FCE51}" type="presParOf" srcId="{E127BD35-A1F4-4833-A103-11EDBB4047A4}" destId="{688336F4-F6B1-446C-B1B3-159673B548CF}" srcOrd="0" destOrd="0" presId="urn:microsoft.com/office/officeart/2005/8/layout/hierarchy1"/>
    <dgm:cxn modelId="{F2DD2E32-3DF8-41D8-A538-2C611A983ED0}" type="presParOf" srcId="{688336F4-F6B1-446C-B1B3-159673B548CF}" destId="{73282CE6-0891-45DB-88E6-382F044B8559}" srcOrd="0" destOrd="0" presId="urn:microsoft.com/office/officeart/2005/8/layout/hierarchy1"/>
    <dgm:cxn modelId="{39BE0C6A-8300-4B3E-874B-7978BB9522E1}" type="presParOf" srcId="{688336F4-F6B1-446C-B1B3-159673B548CF}" destId="{515C9AAA-261D-4782-BF02-CF7AAC9EFFF8}" srcOrd="1" destOrd="0" presId="urn:microsoft.com/office/officeart/2005/8/layout/hierarchy1"/>
    <dgm:cxn modelId="{D3B5FA2E-4AA9-41B5-99EE-4BFE03784E2F}" type="presParOf" srcId="{E127BD35-A1F4-4833-A103-11EDBB4047A4}" destId="{30245458-2ABA-40B0-82B6-E813BC3BBE8F}" srcOrd="1" destOrd="0" presId="urn:microsoft.com/office/officeart/2005/8/layout/hierarchy1"/>
    <dgm:cxn modelId="{C6BAF266-81BA-4A79-880B-BB59396CA452}" type="presParOf" srcId="{0FEB47A2-21BF-43CD-9186-EF660349B4D7}" destId="{9DB0E46F-9DEE-41CF-AAA9-5E431D88A66F}" srcOrd="1" destOrd="0" presId="urn:microsoft.com/office/officeart/2005/8/layout/hierarchy1"/>
    <dgm:cxn modelId="{7C9A24EE-DCC8-4175-ADCA-2F35CCD6D97F}" type="presParOf" srcId="{9DB0E46F-9DEE-41CF-AAA9-5E431D88A66F}" destId="{86E10196-C19C-4DE0-B21C-56E7104C22AC}" srcOrd="0" destOrd="0" presId="urn:microsoft.com/office/officeart/2005/8/layout/hierarchy1"/>
    <dgm:cxn modelId="{89ABD9E7-163C-4DD8-919F-973D96AAC5D3}" type="presParOf" srcId="{86E10196-C19C-4DE0-B21C-56E7104C22AC}" destId="{810F5EA9-7C7C-49BC-908F-089870CFBEC5}" srcOrd="0" destOrd="0" presId="urn:microsoft.com/office/officeart/2005/8/layout/hierarchy1"/>
    <dgm:cxn modelId="{244846A7-B678-4D03-903B-801D4F29CAD7}" type="presParOf" srcId="{86E10196-C19C-4DE0-B21C-56E7104C22AC}" destId="{27E2D340-1145-40A2-BBED-9F86177775FC}" srcOrd="1" destOrd="0" presId="urn:microsoft.com/office/officeart/2005/8/layout/hierarchy1"/>
    <dgm:cxn modelId="{E503FB8E-5924-40B6-8E0E-7C113183ECA0}" type="presParOf" srcId="{9DB0E46F-9DEE-41CF-AAA9-5E431D88A66F}" destId="{7C7D46D5-6D82-4E04-B1E6-70F0F786CCD3}" srcOrd="1" destOrd="0" presId="urn:microsoft.com/office/officeart/2005/8/layout/hierarchy1"/>
    <dgm:cxn modelId="{0F717B19-AD43-4B8C-AE2A-61B818DDB0FA}" type="presParOf" srcId="{0FEB47A2-21BF-43CD-9186-EF660349B4D7}" destId="{62BEB720-7802-44C3-B628-27C056DB1E14}" srcOrd="2" destOrd="0" presId="urn:microsoft.com/office/officeart/2005/8/layout/hierarchy1"/>
    <dgm:cxn modelId="{56372D64-7313-4A6A-98A1-F8AF5D43B75D}" type="presParOf" srcId="{62BEB720-7802-44C3-B628-27C056DB1E14}" destId="{0C33782F-22A9-498D-BEBE-0C80F9E376D1}" srcOrd="0" destOrd="0" presId="urn:microsoft.com/office/officeart/2005/8/layout/hierarchy1"/>
    <dgm:cxn modelId="{61983BA5-AEEF-4DB6-924D-155B0C387BF9}" type="presParOf" srcId="{0C33782F-22A9-498D-BEBE-0C80F9E376D1}" destId="{0F299C75-00E2-443F-86E9-3F9A05D8E0E9}" srcOrd="0" destOrd="0" presId="urn:microsoft.com/office/officeart/2005/8/layout/hierarchy1"/>
    <dgm:cxn modelId="{16106A69-06DE-4130-96DF-86468CE4AAC4}" type="presParOf" srcId="{0C33782F-22A9-498D-BEBE-0C80F9E376D1}" destId="{8CCF3F60-382B-4B8F-9AC5-E6979CFBE188}" srcOrd="1" destOrd="0" presId="urn:microsoft.com/office/officeart/2005/8/layout/hierarchy1"/>
    <dgm:cxn modelId="{2A4981A5-D050-4FA8-91C3-0F01764581CE}" type="presParOf" srcId="{62BEB720-7802-44C3-B628-27C056DB1E14}" destId="{52F6D139-D331-45AC-BEC2-8B6FFEF9CC55}" srcOrd="1" destOrd="0" presId="urn:microsoft.com/office/officeart/2005/8/layout/hierarchy1"/>
    <dgm:cxn modelId="{6BFBF16D-4C2F-47B7-816B-1A871F1246E4}" type="presParOf" srcId="{0FEB47A2-21BF-43CD-9186-EF660349B4D7}" destId="{51A4744A-159A-47E7-A8A9-EA976F56D6E0}" srcOrd="3" destOrd="0" presId="urn:microsoft.com/office/officeart/2005/8/layout/hierarchy1"/>
    <dgm:cxn modelId="{BC3117C4-5E59-4EF5-9766-003472CFEB04}" type="presParOf" srcId="{51A4744A-159A-47E7-A8A9-EA976F56D6E0}" destId="{7B40499E-0F08-40A0-B797-D355B19ECA66}" srcOrd="0" destOrd="0" presId="urn:microsoft.com/office/officeart/2005/8/layout/hierarchy1"/>
    <dgm:cxn modelId="{46F6EA31-0194-453E-9A3F-AB0AB149EEC2}" type="presParOf" srcId="{7B40499E-0F08-40A0-B797-D355B19ECA66}" destId="{2826CA53-F9BA-430E-B577-7FC2E9FE5588}" srcOrd="0" destOrd="0" presId="urn:microsoft.com/office/officeart/2005/8/layout/hierarchy1"/>
    <dgm:cxn modelId="{B0E3F2D1-F041-40C3-AD63-8D36883CFC17}" type="presParOf" srcId="{7B40499E-0F08-40A0-B797-D355B19ECA66}" destId="{68A75824-A24C-4C22-A8E6-93656A67FF73}" srcOrd="1" destOrd="0" presId="urn:microsoft.com/office/officeart/2005/8/layout/hierarchy1"/>
    <dgm:cxn modelId="{E245D7EC-8486-4D71-8B1A-698D099A94E0}" type="presParOf" srcId="{51A4744A-159A-47E7-A8A9-EA976F56D6E0}" destId="{A0E6E45E-5724-4846-AFAC-8B32F9D42CF1}"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82CE6-0891-45DB-88E6-382F044B8559}">
      <dsp:nvSpPr>
        <dsp:cNvPr id="0" name=""/>
        <dsp:cNvSpPr/>
      </dsp:nvSpPr>
      <dsp:spPr>
        <a:xfrm>
          <a:off x="3080" y="1364280"/>
          <a:ext cx="2199649" cy="13967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C9AAA-261D-4782-BF02-CF7AAC9EFFF8}">
      <dsp:nvSpPr>
        <dsp:cNvPr id="0" name=""/>
        <dsp:cNvSpPr/>
      </dsp:nvSpPr>
      <dsp:spPr>
        <a:xfrm>
          <a:off x="247486"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IN" sz="1000" kern="1200"/>
            <a:t>Voter Awareness Campaigns – Use media , social media and campaigns to inform people about election process, their leaders and importance of vote. </a:t>
          </a:r>
          <a:endParaRPr lang="en-US" sz="1000" kern="1200"/>
        </a:p>
      </dsp:txBody>
      <dsp:txXfrm>
        <a:off x="288396" y="1637375"/>
        <a:ext cx="2117829" cy="1314957"/>
      </dsp:txXfrm>
    </dsp:sp>
    <dsp:sp modelId="{810F5EA9-7C7C-49BC-908F-089870CFBEC5}">
      <dsp:nvSpPr>
        <dsp:cNvPr id="0" name=""/>
        <dsp:cNvSpPr/>
      </dsp:nvSpPr>
      <dsp:spPr>
        <a:xfrm>
          <a:off x="2691541" y="1364280"/>
          <a:ext cx="2199649" cy="13967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E2D340-1145-40A2-BBED-9F86177775FC}">
      <dsp:nvSpPr>
        <dsp:cNvPr id="0" name=""/>
        <dsp:cNvSpPr/>
      </dsp:nvSpPr>
      <dsp:spPr>
        <a:xfrm>
          <a:off x="2935947"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IN" sz="1000" kern="1200"/>
            <a:t>Ease of Access – Implement online voter registration and ensure polling booths are conveniently located. Along with polling booth information, candidate’s information(name and party symbol) should be mentioned in voter slip.</a:t>
          </a:r>
          <a:endParaRPr lang="en-US" sz="1000" kern="1200"/>
        </a:p>
      </dsp:txBody>
      <dsp:txXfrm>
        <a:off x="2976857" y="1637375"/>
        <a:ext cx="2117829" cy="1314957"/>
      </dsp:txXfrm>
    </dsp:sp>
    <dsp:sp modelId="{0F299C75-00E2-443F-86E9-3F9A05D8E0E9}">
      <dsp:nvSpPr>
        <dsp:cNvPr id="0" name=""/>
        <dsp:cNvSpPr/>
      </dsp:nvSpPr>
      <dsp:spPr>
        <a:xfrm>
          <a:off x="5380002" y="1364280"/>
          <a:ext cx="2199649" cy="13967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CF3F60-382B-4B8F-9AC5-E6979CFBE188}">
      <dsp:nvSpPr>
        <dsp:cNvPr id="0" name=""/>
        <dsp:cNvSpPr/>
      </dsp:nvSpPr>
      <dsp:spPr>
        <a:xfrm>
          <a:off x="5624408"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IN" sz="1000" kern="1200" dirty="0"/>
            <a:t>Technology – With the help of technology, voters can vote for their constituency from nearby located polling booth to avoid any travels, thus a day is enough for conducting election.</a:t>
          </a:r>
          <a:endParaRPr lang="en-US" sz="1000" kern="1200" dirty="0"/>
        </a:p>
      </dsp:txBody>
      <dsp:txXfrm>
        <a:off x="5665318" y="1637375"/>
        <a:ext cx="2117829" cy="1314957"/>
      </dsp:txXfrm>
    </dsp:sp>
    <dsp:sp modelId="{2826CA53-F9BA-430E-B577-7FC2E9FE5588}">
      <dsp:nvSpPr>
        <dsp:cNvPr id="0" name=""/>
        <dsp:cNvSpPr/>
      </dsp:nvSpPr>
      <dsp:spPr>
        <a:xfrm>
          <a:off x="8068463" y="1364280"/>
          <a:ext cx="2199649" cy="139677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75824-A24C-4C22-A8E6-93656A67FF73}">
      <dsp:nvSpPr>
        <dsp:cNvPr id="0" name=""/>
        <dsp:cNvSpPr/>
      </dsp:nvSpPr>
      <dsp:spPr>
        <a:xfrm>
          <a:off x="8312869" y="1596465"/>
          <a:ext cx="2199649" cy="1396777"/>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en-IN" sz="1000" kern="1200" dirty="0"/>
            <a:t>Election Day Policy – Along with holiday, paid time off should be given to all working people. </a:t>
          </a:r>
          <a:endParaRPr lang="en-US" sz="1000" kern="1200" dirty="0"/>
        </a:p>
      </dsp:txBody>
      <dsp:txXfrm>
        <a:off x="8353779" y="1637375"/>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C5449-6B51-4DE1-8752-E1286DCB5329}" type="datetimeFigureOut">
              <a:rPr lang="en-IN" smtClean="0"/>
              <a:t>09-06-2024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41C4A-BEC7-425B-B846-456B078DEE8E}" type="slidenum">
              <a:rPr lang="en-IN" smtClean="0"/>
              <a:t>‹#›</a:t>
            </a:fld>
            <a:endParaRPr lang="en-IN"/>
          </a:p>
        </p:txBody>
      </p:sp>
    </p:spTree>
    <p:extLst>
      <p:ext uri="{BB962C8B-B14F-4D97-AF65-F5344CB8AC3E}">
        <p14:creationId xmlns:p14="http://schemas.microsoft.com/office/powerpoint/2010/main" val="264221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41C4A-BEC7-425B-B846-456B078DEE8E}" type="slidenum">
              <a:rPr lang="en-IN" smtClean="0"/>
              <a:t>13</a:t>
            </a:fld>
            <a:endParaRPr lang="en-IN"/>
          </a:p>
        </p:txBody>
      </p:sp>
    </p:spTree>
    <p:extLst>
      <p:ext uri="{BB962C8B-B14F-4D97-AF65-F5344CB8AC3E}">
        <p14:creationId xmlns:p14="http://schemas.microsoft.com/office/powerpoint/2010/main" val="3568701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41C4A-BEC7-425B-B846-456B078DEE8E}" type="slidenum">
              <a:rPr lang="en-IN" smtClean="0"/>
              <a:t>14</a:t>
            </a:fld>
            <a:endParaRPr lang="en-IN"/>
          </a:p>
        </p:txBody>
      </p:sp>
    </p:spTree>
    <p:extLst>
      <p:ext uri="{BB962C8B-B14F-4D97-AF65-F5344CB8AC3E}">
        <p14:creationId xmlns:p14="http://schemas.microsoft.com/office/powerpoint/2010/main" val="30394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41C4A-BEC7-425B-B846-456B078DEE8E}" type="slidenum">
              <a:rPr lang="en-IN" smtClean="0"/>
              <a:t>15</a:t>
            </a:fld>
            <a:endParaRPr lang="en-IN"/>
          </a:p>
        </p:txBody>
      </p:sp>
    </p:spTree>
    <p:extLst>
      <p:ext uri="{BB962C8B-B14F-4D97-AF65-F5344CB8AC3E}">
        <p14:creationId xmlns:p14="http://schemas.microsoft.com/office/powerpoint/2010/main" val="5588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41C4A-BEC7-425B-B846-456B078DEE8E}" type="slidenum">
              <a:rPr lang="en-IN" smtClean="0"/>
              <a:t>16</a:t>
            </a:fld>
            <a:endParaRPr lang="en-IN"/>
          </a:p>
        </p:txBody>
      </p:sp>
    </p:spTree>
    <p:extLst>
      <p:ext uri="{BB962C8B-B14F-4D97-AF65-F5344CB8AC3E}">
        <p14:creationId xmlns:p14="http://schemas.microsoft.com/office/powerpoint/2010/main" val="159659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ACA7-DA0E-A6CD-0D03-40EEE26BCA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037A95-1E0B-601F-6717-09AFAA056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F1E649-4BF3-4795-4617-EB15BBA29FC2}"/>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087DC8AF-FF61-5BDA-8896-63299BFFBE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B79A2-924E-F41F-FD87-47C674F7679E}"/>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61465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6A0E3-7F30-B810-4549-2A00545BE1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3D5660-BF87-D925-2AB3-AB5B173808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B2252-8DC2-277D-5316-4C5175B731A7}"/>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356E0B16-811F-80E9-C263-343D8703A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445BC-4868-89A5-6390-DAF8068C2702}"/>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599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13387-1A02-5581-3323-CD8413FB5F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09F19-DB16-6C47-DAC4-6DD3EDF73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8E818-A8B8-453E-227D-EB1E85D686F4}"/>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626692B6-C9C2-E946-EA67-B295D9DC2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C794A6-5838-7918-7F4A-F81544BF0AB1}"/>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1492425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F68B-4D70-1C88-B000-F9FE666EAE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2ED83-DB22-97D1-CF46-FDFD951CD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FA92E-9135-90E5-8449-D876F8E9B13B}"/>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97478C87-8356-ECE0-DC23-92ABDECE9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B093E-02C1-005B-733D-F14C717C44DE}"/>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229218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CE2A-84AF-DFFD-754A-2C1689A89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F67328-1042-7B64-C27F-10DD6EA04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CFE7F-EDF7-18A0-5DFC-A03508004730}"/>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76432628-88FA-2946-3168-C4992E88B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9E16B-891B-4FFA-9226-DFF6C879840D}"/>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195233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34AD-10D2-2373-F0A6-7519BAE1B5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EDEDFB-990D-B84C-80F9-25398D2D4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03F203-C03D-9880-8765-5461E7B97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40393-2D96-3FDE-4730-73BBEBB17F04}"/>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6" name="Footer Placeholder 5">
            <a:extLst>
              <a:ext uri="{FF2B5EF4-FFF2-40B4-BE49-F238E27FC236}">
                <a16:creationId xmlns:a16="http://schemas.microsoft.com/office/drawing/2014/main" id="{B6CFAFCE-73C0-E25E-9786-769B50398C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C62BA4-74EB-DF37-0286-E1937283D5D9}"/>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543137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C168-C657-6006-1DD0-43EEA28C66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8243EC-C145-AA93-7405-7C97E8DAA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053B20-4704-3A06-5C2C-C13A3F9E15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5C5E73-76C7-E1A7-94CB-8B040EE23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38C9F-8848-30F3-836C-9C69561FB0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2E2B19-7B62-F2A5-3C8B-62981FBE64A5}"/>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8" name="Footer Placeholder 7">
            <a:extLst>
              <a:ext uri="{FF2B5EF4-FFF2-40B4-BE49-F238E27FC236}">
                <a16:creationId xmlns:a16="http://schemas.microsoft.com/office/drawing/2014/main" id="{4B94F26B-A96C-77A7-1581-396B088128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08342A-7334-5095-1A60-D29557BF17D9}"/>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1677063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5244-A1EB-74AD-2118-797827BF39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794EF2-42DA-1613-D8FD-0D1F3F986ECA}"/>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4" name="Footer Placeholder 3">
            <a:extLst>
              <a:ext uri="{FF2B5EF4-FFF2-40B4-BE49-F238E27FC236}">
                <a16:creationId xmlns:a16="http://schemas.microsoft.com/office/drawing/2014/main" id="{3EB19AA5-F0BB-CF21-3DE9-3253A618DC3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2C5EF3-A746-F68B-61C5-CFF2C60D76C4}"/>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276638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7B922-A683-1429-A872-B9B442357F08}"/>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3" name="Footer Placeholder 2">
            <a:extLst>
              <a:ext uri="{FF2B5EF4-FFF2-40B4-BE49-F238E27FC236}">
                <a16:creationId xmlns:a16="http://schemas.microsoft.com/office/drawing/2014/main" id="{CEB35E98-A183-7741-C69E-6F5B1C3FA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83552A-B2ED-7612-D9A8-8785C01339C1}"/>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196224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262A-9D6B-3167-4CE5-24C7192B9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F0B214-1ABC-AEA9-82EA-F08228168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BC698A-D109-2119-7C60-2253E7C4F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B2A2C-E179-90F3-5651-A926D00855EE}"/>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6" name="Footer Placeholder 5">
            <a:extLst>
              <a:ext uri="{FF2B5EF4-FFF2-40B4-BE49-F238E27FC236}">
                <a16:creationId xmlns:a16="http://schemas.microsoft.com/office/drawing/2014/main" id="{F790E8BC-0FB0-4253-41C2-D93F023AD8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7095E-41BB-A775-F0F4-DF5314B03672}"/>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575588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7104-6D12-401B-CFE7-59800E275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DDDCA7-4715-C672-CC6F-DCBFD2F64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7311B1-1075-F849-E7D1-2E2AD5363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C9DF8-52C5-FE5A-EBDD-82754B1609F1}"/>
              </a:ext>
            </a:extLst>
          </p:cNvPr>
          <p:cNvSpPr>
            <a:spLocks noGrp="1"/>
          </p:cNvSpPr>
          <p:nvPr>
            <p:ph type="dt" sz="half" idx="10"/>
          </p:nvPr>
        </p:nvSpPr>
        <p:spPr/>
        <p:txBody>
          <a:bodyPr/>
          <a:lstStyle/>
          <a:p>
            <a:fld id="{1A7867AC-219E-4737-8D09-72843FF765ED}" type="datetimeFigureOut">
              <a:rPr lang="en-IN" smtClean="0"/>
              <a:t>09-06-2024</a:t>
            </a:fld>
            <a:endParaRPr lang="en-IN"/>
          </a:p>
        </p:txBody>
      </p:sp>
      <p:sp>
        <p:nvSpPr>
          <p:cNvPr id="6" name="Footer Placeholder 5">
            <a:extLst>
              <a:ext uri="{FF2B5EF4-FFF2-40B4-BE49-F238E27FC236}">
                <a16:creationId xmlns:a16="http://schemas.microsoft.com/office/drawing/2014/main" id="{23A22F16-0B66-C9E5-F7B5-8E8053B900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48CE4A-34F0-06CC-C5AF-451177CCBEFF}"/>
              </a:ext>
            </a:extLst>
          </p:cNvPr>
          <p:cNvSpPr>
            <a:spLocks noGrp="1"/>
          </p:cNvSpPr>
          <p:nvPr>
            <p:ph type="sldNum" sz="quarter" idx="12"/>
          </p:nvPr>
        </p:nvSpPr>
        <p:spPr/>
        <p:txBody>
          <a:bodyPr/>
          <a:lstStyle/>
          <a:p>
            <a:fld id="{49518810-3B4B-4764-8D2A-D0849E1E7D45}" type="slidenum">
              <a:rPr lang="en-IN" smtClean="0"/>
              <a:t>‹#›</a:t>
            </a:fld>
            <a:endParaRPr lang="en-IN"/>
          </a:p>
        </p:txBody>
      </p:sp>
    </p:spTree>
    <p:extLst>
      <p:ext uri="{BB962C8B-B14F-4D97-AF65-F5344CB8AC3E}">
        <p14:creationId xmlns:p14="http://schemas.microsoft.com/office/powerpoint/2010/main" val="299609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1506C5-EA52-19A8-A1DC-4DD465232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B5B931-7BFD-DE98-73BD-D15B33A94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2E1F5A-CF86-4F14-D21A-5BBFE7C6C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867AC-219E-4737-8D09-72843FF765ED}" type="datetimeFigureOut">
              <a:rPr lang="en-IN" smtClean="0"/>
              <a:t>09-06-2024</a:t>
            </a:fld>
            <a:endParaRPr lang="en-IN"/>
          </a:p>
        </p:txBody>
      </p:sp>
      <p:sp>
        <p:nvSpPr>
          <p:cNvPr id="5" name="Footer Placeholder 4">
            <a:extLst>
              <a:ext uri="{FF2B5EF4-FFF2-40B4-BE49-F238E27FC236}">
                <a16:creationId xmlns:a16="http://schemas.microsoft.com/office/drawing/2014/main" id="{3C8028CE-FCCE-BA91-3A9B-29ED498C4D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A8843D-6D5F-45B7-D136-1A53B51D1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18810-3B4B-4764-8D2A-D0849E1E7D45}" type="slidenum">
              <a:rPr lang="en-IN" smtClean="0"/>
              <a:t>‹#›</a:t>
            </a:fld>
            <a:endParaRPr lang="en-IN"/>
          </a:p>
        </p:txBody>
      </p:sp>
    </p:spTree>
    <p:extLst>
      <p:ext uri="{BB962C8B-B14F-4D97-AF65-F5344CB8AC3E}">
        <p14:creationId xmlns:p14="http://schemas.microsoft.com/office/powerpoint/2010/main" val="2833450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10.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hemeOverride" Target="../theme/themeOverride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hemeOverride" Target="../theme/themeOverride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hemeOverride" Target="../theme/themeOverride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hemeOverride" Target="../theme/themeOverride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16.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17.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18.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19.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20.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2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6.xml"/><Relationship Id="rId1" Type="http://schemas.openxmlformats.org/officeDocument/2006/relationships/themeOverride" Target="../theme/themeOverride23.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5.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hemeOverride" Target="../theme/themeOverride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170D-750C-14F5-9AF5-B2D58ED9D711}"/>
              </a:ext>
            </a:extLst>
          </p:cNvPr>
          <p:cNvSpPr>
            <a:spLocks noGrp="1"/>
          </p:cNvSpPr>
          <p:nvPr>
            <p:ph type="ctrTitle"/>
          </p:nvPr>
        </p:nvSpPr>
        <p:spPr>
          <a:xfrm>
            <a:off x="1524000" y="1122363"/>
            <a:ext cx="9144000" cy="1553460"/>
          </a:xfrm>
        </p:spPr>
        <p:txBody>
          <a:bodyPr>
            <a:normAutofit/>
          </a:bodyPr>
          <a:lstStyle/>
          <a:p>
            <a:r>
              <a:rPr lang="en-US" sz="2400" dirty="0">
                <a:solidFill>
                  <a:schemeClr val="bg1"/>
                </a:solidFill>
              </a:rPr>
              <a:t>Codebasics Resume Challenge 11</a:t>
            </a:r>
            <a:endParaRPr lang="en-IN" sz="2400" dirty="0">
              <a:solidFill>
                <a:schemeClr val="bg1"/>
              </a:solidFill>
            </a:endParaRPr>
          </a:p>
        </p:txBody>
      </p:sp>
      <p:sp>
        <p:nvSpPr>
          <p:cNvPr id="3" name="Subtitle 2">
            <a:extLst>
              <a:ext uri="{FF2B5EF4-FFF2-40B4-BE49-F238E27FC236}">
                <a16:creationId xmlns:a16="http://schemas.microsoft.com/office/drawing/2014/main" id="{66E3894D-F8D4-FB96-2BF0-AF5098E13200}"/>
              </a:ext>
            </a:extLst>
          </p:cNvPr>
          <p:cNvSpPr>
            <a:spLocks noGrp="1"/>
          </p:cNvSpPr>
          <p:nvPr>
            <p:ph type="subTitle" idx="1"/>
          </p:nvPr>
        </p:nvSpPr>
        <p:spPr>
          <a:xfrm>
            <a:off x="1524000" y="2986021"/>
            <a:ext cx="9144000" cy="1655762"/>
          </a:xfrm>
        </p:spPr>
        <p:txBody>
          <a:bodyPr>
            <a:normAutofit/>
          </a:bodyPr>
          <a:lstStyle/>
          <a:p>
            <a:r>
              <a:rPr lang="en-US" sz="3600" dirty="0">
                <a:solidFill>
                  <a:schemeClr val="bg1"/>
                </a:solidFill>
              </a:rPr>
              <a:t>Election Analysis – 2014 &amp; 2019</a:t>
            </a:r>
          </a:p>
        </p:txBody>
      </p:sp>
    </p:spTree>
    <p:extLst>
      <p:ext uri="{BB962C8B-B14F-4D97-AF65-F5344CB8AC3E}">
        <p14:creationId xmlns:p14="http://schemas.microsoft.com/office/powerpoint/2010/main" val="201535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Top 10 Constituency Electing Same Party</a:t>
            </a:r>
          </a:p>
        </p:txBody>
      </p:sp>
      <p:pic>
        <p:nvPicPr>
          <p:cNvPr id="13" name="Picture 12">
            <a:extLst>
              <a:ext uri="{FF2B5EF4-FFF2-40B4-BE49-F238E27FC236}">
                <a16:creationId xmlns:a16="http://schemas.microsoft.com/office/drawing/2014/main" id="{227A2E3B-B905-3F6A-B4C4-41402510088C}"/>
              </a:ext>
            </a:extLst>
          </p:cNvPr>
          <p:cNvPicPr>
            <a:picLocks noChangeAspect="1"/>
          </p:cNvPicPr>
          <p:nvPr/>
        </p:nvPicPr>
        <p:blipFill>
          <a:blip r:embed="rId4"/>
          <a:stretch>
            <a:fillRect/>
          </a:stretch>
        </p:blipFill>
        <p:spPr>
          <a:xfrm>
            <a:off x="2238388" y="1690688"/>
            <a:ext cx="7715224" cy="3939111"/>
          </a:xfrm>
          <a:prstGeom prst="rect">
            <a:avLst/>
          </a:prstGeom>
        </p:spPr>
      </p:pic>
    </p:spTree>
    <p:extLst>
      <p:ext uri="{BB962C8B-B14F-4D97-AF65-F5344CB8AC3E}">
        <p14:creationId xmlns:p14="http://schemas.microsoft.com/office/powerpoint/2010/main" val="162467249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Top 10 Constituency Electing Different Party</a:t>
            </a:r>
            <a:br>
              <a:rPr lang="en-IN" sz="3200" dirty="0">
                <a:solidFill>
                  <a:schemeClr val="bg1"/>
                </a:solidFill>
              </a:rPr>
            </a:br>
            <a:r>
              <a:rPr lang="en-IN" sz="1300" i="1" dirty="0">
                <a:solidFill>
                  <a:schemeClr val="bg1"/>
                </a:solidFill>
              </a:rPr>
              <a:t>Constituency are ranked on basis of Difference in vote share of 2019 and 2014</a:t>
            </a:r>
          </a:p>
        </p:txBody>
      </p:sp>
      <p:pic>
        <p:nvPicPr>
          <p:cNvPr id="3" name="Content Placeholder 2" descr="A screenshot of a computer&#10;&#10;Description automatically generated">
            <a:extLst>
              <a:ext uri="{FF2B5EF4-FFF2-40B4-BE49-F238E27FC236}">
                <a16:creationId xmlns:a16="http://schemas.microsoft.com/office/drawing/2014/main" id="{58CB4910-F949-52B1-D074-76482A4C4C83}"/>
              </a:ext>
            </a:extLst>
          </p:cNvPr>
          <p:cNvPicPr>
            <a:picLocks noGrp="1" noChangeAspect="1"/>
          </p:cNvPicPr>
          <p:nvPr>
            <p:ph idx="1"/>
          </p:nvPr>
        </p:nvPicPr>
        <p:blipFill>
          <a:blip r:embed="rId4"/>
          <a:stretch>
            <a:fillRect/>
          </a:stretch>
        </p:blipFill>
        <p:spPr>
          <a:xfrm>
            <a:off x="2173705" y="1690688"/>
            <a:ext cx="7844590" cy="4045968"/>
          </a:xfrm>
        </p:spPr>
      </p:pic>
    </p:spTree>
    <p:extLst>
      <p:ext uri="{BB962C8B-B14F-4D97-AF65-F5344CB8AC3E}">
        <p14:creationId xmlns:p14="http://schemas.microsoft.com/office/powerpoint/2010/main" val="40170317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a:xfrm>
            <a:off x="839788" y="365125"/>
            <a:ext cx="10515600" cy="928521"/>
          </a:xfrm>
        </p:spPr>
        <p:txBody>
          <a:bodyPr>
            <a:normAutofit/>
          </a:bodyPr>
          <a:lstStyle/>
          <a:p>
            <a:r>
              <a:rPr lang="en-US" sz="3200" dirty="0">
                <a:solidFill>
                  <a:schemeClr val="bg1"/>
                </a:solidFill>
              </a:rPr>
              <a:t>Top 10 Candidates based on Margin</a:t>
            </a:r>
            <a:endParaRPr lang="en-IN" sz="3200" dirty="0">
              <a:solidFill>
                <a:schemeClr val="bg1"/>
              </a:solidFill>
            </a:endParaRPr>
          </a:p>
        </p:txBody>
      </p:sp>
      <p:sp>
        <p:nvSpPr>
          <p:cNvPr id="3" name="Text Placeholder 2">
            <a:extLst>
              <a:ext uri="{FF2B5EF4-FFF2-40B4-BE49-F238E27FC236}">
                <a16:creationId xmlns:a16="http://schemas.microsoft.com/office/drawing/2014/main" id="{37A9D0A8-C0DC-E007-814F-59832944CAFA}"/>
              </a:ext>
            </a:extLst>
          </p:cNvPr>
          <p:cNvSpPr>
            <a:spLocks noGrp="1"/>
          </p:cNvSpPr>
          <p:nvPr>
            <p:ph type="body" idx="1"/>
          </p:nvPr>
        </p:nvSpPr>
        <p:spPr>
          <a:xfrm>
            <a:off x="831436" y="1300013"/>
            <a:ext cx="5157787" cy="436395"/>
          </a:xfrm>
        </p:spPr>
        <p:txBody>
          <a:bodyPr/>
          <a:lstStyle/>
          <a:p>
            <a:pPr algn="ctr"/>
            <a:r>
              <a:rPr lang="en-IN" b="0" dirty="0">
                <a:solidFill>
                  <a:schemeClr val="bg1"/>
                </a:solidFill>
              </a:rPr>
              <a:t>2019</a:t>
            </a:r>
          </a:p>
        </p:txBody>
      </p:sp>
      <p:pic>
        <p:nvPicPr>
          <p:cNvPr id="12" name="Content Placeholder 11">
            <a:extLst>
              <a:ext uri="{FF2B5EF4-FFF2-40B4-BE49-F238E27FC236}">
                <a16:creationId xmlns:a16="http://schemas.microsoft.com/office/drawing/2014/main" id="{370085CE-BC07-D939-AC67-062899E1E83D}"/>
              </a:ext>
            </a:extLst>
          </p:cNvPr>
          <p:cNvPicPr>
            <a:picLocks noGrp="1" noChangeAspect="1"/>
          </p:cNvPicPr>
          <p:nvPr>
            <p:ph sz="half" idx="2"/>
          </p:nvPr>
        </p:nvPicPr>
        <p:blipFill>
          <a:blip r:embed="rId4"/>
          <a:stretch>
            <a:fillRect/>
          </a:stretch>
        </p:blipFill>
        <p:spPr>
          <a:xfrm>
            <a:off x="724660" y="1742775"/>
            <a:ext cx="5371340" cy="4446888"/>
          </a:xfrm>
        </p:spPr>
      </p:pic>
      <p:sp>
        <p:nvSpPr>
          <p:cNvPr id="6" name="Text Placeholder 5">
            <a:extLst>
              <a:ext uri="{FF2B5EF4-FFF2-40B4-BE49-F238E27FC236}">
                <a16:creationId xmlns:a16="http://schemas.microsoft.com/office/drawing/2014/main" id="{DA198E29-60F8-239F-BD19-92C4D3E9E0A7}"/>
              </a:ext>
            </a:extLst>
          </p:cNvPr>
          <p:cNvSpPr>
            <a:spLocks noGrp="1"/>
          </p:cNvSpPr>
          <p:nvPr>
            <p:ph type="body" sz="quarter" idx="3"/>
          </p:nvPr>
        </p:nvSpPr>
        <p:spPr>
          <a:xfrm>
            <a:off x="6169024" y="1300013"/>
            <a:ext cx="5183188" cy="436395"/>
          </a:xfrm>
        </p:spPr>
        <p:txBody>
          <a:bodyPr/>
          <a:lstStyle/>
          <a:p>
            <a:pPr algn="ctr"/>
            <a:r>
              <a:rPr lang="en-IN" b="0" dirty="0">
                <a:solidFill>
                  <a:schemeClr val="bg1"/>
                </a:solidFill>
              </a:rPr>
              <a:t>2014</a:t>
            </a:r>
          </a:p>
        </p:txBody>
      </p:sp>
      <p:sp>
        <p:nvSpPr>
          <p:cNvPr id="5" name="Content Placeholder 4">
            <a:extLst>
              <a:ext uri="{FF2B5EF4-FFF2-40B4-BE49-F238E27FC236}">
                <a16:creationId xmlns:a16="http://schemas.microsoft.com/office/drawing/2014/main" id="{DCDDE59D-3770-3B4E-B7AC-6C01B6204FA0}"/>
              </a:ext>
            </a:extLst>
          </p:cNvPr>
          <p:cNvSpPr>
            <a:spLocks noGrp="1"/>
          </p:cNvSpPr>
          <p:nvPr>
            <p:ph sz="quarter" idx="4"/>
          </p:nvPr>
        </p:nvSpPr>
        <p:spPr/>
        <p:txBody>
          <a:bodyPr>
            <a:normAutofit/>
          </a:bodyPr>
          <a:lstStyle/>
          <a:p>
            <a:pPr marL="0" indent="0">
              <a:buNone/>
            </a:pPr>
            <a:endParaRPr lang="en-IN" sz="2200" dirty="0">
              <a:solidFill>
                <a:schemeClr val="bg1"/>
              </a:solidFill>
            </a:endParaRPr>
          </a:p>
        </p:txBody>
      </p:sp>
      <p:pic>
        <p:nvPicPr>
          <p:cNvPr id="8" name="Picture 7">
            <a:extLst>
              <a:ext uri="{FF2B5EF4-FFF2-40B4-BE49-F238E27FC236}">
                <a16:creationId xmlns:a16="http://schemas.microsoft.com/office/drawing/2014/main" id="{014C480F-0CA3-A726-71D9-CEFBC4EF3E88}"/>
              </a:ext>
            </a:extLst>
          </p:cNvPr>
          <p:cNvPicPr>
            <a:picLocks noChangeAspect="1"/>
          </p:cNvPicPr>
          <p:nvPr/>
        </p:nvPicPr>
        <p:blipFill>
          <a:blip r:embed="rId5"/>
          <a:stretch>
            <a:fillRect/>
          </a:stretch>
        </p:blipFill>
        <p:spPr>
          <a:xfrm>
            <a:off x="6172200" y="1736408"/>
            <a:ext cx="5180012" cy="4453255"/>
          </a:xfrm>
          <a:prstGeom prst="rect">
            <a:avLst/>
          </a:prstGeom>
        </p:spPr>
      </p:pic>
    </p:spTree>
    <p:extLst>
      <p:ext uri="{BB962C8B-B14F-4D97-AF65-F5344CB8AC3E}">
        <p14:creationId xmlns:p14="http://schemas.microsoft.com/office/powerpoint/2010/main" val="107954205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a:xfrm>
            <a:off x="839788" y="365125"/>
            <a:ext cx="10515600" cy="928521"/>
          </a:xfrm>
        </p:spPr>
        <p:txBody>
          <a:bodyPr>
            <a:normAutofit/>
          </a:bodyPr>
          <a:lstStyle/>
          <a:p>
            <a:r>
              <a:rPr lang="en-US" sz="3200" dirty="0">
                <a:solidFill>
                  <a:schemeClr val="bg1"/>
                </a:solidFill>
              </a:rPr>
              <a:t>Top 10 Parties based on Vote Share at National Level</a:t>
            </a:r>
            <a:endParaRPr lang="en-IN" sz="3200" dirty="0">
              <a:solidFill>
                <a:schemeClr val="bg1"/>
              </a:solidFill>
            </a:endParaRPr>
          </a:p>
        </p:txBody>
      </p:sp>
      <p:sp>
        <p:nvSpPr>
          <p:cNvPr id="3" name="Text Placeholder 2">
            <a:extLst>
              <a:ext uri="{FF2B5EF4-FFF2-40B4-BE49-F238E27FC236}">
                <a16:creationId xmlns:a16="http://schemas.microsoft.com/office/drawing/2014/main" id="{37A9D0A8-C0DC-E007-814F-59832944CAFA}"/>
              </a:ext>
            </a:extLst>
          </p:cNvPr>
          <p:cNvSpPr>
            <a:spLocks noGrp="1"/>
          </p:cNvSpPr>
          <p:nvPr>
            <p:ph type="body" idx="1"/>
          </p:nvPr>
        </p:nvSpPr>
        <p:spPr>
          <a:xfrm>
            <a:off x="831436" y="1300013"/>
            <a:ext cx="5157787" cy="436395"/>
          </a:xfrm>
        </p:spPr>
        <p:txBody>
          <a:bodyPr/>
          <a:lstStyle/>
          <a:p>
            <a:pPr algn="ctr"/>
            <a:r>
              <a:rPr lang="en-IN" b="0" dirty="0">
                <a:solidFill>
                  <a:schemeClr val="bg1"/>
                </a:solidFill>
              </a:rPr>
              <a:t>2014</a:t>
            </a:r>
          </a:p>
        </p:txBody>
      </p:sp>
      <p:sp>
        <p:nvSpPr>
          <p:cNvPr id="6" name="Text Placeholder 5">
            <a:extLst>
              <a:ext uri="{FF2B5EF4-FFF2-40B4-BE49-F238E27FC236}">
                <a16:creationId xmlns:a16="http://schemas.microsoft.com/office/drawing/2014/main" id="{DA198E29-60F8-239F-BD19-92C4D3E9E0A7}"/>
              </a:ext>
            </a:extLst>
          </p:cNvPr>
          <p:cNvSpPr>
            <a:spLocks noGrp="1"/>
          </p:cNvSpPr>
          <p:nvPr>
            <p:ph type="body" sz="quarter" idx="3"/>
          </p:nvPr>
        </p:nvSpPr>
        <p:spPr>
          <a:xfrm>
            <a:off x="6169024" y="1300013"/>
            <a:ext cx="5183188" cy="436395"/>
          </a:xfrm>
        </p:spPr>
        <p:txBody>
          <a:bodyPr/>
          <a:lstStyle/>
          <a:p>
            <a:pPr algn="ctr"/>
            <a:r>
              <a:rPr lang="en-IN" b="0" dirty="0">
                <a:solidFill>
                  <a:schemeClr val="bg1"/>
                </a:solidFill>
              </a:rPr>
              <a:t>2019</a:t>
            </a:r>
          </a:p>
        </p:txBody>
      </p:sp>
      <p:pic>
        <p:nvPicPr>
          <p:cNvPr id="11" name="Picture 10">
            <a:extLst>
              <a:ext uri="{FF2B5EF4-FFF2-40B4-BE49-F238E27FC236}">
                <a16:creationId xmlns:a16="http://schemas.microsoft.com/office/drawing/2014/main" id="{FB25C958-9C4F-237A-7BA6-D9A03BE11208}"/>
              </a:ext>
            </a:extLst>
          </p:cNvPr>
          <p:cNvPicPr>
            <a:picLocks noChangeAspect="1"/>
          </p:cNvPicPr>
          <p:nvPr/>
        </p:nvPicPr>
        <p:blipFill>
          <a:blip r:embed="rId5"/>
          <a:stretch>
            <a:fillRect/>
          </a:stretch>
        </p:blipFill>
        <p:spPr>
          <a:xfrm>
            <a:off x="1311100" y="1736408"/>
            <a:ext cx="4198458" cy="4375634"/>
          </a:xfrm>
          <a:prstGeom prst="rect">
            <a:avLst/>
          </a:prstGeom>
        </p:spPr>
      </p:pic>
      <p:pic>
        <p:nvPicPr>
          <p:cNvPr id="14" name="Picture 13">
            <a:extLst>
              <a:ext uri="{FF2B5EF4-FFF2-40B4-BE49-F238E27FC236}">
                <a16:creationId xmlns:a16="http://schemas.microsoft.com/office/drawing/2014/main" id="{E5607CE4-B627-6C2A-4E0D-039E564A7899}"/>
              </a:ext>
            </a:extLst>
          </p:cNvPr>
          <p:cNvPicPr>
            <a:picLocks noChangeAspect="1"/>
          </p:cNvPicPr>
          <p:nvPr/>
        </p:nvPicPr>
        <p:blipFill>
          <a:blip r:embed="rId6"/>
          <a:stretch>
            <a:fillRect/>
          </a:stretch>
        </p:blipFill>
        <p:spPr>
          <a:xfrm>
            <a:off x="6682444" y="1736409"/>
            <a:ext cx="4198458" cy="4375634"/>
          </a:xfrm>
          <a:prstGeom prst="rect">
            <a:avLst/>
          </a:prstGeom>
        </p:spPr>
      </p:pic>
    </p:spTree>
    <p:extLst>
      <p:ext uri="{BB962C8B-B14F-4D97-AF65-F5344CB8AC3E}">
        <p14:creationId xmlns:p14="http://schemas.microsoft.com/office/powerpoint/2010/main" val="4993614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a:xfrm>
            <a:off x="839788" y="365125"/>
            <a:ext cx="10515600" cy="928521"/>
          </a:xfrm>
        </p:spPr>
        <p:txBody>
          <a:bodyPr>
            <a:normAutofit/>
          </a:bodyPr>
          <a:lstStyle/>
          <a:p>
            <a:r>
              <a:rPr lang="en-US" sz="3200" dirty="0">
                <a:solidFill>
                  <a:schemeClr val="bg1"/>
                </a:solidFill>
              </a:rPr>
              <a:t>Top 10 Parties based on Vote Share at State Level</a:t>
            </a:r>
            <a:endParaRPr lang="en-IN" sz="3200" dirty="0">
              <a:solidFill>
                <a:schemeClr val="bg1"/>
              </a:solidFill>
            </a:endParaRPr>
          </a:p>
        </p:txBody>
      </p:sp>
      <p:sp>
        <p:nvSpPr>
          <p:cNvPr id="3" name="Text Placeholder 2">
            <a:extLst>
              <a:ext uri="{FF2B5EF4-FFF2-40B4-BE49-F238E27FC236}">
                <a16:creationId xmlns:a16="http://schemas.microsoft.com/office/drawing/2014/main" id="{37A9D0A8-C0DC-E007-814F-59832944CAFA}"/>
              </a:ext>
            </a:extLst>
          </p:cNvPr>
          <p:cNvSpPr>
            <a:spLocks noGrp="1"/>
          </p:cNvSpPr>
          <p:nvPr>
            <p:ph type="body" idx="1"/>
          </p:nvPr>
        </p:nvSpPr>
        <p:spPr>
          <a:xfrm>
            <a:off x="831436" y="1300013"/>
            <a:ext cx="5157787" cy="436395"/>
          </a:xfrm>
        </p:spPr>
        <p:txBody>
          <a:bodyPr/>
          <a:lstStyle/>
          <a:p>
            <a:pPr algn="ctr"/>
            <a:r>
              <a:rPr lang="en-IN" b="0" dirty="0">
                <a:solidFill>
                  <a:schemeClr val="bg1"/>
                </a:solidFill>
              </a:rPr>
              <a:t>2014</a:t>
            </a:r>
          </a:p>
        </p:txBody>
      </p:sp>
      <p:sp>
        <p:nvSpPr>
          <p:cNvPr id="6" name="Text Placeholder 5">
            <a:extLst>
              <a:ext uri="{FF2B5EF4-FFF2-40B4-BE49-F238E27FC236}">
                <a16:creationId xmlns:a16="http://schemas.microsoft.com/office/drawing/2014/main" id="{DA198E29-60F8-239F-BD19-92C4D3E9E0A7}"/>
              </a:ext>
            </a:extLst>
          </p:cNvPr>
          <p:cNvSpPr>
            <a:spLocks noGrp="1"/>
          </p:cNvSpPr>
          <p:nvPr>
            <p:ph type="body" sz="quarter" idx="3"/>
          </p:nvPr>
        </p:nvSpPr>
        <p:spPr>
          <a:xfrm>
            <a:off x="6169024" y="1300013"/>
            <a:ext cx="5183188" cy="436395"/>
          </a:xfrm>
        </p:spPr>
        <p:txBody>
          <a:bodyPr/>
          <a:lstStyle/>
          <a:p>
            <a:pPr algn="ctr"/>
            <a:r>
              <a:rPr lang="en-IN" b="0" dirty="0">
                <a:solidFill>
                  <a:schemeClr val="bg1"/>
                </a:solidFill>
              </a:rPr>
              <a:t>2019</a:t>
            </a:r>
          </a:p>
        </p:txBody>
      </p:sp>
      <p:pic>
        <p:nvPicPr>
          <p:cNvPr id="5" name="Picture 4">
            <a:extLst>
              <a:ext uri="{FF2B5EF4-FFF2-40B4-BE49-F238E27FC236}">
                <a16:creationId xmlns:a16="http://schemas.microsoft.com/office/drawing/2014/main" id="{5EF07483-5937-739F-73DB-7881C9AC2CC7}"/>
              </a:ext>
            </a:extLst>
          </p:cNvPr>
          <p:cNvPicPr>
            <a:picLocks noChangeAspect="1"/>
          </p:cNvPicPr>
          <p:nvPr/>
        </p:nvPicPr>
        <p:blipFill>
          <a:blip r:embed="rId5"/>
          <a:stretch>
            <a:fillRect/>
          </a:stretch>
        </p:blipFill>
        <p:spPr>
          <a:xfrm>
            <a:off x="1087655" y="1742775"/>
            <a:ext cx="4901568" cy="3993882"/>
          </a:xfrm>
          <a:prstGeom prst="rect">
            <a:avLst/>
          </a:prstGeom>
        </p:spPr>
      </p:pic>
      <p:pic>
        <p:nvPicPr>
          <p:cNvPr id="8" name="Picture 7">
            <a:extLst>
              <a:ext uri="{FF2B5EF4-FFF2-40B4-BE49-F238E27FC236}">
                <a16:creationId xmlns:a16="http://schemas.microsoft.com/office/drawing/2014/main" id="{42CD8643-D0D0-CA12-8044-552764528F32}"/>
              </a:ext>
            </a:extLst>
          </p:cNvPr>
          <p:cNvPicPr>
            <a:picLocks noChangeAspect="1"/>
          </p:cNvPicPr>
          <p:nvPr/>
        </p:nvPicPr>
        <p:blipFill>
          <a:blip r:embed="rId6"/>
          <a:stretch>
            <a:fillRect/>
          </a:stretch>
        </p:blipFill>
        <p:spPr>
          <a:xfrm>
            <a:off x="6202779" y="1742775"/>
            <a:ext cx="4901566" cy="3993882"/>
          </a:xfrm>
          <a:prstGeom prst="rect">
            <a:avLst/>
          </a:prstGeom>
        </p:spPr>
      </p:pic>
    </p:spTree>
    <p:extLst>
      <p:ext uri="{BB962C8B-B14F-4D97-AF65-F5344CB8AC3E}">
        <p14:creationId xmlns:p14="http://schemas.microsoft.com/office/powerpoint/2010/main" val="305588016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a:xfrm>
            <a:off x="839788" y="365125"/>
            <a:ext cx="10515600" cy="928521"/>
          </a:xfrm>
        </p:spPr>
        <p:txBody>
          <a:bodyPr>
            <a:normAutofit/>
          </a:bodyPr>
          <a:lstStyle/>
          <a:p>
            <a:r>
              <a:rPr lang="en-US" sz="3200" dirty="0">
                <a:solidFill>
                  <a:schemeClr val="bg1"/>
                </a:solidFill>
              </a:rPr>
              <a:t>Top 10 Constituencies where vote share has increased</a:t>
            </a:r>
            <a:endParaRPr lang="en-IN" sz="3200" dirty="0">
              <a:solidFill>
                <a:schemeClr val="bg1"/>
              </a:solidFill>
            </a:endParaRPr>
          </a:p>
        </p:txBody>
      </p:sp>
      <p:sp>
        <p:nvSpPr>
          <p:cNvPr id="3" name="Text Placeholder 2">
            <a:extLst>
              <a:ext uri="{FF2B5EF4-FFF2-40B4-BE49-F238E27FC236}">
                <a16:creationId xmlns:a16="http://schemas.microsoft.com/office/drawing/2014/main" id="{37A9D0A8-C0DC-E007-814F-59832944CAFA}"/>
              </a:ext>
            </a:extLst>
          </p:cNvPr>
          <p:cNvSpPr>
            <a:spLocks noGrp="1"/>
          </p:cNvSpPr>
          <p:nvPr>
            <p:ph type="body" idx="1"/>
          </p:nvPr>
        </p:nvSpPr>
        <p:spPr>
          <a:xfrm>
            <a:off x="831436" y="1300013"/>
            <a:ext cx="5157787" cy="436395"/>
          </a:xfrm>
        </p:spPr>
        <p:txBody>
          <a:bodyPr/>
          <a:lstStyle/>
          <a:p>
            <a:pPr algn="ctr"/>
            <a:r>
              <a:rPr lang="en-IN" b="0" dirty="0">
                <a:solidFill>
                  <a:schemeClr val="bg1"/>
                </a:solidFill>
              </a:rPr>
              <a:t>BJP</a:t>
            </a:r>
          </a:p>
        </p:txBody>
      </p:sp>
      <p:sp>
        <p:nvSpPr>
          <p:cNvPr id="6" name="Text Placeholder 5">
            <a:extLst>
              <a:ext uri="{FF2B5EF4-FFF2-40B4-BE49-F238E27FC236}">
                <a16:creationId xmlns:a16="http://schemas.microsoft.com/office/drawing/2014/main" id="{DA198E29-60F8-239F-BD19-92C4D3E9E0A7}"/>
              </a:ext>
            </a:extLst>
          </p:cNvPr>
          <p:cNvSpPr>
            <a:spLocks noGrp="1"/>
          </p:cNvSpPr>
          <p:nvPr>
            <p:ph type="body" sz="quarter" idx="3"/>
          </p:nvPr>
        </p:nvSpPr>
        <p:spPr>
          <a:xfrm>
            <a:off x="6169024" y="1300013"/>
            <a:ext cx="5183188" cy="436395"/>
          </a:xfrm>
        </p:spPr>
        <p:txBody>
          <a:bodyPr/>
          <a:lstStyle/>
          <a:p>
            <a:pPr algn="ctr"/>
            <a:r>
              <a:rPr lang="en-IN" b="0" dirty="0">
                <a:solidFill>
                  <a:schemeClr val="bg1"/>
                </a:solidFill>
              </a:rPr>
              <a:t>INC</a:t>
            </a:r>
          </a:p>
        </p:txBody>
      </p:sp>
      <p:pic>
        <p:nvPicPr>
          <p:cNvPr id="10" name="Picture 9">
            <a:extLst>
              <a:ext uri="{FF2B5EF4-FFF2-40B4-BE49-F238E27FC236}">
                <a16:creationId xmlns:a16="http://schemas.microsoft.com/office/drawing/2014/main" id="{C42F11F2-987E-B91F-E2AA-3BC8E3DA7510}"/>
              </a:ext>
            </a:extLst>
          </p:cNvPr>
          <p:cNvPicPr>
            <a:picLocks noChangeAspect="1"/>
          </p:cNvPicPr>
          <p:nvPr/>
        </p:nvPicPr>
        <p:blipFill>
          <a:blip r:embed="rId5"/>
          <a:stretch>
            <a:fillRect/>
          </a:stretch>
        </p:blipFill>
        <p:spPr>
          <a:xfrm>
            <a:off x="959546" y="1736408"/>
            <a:ext cx="5029677" cy="3993881"/>
          </a:xfrm>
          <a:prstGeom prst="rect">
            <a:avLst/>
          </a:prstGeom>
        </p:spPr>
      </p:pic>
      <p:pic>
        <p:nvPicPr>
          <p:cNvPr id="12" name="Picture 11">
            <a:extLst>
              <a:ext uri="{FF2B5EF4-FFF2-40B4-BE49-F238E27FC236}">
                <a16:creationId xmlns:a16="http://schemas.microsoft.com/office/drawing/2014/main" id="{493D4B70-EAAA-F308-CBC2-5A2D1FCFC0DA}"/>
              </a:ext>
            </a:extLst>
          </p:cNvPr>
          <p:cNvPicPr>
            <a:picLocks noChangeAspect="1"/>
          </p:cNvPicPr>
          <p:nvPr/>
        </p:nvPicPr>
        <p:blipFill>
          <a:blip r:embed="rId6"/>
          <a:stretch>
            <a:fillRect/>
          </a:stretch>
        </p:blipFill>
        <p:spPr>
          <a:xfrm>
            <a:off x="6177376" y="1736408"/>
            <a:ext cx="5183187" cy="3993880"/>
          </a:xfrm>
          <a:prstGeom prst="rect">
            <a:avLst/>
          </a:prstGeom>
        </p:spPr>
      </p:pic>
    </p:spTree>
    <p:extLst>
      <p:ext uri="{BB962C8B-B14F-4D97-AF65-F5344CB8AC3E}">
        <p14:creationId xmlns:p14="http://schemas.microsoft.com/office/powerpoint/2010/main" val="18420810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a:xfrm>
            <a:off x="839788" y="365125"/>
            <a:ext cx="10515600" cy="928521"/>
          </a:xfrm>
        </p:spPr>
        <p:txBody>
          <a:bodyPr>
            <a:normAutofit/>
          </a:bodyPr>
          <a:lstStyle/>
          <a:p>
            <a:r>
              <a:rPr lang="en-US" sz="3200" dirty="0">
                <a:solidFill>
                  <a:schemeClr val="bg1"/>
                </a:solidFill>
              </a:rPr>
              <a:t>Top 10 Constituencies where vote share has decreased</a:t>
            </a:r>
            <a:endParaRPr lang="en-IN" sz="3200" dirty="0">
              <a:solidFill>
                <a:schemeClr val="bg1"/>
              </a:solidFill>
            </a:endParaRPr>
          </a:p>
        </p:txBody>
      </p:sp>
      <p:sp>
        <p:nvSpPr>
          <p:cNvPr id="3" name="Text Placeholder 2">
            <a:extLst>
              <a:ext uri="{FF2B5EF4-FFF2-40B4-BE49-F238E27FC236}">
                <a16:creationId xmlns:a16="http://schemas.microsoft.com/office/drawing/2014/main" id="{37A9D0A8-C0DC-E007-814F-59832944CAFA}"/>
              </a:ext>
            </a:extLst>
          </p:cNvPr>
          <p:cNvSpPr>
            <a:spLocks noGrp="1"/>
          </p:cNvSpPr>
          <p:nvPr>
            <p:ph type="body" idx="1"/>
          </p:nvPr>
        </p:nvSpPr>
        <p:spPr>
          <a:xfrm>
            <a:off x="831436" y="1300013"/>
            <a:ext cx="5157787" cy="436395"/>
          </a:xfrm>
        </p:spPr>
        <p:txBody>
          <a:bodyPr/>
          <a:lstStyle/>
          <a:p>
            <a:pPr algn="ctr"/>
            <a:r>
              <a:rPr lang="en-IN" b="0" dirty="0">
                <a:solidFill>
                  <a:schemeClr val="bg1"/>
                </a:solidFill>
              </a:rPr>
              <a:t>BJP</a:t>
            </a:r>
          </a:p>
        </p:txBody>
      </p:sp>
      <p:sp>
        <p:nvSpPr>
          <p:cNvPr id="6" name="Text Placeholder 5">
            <a:extLst>
              <a:ext uri="{FF2B5EF4-FFF2-40B4-BE49-F238E27FC236}">
                <a16:creationId xmlns:a16="http://schemas.microsoft.com/office/drawing/2014/main" id="{DA198E29-60F8-239F-BD19-92C4D3E9E0A7}"/>
              </a:ext>
            </a:extLst>
          </p:cNvPr>
          <p:cNvSpPr>
            <a:spLocks noGrp="1"/>
          </p:cNvSpPr>
          <p:nvPr>
            <p:ph type="body" sz="quarter" idx="3"/>
          </p:nvPr>
        </p:nvSpPr>
        <p:spPr>
          <a:xfrm>
            <a:off x="6169024" y="1300013"/>
            <a:ext cx="5183188" cy="436395"/>
          </a:xfrm>
        </p:spPr>
        <p:txBody>
          <a:bodyPr/>
          <a:lstStyle/>
          <a:p>
            <a:pPr algn="ctr"/>
            <a:r>
              <a:rPr lang="en-IN" b="0" dirty="0">
                <a:solidFill>
                  <a:schemeClr val="bg1"/>
                </a:solidFill>
              </a:rPr>
              <a:t>INC</a:t>
            </a:r>
          </a:p>
        </p:txBody>
      </p:sp>
      <p:pic>
        <p:nvPicPr>
          <p:cNvPr id="5" name="Picture 4">
            <a:extLst>
              <a:ext uri="{FF2B5EF4-FFF2-40B4-BE49-F238E27FC236}">
                <a16:creationId xmlns:a16="http://schemas.microsoft.com/office/drawing/2014/main" id="{161D740D-F623-45B3-DF25-8B34A9ABF8A1}"/>
              </a:ext>
            </a:extLst>
          </p:cNvPr>
          <p:cNvPicPr>
            <a:picLocks noChangeAspect="1"/>
          </p:cNvPicPr>
          <p:nvPr/>
        </p:nvPicPr>
        <p:blipFill>
          <a:blip r:embed="rId5"/>
          <a:stretch>
            <a:fillRect/>
          </a:stretch>
        </p:blipFill>
        <p:spPr>
          <a:xfrm>
            <a:off x="6202778" y="1736407"/>
            <a:ext cx="5183187" cy="3993881"/>
          </a:xfrm>
          <a:prstGeom prst="rect">
            <a:avLst/>
          </a:prstGeom>
        </p:spPr>
      </p:pic>
      <p:pic>
        <p:nvPicPr>
          <p:cNvPr id="8" name="Picture 7">
            <a:extLst>
              <a:ext uri="{FF2B5EF4-FFF2-40B4-BE49-F238E27FC236}">
                <a16:creationId xmlns:a16="http://schemas.microsoft.com/office/drawing/2014/main" id="{88C7A8BF-00C2-A501-DC05-68F99F7A7F84}"/>
              </a:ext>
            </a:extLst>
          </p:cNvPr>
          <p:cNvPicPr>
            <a:picLocks noChangeAspect="1"/>
          </p:cNvPicPr>
          <p:nvPr/>
        </p:nvPicPr>
        <p:blipFill>
          <a:blip r:embed="rId6"/>
          <a:stretch>
            <a:fillRect/>
          </a:stretch>
        </p:blipFill>
        <p:spPr>
          <a:xfrm>
            <a:off x="959551" y="1742775"/>
            <a:ext cx="5029670" cy="3987513"/>
          </a:xfrm>
          <a:prstGeom prst="rect">
            <a:avLst/>
          </a:prstGeom>
        </p:spPr>
      </p:pic>
    </p:spTree>
    <p:extLst>
      <p:ext uri="{BB962C8B-B14F-4D97-AF65-F5344CB8AC3E}">
        <p14:creationId xmlns:p14="http://schemas.microsoft.com/office/powerpoint/2010/main" val="9589119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Constituency where NOTA has been voted most</a:t>
            </a:r>
            <a:endParaRPr lang="en-IN" sz="1300" i="1" dirty="0">
              <a:solidFill>
                <a:schemeClr val="bg1"/>
              </a:solidFill>
            </a:endParaRPr>
          </a:p>
        </p:txBody>
      </p:sp>
      <p:pic>
        <p:nvPicPr>
          <p:cNvPr id="6" name="Picture 5">
            <a:extLst>
              <a:ext uri="{FF2B5EF4-FFF2-40B4-BE49-F238E27FC236}">
                <a16:creationId xmlns:a16="http://schemas.microsoft.com/office/drawing/2014/main" id="{F058321D-BD8D-916A-B7A7-1B0B004F9348}"/>
              </a:ext>
            </a:extLst>
          </p:cNvPr>
          <p:cNvPicPr>
            <a:picLocks noChangeAspect="1"/>
          </p:cNvPicPr>
          <p:nvPr/>
        </p:nvPicPr>
        <p:blipFill>
          <a:blip r:embed="rId4"/>
          <a:stretch>
            <a:fillRect/>
          </a:stretch>
        </p:blipFill>
        <p:spPr>
          <a:xfrm>
            <a:off x="1918636" y="1970772"/>
            <a:ext cx="8354728" cy="2916455"/>
          </a:xfrm>
          <a:prstGeom prst="rect">
            <a:avLst/>
          </a:prstGeom>
        </p:spPr>
      </p:pic>
    </p:spTree>
    <p:extLst>
      <p:ext uri="{BB962C8B-B14F-4D97-AF65-F5344CB8AC3E}">
        <p14:creationId xmlns:p14="http://schemas.microsoft.com/office/powerpoint/2010/main" val="56754536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Constituency which have elected candidate, but their party’s vote share is less than 10 % at state level</a:t>
            </a:r>
            <a:endParaRPr lang="en-IN" sz="1300" i="1" dirty="0">
              <a:solidFill>
                <a:schemeClr val="bg1"/>
              </a:solidFill>
            </a:endParaRPr>
          </a:p>
        </p:txBody>
      </p:sp>
      <p:sp>
        <p:nvSpPr>
          <p:cNvPr id="7" name="Text Placeholder 6">
            <a:extLst>
              <a:ext uri="{FF2B5EF4-FFF2-40B4-BE49-F238E27FC236}">
                <a16:creationId xmlns:a16="http://schemas.microsoft.com/office/drawing/2014/main" id="{AECEC2F6-E480-62B5-FA81-416E0D62BB99}"/>
              </a:ext>
            </a:extLst>
          </p:cNvPr>
          <p:cNvSpPr>
            <a:spLocks noGrp="1"/>
          </p:cNvSpPr>
          <p:nvPr>
            <p:ph type="body" idx="1"/>
          </p:nvPr>
        </p:nvSpPr>
        <p:spPr>
          <a:xfrm>
            <a:off x="839788" y="1681163"/>
            <a:ext cx="5157787" cy="436395"/>
          </a:xfrm>
        </p:spPr>
        <p:txBody>
          <a:bodyPr/>
          <a:lstStyle/>
          <a:p>
            <a:pPr algn="ctr"/>
            <a:r>
              <a:rPr lang="en-IN" b="0" dirty="0">
                <a:solidFill>
                  <a:schemeClr val="bg1"/>
                </a:solidFill>
              </a:rPr>
              <a:t>2014</a:t>
            </a:r>
          </a:p>
        </p:txBody>
      </p:sp>
      <p:pic>
        <p:nvPicPr>
          <p:cNvPr id="13" name="Content Placeholder 12">
            <a:extLst>
              <a:ext uri="{FF2B5EF4-FFF2-40B4-BE49-F238E27FC236}">
                <a16:creationId xmlns:a16="http://schemas.microsoft.com/office/drawing/2014/main" id="{40D71F09-AA70-C39E-BEB9-45F7E36FA38C}"/>
              </a:ext>
            </a:extLst>
          </p:cNvPr>
          <p:cNvPicPr>
            <a:picLocks noGrp="1" noChangeAspect="1"/>
          </p:cNvPicPr>
          <p:nvPr>
            <p:ph sz="half" idx="2"/>
          </p:nvPr>
        </p:nvPicPr>
        <p:blipFill>
          <a:blip r:embed="rId4"/>
          <a:stretch>
            <a:fillRect/>
          </a:stretch>
        </p:blipFill>
        <p:spPr>
          <a:xfrm>
            <a:off x="839788" y="2290814"/>
            <a:ext cx="5157787" cy="3898848"/>
          </a:xfrm>
        </p:spPr>
      </p:pic>
      <p:sp>
        <p:nvSpPr>
          <p:cNvPr id="10" name="Text Placeholder 9">
            <a:extLst>
              <a:ext uri="{FF2B5EF4-FFF2-40B4-BE49-F238E27FC236}">
                <a16:creationId xmlns:a16="http://schemas.microsoft.com/office/drawing/2014/main" id="{FB85F20B-0521-FC98-BF75-2BA2DAB9B518}"/>
              </a:ext>
            </a:extLst>
          </p:cNvPr>
          <p:cNvSpPr>
            <a:spLocks noGrp="1"/>
          </p:cNvSpPr>
          <p:nvPr>
            <p:ph type="body" sz="quarter" idx="3"/>
          </p:nvPr>
        </p:nvSpPr>
        <p:spPr>
          <a:xfrm>
            <a:off x="6172200" y="1681163"/>
            <a:ext cx="5183188" cy="436395"/>
          </a:xfrm>
        </p:spPr>
        <p:txBody>
          <a:bodyPr/>
          <a:lstStyle/>
          <a:p>
            <a:pPr algn="ctr"/>
            <a:r>
              <a:rPr lang="en-IN" b="0" dirty="0">
                <a:solidFill>
                  <a:schemeClr val="bg1"/>
                </a:solidFill>
              </a:rPr>
              <a:t>2019</a:t>
            </a:r>
          </a:p>
        </p:txBody>
      </p:sp>
      <p:sp>
        <p:nvSpPr>
          <p:cNvPr id="11" name="Content Placeholder 10">
            <a:extLst>
              <a:ext uri="{FF2B5EF4-FFF2-40B4-BE49-F238E27FC236}">
                <a16:creationId xmlns:a16="http://schemas.microsoft.com/office/drawing/2014/main" id="{D7A32F84-FBA3-4E3D-CD41-0F87F965662E}"/>
              </a:ext>
            </a:extLst>
          </p:cNvPr>
          <p:cNvSpPr>
            <a:spLocks noGrp="1"/>
          </p:cNvSpPr>
          <p:nvPr>
            <p:ph sz="quarter" idx="4"/>
          </p:nvPr>
        </p:nvSpPr>
        <p:spPr/>
        <p:txBody>
          <a:bodyPr/>
          <a:lstStyle/>
          <a:p>
            <a:endParaRPr lang="en-IN"/>
          </a:p>
        </p:txBody>
      </p:sp>
      <p:pic>
        <p:nvPicPr>
          <p:cNvPr id="5" name="Picture 4">
            <a:extLst>
              <a:ext uri="{FF2B5EF4-FFF2-40B4-BE49-F238E27FC236}">
                <a16:creationId xmlns:a16="http://schemas.microsoft.com/office/drawing/2014/main" id="{7771FB5F-B4A9-5137-10CD-66F19562096A}"/>
              </a:ext>
            </a:extLst>
          </p:cNvPr>
          <p:cNvPicPr>
            <a:picLocks noChangeAspect="1"/>
          </p:cNvPicPr>
          <p:nvPr/>
        </p:nvPicPr>
        <p:blipFill rotWithShape="1">
          <a:blip r:embed="rId5"/>
          <a:srcRect t="6724" r="17095"/>
          <a:stretch/>
        </p:blipFill>
        <p:spPr>
          <a:xfrm>
            <a:off x="6169024" y="2290814"/>
            <a:ext cx="5183188" cy="3898849"/>
          </a:xfrm>
          <a:prstGeom prst="rect">
            <a:avLst/>
          </a:prstGeom>
        </p:spPr>
      </p:pic>
    </p:spTree>
    <p:extLst>
      <p:ext uri="{BB962C8B-B14F-4D97-AF65-F5344CB8AC3E}">
        <p14:creationId xmlns:p14="http://schemas.microsoft.com/office/powerpoint/2010/main" val="303251511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Factors affecting Voter Turnout %</a:t>
            </a:r>
            <a:br>
              <a:rPr lang="en-IN" sz="3200" dirty="0">
                <a:solidFill>
                  <a:schemeClr val="bg1"/>
                </a:solidFill>
              </a:rPr>
            </a:br>
            <a:r>
              <a:rPr lang="en-IN" sz="1400" i="1" dirty="0">
                <a:solidFill>
                  <a:schemeClr val="bg1"/>
                </a:solidFill>
              </a:rPr>
              <a:t>There is no specific factor which can directly affect voter turnout %</a:t>
            </a:r>
          </a:p>
        </p:txBody>
      </p:sp>
      <p:graphicFrame>
        <p:nvGraphicFramePr>
          <p:cNvPr id="6" name="Chart 5">
            <a:extLst>
              <a:ext uri="{FF2B5EF4-FFF2-40B4-BE49-F238E27FC236}">
                <a16:creationId xmlns:a16="http://schemas.microsoft.com/office/drawing/2014/main" id="{3ADE1D2D-8963-9917-7AC1-5B4EC12DAFC0}"/>
              </a:ext>
            </a:extLst>
          </p:cNvPr>
          <p:cNvGraphicFramePr>
            <a:graphicFrameLocks/>
          </p:cNvGraphicFramePr>
          <p:nvPr>
            <p:extLst>
              <p:ext uri="{D42A27DB-BD31-4B8C-83A1-F6EECF244321}">
                <p14:modId xmlns:p14="http://schemas.microsoft.com/office/powerpoint/2010/main" val="546779969"/>
              </p:ext>
            </p:extLst>
          </p:nvPr>
        </p:nvGraphicFramePr>
        <p:xfrm>
          <a:off x="836612" y="1690688"/>
          <a:ext cx="4967421" cy="43257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ontent Placeholder 13">
            <a:extLst>
              <a:ext uri="{FF2B5EF4-FFF2-40B4-BE49-F238E27FC236}">
                <a16:creationId xmlns:a16="http://schemas.microsoft.com/office/drawing/2014/main" id="{C2CFA710-8568-3188-1268-71FCC8C949FB}"/>
              </a:ext>
            </a:extLst>
          </p:cNvPr>
          <p:cNvGraphicFramePr>
            <a:graphicFrameLocks noGrp="1"/>
          </p:cNvGraphicFramePr>
          <p:nvPr>
            <p:ph sz="quarter" idx="4"/>
            <p:extLst>
              <p:ext uri="{D42A27DB-BD31-4B8C-83A1-F6EECF244321}">
                <p14:modId xmlns:p14="http://schemas.microsoft.com/office/powerpoint/2010/main" val="684883845"/>
              </p:ext>
            </p:extLst>
          </p:nvPr>
        </p:nvGraphicFramePr>
        <p:xfrm>
          <a:off x="5988116" y="1690688"/>
          <a:ext cx="5183188" cy="432572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701307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39CA-CDB0-2E77-AB25-54650970E47B}"/>
              </a:ext>
            </a:extLst>
          </p:cNvPr>
          <p:cNvSpPr>
            <a:spLocks noGrp="1"/>
          </p:cNvSpPr>
          <p:nvPr>
            <p:ph type="title"/>
          </p:nvPr>
        </p:nvSpPr>
        <p:spPr/>
        <p:txBody>
          <a:bodyPr/>
          <a:lstStyle/>
          <a:p>
            <a:r>
              <a:rPr lang="en-US" dirty="0">
                <a:solidFill>
                  <a:schemeClr val="bg1"/>
                </a:solidFill>
              </a:rPr>
              <a:t>Project Objective</a:t>
            </a:r>
            <a:endParaRPr lang="en-IN" dirty="0">
              <a:solidFill>
                <a:schemeClr val="bg1"/>
              </a:solidFill>
            </a:endParaRPr>
          </a:p>
        </p:txBody>
      </p:sp>
      <p:sp>
        <p:nvSpPr>
          <p:cNvPr id="3" name="Content Placeholder 2">
            <a:extLst>
              <a:ext uri="{FF2B5EF4-FFF2-40B4-BE49-F238E27FC236}">
                <a16:creationId xmlns:a16="http://schemas.microsoft.com/office/drawing/2014/main" id="{D292116E-7813-EC71-4606-957BFBBD0273}"/>
              </a:ext>
            </a:extLst>
          </p:cNvPr>
          <p:cNvSpPr>
            <a:spLocks noGrp="1"/>
          </p:cNvSpPr>
          <p:nvPr>
            <p:ph idx="1"/>
          </p:nvPr>
        </p:nvSpPr>
        <p:spPr/>
        <p:txBody>
          <a:bodyPr/>
          <a:lstStyle/>
          <a:p>
            <a:pPr marL="0" indent="0">
              <a:buNone/>
            </a:pPr>
            <a:r>
              <a:rPr lang="en-IN" b="1" i="0" dirty="0">
                <a:solidFill>
                  <a:schemeClr val="bg1"/>
                </a:solidFill>
                <a:effectLst/>
                <a:latin typeface="manrope"/>
              </a:rPr>
              <a:t>“</a:t>
            </a:r>
            <a:r>
              <a:rPr lang="en-IN" b="1" i="0" dirty="0" err="1">
                <a:solidFill>
                  <a:schemeClr val="bg1"/>
                </a:solidFill>
                <a:effectLst/>
                <a:latin typeface="manrope"/>
              </a:rPr>
              <a:t>AtliQ</a:t>
            </a:r>
            <a:r>
              <a:rPr lang="en-IN" b="1" i="0" dirty="0">
                <a:solidFill>
                  <a:schemeClr val="bg1"/>
                </a:solidFill>
                <a:effectLst/>
                <a:latin typeface="manrope"/>
              </a:rPr>
              <a:t> Media”</a:t>
            </a:r>
            <a:r>
              <a:rPr lang="en-IN" b="0" i="0" dirty="0">
                <a:solidFill>
                  <a:schemeClr val="bg1"/>
                </a:solidFill>
                <a:effectLst/>
                <a:latin typeface="manrope"/>
              </a:rPr>
              <a:t> is a private media company and they wanted to telecast a show on Lok Sabha elections 2024 in India. Unlike other channels they do not want to have a debate on who is going to win this election, they rather wanted to present insights from 2014 and 2019 elections without any bias and discuss less explored themes like voter turnout percentage in India. </a:t>
            </a:r>
            <a:endParaRPr lang="en-US" dirty="0">
              <a:solidFill>
                <a:schemeClr val="bg1"/>
              </a:solidFill>
            </a:endParaRPr>
          </a:p>
        </p:txBody>
      </p:sp>
    </p:spTree>
    <p:extLst>
      <p:ext uri="{BB962C8B-B14F-4D97-AF65-F5344CB8AC3E}">
        <p14:creationId xmlns:p14="http://schemas.microsoft.com/office/powerpoint/2010/main" val="1686106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p:txBody>
          <a:bodyPr>
            <a:normAutofit/>
          </a:bodyPr>
          <a:lstStyle/>
          <a:p>
            <a:r>
              <a:rPr lang="en-IN" sz="3200" dirty="0">
                <a:solidFill>
                  <a:schemeClr val="bg1"/>
                </a:solidFill>
              </a:rPr>
              <a:t>Factors affecting Voter Turnout %</a:t>
            </a:r>
            <a:br>
              <a:rPr lang="en-IN" sz="3200" dirty="0">
                <a:solidFill>
                  <a:schemeClr val="bg1"/>
                </a:solidFill>
              </a:rPr>
            </a:br>
            <a:r>
              <a:rPr lang="en-IN" sz="1400" i="1" dirty="0">
                <a:solidFill>
                  <a:schemeClr val="bg1"/>
                </a:solidFill>
              </a:rPr>
              <a:t>There is no specific factor which can directly affect voter turnout %</a:t>
            </a:r>
          </a:p>
        </p:txBody>
      </p:sp>
      <p:graphicFrame>
        <p:nvGraphicFramePr>
          <p:cNvPr id="2" name="Chart 1">
            <a:extLst>
              <a:ext uri="{FF2B5EF4-FFF2-40B4-BE49-F238E27FC236}">
                <a16:creationId xmlns:a16="http://schemas.microsoft.com/office/drawing/2014/main" id="{B615B5C2-5021-11A9-53C4-8B764161075B}"/>
              </a:ext>
            </a:extLst>
          </p:cNvPr>
          <p:cNvGraphicFramePr>
            <a:graphicFrameLocks/>
          </p:cNvGraphicFramePr>
          <p:nvPr>
            <p:extLst>
              <p:ext uri="{D42A27DB-BD31-4B8C-83A1-F6EECF244321}">
                <p14:modId xmlns:p14="http://schemas.microsoft.com/office/powerpoint/2010/main" val="463563688"/>
              </p:ext>
            </p:extLst>
          </p:nvPr>
        </p:nvGraphicFramePr>
        <p:xfrm>
          <a:off x="1232032" y="1690687"/>
          <a:ext cx="4572000" cy="43257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C9F84A16-2697-3218-7A32-6A498C2FC586}"/>
              </a:ext>
            </a:extLst>
          </p:cNvPr>
          <p:cNvGraphicFramePr>
            <a:graphicFrameLocks/>
          </p:cNvGraphicFramePr>
          <p:nvPr>
            <p:extLst>
              <p:ext uri="{D42A27DB-BD31-4B8C-83A1-F6EECF244321}">
                <p14:modId xmlns:p14="http://schemas.microsoft.com/office/powerpoint/2010/main" val="2187248602"/>
              </p:ext>
            </p:extLst>
          </p:nvPr>
        </p:nvGraphicFramePr>
        <p:xfrm>
          <a:off x="6172200" y="1690687"/>
          <a:ext cx="5060482" cy="432571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4407781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a:xfrm>
            <a:off x="839788" y="365126"/>
            <a:ext cx="10515600" cy="712904"/>
          </a:xfrm>
        </p:spPr>
        <p:txBody>
          <a:bodyPr>
            <a:normAutofit/>
          </a:bodyPr>
          <a:lstStyle/>
          <a:p>
            <a:r>
              <a:rPr lang="en-IN" sz="3200" dirty="0">
                <a:solidFill>
                  <a:schemeClr val="bg1"/>
                </a:solidFill>
              </a:rPr>
              <a:t>2014 vs 2019 Analysis</a:t>
            </a:r>
            <a:endParaRPr lang="en-IN" sz="1400" i="1" dirty="0">
              <a:solidFill>
                <a:schemeClr val="bg1"/>
              </a:solidFill>
            </a:endParaRPr>
          </a:p>
        </p:txBody>
      </p:sp>
      <p:pic>
        <p:nvPicPr>
          <p:cNvPr id="4" name="Picture 3">
            <a:extLst>
              <a:ext uri="{FF2B5EF4-FFF2-40B4-BE49-F238E27FC236}">
                <a16:creationId xmlns:a16="http://schemas.microsoft.com/office/drawing/2014/main" id="{970F7D7F-AAE5-729E-5F12-C61B3C2BFED6}"/>
              </a:ext>
            </a:extLst>
          </p:cNvPr>
          <p:cNvPicPr>
            <a:picLocks noChangeAspect="1"/>
          </p:cNvPicPr>
          <p:nvPr/>
        </p:nvPicPr>
        <p:blipFill>
          <a:blip r:embed="rId4"/>
          <a:stretch>
            <a:fillRect/>
          </a:stretch>
        </p:blipFill>
        <p:spPr>
          <a:xfrm>
            <a:off x="1153427" y="1145407"/>
            <a:ext cx="9885145" cy="4783755"/>
          </a:xfrm>
          <a:prstGeom prst="rect">
            <a:avLst/>
          </a:prstGeom>
        </p:spPr>
      </p:pic>
    </p:spTree>
    <p:extLst>
      <p:ext uri="{BB962C8B-B14F-4D97-AF65-F5344CB8AC3E}">
        <p14:creationId xmlns:p14="http://schemas.microsoft.com/office/powerpoint/2010/main" val="294700588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a:xfrm>
            <a:off x="839788" y="365126"/>
            <a:ext cx="10515600" cy="712904"/>
          </a:xfrm>
        </p:spPr>
        <p:txBody>
          <a:bodyPr>
            <a:normAutofit/>
          </a:bodyPr>
          <a:lstStyle/>
          <a:p>
            <a:r>
              <a:rPr lang="en-IN" sz="3200" dirty="0">
                <a:solidFill>
                  <a:schemeClr val="bg1"/>
                </a:solidFill>
              </a:rPr>
              <a:t>State Level Vote Share</a:t>
            </a:r>
            <a:endParaRPr lang="en-IN" sz="1400" i="1" dirty="0">
              <a:solidFill>
                <a:schemeClr val="bg1"/>
              </a:solidFill>
            </a:endParaRPr>
          </a:p>
        </p:txBody>
      </p:sp>
      <p:pic>
        <p:nvPicPr>
          <p:cNvPr id="3" name="Picture 2">
            <a:extLst>
              <a:ext uri="{FF2B5EF4-FFF2-40B4-BE49-F238E27FC236}">
                <a16:creationId xmlns:a16="http://schemas.microsoft.com/office/drawing/2014/main" id="{1BE1D3C3-164C-C9D3-ED5F-9C65C4ED64E7}"/>
              </a:ext>
            </a:extLst>
          </p:cNvPr>
          <p:cNvPicPr>
            <a:picLocks noChangeAspect="1"/>
          </p:cNvPicPr>
          <p:nvPr/>
        </p:nvPicPr>
        <p:blipFill>
          <a:blip r:embed="rId4"/>
          <a:stretch>
            <a:fillRect/>
          </a:stretch>
        </p:blipFill>
        <p:spPr>
          <a:xfrm>
            <a:off x="1095118" y="1078030"/>
            <a:ext cx="10001764" cy="4703010"/>
          </a:xfrm>
          <a:prstGeom prst="rect">
            <a:avLst/>
          </a:prstGeom>
        </p:spPr>
      </p:pic>
    </p:spTree>
    <p:extLst>
      <p:ext uri="{BB962C8B-B14F-4D97-AF65-F5344CB8AC3E}">
        <p14:creationId xmlns:p14="http://schemas.microsoft.com/office/powerpoint/2010/main" val="169527642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a:xfrm>
            <a:off x="839788" y="365126"/>
            <a:ext cx="10515600" cy="712904"/>
          </a:xfrm>
        </p:spPr>
        <p:txBody>
          <a:bodyPr>
            <a:normAutofit/>
          </a:bodyPr>
          <a:lstStyle/>
          <a:p>
            <a:r>
              <a:rPr lang="en-IN" sz="3200" dirty="0">
                <a:solidFill>
                  <a:schemeClr val="bg1"/>
                </a:solidFill>
              </a:rPr>
              <a:t>Relations with Voter Turnout</a:t>
            </a:r>
            <a:endParaRPr lang="en-IN" sz="1400" i="1" dirty="0">
              <a:solidFill>
                <a:schemeClr val="bg1"/>
              </a:solidFill>
            </a:endParaRPr>
          </a:p>
        </p:txBody>
      </p:sp>
      <p:pic>
        <p:nvPicPr>
          <p:cNvPr id="4" name="Picture 3">
            <a:extLst>
              <a:ext uri="{FF2B5EF4-FFF2-40B4-BE49-F238E27FC236}">
                <a16:creationId xmlns:a16="http://schemas.microsoft.com/office/drawing/2014/main" id="{D45C2AB0-36D1-BAD6-0BA9-3628C8529030}"/>
              </a:ext>
            </a:extLst>
          </p:cNvPr>
          <p:cNvPicPr>
            <a:picLocks noChangeAspect="1"/>
          </p:cNvPicPr>
          <p:nvPr/>
        </p:nvPicPr>
        <p:blipFill>
          <a:blip r:embed="rId4"/>
          <a:stretch>
            <a:fillRect/>
          </a:stretch>
        </p:blipFill>
        <p:spPr>
          <a:xfrm>
            <a:off x="1066541" y="1078031"/>
            <a:ext cx="10058917" cy="4783754"/>
          </a:xfrm>
          <a:prstGeom prst="rect">
            <a:avLst/>
          </a:prstGeom>
        </p:spPr>
      </p:pic>
    </p:spTree>
    <p:extLst>
      <p:ext uri="{BB962C8B-B14F-4D97-AF65-F5344CB8AC3E}">
        <p14:creationId xmlns:p14="http://schemas.microsoft.com/office/powerpoint/2010/main" val="424980302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59AD2454-7358-F4DD-D100-136289B940FC}"/>
              </a:ext>
            </a:extLst>
          </p:cNvPr>
          <p:cNvSpPr>
            <a:spLocks noGrp="1"/>
          </p:cNvSpPr>
          <p:nvPr>
            <p:ph type="title"/>
          </p:nvPr>
        </p:nvSpPr>
        <p:spPr>
          <a:xfrm>
            <a:off x="841248" y="256032"/>
            <a:ext cx="10506456" cy="1014984"/>
          </a:xfrm>
        </p:spPr>
        <p:txBody>
          <a:bodyPr anchor="b">
            <a:normAutofit/>
          </a:bodyPr>
          <a:lstStyle/>
          <a:p>
            <a:r>
              <a:rPr lang="en-IN" dirty="0">
                <a:solidFill>
                  <a:schemeClr val="bg1"/>
                </a:solidFill>
              </a:rPr>
              <a:t>Recommendations to improve voter turnout</a:t>
            </a:r>
            <a:endParaRPr lang="en-IN" i="1" dirty="0">
              <a:solidFill>
                <a:schemeClr val="bg1"/>
              </a:solidFill>
            </a:endParaRPr>
          </a:p>
        </p:txBody>
      </p:sp>
      <p:sp>
        <p:nvSpPr>
          <p:cNvPr id="44" name="Rectangle 4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4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1" name="Content Placeholder 1">
            <a:extLst>
              <a:ext uri="{FF2B5EF4-FFF2-40B4-BE49-F238E27FC236}">
                <a16:creationId xmlns:a16="http://schemas.microsoft.com/office/drawing/2014/main" id="{D700D6A4-008C-06F1-1CB9-5D1AED61C9F2}"/>
              </a:ext>
            </a:extLst>
          </p:cNvPr>
          <p:cNvGraphicFramePr>
            <a:graphicFrameLocks noGrp="1"/>
          </p:cNvGraphicFramePr>
          <p:nvPr>
            <p:ph idx="1"/>
            <p:extLst>
              <p:ext uri="{D42A27DB-BD31-4B8C-83A1-F6EECF244321}">
                <p14:modId xmlns:p14="http://schemas.microsoft.com/office/powerpoint/2010/main" val="153081163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2301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p:txBody>
          <a:bodyPr/>
          <a:lstStyle/>
          <a:p>
            <a:r>
              <a:rPr lang="en-US" dirty="0">
                <a:solidFill>
                  <a:schemeClr val="bg1"/>
                </a:solidFill>
                <a:latin typeface="Bernard MT Condensed" panose="02050806060905020404" pitchFamily="18" charset="0"/>
              </a:rPr>
              <a:t>Thank You!</a:t>
            </a:r>
            <a:endParaRPr lang="en-IN" dirty="0">
              <a:solidFill>
                <a:schemeClr val="bg1"/>
              </a:solidFill>
              <a:latin typeface="Bernard MT Condensed" panose="02050806060905020404" pitchFamily="18" charset="0"/>
            </a:endParaRPr>
          </a:p>
        </p:txBody>
      </p:sp>
      <p:pic>
        <p:nvPicPr>
          <p:cNvPr id="8" name="Picture 7" descr="A white circle with blue text and black text&#10;&#10;Description automatically generated">
            <a:extLst>
              <a:ext uri="{FF2B5EF4-FFF2-40B4-BE49-F238E27FC236}">
                <a16:creationId xmlns:a16="http://schemas.microsoft.com/office/drawing/2014/main" id="{A9C60C25-DFD2-F88E-5B72-96EB74310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746" y="2095500"/>
            <a:ext cx="2667000" cy="2667000"/>
          </a:xfrm>
          <a:prstGeom prst="rect">
            <a:avLst/>
          </a:prstGeom>
        </p:spPr>
      </p:pic>
    </p:spTree>
    <p:extLst>
      <p:ext uri="{BB962C8B-B14F-4D97-AF65-F5344CB8AC3E}">
        <p14:creationId xmlns:p14="http://schemas.microsoft.com/office/powerpoint/2010/main" val="25972631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E2C0-B98A-AA3D-17C2-B4D052F531A9}"/>
              </a:ext>
            </a:extLst>
          </p:cNvPr>
          <p:cNvSpPr>
            <a:spLocks noGrp="1"/>
          </p:cNvSpPr>
          <p:nvPr>
            <p:ph type="title"/>
          </p:nvPr>
        </p:nvSpPr>
        <p:spPr/>
        <p:txBody>
          <a:bodyPr/>
          <a:lstStyle/>
          <a:p>
            <a:r>
              <a:rPr lang="en-US" dirty="0">
                <a:solidFill>
                  <a:schemeClr val="bg1"/>
                </a:solidFill>
              </a:rPr>
              <a:t>Insights Request</a:t>
            </a:r>
            <a:endParaRPr lang="en-IN" dirty="0">
              <a:solidFill>
                <a:schemeClr val="bg1"/>
              </a:solidFill>
            </a:endParaRPr>
          </a:p>
        </p:txBody>
      </p:sp>
      <p:sp>
        <p:nvSpPr>
          <p:cNvPr id="3" name="Content Placeholder 2">
            <a:extLst>
              <a:ext uri="{FF2B5EF4-FFF2-40B4-BE49-F238E27FC236}">
                <a16:creationId xmlns:a16="http://schemas.microsoft.com/office/drawing/2014/main" id="{94DED8A6-E777-A82C-0436-B45B281078D4}"/>
              </a:ext>
            </a:extLst>
          </p:cNvPr>
          <p:cNvSpPr>
            <a:spLocks noGrp="1"/>
          </p:cNvSpPr>
          <p:nvPr>
            <p:ph idx="1"/>
          </p:nvPr>
        </p:nvSpPr>
        <p:spPr/>
        <p:txBody>
          <a:bodyPr/>
          <a:lstStyle/>
          <a:p>
            <a:r>
              <a:rPr lang="en-US" dirty="0">
                <a:solidFill>
                  <a:schemeClr val="bg1"/>
                </a:solidFill>
              </a:rPr>
              <a:t>Analyzing voter turnout % in each state and constituency.</a:t>
            </a:r>
          </a:p>
          <a:p>
            <a:r>
              <a:rPr lang="en-US" dirty="0">
                <a:solidFill>
                  <a:schemeClr val="bg1"/>
                </a:solidFill>
              </a:rPr>
              <a:t>Analyzing vote share of two National Parties – BJP and INC in state as well as National level.</a:t>
            </a:r>
          </a:p>
          <a:p>
            <a:r>
              <a:rPr lang="en-US" dirty="0">
                <a:solidFill>
                  <a:schemeClr val="bg1"/>
                </a:solidFill>
              </a:rPr>
              <a:t>Checking whether voter turnout % is affected by any factor or not.</a:t>
            </a:r>
          </a:p>
        </p:txBody>
      </p:sp>
    </p:spTree>
    <p:extLst>
      <p:ext uri="{BB962C8B-B14F-4D97-AF65-F5344CB8AC3E}">
        <p14:creationId xmlns:p14="http://schemas.microsoft.com/office/powerpoint/2010/main" val="26230898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E2C0-B98A-AA3D-17C2-B4D052F531A9}"/>
              </a:ext>
            </a:extLst>
          </p:cNvPr>
          <p:cNvSpPr>
            <a:spLocks noGrp="1"/>
          </p:cNvSpPr>
          <p:nvPr>
            <p:ph type="title"/>
          </p:nvPr>
        </p:nvSpPr>
        <p:spPr>
          <a:xfrm>
            <a:off x="838200" y="365125"/>
            <a:ext cx="10515600" cy="943911"/>
          </a:xfrm>
        </p:spPr>
        <p:txBody>
          <a:bodyPr>
            <a:normAutofit/>
          </a:bodyPr>
          <a:lstStyle/>
          <a:p>
            <a:r>
              <a:rPr lang="en-US" sz="3200" dirty="0">
                <a:solidFill>
                  <a:schemeClr val="bg1"/>
                </a:solidFill>
              </a:rPr>
              <a:t>Data Preparation &amp; Transformation</a:t>
            </a:r>
            <a:endParaRPr lang="en-IN" sz="3200" dirty="0">
              <a:solidFill>
                <a:schemeClr val="bg1"/>
              </a:solidFill>
            </a:endParaRPr>
          </a:p>
        </p:txBody>
      </p:sp>
      <p:sp>
        <p:nvSpPr>
          <p:cNvPr id="3" name="Content Placeholder 2">
            <a:extLst>
              <a:ext uri="{FF2B5EF4-FFF2-40B4-BE49-F238E27FC236}">
                <a16:creationId xmlns:a16="http://schemas.microsoft.com/office/drawing/2014/main" id="{94DED8A6-E777-A82C-0436-B45B281078D4}"/>
              </a:ext>
            </a:extLst>
          </p:cNvPr>
          <p:cNvSpPr>
            <a:spLocks noGrp="1"/>
          </p:cNvSpPr>
          <p:nvPr>
            <p:ph idx="1"/>
          </p:nvPr>
        </p:nvSpPr>
        <p:spPr>
          <a:xfrm>
            <a:off x="838200" y="1309036"/>
            <a:ext cx="10515600" cy="2766295"/>
          </a:xfrm>
        </p:spPr>
        <p:txBody>
          <a:bodyPr/>
          <a:lstStyle/>
          <a:p>
            <a:r>
              <a:rPr lang="en-IN" sz="2400" dirty="0">
                <a:solidFill>
                  <a:schemeClr val="bg1"/>
                </a:solidFill>
              </a:rPr>
              <a:t>Addition of Missing states – Odisha and Chhattisgarh in 2014 election dataset.</a:t>
            </a:r>
          </a:p>
        </p:txBody>
      </p:sp>
      <p:pic>
        <p:nvPicPr>
          <p:cNvPr id="5" name="Picture 4">
            <a:extLst>
              <a:ext uri="{FF2B5EF4-FFF2-40B4-BE49-F238E27FC236}">
                <a16:creationId xmlns:a16="http://schemas.microsoft.com/office/drawing/2014/main" id="{B4FDD58E-491C-A73A-7090-04F6815B6D84}"/>
              </a:ext>
            </a:extLst>
          </p:cNvPr>
          <p:cNvPicPr>
            <a:picLocks noChangeAspect="1"/>
          </p:cNvPicPr>
          <p:nvPr/>
        </p:nvPicPr>
        <p:blipFill>
          <a:blip r:embed="rId4"/>
          <a:stretch>
            <a:fillRect/>
          </a:stretch>
        </p:blipFill>
        <p:spPr>
          <a:xfrm>
            <a:off x="1716374" y="2240185"/>
            <a:ext cx="1292111" cy="987468"/>
          </a:xfrm>
          <a:prstGeom prst="rect">
            <a:avLst/>
          </a:prstGeom>
        </p:spPr>
      </p:pic>
      <p:sp>
        <p:nvSpPr>
          <p:cNvPr id="7" name="TextBox 6">
            <a:extLst>
              <a:ext uri="{FF2B5EF4-FFF2-40B4-BE49-F238E27FC236}">
                <a16:creationId xmlns:a16="http://schemas.microsoft.com/office/drawing/2014/main" id="{E9E043F1-3693-6437-61AD-FE4B1476D5FF}"/>
              </a:ext>
            </a:extLst>
          </p:cNvPr>
          <p:cNvSpPr txBox="1"/>
          <p:nvPr/>
        </p:nvSpPr>
        <p:spPr>
          <a:xfrm>
            <a:off x="1596057" y="3330732"/>
            <a:ext cx="1532744" cy="646331"/>
          </a:xfrm>
          <a:prstGeom prst="rect">
            <a:avLst/>
          </a:prstGeom>
          <a:noFill/>
        </p:spPr>
        <p:txBody>
          <a:bodyPr wrap="square" rtlCol="0">
            <a:spAutoFit/>
          </a:bodyPr>
          <a:lstStyle/>
          <a:p>
            <a:r>
              <a:rPr lang="en-IN" dirty="0">
                <a:solidFill>
                  <a:schemeClr val="bg1"/>
                </a:solidFill>
              </a:rPr>
              <a:t>Original 2014 dataset</a:t>
            </a:r>
          </a:p>
        </p:txBody>
      </p:sp>
      <p:sp>
        <p:nvSpPr>
          <p:cNvPr id="9" name="TextBox 8">
            <a:extLst>
              <a:ext uri="{FF2B5EF4-FFF2-40B4-BE49-F238E27FC236}">
                <a16:creationId xmlns:a16="http://schemas.microsoft.com/office/drawing/2014/main" id="{1415F303-9E44-D458-1EC4-AA4E0ECB96DE}"/>
              </a:ext>
            </a:extLst>
          </p:cNvPr>
          <p:cNvSpPr txBox="1"/>
          <p:nvPr/>
        </p:nvSpPr>
        <p:spPr>
          <a:xfrm flipH="1">
            <a:off x="6805001" y="2436792"/>
            <a:ext cx="429245" cy="594251"/>
          </a:xfrm>
          <a:prstGeom prst="rect">
            <a:avLst/>
          </a:prstGeom>
          <a:noFill/>
        </p:spPr>
        <p:txBody>
          <a:bodyPr wrap="square" rtlCol="0">
            <a:spAutoFit/>
          </a:bodyPr>
          <a:lstStyle/>
          <a:p>
            <a:r>
              <a:rPr lang="en-IN" sz="3200" dirty="0">
                <a:solidFill>
                  <a:schemeClr val="bg1"/>
                </a:solidFill>
              </a:rPr>
              <a:t>=</a:t>
            </a:r>
          </a:p>
        </p:txBody>
      </p:sp>
      <p:pic>
        <p:nvPicPr>
          <p:cNvPr id="11" name="Picture 10">
            <a:extLst>
              <a:ext uri="{FF2B5EF4-FFF2-40B4-BE49-F238E27FC236}">
                <a16:creationId xmlns:a16="http://schemas.microsoft.com/office/drawing/2014/main" id="{72133424-3C1F-318B-9BA8-947EF863A2D6}"/>
              </a:ext>
            </a:extLst>
          </p:cNvPr>
          <p:cNvPicPr>
            <a:picLocks noChangeAspect="1"/>
          </p:cNvPicPr>
          <p:nvPr/>
        </p:nvPicPr>
        <p:blipFill>
          <a:blip r:embed="rId5"/>
          <a:stretch>
            <a:fillRect/>
          </a:stretch>
        </p:blipFill>
        <p:spPr>
          <a:xfrm>
            <a:off x="4618131" y="2240185"/>
            <a:ext cx="1292111" cy="987468"/>
          </a:xfrm>
          <a:prstGeom prst="rect">
            <a:avLst/>
          </a:prstGeom>
        </p:spPr>
      </p:pic>
      <p:sp>
        <p:nvSpPr>
          <p:cNvPr id="14" name="TextBox 13">
            <a:extLst>
              <a:ext uri="{FF2B5EF4-FFF2-40B4-BE49-F238E27FC236}">
                <a16:creationId xmlns:a16="http://schemas.microsoft.com/office/drawing/2014/main" id="{8413CE20-541C-353E-35EF-1250E7B88D0F}"/>
              </a:ext>
            </a:extLst>
          </p:cNvPr>
          <p:cNvSpPr txBox="1"/>
          <p:nvPr/>
        </p:nvSpPr>
        <p:spPr>
          <a:xfrm>
            <a:off x="4497814" y="3307182"/>
            <a:ext cx="1532744" cy="646331"/>
          </a:xfrm>
          <a:prstGeom prst="rect">
            <a:avLst/>
          </a:prstGeom>
          <a:noFill/>
        </p:spPr>
        <p:txBody>
          <a:bodyPr wrap="square" rtlCol="0">
            <a:spAutoFit/>
          </a:bodyPr>
          <a:lstStyle/>
          <a:p>
            <a:r>
              <a:rPr lang="en-IN" dirty="0">
                <a:solidFill>
                  <a:schemeClr val="bg1"/>
                </a:solidFill>
              </a:rPr>
              <a:t>Missing 2014 dataset</a:t>
            </a:r>
          </a:p>
        </p:txBody>
      </p:sp>
      <p:sp>
        <p:nvSpPr>
          <p:cNvPr id="15" name="TextBox 14">
            <a:extLst>
              <a:ext uri="{FF2B5EF4-FFF2-40B4-BE49-F238E27FC236}">
                <a16:creationId xmlns:a16="http://schemas.microsoft.com/office/drawing/2014/main" id="{A775F0CA-F9EA-CF35-1BC3-F1137D2E77B1}"/>
              </a:ext>
            </a:extLst>
          </p:cNvPr>
          <p:cNvSpPr txBox="1"/>
          <p:nvPr/>
        </p:nvSpPr>
        <p:spPr>
          <a:xfrm>
            <a:off x="3614424" y="2423141"/>
            <a:ext cx="397767" cy="584775"/>
          </a:xfrm>
          <a:prstGeom prst="rect">
            <a:avLst/>
          </a:prstGeom>
          <a:noFill/>
        </p:spPr>
        <p:txBody>
          <a:bodyPr wrap="square" rtlCol="0">
            <a:spAutoFit/>
          </a:bodyPr>
          <a:lstStyle/>
          <a:p>
            <a:r>
              <a:rPr lang="en-IN" sz="3200" dirty="0">
                <a:solidFill>
                  <a:schemeClr val="bg1"/>
                </a:solidFill>
              </a:rPr>
              <a:t>+</a:t>
            </a:r>
          </a:p>
        </p:txBody>
      </p:sp>
      <p:pic>
        <p:nvPicPr>
          <p:cNvPr id="17" name="Picture 16">
            <a:extLst>
              <a:ext uri="{FF2B5EF4-FFF2-40B4-BE49-F238E27FC236}">
                <a16:creationId xmlns:a16="http://schemas.microsoft.com/office/drawing/2014/main" id="{7F6B17B4-B5BE-1968-421B-24F6CC6B5AC9}"/>
              </a:ext>
            </a:extLst>
          </p:cNvPr>
          <p:cNvPicPr>
            <a:picLocks noChangeAspect="1"/>
          </p:cNvPicPr>
          <p:nvPr/>
        </p:nvPicPr>
        <p:blipFill>
          <a:blip r:embed="rId6"/>
          <a:stretch>
            <a:fillRect/>
          </a:stretch>
        </p:blipFill>
        <p:spPr>
          <a:xfrm>
            <a:off x="8129005" y="2266598"/>
            <a:ext cx="1292111" cy="934641"/>
          </a:xfrm>
          <a:prstGeom prst="rect">
            <a:avLst/>
          </a:prstGeom>
        </p:spPr>
      </p:pic>
      <p:sp>
        <p:nvSpPr>
          <p:cNvPr id="18" name="TextBox 17">
            <a:extLst>
              <a:ext uri="{FF2B5EF4-FFF2-40B4-BE49-F238E27FC236}">
                <a16:creationId xmlns:a16="http://schemas.microsoft.com/office/drawing/2014/main" id="{442F3C06-BB88-0893-7F6E-DDD7A6905B64}"/>
              </a:ext>
            </a:extLst>
          </p:cNvPr>
          <p:cNvSpPr txBox="1"/>
          <p:nvPr/>
        </p:nvSpPr>
        <p:spPr>
          <a:xfrm>
            <a:off x="8008688" y="3233532"/>
            <a:ext cx="1532744" cy="646331"/>
          </a:xfrm>
          <a:prstGeom prst="rect">
            <a:avLst/>
          </a:prstGeom>
          <a:noFill/>
        </p:spPr>
        <p:txBody>
          <a:bodyPr wrap="square" rtlCol="0">
            <a:spAutoFit/>
          </a:bodyPr>
          <a:lstStyle/>
          <a:p>
            <a:r>
              <a:rPr lang="en-IN" dirty="0">
                <a:solidFill>
                  <a:schemeClr val="bg1"/>
                </a:solidFill>
              </a:rPr>
              <a:t>Updated 2014 dataset</a:t>
            </a:r>
          </a:p>
        </p:txBody>
      </p:sp>
      <p:sp>
        <p:nvSpPr>
          <p:cNvPr id="19" name="Content Placeholder 2">
            <a:extLst>
              <a:ext uri="{FF2B5EF4-FFF2-40B4-BE49-F238E27FC236}">
                <a16:creationId xmlns:a16="http://schemas.microsoft.com/office/drawing/2014/main" id="{6E6181AB-0910-B804-1EE5-72AF4F32FDC0}"/>
              </a:ext>
            </a:extLst>
          </p:cNvPr>
          <p:cNvSpPr txBox="1">
            <a:spLocks/>
          </p:cNvSpPr>
          <p:nvPr/>
        </p:nvSpPr>
        <p:spPr>
          <a:xfrm>
            <a:off x="838199" y="4263916"/>
            <a:ext cx="10515600" cy="2766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rPr>
              <a:t>Creating a final table containing updated 2014 election and 2019 election dataset</a:t>
            </a:r>
          </a:p>
        </p:txBody>
      </p:sp>
      <p:pic>
        <p:nvPicPr>
          <p:cNvPr id="21" name="Picture 20">
            <a:extLst>
              <a:ext uri="{FF2B5EF4-FFF2-40B4-BE49-F238E27FC236}">
                <a16:creationId xmlns:a16="http://schemas.microsoft.com/office/drawing/2014/main" id="{77CC41C9-EFA2-1F3E-D472-AF6FF2F74E43}"/>
              </a:ext>
            </a:extLst>
          </p:cNvPr>
          <p:cNvPicPr>
            <a:picLocks noChangeAspect="1"/>
          </p:cNvPicPr>
          <p:nvPr/>
        </p:nvPicPr>
        <p:blipFill>
          <a:blip r:embed="rId7"/>
          <a:stretch>
            <a:fillRect/>
          </a:stretch>
        </p:blipFill>
        <p:spPr>
          <a:xfrm>
            <a:off x="5471159" y="4925297"/>
            <a:ext cx="1369997" cy="1068651"/>
          </a:xfrm>
          <a:prstGeom prst="rect">
            <a:avLst/>
          </a:prstGeom>
        </p:spPr>
      </p:pic>
    </p:spTree>
    <p:extLst>
      <p:ext uri="{BB962C8B-B14F-4D97-AF65-F5344CB8AC3E}">
        <p14:creationId xmlns:p14="http://schemas.microsoft.com/office/powerpoint/2010/main" val="14906504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E2C0-B98A-AA3D-17C2-B4D052F531A9}"/>
              </a:ext>
            </a:extLst>
          </p:cNvPr>
          <p:cNvSpPr>
            <a:spLocks noGrp="1"/>
          </p:cNvSpPr>
          <p:nvPr>
            <p:ph type="title"/>
          </p:nvPr>
        </p:nvSpPr>
        <p:spPr>
          <a:xfrm>
            <a:off x="838200" y="365125"/>
            <a:ext cx="10515600" cy="943911"/>
          </a:xfrm>
        </p:spPr>
        <p:txBody>
          <a:bodyPr>
            <a:normAutofit/>
          </a:bodyPr>
          <a:lstStyle/>
          <a:p>
            <a:r>
              <a:rPr lang="en-US" sz="3200" dirty="0">
                <a:solidFill>
                  <a:schemeClr val="bg1"/>
                </a:solidFill>
              </a:rPr>
              <a:t>Data Cleaning</a:t>
            </a:r>
            <a:endParaRPr lang="en-IN" sz="3200" dirty="0">
              <a:solidFill>
                <a:schemeClr val="bg1"/>
              </a:solidFill>
            </a:endParaRPr>
          </a:p>
        </p:txBody>
      </p:sp>
      <p:sp>
        <p:nvSpPr>
          <p:cNvPr id="3" name="Content Placeholder 2">
            <a:extLst>
              <a:ext uri="{FF2B5EF4-FFF2-40B4-BE49-F238E27FC236}">
                <a16:creationId xmlns:a16="http://schemas.microsoft.com/office/drawing/2014/main" id="{94DED8A6-E777-A82C-0436-B45B281078D4}"/>
              </a:ext>
            </a:extLst>
          </p:cNvPr>
          <p:cNvSpPr>
            <a:spLocks noGrp="1"/>
          </p:cNvSpPr>
          <p:nvPr>
            <p:ph idx="1"/>
          </p:nvPr>
        </p:nvSpPr>
        <p:spPr>
          <a:xfrm>
            <a:off x="838200" y="1309036"/>
            <a:ext cx="10515600" cy="4985886"/>
          </a:xfrm>
        </p:spPr>
        <p:txBody>
          <a:bodyPr/>
          <a:lstStyle/>
          <a:p>
            <a:r>
              <a:rPr lang="en-IN" sz="2400" dirty="0">
                <a:solidFill>
                  <a:schemeClr val="bg1"/>
                </a:solidFill>
              </a:rPr>
              <a:t>Renaming of Constituency - Bikaner SC , </a:t>
            </a:r>
            <a:r>
              <a:rPr lang="en-IN" sz="2400" dirty="0" err="1">
                <a:solidFill>
                  <a:schemeClr val="bg1"/>
                </a:solidFill>
              </a:rPr>
              <a:t>Jaynagar</a:t>
            </a:r>
            <a:r>
              <a:rPr lang="en-IN" sz="2400" dirty="0">
                <a:solidFill>
                  <a:schemeClr val="bg1"/>
                </a:solidFill>
              </a:rPr>
              <a:t>, </a:t>
            </a:r>
            <a:r>
              <a:rPr lang="en-IN" sz="2400" dirty="0" err="1">
                <a:solidFill>
                  <a:schemeClr val="bg1"/>
                </a:solidFill>
              </a:rPr>
              <a:t>Bardhaman</a:t>
            </a:r>
            <a:r>
              <a:rPr lang="en-IN" sz="2400" dirty="0">
                <a:solidFill>
                  <a:schemeClr val="bg1"/>
                </a:solidFill>
              </a:rPr>
              <a:t> Durgapur , CHEVELLA, NOTA,</a:t>
            </a:r>
            <a:r>
              <a:rPr lang="en-IN" sz="1800" b="0" i="0" u="none" strike="noStrike" dirty="0">
                <a:solidFill>
                  <a:srgbClr val="000000"/>
                </a:solidFill>
                <a:effectLst/>
                <a:latin typeface="Calibri" panose="020F0502020204030204" pitchFamily="34" charset="0"/>
              </a:rPr>
              <a:t> </a:t>
            </a:r>
            <a:r>
              <a:rPr lang="en-IN" sz="2400" dirty="0">
                <a:solidFill>
                  <a:schemeClr val="bg1"/>
                </a:solidFill>
              </a:rPr>
              <a:t>Dadra and Nagar Haveli </a:t>
            </a:r>
          </a:p>
          <a:p>
            <a:r>
              <a:rPr lang="en-IN" sz="2400" dirty="0">
                <a:solidFill>
                  <a:schemeClr val="bg1"/>
                </a:solidFill>
              </a:rPr>
              <a:t>Removal of extra spaces(trimming) all the Columns</a:t>
            </a:r>
          </a:p>
          <a:p>
            <a:r>
              <a:rPr lang="en-IN" sz="2400" dirty="0">
                <a:solidFill>
                  <a:schemeClr val="bg1"/>
                </a:solidFill>
              </a:rPr>
              <a:t>Update of 2014 Andhra Pradesh Constituencies to Telangana</a:t>
            </a:r>
          </a:p>
          <a:p>
            <a:endParaRPr lang="en-IN" sz="2400" dirty="0">
              <a:solidFill>
                <a:schemeClr val="bg1"/>
              </a:solidFill>
            </a:endParaRPr>
          </a:p>
        </p:txBody>
      </p:sp>
      <p:pic>
        <p:nvPicPr>
          <p:cNvPr id="6" name="Picture 5">
            <a:extLst>
              <a:ext uri="{FF2B5EF4-FFF2-40B4-BE49-F238E27FC236}">
                <a16:creationId xmlns:a16="http://schemas.microsoft.com/office/drawing/2014/main" id="{C6AFBB5A-6429-E384-A06C-068A1BE28CC7}"/>
              </a:ext>
            </a:extLst>
          </p:cNvPr>
          <p:cNvPicPr>
            <a:picLocks noChangeAspect="1"/>
          </p:cNvPicPr>
          <p:nvPr/>
        </p:nvPicPr>
        <p:blipFill>
          <a:blip r:embed="rId4"/>
          <a:stretch>
            <a:fillRect/>
          </a:stretch>
        </p:blipFill>
        <p:spPr>
          <a:xfrm>
            <a:off x="2649432" y="3070458"/>
            <a:ext cx="6893136" cy="3335789"/>
          </a:xfrm>
          <a:prstGeom prst="rect">
            <a:avLst/>
          </a:prstGeom>
        </p:spPr>
      </p:pic>
    </p:spTree>
    <p:extLst>
      <p:ext uri="{BB962C8B-B14F-4D97-AF65-F5344CB8AC3E}">
        <p14:creationId xmlns:p14="http://schemas.microsoft.com/office/powerpoint/2010/main" val="40014973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p:txBody>
          <a:bodyPr>
            <a:normAutofit/>
          </a:bodyPr>
          <a:lstStyle/>
          <a:p>
            <a:r>
              <a:rPr lang="en-US" sz="3200" dirty="0">
                <a:solidFill>
                  <a:schemeClr val="bg1"/>
                </a:solidFill>
              </a:rPr>
              <a:t>Top 10 Constituencies in terms of Voter Turnout %</a:t>
            </a:r>
            <a:endParaRPr lang="en-IN" sz="3200" dirty="0">
              <a:solidFill>
                <a:schemeClr val="bg1"/>
              </a:solidFill>
            </a:endParaRPr>
          </a:p>
        </p:txBody>
      </p:sp>
      <p:sp>
        <p:nvSpPr>
          <p:cNvPr id="3" name="Text Placeholder 2">
            <a:extLst>
              <a:ext uri="{FF2B5EF4-FFF2-40B4-BE49-F238E27FC236}">
                <a16:creationId xmlns:a16="http://schemas.microsoft.com/office/drawing/2014/main" id="{882CC93A-6C7C-8166-7F55-593DC440245D}"/>
              </a:ext>
            </a:extLst>
          </p:cNvPr>
          <p:cNvSpPr>
            <a:spLocks noGrp="1"/>
          </p:cNvSpPr>
          <p:nvPr>
            <p:ph type="body" idx="1"/>
          </p:nvPr>
        </p:nvSpPr>
        <p:spPr>
          <a:xfrm>
            <a:off x="839788" y="1373154"/>
            <a:ext cx="5157787" cy="446021"/>
          </a:xfrm>
        </p:spPr>
        <p:txBody>
          <a:bodyPr/>
          <a:lstStyle/>
          <a:p>
            <a:pPr algn="ctr"/>
            <a:r>
              <a:rPr lang="en-IN" b="0" dirty="0">
                <a:solidFill>
                  <a:schemeClr val="bg1"/>
                </a:solidFill>
              </a:rPr>
              <a:t>2019</a:t>
            </a:r>
          </a:p>
        </p:txBody>
      </p:sp>
      <p:sp>
        <p:nvSpPr>
          <p:cNvPr id="6" name="Text Placeholder 5">
            <a:extLst>
              <a:ext uri="{FF2B5EF4-FFF2-40B4-BE49-F238E27FC236}">
                <a16:creationId xmlns:a16="http://schemas.microsoft.com/office/drawing/2014/main" id="{44D6A88C-F11F-25F9-8062-2D4B19B708D0}"/>
              </a:ext>
            </a:extLst>
          </p:cNvPr>
          <p:cNvSpPr>
            <a:spLocks noGrp="1"/>
          </p:cNvSpPr>
          <p:nvPr>
            <p:ph type="body" sz="quarter" idx="3"/>
          </p:nvPr>
        </p:nvSpPr>
        <p:spPr>
          <a:xfrm>
            <a:off x="6172200" y="1373154"/>
            <a:ext cx="5183188" cy="446021"/>
          </a:xfrm>
        </p:spPr>
        <p:txBody>
          <a:bodyPr/>
          <a:lstStyle/>
          <a:p>
            <a:pPr algn="ctr"/>
            <a:r>
              <a:rPr lang="en-IN" b="0" dirty="0">
                <a:solidFill>
                  <a:schemeClr val="bg1"/>
                </a:solidFill>
              </a:rPr>
              <a:t>2014</a:t>
            </a:r>
          </a:p>
        </p:txBody>
      </p:sp>
      <p:sp>
        <p:nvSpPr>
          <p:cNvPr id="10" name="Content Placeholder 9">
            <a:extLst>
              <a:ext uri="{FF2B5EF4-FFF2-40B4-BE49-F238E27FC236}">
                <a16:creationId xmlns:a16="http://schemas.microsoft.com/office/drawing/2014/main" id="{219C00D7-7864-6FCB-8CBF-C582F1105C14}"/>
              </a:ext>
            </a:extLst>
          </p:cNvPr>
          <p:cNvSpPr>
            <a:spLocks noGrp="1"/>
          </p:cNvSpPr>
          <p:nvPr>
            <p:ph sz="half" idx="2"/>
          </p:nvPr>
        </p:nvSpPr>
        <p:spPr>
          <a:xfrm>
            <a:off x="839788" y="2271563"/>
            <a:ext cx="5157787" cy="3550614"/>
          </a:xfrm>
        </p:spPr>
        <p:txBody>
          <a:bodyPr/>
          <a:lstStyle/>
          <a:p>
            <a:endParaRPr lang="en-IN" dirty="0"/>
          </a:p>
        </p:txBody>
      </p:sp>
      <p:pic>
        <p:nvPicPr>
          <p:cNvPr id="14" name="Picture 13">
            <a:extLst>
              <a:ext uri="{FF2B5EF4-FFF2-40B4-BE49-F238E27FC236}">
                <a16:creationId xmlns:a16="http://schemas.microsoft.com/office/drawing/2014/main" id="{A4D5CA43-1418-E069-BEF9-3FA082982A85}"/>
              </a:ext>
            </a:extLst>
          </p:cNvPr>
          <p:cNvPicPr>
            <a:picLocks noChangeAspect="1"/>
          </p:cNvPicPr>
          <p:nvPr/>
        </p:nvPicPr>
        <p:blipFill>
          <a:blip r:embed="rId4"/>
          <a:stretch>
            <a:fillRect/>
          </a:stretch>
        </p:blipFill>
        <p:spPr>
          <a:xfrm>
            <a:off x="839789" y="2234676"/>
            <a:ext cx="5157786" cy="3587500"/>
          </a:xfrm>
          <a:prstGeom prst="rect">
            <a:avLst/>
          </a:prstGeom>
        </p:spPr>
      </p:pic>
      <p:pic>
        <p:nvPicPr>
          <p:cNvPr id="18" name="Content Placeholder 17">
            <a:extLst>
              <a:ext uri="{FF2B5EF4-FFF2-40B4-BE49-F238E27FC236}">
                <a16:creationId xmlns:a16="http://schemas.microsoft.com/office/drawing/2014/main" id="{E1A9DFF1-8CC6-A8AE-1A79-CF425A17BA86}"/>
              </a:ext>
            </a:extLst>
          </p:cNvPr>
          <p:cNvPicPr>
            <a:picLocks noGrp="1" noChangeAspect="1"/>
          </p:cNvPicPr>
          <p:nvPr>
            <p:ph sz="quarter" idx="4"/>
          </p:nvPr>
        </p:nvPicPr>
        <p:blipFill>
          <a:blip r:embed="rId5"/>
          <a:stretch>
            <a:fillRect/>
          </a:stretch>
        </p:blipFill>
        <p:spPr>
          <a:xfrm>
            <a:off x="6194428" y="2234676"/>
            <a:ext cx="5157784" cy="3587500"/>
          </a:xfrm>
        </p:spPr>
      </p:pic>
    </p:spTree>
    <p:extLst>
      <p:ext uri="{BB962C8B-B14F-4D97-AF65-F5344CB8AC3E}">
        <p14:creationId xmlns:p14="http://schemas.microsoft.com/office/powerpoint/2010/main" val="336615571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p:txBody>
          <a:bodyPr>
            <a:normAutofit/>
          </a:bodyPr>
          <a:lstStyle/>
          <a:p>
            <a:r>
              <a:rPr lang="en-US" sz="3200" dirty="0">
                <a:solidFill>
                  <a:schemeClr val="bg1"/>
                </a:solidFill>
              </a:rPr>
              <a:t>Bottom 10 Constituencies in terms of Voter Turnout %</a:t>
            </a:r>
            <a:endParaRPr lang="en-IN" sz="3200" dirty="0">
              <a:solidFill>
                <a:schemeClr val="bg1"/>
              </a:solidFill>
            </a:endParaRPr>
          </a:p>
        </p:txBody>
      </p:sp>
      <p:sp>
        <p:nvSpPr>
          <p:cNvPr id="3" name="Text Placeholder 2">
            <a:extLst>
              <a:ext uri="{FF2B5EF4-FFF2-40B4-BE49-F238E27FC236}">
                <a16:creationId xmlns:a16="http://schemas.microsoft.com/office/drawing/2014/main" id="{882CC93A-6C7C-8166-7F55-593DC440245D}"/>
              </a:ext>
            </a:extLst>
          </p:cNvPr>
          <p:cNvSpPr>
            <a:spLocks noGrp="1"/>
          </p:cNvSpPr>
          <p:nvPr>
            <p:ph type="body" idx="1"/>
          </p:nvPr>
        </p:nvSpPr>
        <p:spPr>
          <a:xfrm>
            <a:off x="839788" y="1373154"/>
            <a:ext cx="5157787" cy="446021"/>
          </a:xfrm>
        </p:spPr>
        <p:txBody>
          <a:bodyPr/>
          <a:lstStyle/>
          <a:p>
            <a:pPr algn="ctr"/>
            <a:r>
              <a:rPr lang="en-IN" b="0">
                <a:solidFill>
                  <a:schemeClr val="bg1"/>
                </a:solidFill>
              </a:rPr>
              <a:t>2019</a:t>
            </a:r>
            <a:endParaRPr lang="en-IN" b="0" dirty="0">
              <a:solidFill>
                <a:schemeClr val="bg1"/>
              </a:solidFill>
            </a:endParaRPr>
          </a:p>
        </p:txBody>
      </p:sp>
      <p:sp>
        <p:nvSpPr>
          <p:cNvPr id="6" name="Text Placeholder 5">
            <a:extLst>
              <a:ext uri="{FF2B5EF4-FFF2-40B4-BE49-F238E27FC236}">
                <a16:creationId xmlns:a16="http://schemas.microsoft.com/office/drawing/2014/main" id="{44D6A88C-F11F-25F9-8062-2D4B19B708D0}"/>
              </a:ext>
            </a:extLst>
          </p:cNvPr>
          <p:cNvSpPr>
            <a:spLocks noGrp="1"/>
          </p:cNvSpPr>
          <p:nvPr>
            <p:ph type="body" sz="quarter" idx="3"/>
          </p:nvPr>
        </p:nvSpPr>
        <p:spPr>
          <a:xfrm>
            <a:off x="6172200" y="1373154"/>
            <a:ext cx="5183188" cy="446021"/>
          </a:xfrm>
        </p:spPr>
        <p:txBody>
          <a:bodyPr/>
          <a:lstStyle/>
          <a:p>
            <a:pPr algn="ctr"/>
            <a:r>
              <a:rPr lang="en-IN" b="0">
                <a:solidFill>
                  <a:schemeClr val="bg1"/>
                </a:solidFill>
              </a:rPr>
              <a:t>2014</a:t>
            </a:r>
            <a:endParaRPr lang="en-IN" b="0" dirty="0">
              <a:solidFill>
                <a:schemeClr val="bg1"/>
              </a:solidFill>
            </a:endParaRPr>
          </a:p>
        </p:txBody>
      </p:sp>
      <p:sp>
        <p:nvSpPr>
          <p:cNvPr id="10" name="Content Placeholder 9">
            <a:extLst>
              <a:ext uri="{FF2B5EF4-FFF2-40B4-BE49-F238E27FC236}">
                <a16:creationId xmlns:a16="http://schemas.microsoft.com/office/drawing/2014/main" id="{219C00D7-7864-6FCB-8CBF-C582F1105C14}"/>
              </a:ext>
            </a:extLst>
          </p:cNvPr>
          <p:cNvSpPr>
            <a:spLocks noGrp="1"/>
          </p:cNvSpPr>
          <p:nvPr>
            <p:ph sz="half" idx="2"/>
          </p:nvPr>
        </p:nvSpPr>
        <p:spPr>
          <a:xfrm>
            <a:off x="839788" y="2271563"/>
            <a:ext cx="5157787" cy="3550614"/>
          </a:xfrm>
        </p:spPr>
        <p:txBody>
          <a:bodyPr/>
          <a:lstStyle/>
          <a:p>
            <a:endParaRPr lang="en-IN" dirty="0"/>
          </a:p>
        </p:txBody>
      </p:sp>
      <p:pic>
        <p:nvPicPr>
          <p:cNvPr id="14" name="Picture 13" descr="A screenshot of a table&#10;&#10;Description automatically generated">
            <a:extLst>
              <a:ext uri="{FF2B5EF4-FFF2-40B4-BE49-F238E27FC236}">
                <a16:creationId xmlns:a16="http://schemas.microsoft.com/office/drawing/2014/main" id="{A4D5CA43-1418-E069-BEF9-3FA082982A85}"/>
              </a:ext>
            </a:extLst>
          </p:cNvPr>
          <p:cNvPicPr>
            <a:picLocks noChangeAspect="1"/>
          </p:cNvPicPr>
          <p:nvPr/>
        </p:nvPicPr>
        <p:blipFill>
          <a:blip r:embed="rId4"/>
          <a:stretch>
            <a:fillRect/>
          </a:stretch>
        </p:blipFill>
        <p:spPr>
          <a:xfrm>
            <a:off x="839789" y="2234676"/>
            <a:ext cx="5157786" cy="3587500"/>
          </a:xfrm>
          <a:prstGeom prst="rect">
            <a:avLst/>
          </a:prstGeom>
        </p:spPr>
      </p:pic>
      <p:pic>
        <p:nvPicPr>
          <p:cNvPr id="18" name="Content Placeholder 17" descr="A screenshot of a voting table&#10;&#10;Description automatically generated">
            <a:extLst>
              <a:ext uri="{FF2B5EF4-FFF2-40B4-BE49-F238E27FC236}">
                <a16:creationId xmlns:a16="http://schemas.microsoft.com/office/drawing/2014/main" id="{E1A9DFF1-8CC6-A8AE-1A79-CF425A17BA86}"/>
              </a:ext>
            </a:extLst>
          </p:cNvPr>
          <p:cNvPicPr>
            <a:picLocks noGrp="1" noChangeAspect="1"/>
          </p:cNvPicPr>
          <p:nvPr>
            <p:ph sz="quarter" idx="4"/>
          </p:nvPr>
        </p:nvPicPr>
        <p:blipFill>
          <a:blip r:embed="rId5"/>
          <a:stretch>
            <a:fillRect/>
          </a:stretch>
        </p:blipFill>
        <p:spPr>
          <a:xfrm>
            <a:off x="6194428" y="2234676"/>
            <a:ext cx="5157784" cy="3587500"/>
          </a:xfrm>
        </p:spPr>
      </p:pic>
      <p:pic>
        <p:nvPicPr>
          <p:cNvPr id="5" name="Picture 4" descr="A screenshot of a voting table&#10;&#10;Description automatically generated">
            <a:extLst>
              <a:ext uri="{FF2B5EF4-FFF2-40B4-BE49-F238E27FC236}">
                <a16:creationId xmlns:a16="http://schemas.microsoft.com/office/drawing/2014/main" id="{FFB2C31D-7540-614B-9CFF-8B8C794BDCE3}"/>
              </a:ext>
            </a:extLst>
          </p:cNvPr>
          <p:cNvPicPr>
            <a:picLocks noChangeAspect="1"/>
          </p:cNvPicPr>
          <p:nvPr/>
        </p:nvPicPr>
        <p:blipFill>
          <a:blip r:embed="rId6"/>
          <a:stretch>
            <a:fillRect/>
          </a:stretch>
        </p:blipFill>
        <p:spPr>
          <a:xfrm>
            <a:off x="6194426" y="2234676"/>
            <a:ext cx="5157785" cy="3587500"/>
          </a:xfrm>
          <a:prstGeom prst="rect">
            <a:avLst/>
          </a:prstGeom>
        </p:spPr>
      </p:pic>
      <p:pic>
        <p:nvPicPr>
          <p:cNvPr id="11" name="Picture 10" descr="A screenshot of a voting table&#10;&#10;Description automatically generated">
            <a:extLst>
              <a:ext uri="{FF2B5EF4-FFF2-40B4-BE49-F238E27FC236}">
                <a16:creationId xmlns:a16="http://schemas.microsoft.com/office/drawing/2014/main" id="{72B8C692-B371-E361-7627-80D8F0799E15}"/>
              </a:ext>
            </a:extLst>
          </p:cNvPr>
          <p:cNvPicPr>
            <a:picLocks noChangeAspect="1"/>
          </p:cNvPicPr>
          <p:nvPr/>
        </p:nvPicPr>
        <p:blipFill>
          <a:blip r:embed="rId7"/>
          <a:stretch>
            <a:fillRect/>
          </a:stretch>
        </p:blipFill>
        <p:spPr>
          <a:xfrm>
            <a:off x="839788" y="2234675"/>
            <a:ext cx="5157784" cy="3587500"/>
          </a:xfrm>
          <a:prstGeom prst="rect">
            <a:avLst/>
          </a:prstGeom>
        </p:spPr>
      </p:pic>
    </p:spTree>
    <p:extLst>
      <p:ext uri="{BB962C8B-B14F-4D97-AF65-F5344CB8AC3E}">
        <p14:creationId xmlns:p14="http://schemas.microsoft.com/office/powerpoint/2010/main" val="36480440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p:txBody>
          <a:bodyPr>
            <a:normAutofit/>
          </a:bodyPr>
          <a:lstStyle/>
          <a:p>
            <a:r>
              <a:rPr lang="en-US" sz="3200" dirty="0">
                <a:solidFill>
                  <a:schemeClr val="bg1"/>
                </a:solidFill>
              </a:rPr>
              <a:t>Top 10 State/Union Territory in terms of Voter Turnout %</a:t>
            </a:r>
            <a:endParaRPr lang="en-IN" sz="3200" dirty="0">
              <a:solidFill>
                <a:schemeClr val="bg1"/>
              </a:solidFill>
            </a:endParaRPr>
          </a:p>
        </p:txBody>
      </p:sp>
      <p:sp>
        <p:nvSpPr>
          <p:cNvPr id="3" name="Text Placeholder 2">
            <a:extLst>
              <a:ext uri="{FF2B5EF4-FFF2-40B4-BE49-F238E27FC236}">
                <a16:creationId xmlns:a16="http://schemas.microsoft.com/office/drawing/2014/main" id="{882CC93A-6C7C-8166-7F55-593DC440245D}"/>
              </a:ext>
            </a:extLst>
          </p:cNvPr>
          <p:cNvSpPr>
            <a:spLocks noGrp="1"/>
          </p:cNvSpPr>
          <p:nvPr>
            <p:ph type="body" idx="1"/>
          </p:nvPr>
        </p:nvSpPr>
        <p:spPr>
          <a:xfrm>
            <a:off x="839788" y="1373154"/>
            <a:ext cx="5157787" cy="446021"/>
          </a:xfrm>
        </p:spPr>
        <p:txBody>
          <a:bodyPr/>
          <a:lstStyle/>
          <a:p>
            <a:pPr algn="ctr"/>
            <a:r>
              <a:rPr lang="en-IN" b="0" dirty="0">
                <a:solidFill>
                  <a:schemeClr val="bg1"/>
                </a:solidFill>
              </a:rPr>
              <a:t>2014</a:t>
            </a:r>
          </a:p>
        </p:txBody>
      </p:sp>
      <p:sp>
        <p:nvSpPr>
          <p:cNvPr id="6" name="Text Placeholder 5">
            <a:extLst>
              <a:ext uri="{FF2B5EF4-FFF2-40B4-BE49-F238E27FC236}">
                <a16:creationId xmlns:a16="http://schemas.microsoft.com/office/drawing/2014/main" id="{44D6A88C-F11F-25F9-8062-2D4B19B708D0}"/>
              </a:ext>
            </a:extLst>
          </p:cNvPr>
          <p:cNvSpPr>
            <a:spLocks noGrp="1"/>
          </p:cNvSpPr>
          <p:nvPr>
            <p:ph type="body" sz="quarter" idx="3"/>
          </p:nvPr>
        </p:nvSpPr>
        <p:spPr>
          <a:xfrm>
            <a:off x="6172200" y="1373154"/>
            <a:ext cx="5183188" cy="446021"/>
          </a:xfrm>
        </p:spPr>
        <p:txBody>
          <a:bodyPr/>
          <a:lstStyle/>
          <a:p>
            <a:pPr algn="ctr"/>
            <a:r>
              <a:rPr lang="en-IN" b="0" dirty="0">
                <a:solidFill>
                  <a:schemeClr val="bg1"/>
                </a:solidFill>
              </a:rPr>
              <a:t>2019</a:t>
            </a:r>
          </a:p>
        </p:txBody>
      </p:sp>
      <p:sp>
        <p:nvSpPr>
          <p:cNvPr id="10" name="Content Placeholder 9">
            <a:extLst>
              <a:ext uri="{FF2B5EF4-FFF2-40B4-BE49-F238E27FC236}">
                <a16:creationId xmlns:a16="http://schemas.microsoft.com/office/drawing/2014/main" id="{219C00D7-7864-6FCB-8CBF-C582F1105C14}"/>
              </a:ext>
            </a:extLst>
          </p:cNvPr>
          <p:cNvSpPr>
            <a:spLocks noGrp="1"/>
          </p:cNvSpPr>
          <p:nvPr>
            <p:ph sz="half" idx="2"/>
          </p:nvPr>
        </p:nvSpPr>
        <p:spPr>
          <a:xfrm>
            <a:off x="839788" y="2271563"/>
            <a:ext cx="5157787" cy="3550614"/>
          </a:xfrm>
        </p:spPr>
        <p:txBody>
          <a:bodyPr/>
          <a:lstStyle/>
          <a:p>
            <a:endParaRPr lang="en-IN" dirty="0"/>
          </a:p>
        </p:txBody>
      </p:sp>
      <p:pic>
        <p:nvPicPr>
          <p:cNvPr id="14" name="Picture 13" descr="A screenshot of a table&#10;&#10;Description automatically generated">
            <a:extLst>
              <a:ext uri="{FF2B5EF4-FFF2-40B4-BE49-F238E27FC236}">
                <a16:creationId xmlns:a16="http://schemas.microsoft.com/office/drawing/2014/main" id="{A4D5CA43-1418-E069-BEF9-3FA082982A85}"/>
              </a:ext>
            </a:extLst>
          </p:cNvPr>
          <p:cNvPicPr>
            <a:picLocks noChangeAspect="1"/>
          </p:cNvPicPr>
          <p:nvPr/>
        </p:nvPicPr>
        <p:blipFill>
          <a:blip r:embed="rId4"/>
          <a:stretch>
            <a:fillRect/>
          </a:stretch>
        </p:blipFill>
        <p:spPr>
          <a:xfrm>
            <a:off x="839789" y="2234676"/>
            <a:ext cx="5157786" cy="3587500"/>
          </a:xfrm>
          <a:prstGeom prst="rect">
            <a:avLst/>
          </a:prstGeom>
        </p:spPr>
      </p:pic>
      <p:pic>
        <p:nvPicPr>
          <p:cNvPr id="18" name="Content Placeholder 17" descr="A screenshot of a voting table&#10;&#10;Description automatically generated">
            <a:extLst>
              <a:ext uri="{FF2B5EF4-FFF2-40B4-BE49-F238E27FC236}">
                <a16:creationId xmlns:a16="http://schemas.microsoft.com/office/drawing/2014/main" id="{E1A9DFF1-8CC6-A8AE-1A79-CF425A17BA86}"/>
              </a:ext>
            </a:extLst>
          </p:cNvPr>
          <p:cNvPicPr>
            <a:picLocks noGrp="1" noChangeAspect="1"/>
          </p:cNvPicPr>
          <p:nvPr>
            <p:ph sz="quarter" idx="4"/>
          </p:nvPr>
        </p:nvPicPr>
        <p:blipFill>
          <a:blip r:embed="rId5"/>
          <a:stretch>
            <a:fillRect/>
          </a:stretch>
        </p:blipFill>
        <p:spPr>
          <a:xfrm>
            <a:off x="6194428" y="2234676"/>
            <a:ext cx="5157784" cy="3587500"/>
          </a:xfrm>
        </p:spPr>
      </p:pic>
      <p:pic>
        <p:nvPicPr>
          <p:cNvPr id="5" name="Picture 4" descr="A screenshot of a voting table&#10;&#10;Description automatically generated">
            <a:extLst>
              <a:ext uri="{FF2B5EF4-FFF2-40B4-BE49-F238E27FC236}">
                <a16:creationId xmlns:a16="http://schemas.microsoft.com/office/drawing/2014/main" id="{FFB2C31D-7540-614B-9CFF-8B8C794BDCE3}"/>
              </a:ext>
            </a:extLst>
          </p:cNvPr>
          <p:cNvPicPr>
            <a:picLocks noChangeAspect="1"/>
          </p:cNvPicPr>
          <p:nvPr/>
        </p:nvPicPr>
        <p:blipFill>
          <a:blip r:embed="rId6"/>
          <a:stretch>
            <a:fillRect/>
          </a:stretch>
        </p:blipFill>
        <p:spPr>
          <a:xfrm>
            <a:off x="6194426" y="2234676"/>
            <a:ext cx="5157785" cy="3587500"/>
          </a:xfrm>
          <a:prstGeom prst="rect">
            <a:avLst/>
          </a:prstGeom>
        </p:spPr>
      </p:pic>
      <p:pic>
        <p:nvPicPr>
          <p:cNvPr id="11" name="Picture 10" descr="A screenshot of a voting table&#10;&#10;Description automatically generated">
            <a:extLst>
              <a:ext uri="{FF2B5EF4-FFF2-40B4-BE49-F238E27FC236}">
                <a16:creationId xmlns:a16="http://schemas.microsoft.com/office/drawing/2014/main" id="{72B8C692-B371-E361-7627-80D8F0799E15}"/>
              </a:ext>
            </a:extLst>
          </p:cNvPr>
          <p:cNvPicPr>
            <a:picLocks noChangeAspect="1"/>
          </p:cNvPicPr>
          <p:nvPr/>
        </p:nvPicPr>
        <p:blipFill>
          <a:blip r:embed="rId7"/>
          <a:stretch>
            <a:fillRect/>
          </a:stretch>
        </p:blipFill>
        <p:spPr>
          <a:xfrm>
            <a:off x="839788" y="2234675"/>
            <a:ext cx="5157784" cy="3587500"/>
          </a:xfrm>
          <a:prstGeom prst="rect">
            <a:avLst/>
          </a:prstGeom>
        </p:spPr>
      </p:pic>
      <p:pic>
        <p:nvPicPr>
          <p:cNvPr id="7" name="Picture 6">
            <a:extLst>
              <a:ext uri="{FF2B5EF4-FFF2-40B4-BE49-F238E27FC236}">
                <a16:creationId xmlns:a16="http://schemas.microsoft.com/office/drawing/2014/main" id="{BA704F34-4034-DAE1-309F-F4D2CBB83AA7}"/>
              </a:ext>
            </a:extLst>
          </p:cNvPr>
          <p:cNvPicPr>
            <a:picLocks noChangeAspect="1"/>
          </p:cNvPicPr>
          <p:nvPr/>
        </p:nvPicPr>
        <p:blipFill>
          <a:blip r:embed="rId8"/>
          <a:stretch>
            <a:fillRect/>
          </a:stretch>
        </p:blipFill>
        <p:spPr>
          <a:xfrm>
            <a:off x="839785" y="2234672"/>
            <a:ext cx="5157785" cy="3587500"/>
          </a:xfrm>
          <a:prstGeom prst="rect">
            <a:avLst/>
          </a:prstGeom>
        </p:spPr>
      </p:pic>
      <p:pic>
        <p:nvPicPr>
          <p:cNvPr id="9" name="Picture 8">
            <a:extLst>
              <a:ext uri="{FF2B5EF4-FFF2-40B4-BE49-F238E27FC236}">
                <a16:creationId xmlns:a16="http://schemas.microsoft.com/office/drawing/2014/main" id="{8D887A30-A4DB-A83A-DA4A-F88430020653}"/>
              </a:ext>
            </a:extLst>
          </p:cNvPr>
          <p:cNvPicPr>
            <a:picLocks noChangeAspect="1"/>
          </p:cNvPicPr>
          <p:nvPr/>
        </p:nvPicPr>
        <p:blipFill>
          <a:blip r:embed="rId9"/>
          <a:stretch>
            <a:fillRect/>
          </a:stretch>
        </p:blipFill>
        <p:spPr>
          <a:xfrm>
            <a:off x="6172200" y="2234671"/>
            <a:ext cx="5180011" cy="3587499"/>
          </a:xfrm>
          <a:prstGeom prst="rect">
            <a:avLst/>
          </a:prstGeom>
        </p:spPr>
      </p:pic>
    </p:spTree>
    <p:extLst>
      <p:ext uri="{BB962C8B-B14F-4D97-AF65-F5344CB8AC3E}">
        <p14:creationId xmlns:p14="http://schemas.microsoft.com/office/powerpoint/2010/main" val="331700219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E2AB9-A59C-7A52-045C-5799B962BD2C}"/>
              </a:ext>
            </a:extLst>
          </p:cNvPr>
          <p:cNvSpPr>
            <a:spLocks noGrp="1"/>
          </p:cNvSpPr>
          <p:nvPr>
            <p:ph type="title"/>
          </p:nvPr>
        </p:nvSpPr>
        <p:spPr/>
        <p:txBody>
          <a:bodyPr>
            <a:normAutofit/>
          </a:bodyPr>
          <a:lstStyle/>
          <a:p>
            <a:r>
              <a:rPr lang="en-US" sz="3200" dirty="0">
                <a:solidFill>
                  <a:schemeClr val="bg1"/>
                </a:solidFill>
              </a:rPr>
              <a:t>Bottom 10 State/Union Territory in terms of Voter Turnout %</a:t>
            </a:r>
            <a:endParaRPr lang="en-IN" sz="3200" dirty="0">
              <a:solidFill>
                <a:schemeClr val="bg1"/>
              </a:solidFill>
            </a:endParaRPr>
          </a:p>
        </p:txBody>
      </p:sp>
      <p:sp>
        <p:nvSpPr>
          <p:cNvPr id="3" name="Text Placeholder 2">
            <a:extLst>
              <a:ext uri="{FF2B5EF4-FFF2-40B4-BE49-F238E27FC236}">
                <a16:creationId xmlns:a16="http://schemas.microsoft.com/office/drawing/2014/main" id="{882CC93A-6C7C-8166-7F55-593DC440245D}"/>
              </a:ext>
            </a:extLst>
          </p:cNvPr>
          <p:cNvSpPr>
            <a:spLocks noGrp="1"/>
          </p:cNvSpPr>
          <p:nvPr>
            <p:ph type="body" idx="1"/>
          </p:nvPr>
        </p:nvSpPr>
        <p:spPr>
          <a:xfrm>
            <a:off x="839788" y="1373154"/>
            <a:ext cx="5157787" cy="446021"/>
          </a:xfrm>
        </p:spPr>
        <p:txBody>
          <a:bodyPr/>
          <a:lstStyle/>
          <a:p>
            <a:pPr algn="ctr"/>
            <a:r>
              <a:rPr lang="en-IN" b="0" dirty="0">
                <a:solidFill>
                  <a:schemeClr val="bg1"/>
                </a:solidFill>
              </a:rPr>
              <a:t>2014</a:t>
            </a:r>
          </a:p>
        </p:txBody>
      </p:sp>
      <p:sp>
        <p:nvSpPr>
          <p:cNvPr id="6" name="Text Placeholder 5">
            <a:extLst>
              <a:ext uri="{FF2B5EF4-FFF2-40B4-BE49-F238E27FC236}">
                <a16:creationId xmlns:a16="http://schemas.microsoft.com/office/drawing/2014/main" id="{44D6A88C-F11F-25F9-8062-2D4B19B708D0}"/>
              </a:ext>
            </a:extLst>
          </p:cNvPr>
          <p:cNvSpPr>
            <a:spLocks noGrp="1"/>
          </p:cNvSpPr>
          <p:nvPr>
            <p:ph type="body" sz="quarter" idx="3"/>
          </p:nvPr>
        </p:nvSpPr>
        <p:spPr>
          <a:xfrm>
            <a:off x="6172200" y="1373154"/>
            <a:ext cx="5183188" cy="446021"/>
          </a:xfrm>
        </p:spPr>
        <p:txBody>
          <a:bodyPr/>
          <a:lstStyle/>
          <a:p>
            <a:pPr algn="ctr"/>
            <a:r>
              <a:rPr lang="en-IN" b="0" dirty="0">
                <a:solidFill>
                  <a:schemeClr val="bg1"/>
                </a:solidFill>
              </a:rPr>
              <a:t>2019</a:t>
            </a:r>
          </a:p>
        </p:txBody>
      </p:sp>
      <p:sp>
        <p:nvSpPr>
          <p:cNvPr id="10" name="Content Placeholder 9">
            <a:extLst>
              <a:ext uri="{FF2B5EF4-FFF2-40B4-BE49-F238E27FC236}">
                <a16:creationId xmlns:a16="http://schemas.microsoft.com/office/drawing/2014/main" id="{219C00D7-7864-6FCB-8CBF-C582F1105C14}"/>
              </a:ext>
            </a:extLst>
          </p:cNvPr>
          <p:cNvSpPr>
            <a:spLocks noGrp="1"/>
          </p:cNvSpPr>
          <p:nvPr>
            <p:ph sz="half" idx="2"/>
          </p:nvPr>
        </p:nvSpPr>
        <p:spPr>
          <a:xfrm>
            <a:off x="839788" y="2271563"/>
            <a:ext cx="5157787" cy="3550614"/>
          </a:xfrm>
        </p:spPr>
        <p:txBody>
          <a:bodyPr/>
          <a:lstStyle/>
          <a:p>
            <a:endParaRPr lang="en-IN" dirty="0"/>
          </a:p>
        </p:txBody>
      </p:sp>
      <p:pic>
        <p:nvPicPr>
          <p:cNvPr id="14" name="Picture 13" descr="A screenshot of a table&#10;&#10;Description automatically generated">
            <a:extLst>
              <a:ext uri="{FF2B5EF4-FFF2-40B4-BE49-F238E27FC236}">
                <a16:creationId xmlns:a16="http://schemas.microsoft.com/office/drawing/2014/main" id="{A4D5CA43-1418-E069-BEF9-3FA082982A85}"/>
              </a:ext>
            </a:extLst>
          </p:cNvPr>
          <p:cNvPicPr>
            <a:picLocks noChangeAspect="1"/>
          </p:cNvPicPr>
          <p:nvPr/>
        </p:nvPicPr>
        <p:blipFill>
          <a:blip r:embed="rId4"/>
          <a:stretch>
            <a:fillRect/>
          </a:stretch>
        </p:blipFill>
        <p:spPr>
          <a:xfrm>
            <a:off x="839789" y="2234676"/>
            <a:ext cx="5157786" cy="3587500"/>
          </a:xfrm>
          <a:prstGeom prst="rect">
            <a:avLst/>
          </a:prstGeom>
        </p:spPr>
      </p:pic>
      <p:pic>
        <p:nvPicPr>
          <p:cNvPr id="18" name="Content Placeholder 17" descr="A screenshot of a voting table&#10;&#10;Description automatically generated">
            <a:extLst>
              <a:ext uri="{FF2B5EF4-FFF2-40B4-BE49-F238E27FC236}">
                <a16:creationId xmlns:a16="http://schemas.microsoft.com/office/drawing/2014/main" id="{E1A9DFF1-8CC6-A8AE-1A79-CF425A17BA86}"/>
              </a:ext>
            </a:extLst>
          </p:cNvPr>
          <p:cNvPicPr>
            <a:picLocks noGrp="1" noChangeAspect="1"/>
          </p:cNvPicPr>
          <p:nvPr>
            <p:ph sz="quarter" idx="4"/>
          </p:nvPr>
        </p:nvPicPr>
        <p:blipFill>
          <a:blip r:embed="rId5"/>
          <a:stretch>
            <a:fillRect/>
          </a:stretch>
        </p:blipFill>
        <p:spPr>
          <a:xfrm>
            <a:off x="6194428" y="2234676"/>
            <a:ext cx="5157784" cy="3587500"/>
          </a:xfrm>
        </p:spPr>
      </p:pic>
      <p:pic>
        <p:nvPicPr>
          <p:cNvPr id="5" name="Picture 4" descr="A screenshot of a voting table&#10;&#10;Description automatically generated">
            <a:extLst>
              <a:ext uri="{FF2B5EF4-FFF2-40B4-BE49-F238E27FC236}">
                <a16:creationId xmlns:a16="http://schemas.microsoft.com/office/drawing/2014/main" id="{FFB2C31D-7540-614B-9CFF-8B8C794BDCE3}"/>
              </a:ext>
            </a:extLst>
          </p:cNvPr>
          <p:cNvPicPr>
            <a:picLocks noChangeAspect="1"/>
          </p:cNvPicPr>
          <p:nvPr/>
        </p:nvPicPr>
        <p:blipFill>
          <a:blip r:embed="rId6"/>
          <a:stretch>
            <a:fillRect/>
          </a:stretch>
        </p:blipFill>
        <p:spPr>
          <a:xfrm>
            <a:off x="6194426" y="2234676"/>
            <a:ext cx="5157785" cy="3587500"/>
          </a:xfrm>
          <a:prstGeom prst="rect">
            <a:avLst/>
          </a:prstGeom>
        </p:spPr>
      </p:pic>
      <p:pic>
        <p:nvPicPr>
          <p:cNvPr id="11" name="Picture 10" descr="A screenshot of a voting table&#10;&#10;Description automatically generated">
            <a:extLst>
              <a:ext uri="{FF2B5EF4-FFF2-40B4-BE49-F238E27FC236}">
                <a16:creationId xmlns:a16="http://schemas.microsoft.com/office/drawing/2014/main" id="{72B8C692-B371-E361-7627-80D8F0799E15}"/>
              </a:ext>
            </a:extLst>
          </p:cNvPr>
          <p:cNvPicPr>
            <a:picLocks noChangeAspect="1"/>
          </p:cNvPicPr>
          <p:nvPr/>
        </p:nvPicPr>
        <p:blipFill>
          <a:blip r:embed="rId7"/>
          <a:stretch>
            <a:fillRect/>
          </a:stretch>
        </p:blipFill>
        <p:spPr>
          <a:xfrm>
            <a:off x="839788" y="2234675"/>
            <a:ext cx="5157784" cy="3587500"/>
          </a:xfrm>
          <a:prstGeom prst="rect">
            <a:avLst/>
          </a:prstGeom>
        </p:spPr>
      </p:pic>
      <p:pic>
        <p:nvPicPr>
          <p:cNvPr id="7" name="Picture 6">
            <a:extLst>
              <a:ext uri="{FF2B5EF4-FFF2-40B4-BE49-F238E27FC236}">
                <a16:creationId xmlns:a16="http://schemas.microsoft.com/office/drawing/2014/main" id="{BA704F34-4034-DAE1-309F-F4D2CBB83AA7}"/>
              </a:ext>
            </a:extLst>
          </p:cNvPr>
          <p:cNvPicPr>
            <a:picLocks noChangeAspect="1"/>
          </p:cNvPicPr>
          <p:nvPr/>
        </p:nvPicPr>
        <p:blipFill>
          <a:blip r:embed="rId8"/>
          <a:stretch>
            <a:fillRect/>
          </a:stretch>
        </p:blipFill>
        <p:spPr>
          <a:xfrm>
            <a:off x="839785" y="2234672"/>
            <a:ext cx="5157785" cy="3587500"/>
          </a:xfrm>
          <a:prstGeom prst="rect">
            <a:avLst/>
          </a:prstGeom>
        </p:spPr>
      </p:pic>
      <p:pic>
        <p:nvPicPr>
          <p:cNvPr id="9" name="Picture 8">
            <a:extLst>
              <a:ext uri="{FF2B5EF4-FFF2-40B4-BE49-F238E27FC236}">
                <a16:creationId xmlns:a16="http://schemas.microsoft.com/office/drawing/2014/main" id="{8D887A30-A4DB-A83A-DA4A-F88430020653}"/>
              </a:ext>
            </a:extLst>
          </p:cNvPr>
          <p:cNvPicPr>
            <a:picLocks noChangeAspect="1"/>
          </p:cNvPicPr>
          <p:nvPr/>
        </p:nvPicPr>
        <p:blipFill>
          <a:blip r:embed="rId9"/>
          <a:stretch>
            <a:fillRect/>
          </a:stretch>
        </p:blipFill>
        <p:spPr>
          <a:xfrm>
            <a:off x="6172200" y="2234671"/>
            <a:ext cx="5180011" cy="3587499"/>
          </a:xfrm>
          <a:prstGeom prst="rect">
            <a:avLst/>
          </a:prstGeom>
        </p:spPr>
      </p:pic>
      <p:pic>
        <p:nvPicPr>
          <p:cNvPr id="8" name="Picture 7">
            <a:extLst>
              <a:ext uri="{FF2B5EF4-FFF2-40B4-BE49-F238E27FC236}">
                <a16:creationId xmlns:a16="http://schemas.microsoft.com/office/drawing/2014/main" id="{AD54961B-2AD8-82B8-A9E1-838917D35FA7}"/>
              </a:ext>
            </a:extLst>
          </p:cNvPr>
          <p:cNvPicPr>
            <a:picLocks noChangeAspect="1"/>
          </p:cNvPicPr>
          <p:nvPr/>
        </p:nvPicPr>
        <p:blipFill>
          <a:blip r:embed="rId10"/>
          <a:stretch>
            <a:fillRect/>
          </a:stretch>
        </p:blipFill>
        <p:spPr>
          <a:xfrm>
            <a:off x="6172195" y="2234665"/>
            <a:ext cx="5157784" cy="3587498"/>
          </a:xfrm>
          <a:prstGeom prst="rect">
            <a:avLst/>
          </a:prstGeom>
        </p:spPr>
      </p:pic>
      <p:pic>
        <p:nvPicPr>
          <p:cNvPr id="13" name="Picture 12">
            <a:extLst>
              <a:ext uri="{FF2B5EF4-FFF2-40B4-BE49-F238E27FC236}">
                <a16:creationId xmlns:a16="http://schemas.microsoft.com/office/drawing/2014/main" id="{1D9F831F-2F6B-4935-24E6-8C2265AEBE8F}"/>
              </a:ext>
            </a:extLst>
          </p:cNvPr>
          <p:cNvPicPr>
            <a:picLocks noChangeAspect="1"/>
          </p:cNvPicPr>
          <p:nvPr/>
        </p:nvPicPr>
        <p:blipFill>
          <a:blip r:embed="rId11"/>
          <a:stretch>
            <a:fillRect/>
          </a:stretch>
        </p:blipFill>
        <p:spPr>
          <a:xfrm>
            <a:off x="862020" y="2234665"/>
            <a:ext cx="5135550" cy="3587498"/>
          </a:xfrm>
          <a:prstGeom prst="rect">
            <a:avLst/>
          </a:prstGeom>
        </p:spPr>
      </p:pic>
    </p:spTree>
    <p:extLst>
      <p:ext uri="{BB962C8B-B14F-4D97-AF65-F5344CB8AC3E}">
        <p14:creationId xmlns:p14="http://schemas.microsoft.com/office/powerpoint/2010/main" val="372658233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712</TotalTime>
  <Words>588</Words>
  <Application>Microsoft Office PowerPoint</Application>
  <PresentationFormat>Widescreen</PresentationFormat>
  <Paragraphs>80</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Bernard MT Condensed</vt:lpstr>
      <vt:lpstr>Calibri</vt:lpstr>
      <vt:lpstr>Calibri Light</vt:lpstr>
      <vt:lpstr>manrope</vt:lpstr>
      <vt:lpstr>Office Theme</vt:lpstr>
      <vt:lpstr>Codebasics Resume Challenge 11</vt:lpstr>
      <vt:lpstr>Project Objective</vt:lpstr>
      <vt:lpstr>Insights Request</vt:lpstr>
      <vt:lpstr>Data Preparation &amp; Transformation</vt:lpstr>
      <vt:lpstr>Data Cleaning</vt:lpstr>
      <vt:lpstr>Top 10 Constituencies in terms of Voter Turnout %</vt:lpstr>
      <vt:lpstr>Bottom 10 Constituencies in terms of Voter Turnout %</vt:lpstr>
      <vt:lpstr>Top 10 State/Union Territory in terms of Voter Turnout %</vt:lpstr>
      <vt:lpstr>Bottom 10 State/Union Territory in terms of Voter Turnout %</vt:lpstr>
      <vt:lpstr>Top 10 Constituency Electing Same Party</vt:lpstr>
      <vt:lpstr>Top 10 Constituency Electing Different Party Constituency are ranked on basis of Difference in vote share of 2019 and 2014</vt:lpstr>
      <vt:lpstr>Top 10 Candidates based on Margin</vt:lpstr>
      <vt:lpstr>Top 10 Parties based on Vote Share at National Level</vt:lpstr>
      <vt:lpstr>Top 10 Parties based on Vote Share at State Level</vt:lpstr>
      <vt:lpstr>Top 10 Constituencies where vote share has increased</vt:lpstr>
      <vt:lpstr>Top 10 Constituencies where vote share has decreased</vt:lpstr>
      <vt:lpstr>Constituency where NOTA has been voted most</vt:lpstr>
      <vt:lpstr>Constituency which have elected candidate, but their party’s vote share is less than 10 % at state level</vt:lpstr>
      <vt:lpstr>Factors affecting Voter Turnout % There is no specific factor which can directly affect voter turnout %</vt:lpstr>
      <vt:lpstr>Factors affecting Voter Turnout % There is no specific factor which can directly affect voter turnout %</vt:lpstr>
      <vt:lpstr>2014 vs 2019 Analysis</vt:lpstr>
      <vt:lpstr>State Level Vote Share</vt:lpstr>
      <vt:lpstr>Relations with Voter Turnout</vt:lpstr>
      <vt:lpstr>Recommendations to improve voter turnout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Codebasics Resume Challenge 10</dc:title>
  <dc:creator>Chawla, Bhavik</dc:creator>
  <cp:lastModifiedBy>Chawla, Bhavik</cp:lastModifiedBy>
  <cp:revision>7</cp:revision>
  <dcterms:created xsi:type="dcterms:W3CDTF">2024-04-12T06:44:42Z</dcterms:created>
  <dcterms:modified xsi:type="dcterms:W3CDTF">2024-06-09T14:24:44Z</dcterms:modified>
</cp:coreProperties>
</file>