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329373" r:id="rId2"/>
    <p:sldId id="2147329374" r:id="rId3"/>
    <p:sldId id="2147329375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2.xml"/><Relationship Id="rId5" Type="http://schemas.openxmlformats.org/officeDocument/2006/relationships/presProps" Target="presProps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ura Helena" userId="af7402ff-49ce-4940-94af-b8860924c0c4" providerId="ADAL" clId="{4FE6502A-E7FF-4966-9A65-D3DE4A1277BB}"/>
    <pc:docChg chg="custSel modSld">
      <pc:chgData name="Roura Helena" userId="af7402ff-49ce-4940-94af-b8860924c0c4" providerId="ADAL" clId="{4FE6502A-E7FF-4966-9A65-D3DE4A1277BB}" dt="2023-05-16T11:59:00.958" v="41" actId="113"/>
      <pc:docMkLst>
        <pc:docMk/>
      </pc:docMkLst>
      <pc:sldChg chg="modSp mod">
        <pc:chgData name="Roura Helena" userId="af7402ff-49ce-4940-94af-b8860924c0c4" providerId="ADAL" clId="{4FE6502A-E7FF-4966-9A65-D3DE4A1277BB}" dt="2023-05-16T11:58:56.080" v="39" actId="113"/>
        <pc:sldMkLst>
          <pc:docMk/>
          <pc:sldMk cId="1947682103" sldId="2147329373"/>
        </pc:sldMkLst>
        <pc:spChg chg="mod">
          <ac:chgData name="Roura Helena" userId="af7402ff-49ce-4940-94af-b8860924c0c4" providerId="ADAL" clId="{4FE6502A-E7FF-4966-9A65-D3DE4A1277BB}" dt="2023-05-16T11:43:46.450" v="38" actId="20577"/>
          <ac:spMkLst>
            <pc:docMk/>
            <pc:sldMk cId="1947682103" sldId="2147329373"/>
            <ac:spMk id="14" creationId="{3A65F041-AF2B-4866-AD92-09BF23C239F8}"/>
          </ac:spMkLst>
        </pc:spChg>
        <pc:spChg chg="mod">
          <ac:chgData name="Roura Helena" userId="af7402ff-49ce-4940-94af-b8860924c0c4" providerId="ADAL" clId="{4FE6502A-E7FF-4966-9A65-D3DE4A1277BB}" dt="2023-05-16T11:43:29.734" v="22" actId="1036"/>
          <ac:spMkLst>
            <pc:docMk/>
            <pc:sldMk cId="1947682103" sldId="2147329373"/>
            <ac:spMk id="17" creationId="{D581C561-EA17-43D3-B1A9-C3182879CEE3}"/>
          </ac:spMkLst>
        </pc:spChg>
        <pc:spChg chg="mod">
          <ac:chgData name="Roura Helena" userId="af7402ff-49ce-4940-94af-b8860924c0c4" providerId="ADAL" clId="{4FE6502A-E7FF-4966-9A65-D3DE4A1277BB}" dt="2023-05-16T11:43:29.734" v="22" actId="1036"/>
          <ac:spMkLst>
            <pc:docMk/>
            <pc:sldMk cId="1947682103" sldId="2147329373"/>
            <ac:spMk id="19" creationId="{3B25312F-DF16-4DEF-9301-BC17760BB6AB}"/>
          </ac:spMkLst>
        </pc:spChg>
        <pc:spChg chg="mod">
          <ac:chgData name="Roura Helena" userId="af7402ff-49ce-4940-94af-b8860924c0c4" providerId="ADAL" clId="{4FE6502A-E7FF-4966-9A65-D3DE4A1277BB}" dt="2023-05-16T11:58:56.080" v="39" actId="113"/>
          <ac:spMkLst>
            <pc:docMk/>
            <pc:sldMk cId="1947682103" sldId="2147329373"/>
            <ac:spMk id="22" creationId="{6CA8D613-5B09-45D1-A3AF-4B84C136DABD}"/>
          </ac:spMkLst>
        </pc:spChg>
      </pc:sldChg>
      <pc:sldChg chg="modSp mod">
        <pc:chgData name="Roura Helena" userId="af7402ff-49ce-4940-94af-b8860924c0c4" providerId="ADAL" clId="{4FE6502A-E7FF-4966-9A65-D3DE4A1277BB}" dt="2023-05-16T11:58:58.820" v="40" actId="113"/>
        <pc:sldMkLst>
          <pc:docMk/>
          <pc:sldMk cId="4229903348" sldId="2147329374"/>
        </pc:sldMkLst>
        <pc:spChg chg="mod">
          <ac:chgData name="Roura Helena" userId="af7402ff-49ce-4940-94af-b8860924c0c4" providerId="ADAL" clId="{4FE6502A-E7FF-4966-9A65-D3DE4A1277BB}" dt="2023-05-16T11:58:58.820" v="40" actId="113"/>
          <ac:spMkLst>
            <pc:docMk/>
            <pc:sldMk cId="4229903348" sldId="2147329374"/>
            <ac:spMk id="6" creationId="{C5D5559B-D507-466F-B200-90DEC5DCFD0A}"/>
          </ac:spMkLst>
        </pc:spChg>
      </pc:sldChg>
      <pc:sldChg chg="modSp mod">
        <pc:chgData name="Roura Helena" userId="af7402ff-49ce-4940-94af-b8860924c0c4" providerId="ADAL" clId="{4FE6502A-E7FF-4966-9A65-D3DE4A1277BB}" dt="2023-05-16T11:59:00.958" v="41" actId="113"/>
        <pc:sldMkLst>
          <pc:docMk/>
          <pc:sldMk cId="2276878475" sldId="2147329375"/>
        </pc:sldMkLst>
        <pc:spChg chg="mod">
          <ac:chgData name="Roura Helena" userId="af7402ff-49ce-4940-94af-b8860924c0c4" providerId="ADAL" clId="{4FE6502A-E7FF-4966-9A65-D3DE4A1277BB}" dt="2023-05-16T11:59:00.958" v="41" actId="113"/>
          <ac:spMkLst>
            <pc:docMk/>
            <pc:sldMk cId="2276878475" sldId="2147329375"/>
            <ac:spMk id="6" creationId="{7A5CCFA0-55EA-4AD2-BAB7-40A29472799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E7F6-8ACE-4259-9F03-B0E3F99E4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B07C1-4D8F-41D7-B719-072CB3260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A1B5F-7494-4674-B4B0-8D6173A6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8853-5D8A-4C08-8DEC-09686E575827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54277-53F4-4EAD-B978-8B27521D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9A59-FB83-48B7-A634-35724C7B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0B6E-CE74-4B3F-AE27-AF0D77A3D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281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9619-6FAC-46F8-A918-6B322C36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FF701-ABAE-4FCA-971A-C4BA588AE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16042-315F-4C0F-9E4B-3F376C4CD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8853-5D8A-4C08-8DEC-09686E575827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2E304-2266-4288-963B-39D8D320B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5A461-2986-4024-884B-A331425B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0B6E-CE74-4B3F-AE27-AF0D77A3D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917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433DFC-3DCA-4052-943B-01FB9E1E8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45A98-3987-4D3D-9676-1222D153B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B5E2-5F6F-40A2-A410-54323EBD7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8853-5D8A-4C08-8DEC-09686E575827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E8C4-73C1-480B-9389-217EF4F4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255EF-8CE9-4992-99E5-93AF4C4C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0B6E-CE74-4B3F-AE27-AF0D77A3D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295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ey background">
    <p:bg>
      <p:bgPr>
        <a:solidFill>
          <a:schemeClr val="bg1">
            <a:lumMod val="9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4D3F-14BD-1040-8A81-A75FE65A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5B85C-4BCC-D949-9DC0-F6A10AAB5A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UCB Team Name [XXXXXXX] - UCB - Approval [XX-XX-XXX] - Approval date [XX Month XXXX] ! GO TO INSERT&gt;HEADER FOOTER to change. </a:t>
            </a:r>
            <a:endParaRPr lang="en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E147DE-4D05-BB45-A257-0D184DBEC5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50924" y="6406168"/>
            <a:ext cx="8829521" cy="110800"/>
          </a:xfrm>
        </p:spPr>
        <p:txBody>
          <a:bodyPr vert="horz" wrap="square" lIns="0" tIns="0" rIns="91440" bIns="0" rtlCol="0" anchor="b">
            <a:spAutoFit/>
          </a:bodyPr>
          <a:lstStyle>
            <a:lvl1pPr marL="0" indent="0">
              <a:buNone/>
              <a:defRPr lang="en-BE" sz="800" dirty="0"/>
            </a:lvl1pPr>
          </a:lstStyle>
          <a:p>
            <a:pPr marL="0" lvl="0"/>
            <a:r>
              <a:rPr lang="en-GB"/>
              <a:t>References</a:t>
            </a:r>
            <a:endParaRPr lang="en-BE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60528AF-2E04-7C46-A0A8-47B612A1F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027" y="821163"/>
            <a:ext cx="11339946" cy="369332"/>
          </a:xfrm>
        </p:spPr>
        <p:txBody>
          <a:bodyPr wrap="square" anchor="t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588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433CC-0BF7-4845-A4AC-2FBB403F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CC6E2-C040-4DD9-A435-A518B84D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3228-98B4-4577-AF14-1D43A726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8853-5D8A-4C08-8DEC-09686E575827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30BA5-2E0A-486C-980A-93CE99D8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E3E7-0E57-4DB8-A43B-BDFF7022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0B6E-CE74-4B3F-AE27-AF0D77A3D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571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E104-E049-4020-B271-D027DD6B2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2F8AC-C69E-4EE7-A423-A8AA8D1C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4E14-63AF-4284-A842-9AE90C9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8853-5D8A-4C08-8DEC-09686E575827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42020-B7BB-42D1-ABF8-969B8CE6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E8DC2-3544-4A57-BDDD-5A53EB83E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0B6E-CE74-4B3F-AE27-AF0D77A3D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870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893F-AB70-4093-B404-C9F7868A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E74C-5653-437B-9DDE-7B2E44FAE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C41FE-8646-443C-A225-D682A6952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AF93F-C99C-4F6F-8B2B-FC813B004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8853-5D8A-4C08-8DEC-09686E575827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2C9DA-14E3-4004-8998-CCD11536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A086C-DECA-45A9-A063-C7E3D094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0B6E-CE74-4B3F-AE27-AF0D77A3D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56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C560-1985-46E4-B1EE-5182596A9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11357-7952-49DB-8873-3532BAC0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72611-5612-4713-B77D-0CC97F69C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CDA61-9271-4F0D-AA48-692CCBA7F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109D89-538A-4BD5-AB0B-269C8AB76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54853-0A2E-4870-B6DE-DF067206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8853-5D8A-4C08-8DEC-09686E575827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638B9-7595-4134-8F46-D0FF5F9F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B28EA-B6E3-42B4-AEAD-B45B33D1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0B6E-CE74-4B3F-AE27-AF0D77A3D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29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DE8F-CACA-4B9F-96A2-DF5BB798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0B51EF-882E-4EA5-88F8-1DE6F724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8853-5D8A-4C08-8DEC-09686E575827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DFC27-46D1-4039-A95F-066171B3A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4ED73-E7BA-43CC-B452-164F53D2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0B6E-CE74-4B3F-AE27-AF0D77A3D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057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0B0A2-4DB2-455E-BC03-000E065F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8853-5D8A-4C08-8DEC-09686E575827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7864D7-08BB-4277-A1F2-83862673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911EE-5153-49BB-B5EE-93268711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0B6E-CE74-4B3F-AE27-AF0D77A3D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203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F5BCC-D1F9-46A4-961E-099C569D8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D8A4C-DC38-48A8-9480-1B15EBC2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EDEF0-ABA2-477B-BCB8-2CBB66347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CBD97-0B14-4925-A6BB-072E6A1E3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8853-5D8A-4C08-8DEC-09686E575827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52C4C-502C-4772-931D-95FDA5F3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E79A2-DD90-46B4-BC73-E8756709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0B6E-CE74-4B3F-AE27-AF0D77A3D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11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67332-0210-47B8-B2FE-52BA757F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A9D80-8003-44FC-B89A-20AFD51CD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70C97-4992-4D2C-B633-04CBC73CC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836DD-F503-47C6-BA85-E2E42BB1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D8853-5D8A-4C08-8DEC-09686E575827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7802E-1B30-4EA6-9FDB-75754F5C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F3D52-BC6A-4FC6-9755-1B82B708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0B6E-CE74-4B3F-AE27-AF0D77A3D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273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31428-F434-40D4-813B-F66E366F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807D1-BA08-4711-B014-62BF09C56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3EC43-B91E-4824-9D04-4DF95E0DE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D8853-5D8A-4C08-8DEC-09686E575827}" type="datetimeFigureOut">
              <a:rPr lang="es-ES" smtClean="0"/>
              <a:t>16/05/2023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41F26-7557-40BB-9949-D981B47C4C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C19CE-D77D-4DEB-8128-64E0C847B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90B6E-CE74-4B3F-AE27-AF0D77A3D6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936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189C-A850-49B1-B257-0E0BB068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7" y="572670"/>
            <a:ext cx="10816739" cy="48013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What messages/data are resonating with stakeholders? Why?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5F041-AF2B-4866-AD92-09BF23C239F8}"/>
              </a:ext>
            </a:extLst>
          </p:cNvPr>
          <p:cNvSpPr txBox="1"/>
          <p:nvPr/>
        </p:nvSpPr>
        <p:spPr>
          <a:xfrm>
            <a:off x="1227909" y="1317398"/>
            <a:ext cx="87782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BKZ best efficacy in CTs, effectiveness to be seen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Robustness. Very good results in difficult to treat locations, but still some data gaps </a:t>
            </a:r>
            <a:r>
              <a:rPr lang="en-US" dirty="0">
                <a:sym typeface="Wingdings" panose="05000000000000000000" pitchFamily="2" charset="2"/>
              </a:rPr>
              <a:t> g</a:t>
            </a:r>
            <a:r>
              <a:rPr lang="en-US" dirty="0"/>
              <a:t>uttata psoriasis, genital psoriasis, and inverse psoriasis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BKZ a new promising tool for HS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581C561-EA17-43D3-B1A9-C3182879CEE3}"/>
              </a:ext>
            </a:extLst>
          </p:cNvPr>
          <p:cNvSpPr txBox="1">
            <a:spLocks/>
          </p:cNvSpPr>
          <p:nvPr/>
        </p:nvSpPr>
        <p:spPr>
          <a:xfrm>
            <a:off x="426027" y="3355060"/>
            <a:ext cx="10816739" cy="48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What actions do you plan to take on the insights?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5312F-DF16-4DEF-9301-BC17760BB6AB}"/>
              </a:ext>
            </a:extLst>
          </p:cNvPr>
          <p:cNvSpPr txBox="1"/>
          <p:nvPr/>
        </p:nvSpPr>
        <p:spPr>
          <a:xfrm>
            <a:off x="1227909" y="3986576"/>
            <a:ext cx="877824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RWE generation of BKZ in PSO: congress communications and scientific articles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 Potentially cover data gaps with RWE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Phase 3 BKZ in HS communication plan: </a:t>
            </a:r>
            <a:r>
              <a:rPr lang="en-US" dirty="0" err="1"/>
              <a:t>AdBoard</a:t>
            </a:r>
            <a:r>
              <a:rPr lang="en-US" dirty="0"/>
              <a:t>, F2F meetings with KOLs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CA8D613-5B09-45D1-A3AF-4B84C136DABD}"/>
              </a:ext>
            </a:extLst>
          </p:cNvPr>
          <p:cNvSpPr txBox="1">
            <a:spLocks/>
          </p:cNvSpPr>
          <p:nvPr/>
        </p:nvSpPr>
        <p:spPr>
          <a:xfrm>
            <a:off x="11242766" y="107781"/>
            <a:ext cx="902030" cy="48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Spain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D2B7B90-C035-4FBF-9882-69CB36A4C9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163" y="6213912"/>
            <a:ext cx="1996068" cy="6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8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189C-A850-49B1-B257-0E0BB068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7" y="259160"/>
            <a:ext cx="10816739" cy="48013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What messages/data needs greater reinforcement? Why?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5F041-AF2B-4866-AD92-09BF23C239F8}"/>
              </a:ext>
            </a:extLst>
          </p:cNvPr>
          <p:cNvSpPr txBox="1"/>
          <p:nvPr/>
        </p:nvSpPr>
        <p:spPr>
          <a:xfrm>
            <a:off x="1227909" y="1003888"/>
            <a:ext cx="87782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Competitors: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Novartis focus in HS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SEC positioned as 1L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Questioning BKZ efficacy in PSA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Durability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BKZ use in PSO: First in patients that had failed to all </a:t>
            </a:r>
            <a:r>
              <a:rPr lang="en-US" dirty="0" err="1"/>
              <a:t>MoAs</a:t>
            </a:r>
            <a:r>
              <a:rPr lang="en-US" dirty="0"/>
              <a:t>, now also naive patients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581C561-EA17-43D3-B1A9-C3182879CEE3}"/>
              </a:ext>
            </a:extLst>
          </p:cNvPr>
          <p:cNvSpPr txBox="1">
            <a:spLocks/>
          </p:cNvSpPr>
          <p:nvPr/>
        </p:nvSpPr>
        <p:spPr>
          <a:xfrm>
            <a:off x="426027" y="3468277"/>
            <a:ext cx="10816739" cy="48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What actions/tactics may be considered to help doing this?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25312F-DF16-4DEF-9301-BC17760BB6AB}"/>
              </a:ext>
            </a:extLst>
          </p:cNvPr>
          <p:cNvSpPr txBox="1"/>
          <p:nvPr/>
        </p:nvSpPr>
        <p:spPr>
          <a:xfrm>
            <a:off x="1227909" y="4099793"/>
            <a:ext cx="865632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Communication plan: BKZ differentiation in HS and PSO/PSA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Post-BE RADIANT series with 4 years of follow-up (communication in GPS Congress and manuscript under revision)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BKZ RWE generation; practice sharing meetings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D5559B-D507-466F-B200-90DEC5DCFD0A}"/>
              </a:ext>
            </a:extLst>
          </p:cNvPr>
          <p:cNvSpPr txBox="1">
            <a:spLocks/>
          </p:cNvSpPr>
          <p:nvPr/>
        </p:nvSpPr>
        <p:spPr>
          <a:xfrm>
            <a:off x="11242766" y="107781"/>
            <a:ext cx="902030" cy="48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Spain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A47FD90-3B54-4416-B1F5-67AD7BF085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163" y="6213912"/>
            <a:ext cx="1996068" cy="6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0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189C-A850-49B1-B257-0E0BB0686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27" y="772972"/>
            <a:ext cx="10816739" cy="48013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Which insights require further investigation in their country/at EU? Why?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65F041-AF2B-4866-AD92-09BF23C239F8}"/>
              </a:ext>
            </a:extLst>
          </p:cNvPr>
          <p:cNvSpPr txBox="1"/>
          <p:nvPr/>
        </p:nvSpPr>
        <p:spPr>
          <a:xfrm>
            <a:off x="1227909" y="1517700"/>
            <a:ext cx="877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Continue with BKZ communication plan and insight gathering in PSO/PSA and HS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5CCFA0-55EA-4AD2-BAB7-40A294727991}"/>
              </a:ext>
            </a:extLst>
          </p:cNvPr>
          <p:cNvSpPr txBox="1">
            <a:spLocks/>
          </p:cNvSpPr>
          <p:nvPr/>
        </p:nvSpPr>
        <p:spPr>
          <a:xfrm>
            <a:off x="11242766" y="107781"/>
            <a:ext cx="902030" cy="480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Spain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33F48F-3658-491B-972C-07B4DF57C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163" y="6213912"/>
            <a:ext cx="1996068" cy="6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87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3BA9F93BD51F478750C3A10C26921B" ma:contentTypeVersion="4" ma:contentTypeDescription="Create a new document." ma:contentTypeScope="" ma:versionID="952b823e3ccf9483e17b58961791a514">
  <xsd:schema xmlns:xsd="http://www.w3.org/2001/XMLSchema" xmlns:xs="http://www.w3.org/2001/XMLSchema" xmlns:p="http://schemas.microsoft.com/office/2006/metadata/properties" xmlns:ns2="eb763f3b-5ab1-4946-a1de-934b3f18191b" xmlns:ns3="be2337c1-9340-4556-a420-fb97bd5b702f" targetNamespace="http://schemas.microsoft.com/office/2006/metadata/properties" ma:root="true" ma:fieldsID="78aaf5be6e117c089f7d23aee2f3695b" ns2:_="" ns3:_="">
    <xsd:import namespace="eb763f3b-5ab1-4946-a1de-934b3f18191b"/>
    <xsd:import namespace="be2337c1-9340-4556-a420-fb97bd5b70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763f3b-5ab1-4946-a1de-934b3f1819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337c1-9340-4556-a420-fb97bd5b702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F10306C-ABE9-4AD3-BECA-91ECAD645761}"/>
</file>

<file path=customXml/itemProps2.xml><?xml version="1.0" encoding="utf-8"?>
<ds:datastoreItem xmlns:ds="http://schemas.openxmlformats.org/officeDocument/2006/customXml" ds:itemID="{C07672B4-CFAA-469F-A009-8FC0D0F4A7AF}"/>
</file>

<file path=customXml/itemProps3.xml><?xml version="1.0" encoding="utf-8"?>
<ds:datastoreItem xmlns:ds="http://schemas.openxmlformats.org/officeDocument/2006/customXml" ds:itemID="{840AFEFC-91F4-45FE-8F08-173657D69F38}"/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What messages/data are resonating with stakeholders? Why? </vt:lpstr>
      <vt:lpstr>What messages/data needs greater reinforcement? Why? </vt:lpstr>
      <vt:lpstr>Which insights require further investigation in their country/at EU? Why?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messages/data are resonating with stakeholders? Why? </dc:title>
  <dc:creator>Roura Helena</dc:creator>
  <cp:lastModifiedBy>Roura Helena</cp:lastModifiedBy>
  <cp:revision>1</cp:revision>
  <dcterms:created xsi:type="dcterms:W3CDTF">2023-05-16T11:24:05Z</dcterms:created>
  <dcterms:modified xsi:type="dcterms:W3CDTF">2023-05-16T11:59:04Z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0x0101001C3BA9F93BD51F478750C3A10C26921B</vt:lpwstr>
  </property>
</Properties>
</file>