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E9572-2080-4FA6-80D3-E0BD7B6E72EB}" type="datetimeFigureOut">
              <a:rPr lang="en-GB" smtClean="0"/>
              <a:t>31/07/2015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D4DCA-F378-45F3-8CF4-3E3D0DC90CE5}" type="slidenum">
              <a:rPr lang="en-GB" smtClean="0"/>
              <a:t>‹#›</a:t>
            </a:fld>
            <a:endParaRPr lang="en-GB"/>
          </a:p>
        </p:txBody>
      </p:sp>
    </p:spTree>
    <p:extLst>
      <p:ext uri="{BB962C8B-B14F-4D97-AF65-F5344CB8AC3E}">
        <p14:creationId xmlns:p14="http://schemas.microsoft.com/office/powerpoint/2010/main" val="390953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Rot="1" noChangeArrowheads="1" noTextEdit="1"/>
          </p:cNvSpPr>
          <p:nvPr>
            <p:ph type="sldImg"/>
          </p:nvPr>
        </p:nvSpPr>
        <p:spPr>
          <a:xfrm>
            <a:off x="90488" y="744538"/>
            <a:ext cx="6616700" cy="3722687"/>
          </a:xfrm>
          <a:ln/>
        </p:spPr>
      </p:sp>
      <p:sp>
        <p:nvSpPr>
          <p:cNvPr id="30723" name="Rectangle 3"/>
          <p:cNvSpPr>
            <a:spLocks noGrp="1" noChangeArrowheads="1"/>
          </p:cNvSpPr>
          <p:nvPr>
            <p:ph type="body" idx="1"/>
          </p:nvPr>
        </p:nvSpPr>
        <p:spPr>
          <a:xfrm>
            <a:off x="906463" y="4716463"/>
            <a:ext cx="4984750"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2992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Rot="1" noChangeArrowheads="1" noTextEdit="1"/>
          </p:cNvSpPr>
          <p:nvPr>
            <p:ph type="sldImg"/>
          </p:nvPr>
        </p:nvSpPr>
        <p:spPr>
          <a:xfrm>
            <a:off x="90488" y="744538"/>
            <a:ext cx="6616700" cy="3722687"/>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42920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5E86DB9-5190-4A43-A80F-781EEF178FD6}" type="datetimeFigureOut">
              <a:rPr lang="en-GB" smtClean="0"/>
              <a:t>31/07/2015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426571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E86DB9-5190-4A43-A80F-781EEF178FD6}" type="datetimeFigureOut">
              <a:rPr lang="en-GB" smtClean="0"/>
              <a:t>31/07/2015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17975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E86DB9-5190-4A43-A80F-781EEF178FD6}" type="datetimeFigureOut">
              <a:rPr lang="en-GB" smtClean="0"/>
              <a:t>31/07/2015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32794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E86DB9-5190-4A43-A80F-781EEF178FD6}" type="datetimeFigureOut">
              <a:rPr lang="en-GB" smtClean="0"/>
              <a:t>31/07/2015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34801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E86DB9-5190-4A43-A80F-781EEF178FD6}" type="datetimeFigureOut">
              <a:rPr lang="en-GB" smtClean="0"/>
              <a:t>31/07/2015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45233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5E86DB9-5190-4A43-A80F-781EEF178FD6}" type="datetimeFigureOut">
              <a:rPr lang="en-GB" smtClean="0"/>
              <a:t>31/07/2015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127327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5E86DB9-5190-4A43-A80F-781EEF178FD6}" type="datetimeFigureOut">
              <a:rPr lang="en-GB" smtClean="0"/>
              <a:t>31/07/2015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186677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5E86DB9-5190-4A43-A80F-781EEF178FD6}" type="datetimeFigureOut">
              <a:rPr lang="en-GB" smtClean="0"/>
              <a:t>31/07/2015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247022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86DB9-5190-4A43-A80F-781EEF178FD6}" type="datetimeFigureOut">
              <a:rPr lang="en-GB" smtClean="0"/>
              <a:t>31/07/2015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344165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86DB9-5190-4A43-A80F-781EEF178FD6}" type="datetimeFigureOut">
              <a:rPr lang="en-GB" smtClean="0"/>
              <a:t>31/07/2015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259462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E86DB9-5190-4A43-A80F-781EEF178FD6}" type="datetimeFigureOut">
              <a:rPr lang="en-GB" smtClean="0"/>
              <a:t>31/07/2015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2F5C06D-CD5D-447F-9AB2-A1A53801B785}" type="slidenum">
              <a:rPr lang="en-GB" smtClean="0"/>
              <a:t>‹#›</a:t>
            </a:fld>
            <a:endParaRPr lang="en-GB"/>
          </a:p>
        </p:txBody>
      </p:sp>
    </p:spTree>
    <p:extLst>
      <p:ext uri="{BB962C8B-B14F-4D97-AF65-F5344CB8AC3E}">
        <p14:creationId xmlns:p14="http://schemas.microsoft.com/office/powerpoint/2010/main" val="139361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86DB9-5190-4A43-A80F-781EEF178FD6}" type="datetimeFigureOut">
              <a:rPr lang="en-GB" smtClean="0"/>
              <a:t>31/07/2015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5C06D-CD5D-447F-9AB2-A1A53801B785}" type="slidenum">
              <a:rPr lang="en-GB" smtClean="0"/>
              <a:t>‹#›</a:t>
            </a:fld>
            <a:endParaRPr lang="en-GB"/>
          </a:p>
        </p:txBody>
      </p:sp>
    </p:spTree>
    <p:extLst>
      <p:ext uri="{BB962C8B-B14F-4D97-AF65-F5344CB8AC3E}">
        <p14:creationId xmlns:p14="http://schemas.microsoft.com/office/powerpoint/2010/main" val="291092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gbugz.lovefilm.com/" TargetMode="External"/><Relationship Id="rId2" Type="http://schemas.openxmlformats.org/officeDocument/2006/relationships/hyperlink" Target="http://www.scribd.com/doc/10029234/Ad-Hoc-Testing"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fogbugz.lovefilm.com/default.php?pg=pgScreenshotDownloa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881688" y="2357439"/>
            <a:ext cx="4572000" cy="1119187"/>
          </a:xfrm>
        </p:spPr>
        <p:txBody>
          <a:bodyPr/>
          <a:lstStyle/>
          <a:p>
            <a:pPr eaLnBrk="1" hangingPunct="1"/>
            <a:r>
              <a:rPr lang="en-GB" altLang="en-US" sz="3500"/>
              <a:t>QA – Ad-Hoc Testing Guidelines</a:t>
            </a:r>
            <a:endParaRPr lang="en-US" altLang="en-US" sz="3500"/>
          </a:p>
        </p:txBody>
      </p:sp>
      <p:sp>
        <p:nvSpPr>
          <p:cNvPr id="11267" name="Rectangle 3"/>
          <p:cNvSpPr>
            <a:spLocks noGrp="1" noChangeArrowheads="1"/>
          </p:cNvSpPr>
          <p:nvPr>
            <p:ph type="subTitle" idx="1"/>
          </p:nvPr>
        </p:nvSpPr>
        <p:spPr/>
        <p:txBody>
          <a:bodyPr/>
          <a:lstStyle/>
          <a:p>
            <a:pPr eaLnBrk="1" hangingPunct="1">
              <a:buFont typeface="Webdings" panose="05030102010509060703" pitchFamily="18" charset="2"/>
              <a:buNone/>
            </a:pPr>
            <a:r>
              <a:rPr lang="en-GB" altLang="en-US" smtClean="0"/>
              <a:t>September 2009</a:t>
            </a:r>
            <a:endParaRPr lang="en-US" altLang="en-US" smtClean="0"/>
          </a:p>
        </p:txBody>
      </p:sp>
    </p:spTree>
    <p:extLst>
      <p:ext uri="{BB962C8B-B14F-4D97-AF65-F5344CB8AC3E}">
        <p14:creationId xmlns:p14="http://schemas.microsoft.com/office/powerpoint/2010/main" val="10673671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altLang="en-US" smtClean="0"/>
              <a:t>Ad-Hoc Standards</a:t>
            </a:r>
          </a:p>
        </p:txBody>
      </p:sp>
      <p:sp>
        <p:nvSpPr>
          <p:cNvPr id="20483" name="Content Placeholder 2"/>
          <p:cNvSpPr>
            <a:spLocks noGrp="1"/>
          </p:cNvSpPr>
          <p:nvPr>
            <p:ph idx="1"/>
          </p:nvPr>
        </p:nvSpPr>
        <p:spPr>
          <a:xfrm>
            <a:off x="1752600" y="1500188"/>
            <a:ext cx="8610600" cy="4595812"/>
          </a:xfrm>
        </p:spPr>
        <p:txBody>
          <a:bodyPr>
            <a:normAutofit fontScale="77500" lnSpcReduction="20000"/>
          </a:bodyPr>
          <a:lstStyle/>
          <a:p>
            <a:r>
              <a:rPr lang="en-GB" altLang="en-US" smtClean="0"/>
              <a:t>Where to Begin...</a:t>
            </a:r>
          </a:p>
          <a:p>
            <a:pPr>
              <a:buFont typeface="Webdings" panose="05030102010509060703" pitchFamily="18" charset="2"/>
              <a:buNone/>
            </a:pPr>
            <a:endParaRPr lang="en-GB" altLang="en-US" smtClean="0"/>
          </a:p>
          <a:p>
            <a:pPr lvl="1"/>
            <a:r>
              <a:rPr lang="en-GB" altLang="en-US" smtClean="0"/>
              <a:t>Before starting on your ‘Ad-hoc’ journey </a:t>
            </a:r>
            <a:r>
              <a:rPr lang="en-GB" altLang="en-US" smtClean="0">
                <a:solidFill>
                  <a:srgbClr val="C00000"/>
                </a:solidFill>
              </a:rPr>
              <a:t>you need to forget about how the piece or area of functionality (that you may have been working on) has been developed</a:t>
            </a:r>
            <a:r>
              <a:rPr lang="en-GB" altLang="en-US" smtClean="0"/>
              <a:t>.</a:t>
            </a:r>
          </a:p>
          <a:p>
            <a:pPr lvl="1">
              <a:buFontTx/>
              <a:buNone/>
            </a:pPr>
            <a:endParaRPr lang="en-GB" altLang="en-US" smtClean="0"/>
          </a:p>
          <a:p>
            <a:pPr lvl="1"/>
            <a:r>
              <a:rPr lang="en-GB" altLang="en-US" smtClean="0"/>
              <a:t>Ask yourself “As a user, what is my ‘end goal’. What do I want to achieve when I venture down the applicable area of functionality. Lets use another example...</a:t>
            </a:r>
          </a:p>
          <a:p>
            <a:pPr lvl="1"/>
            <a:endParaRPr lang="en-GB" altLang="en-US" smtClean="0"/>
          </a:p>
          <a:p>
            <a:pPr lvl="1">
              <a:buFontTx/>
              <a:buNone/>
            </a:pPr>
            <a:endParaRPr lang="en-GB" altLang="en-US" smtClean="0"/>
          </a:p>
          <a:p>
            <a:r>
              <a:rPr lang="en-GB" altLang="en-US" smtClean="0"/>
              <a:t>Change of a customer address on LOVEFiLM</a:t>
            </a:r>
          </a:p>
          <a:p>
            <a:pPr>
              <a:buFont typeface="Webdings" panose="05030102010509060703" pitchFamily="18" charset="2"/>
              <a:buNone/>
            </a:pPr>
            <a:endParaRPr lang="en-GB" altLang="en-US" smtClean="0"/>
          </a:p>
          <a:p>
            <a:pPr lvl="1"/>
            <a:r>
              <a:rPr lang="en-GB" altLang="en-US" smtClean="0"/>
              <a:t>In this ad-hoc scenario, the user has moved home and simply has 3 objectives in mind:</a:t>
            </a:r>
          </a:p>
          <a:p>
            <a:pPr lvl="2"/>
            <a:r>
              <a:rPr lang="en-GB" altLang="en-US" smtClean="0"/>
              <a:t>Log-in to the site</a:t>
            </a:r>
          </a:p>
          <a:p>
            <a:pPr lvl="2"/>
            <a:r>
              <a:rPr lang="en-GB" altLang="en-US" smtClean="0"/>
              <a:t>Change home address in the fastest way and be confident it has been achieved</a:t>
            </a:r>
          </a:p>
          <a:p>
            <a:pPr lvl="2"/>
            <a:r>
              <a:rPr lang="en-GB" altLang="en-US" smtClean="0"/>
              <a:t>Potentially check their rental list before logging out</a:t>
            </a:r>
          </a:p>
        </p:txBody>
      </p:sp>
    </p:spTree>
    <p:extLst>
      <p:ext uri="{BB962C8B-B14F-4D97-AF65-F5344CB8AC3E}">
        <p14:creationId xmlns:p14="http://schemas.microsoft.com/office/powerpoint/2010/main" val="2071751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altLang="en-US" smtClean="0"/>
              <a:t>Example: Change of Address: Step 1</a:t>
            </a:r>
          </a:p>
        </p:txBody>
      </p:sp>
      <p:sp>
        <p:nvSpPr>
          <p:cNvPr id="21507" name="Content Placeholder 2"/>
          <p:cNvSpPr>
            <a:spLocks noGrp="1"/>
          </p:cNvSpPr>
          <p:nvPr>
            <p:ph idx="1"/>
          </p:nvPr>
        </p:nvSpPr>
        <p:spPr>
          <a:xfrm>
            <a:off x="1738313" y="1571625"/>
            <a:ext cx="8610600" cy="4667250"/>
          </a:xfrm>
        </p:spPr>
        <p:txBody>
          <a:bodyPr>
            <a:normAutofit fontScale="92500" lnSpcReduction="20000"/>
          </a:bodyPr>
          <a:lstStyle/>
          <a:p>
            <a:r>
              <a:rPr lang="en-GB" altLang="en-US" smtClean="0"/>
              <a:t>Log-in</a:t>
            </a:r>
          </a:p>
          <a:p>
            <a:pPr lvl="1"/>
            <a:r>
              <a:rPr lang="en-GB" altLang="en-US" smtClean="0"/>
              <a:t>On this user journey the user will need to log-in to the site. From an Ad-hoc perspective you may want to think about the following steps:</a:t>
            </a:r>
          </a:p>
          <a:p>
            <a:pPr lvl="2"/>
            <a:r>
              <a:rPr lang="en-GB" altLang="en-US" smtClean="0"/>
              <a:t>Navigate to the LOVEFiLM log-in page</a:t>
            </a:r>
          </a:p>
          <a:p>
            <a:pPr lvl="2"/>
            <a:r>
              <a:rPr lang="en-GB" altLang="en-US" smtClean="0"/>
              <a:t>Enter Log-In information that is incorrect</a:t>
            </a:r>
          </a:p>
          <a:p>
            <a:pPr lvl="2"/>
            <a:r>
              <a:rPr lang="en-GB" altLang="en-US" smtClean="0"/>
              <a:t>Click ‘Forgot username/password’ and check email reminder works</a:t>
            </a:r>
          </a:p>
          <a:p>
            <a:pPr lvl="2"/>
            <a:r>
              <a:rPr lang="en-GB" altLang="en-US" smtClean="0"/>
              <a:t>Re-Enter a valid Log-in username and password</a:t>
            </a:r>
          </a:p>
          <a:p>
            <a:pPr lvl="2"/>
            <a:endParaRPr lang="en-GB" altLang="en-US" smtClean="0"/>
          </a:p>
          <a:p>
            <a:r>
              <a:rPr lang="en-GB" altLang="en-US" smtClean="0"/>
              <a:t>Finding where to change address</a:t>
            </a:r>
          </a:p>
          <a:p>
            <a:pPr lvl="1"/>
            <a:r>
              <a:rPr lang="en-GB" altLang="en-US" smtClean="0"/>
              <a:t>Click the ‘My Account’ link at the top of the page (Typically the user will use this as it is right at the top of the page and would be anticipated as the fastest way for the user to change their details)</a:t>
            </a:r>
          </a:p>
          <a:p>
            <a:pPr lvl="1"/>
            <a:r>
              <a:rPr lang="en-GB" altLang="en-US" smtClean="0"/>
              <a:t>Alternatively you can also try clicking the ‘Help’ link and conducting a dynamic search using text such as “How can I change my postal address?”</a:t>
            </a:r>
          </a:p>
          <a:p>
            <a:pPr lvl="2"/>
            <a:endParaRPr lang="en-GB" altLang="en-US" smtClean="0"/>
          </a:p>
        </p:txBody>
      </p:sp>
    </p:spTree>
    <p:extLst>
      <p:ext uri="{BB962C8B-B14F-4D97-AF65-F5344CB8AC3E}">
        <p14:creationId xmlns:p14="http://schemas.microsoft.com/office/powerpoint/2010/main" val="2126965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ltLang="en-US" smtClean="0"/>
              <a:t>Example: Change of Address: Step 2</a:t>
            </a:r>
          </a:p>
        </p:txBody>
      </p:sp>
      <p:sp>
        <p:nvSpPr>
          <p:cNvPr id="22531" name="Content Placeholder 2"/>
          <p:cNvSpPr>
            <a:spLocks noGrp="1"/>
          </p:cNvSpPr>
          <p:nvPr>
            <p:ph idx="1"/>
          </p:nvPr>
        </p:nvSpPr>
        <p:spPr>
          <a:xfrm>
            <a:off x="1752600" y="1571626"/>
            <a:ext cx="8610600" cy="4524375"/>
          </a:xfrm>
        </p:spPr>
        <p:txBody>
          <a:bodyPr>
            <a:normAutofit fontScale="70000" lnSpcReduction="20000"/>
          </a:bodyPr>
          <a:lstStyle/>
          <a:p>
            <a:r>
              <a:rPr lang="en-GB" altLang="en-US" smtClean="0"/>
              <a:t>Changing Address</a:t>
            </a:r>
          </a:p>
          <a:p>
            <a:pPr lvl="1"/>
            <a:r>
              <a:rPr lang="en-GB" altLang="en-US" smtClean="0"/>
              <a:t>On the ‘My Account’ page there appears to be 2 different ways on how a user can change their address</a:t>
            </a:r>
          </a:p>
          <a:p>
            <a:pPr lvl="2"/>
            <a:r>
              <a:rPr lang="en-GB" altLang="en-US" smtClean="0"/>
              <a:t>Clicking ‘My Delivery Details’ on the left navigation bar</a:t>
            </a:r>
          </a:p>
          <a:p>
            <a:pPr lvl="2"/>
            <a:r>
              <a:rPr lang="en-GB" altLang="en-US" smtClean="0"/>
              <a:t>Clicking ‘Change’ next to ‘Shipping Address’ on the centre screen</a:t>
            </a:r>
          </a:p>
          <a:p>
            <a:pPr lvl="1"/>
            <a:r>
              <a:rPr lang="en-GB" altLang="en-US" smtClean="0"/>
              <a:t>Both of these methods could be tested in such a way where even an additional test can be performed which would validate whether a user is able to change their delivery address twice in succession. </a:t>
            </a:r>
            <a:r>
              <a:rPr lang="en-GB" altLang="en-US" smtClean="0">
                <a:solidFill>
                  <a:srgbClr val="C00000"/>
                </a:solidFill>
              </a:rPr>
              <a:t>Remember that Ad-Hoc testing can open examples of entire classes of forgotten test cases or requirements/specification.</a:t>
            </a:r>
          </a:p>
          <a:p>
            <a:pPr lvl="1">
              <a:buFontTx/>
              <a:buNone/>
            </a:pPr>
            <a:endParaRPr lang="en-GB" altLang="en-US" smtClean="0">
              <a:solidFill>
                <a:srgbClr val="C00000"/>
              </a:solidFill>
            </a:endParaRPr>
          </a:p>
          <a:p>
            <a:r>
              <a:rPr lang="en-GB" altLang="en-US" smtClean="0"/>
              <a:t>Postcode Lookup</a:t>
            </a:r>
          </a:p>
          <a:p>
            <a:pPr lvl="1"/>
            <a:r>
              <a:rPr lang="en-GB" altLang="en-US" smtClean="0"/>
              <a:t>The user now has the ability to use our postcode lookup feature. Therefore lets first see what happens when a single character is entered. What should the user see?</a:t>
            </a:r>
          </a:p>
          <a:p>
            <a:pPr lvl="1"/>
            <a:r>
              <a:rPr lang="en-GB" altLang="en-US" smtClean="0"/>
              <a:t>Try entering a valid postcode into the lookup field and click ‘Find Address’ without refreshing the screen first</a:t>
            </a:r>
          </a:p>
          <a:p>
            <a:pPr lvl="1"/>
            <a:r>
              <a:rPr lang="en-GB" altLang="en-US" smtClean="0"/>
              <a:t>Check to make sure the ‘Change’ button works after using a valid postcode</a:t>
            </a:r>
          </a:p>
          <a:p>
            <a:pPr lvl="1"/>
            <a:r>
              <a:rPr lang="en-GB" altLang="en-US" smtClean="0"/>
              <a:t>And finally, make sure that the valid address is found and the user can apply this</a:t>
            </a:r>
          </a:p>
        </p:txBody>
      </p:sp>
    </p:spTree>
    <p:extLst>
      <p:ext uri="{BB962C8B-B14F-4D97-AF65-F5344CB8AC3E}">
        <p14:creationId xmlns:p14="http://schemas.microsoft.com/office/powerpoint/2010/main" val="10389660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altLang="en-US" smtClean="0"/>
              <a:t>Example: Change of Address: Step 3</a:t>
            </a:r>
          </a:p>
        </p:txBody>
      </p:sp>
      <p:sp>
        <p:nvSpPr>
          <p:cNvPr id="23555" name="Content Placeholder 2"/>
          <p:cNvSpPr>
            <a:spLocks noGrp="1"/>
          </p:cNvSpPr>
          <p:nvPr>
            <p:ph idx="1"/>
          </p:nvPr>
        </p:nvSpPr>
        <p:spPr>
          <a:xfrm>
            <a:off x="1752600" y="1643064"/>
            <a:ext cx="8610600" cy="4452937"/>
          </a:xfrm>
        </p:spPr>
        <p:txBody>
          <a:bodyPr>
            <a:normAutofit fontScale="70000" lnSpcReduction="20000"/>
          </a:bodyPr>
          <a:lstStyle/>
          <a:p>
            <a:r>
              <a:rPr lang="en-GB" altLang="en-US" smtClean="0"/>
              <a:t>Logging Out via the Rental List</a:t>
            </a:r>
          </a:p>
          <a:p>
            <a:pPr lvl="1"/>
            <a:r>
              <a:rPr lang="en-GB" altLang="en-US" smtClean="0"/>
              <a:t>Confirming the address change on the ‘My Account’ screen the user is happy, however what are the chances of the user just logging out straight away?</a:t>
            </a:r>
          </a:p>
          <a:p>
            <a:pPr lvl="2"/>
            <a:r>
              <a:rPr lang="en-GB" altLang="en-US" smtClean="0"/>
              <a:t>Maybe they want to now change their payment method too</a:t>
            </a:r>
          </a:p>
          <a:p>
            <a:pPr lvl="2"/>
            <a:r>
              <a:rPr lang="en-GB" altLang="en-US" smtClean="0"/>
              <a:t>Maybe they want to view their rental list</a:t>
            </a:r>
          </a:p>
          <a:p>
            <a:pPr lvl="2"/>
            <a:r>
              <a:rPr lang="en-GB" altLang="en-US" smtClean="0"/>
              <a:t>Start an account holiday or change email address</a:t>
            </a:r>
          </a:p>
          <a:p>
            <a:endParaRPr lang="en-GB" altLang="en-US" smtClean="0"/>
          </a:p>
          <a:p>
            <a:r>
              <a:rPr lang="en-GB" altLang="en-US" smtClean="0"/>
              <a:t>All of the above are simply a small number of possible permutations for the remainder of the users journey</a:t>
            </a:r>
          </a:p>
          <a:p>
            <a:endParaRPr lang="en-GB" altLang="en-US" smtClean="0"/>
          </a:p>
          <a:p>
            <a:r>
              <a:rPr lang="en-GB" altLang="en-US" smtClean="0"/>
              <a:t>IMPORTANT:</a:t>
            </a:r>
          </a:p>
          <a:p>
            <a:pPr lvl="1"/>
            <a:r>
              <a:rPr lang="en-GB" altLang="en-US" smtClean="0"/>
              <a:t>Typically users are consistently driven by what is most prominent when they have no immediate objective (i.e. changing their address details). Things that will drive your Ad-hoc tests will likely be:</a:t>
            </a:r>
          </a:p>
          <a:p>
            <a:pPr lvl="2"/>
            <a:r>
              <a:rPr lang="en-GB" altLang="en-US" smtClean="0"/>
              <a:t>Images</a:t>
            </a:r>
          </a:p>
          <a:p>
            <a:pPr lvl="2"/>
            <a:r>
              <a:rPr lang="en-GB" altLang="en-US" smtClean="0"/>
              <a:t>Bold Text</a:t>
            </a:r>
          </a:p>
          <a:p>
            <a:pPr lvl="2"/>
            <a:r>
              <a:rPr lang="en-GB" altLang="en-US" smtClean="0"/>
              <a:t>Central Text or Eye Catching Text Content</a:t>
            </a:r>
          </a:p>
          <a:p>
            <a:pPr lvl="2"/>
            <a:endParaRPr lang="en-GB" altLang="en-US" smtClean="0"/>
          </a:p>
        </p:txBody>
      </p:sp>
    </p:spTree>
    <p:extLst>
      <p:ext uri="{BB962C8B-B14F-4D97-AF65-F5344CB8AC3E}">
        <p14:creationId xmlns:p14="http://schemas.microsoft.com/office/powerpoint/2010/main" val="1441108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52625" y="428625"/>
            <a:ext cx="8229600" cy="1143000"/>
          </a:xfrm>
        </p:spPr>
        <p:txBody>
          <a:bodyPr>
            <a:normAutofit fontScale="90000"/>
          </a:bodyPr>
          <a:lstStyle/>
          <a:p>
            <a:r>
              <a:rPr lang="en-GB" altLang="en-US" smtClean="0"/>
              <a:t>The 2 Key Areas to ALWAYS consider</a:t>
            </a:r>
          </a:p>
        </p:txBody>
      </p:sp>
      <p:sp>
        <p:nvSpPr>
          <p:cNvPr id="24579" name="Text Placeholder 5"/>
          <p:cNvSpPr>
            <a:spLocks noGrp="1"/>
          </p:cNvSpPr>
          <p:nvPr>
            <p:ph type="body" idx="1"/>
          </p:nvPr>
        </p:nvSpPr>
        <p:spPr>
          <a:xfrm>
            <a:off x="1952625" y="1285876"/>
            <a:ext cx="4040188" cy="639763"/>
          </a:xfrm>
        </p:spPr>
        <p:txBody>
          <a:bodyPr/>
          <a:lstStyle/>
          <a:p>
            <a:r>
              <a:rPr lang="en-GB" altLang="en-US" smtClean="0"/>
              <a:t>Functional</a:t>
            </a:r>
          </a:p>
        </p:txBody>
      </p:sp>
      <p:sp>
        <p:nvSpPr>
          <p:cNvPr id="24580" name="Content Placeholder 6"/>
          <p:cNvSpPr>
            <a:spLocks noGrp="1"/>
          </p:cNvSpPr>
          <p:nvPr>
            <p:ph sz="half" idx="2"/>
          </p:nvPr>
        </p:nvSpPr>
        <p:spPr>
          <a:xfrm>
            <a:off x="1981200" y="2071689"/>
            <a:ext cx="4040188" cy="4054475"/>
          </a:xfrm>
        </p:spPr>
        <p:txBody>
          <a:bodyPr/>
          <a:lstStyle/>
          <a:p>
            <a:r>
              <a:rPr lang="en-GB" altLang="en-US" sz="1600"/>
              <a:t>User manually forcing refreshes on a page</a:t>
            </a:r>
          </a:p>
          <a:p>
            <a:pPr>
              <a:buFont typeface="Webdings" panose="05030102010509060703" pitchFamily="18" charset="2"/>
              <a:buNone/>
            </a:pPr>
            <a:endParaRPr lang="en-GB" altLang="en-US" sz="1600"/>
          </a:p>
          <a:p>
            <a:r>
              <a:rPr lang="en-GB" altLang="en-US" sz="1600"/>
              <a:t>Navigating through direct URLs (Copy/Pasting) and URL manipulation</a:t>
            </a:r>
          </a:p>
          <a:p>
            <a:pPr>
              <a:buFont typeface="Webdings" panose="05030102010509060703" pitchFamily="18" charset="2"/>
              <a:buNone/>
            </a:pPr>
            <a:endParaRPr lang="en-GB" altLang="en-US" sz="1600"/>
          </a:p>
          <a:p>
            <a:r>
              <a:rPr lang="en-GB" altLang="en-US" sz="1600"/>
              <a:t>Multiple Browsers</a:t>
            </a:r>
          </a:p>
          <a:p>
            <a:pPr>
              <a:buFont typeface="Webdings" panose="05030102010509060703" pitchFamily="18" charset="2"/>
              <a:buNone/>
            </a:pPr>
            <a:endParaRPr lang="en-GB" altLang="en-US" sz="1600"/>
          </a:p>
          <a:p>
            <a:r>
              <a:rPr lang="en-GB" altLang="en-US" sz="1600"/>
              <a:t>Multiple tabs active on the same LOVEFiLM account</a:t>
            </a:r>
          </a:p>
          <a:p>
            <a:pPr>
              <a:buFont typeface="Webdings" panose="05030102010509060703" pitchFamily="18" charset="2"/>
              <a:buNone/>
            </a:pPr>
            <a:endParaRPr lang="en-GB" altLang="en-US" sz="1600"/>
          </a:p>
          <a:p>
            <a:r>
              <a:rPr lang="en-GB" altLang="en-US" sz="1600"/>
              <a:t>Case sensitivity (Is CAPS lock left turned on, on the user machine)</a:t>
            </a:r>
          </a:p>
          <a:p>
            <a:endParaRPr lang="en-GB" altLang="en-US" sz="1600"/>
          </a:p>
          <a:p>
            <a:endParaRPr lang="en-GB" altLang="en-US" sz="1600"/>
          </a:p>
        </p:txBody>
      </p:sp>
      <p:sp>
        <p:nvSpPr>
          <p:cNvPr id="24581" name="Text Placeholder 7"/>
          <p:cNvSpPr>
            <a:spLocks noGrp="1"/>
          </p:cNvSpPr>
          <p:nvPr>
            <p:ph type="body" sz="quarter" idx="3"/>
          </p:nvPr>
        </p:nvSpPr>
        <p:spPr>
          <a:xfrm>
            <a:off x="6167439" y="1285876"/>
            <a:ext cx="4041775" cy="639763"/>
          </a:xfrm>
        </p:spPr>
        <p:txBody>
          <a:bodyPr/>
          <a:lstStyle/>
          <a:p>
            <a:r>
              <a:rPr lang="en-GB" altLang="en-US" smtClean="0"/>
              <a:t>Navigational</a:t>
            </a:r>
          </a:p>
        </p:txBody>
      </p:sp>
      <p:sp>
        <p:nvSpPr>
          <p:cNvPr id="24582" name="Content Placeholder 8"/>
          <p:cNvSpPr>
            <a:spLocks noGrp="1"/>
          </p:cNvSpPr>
          <p:nvPr>
            <p:ph sz="quarter" idx="4"/>
          </p:nvPr>
        </p:nvSpPr>
        <p:spPr>
          <a:xfrm>
            <a:off x="6169026" y="2071689"/>
            <a:ext cx="4041775" cy="4054475"/>
          </a:xfrm>
        </p:spPr>
        <p:txBody>
          <a:bodyPr/>
          <a:lstStyle/>
          <a:p>
            <a:r>
              <a:rPr lang="en-GB" altLang="en-US" sz="1600"/>
              <a:t>Users may want to return to a single start point (e.g. Clicking on the ‘Home’ tab after each screen navigation)</a:t>
            </a:r>
          </a:p>
          <a:p>
            <a:pPr>
              <a:buFont typeface="Webdings" panose="05030102010509060703" pitchFamily="18" charset="2"/>
              <a:buNone/>
            </a:pPr>
            <a:endParaRPr lang="en-GB" altLang="en-US" sz="1600"/>
          </a:p>
          <a:p>
            <a:r>
              <a:rPr lang="en-GB" altLang="en-US" sz="1600"/>
              <a:t>Users can click multiple times on links which have not had time to refresh</a:t>
            </a:r>
          </a:p>
          <a:p>
            <a:pPr>
              <a:buFont typeface="Webdings" panose="05030102010509060703" pitchFamily="18" charset="2"/>
              <a:buNone/>
            </a:pPr>
            <a:endParaRPr lang="en-GB" altLang="en-US" sz="1600"/>
          </a:p>
          <a:p>
            <a:r>
              <a:rPr lang="en-GB" altLang="en-US" sz="1600"/>
              <a:t>Clicking a new link prior to a page completing its loading</a:t>
            </a:r>
          </a:p>
          <a:p>
            <a:endParaRPr lang="en-GB" altLang="en-US" sz="1600"/>
          </a:p>
          <a:p>
            <a:r>
              <a:rPr lang="en-GB" altLang="en-US" sz="1600"/>
              <a:t>Mouse over functionality and hovering text</a:t>
            </a:r>
          </a:p>
          <a:p>
            <a:endParaRPr lang="en-GB" altLang="en-US" sz="1600"/>
          </a:p>
          <a:p>
            <a:endParaRPr lang="en-GB" altLang="en-US" sz="1600"/>
          </a:p>
        </p:txBody>
      </p:sp>
    </p:spTree>
    <p:extLst>
      <p:ext uri="{BB962C8B-B14F-4D97-AF65-F5344CB8AC3E}">
        <p14:creationId xmlns:p14="http://schemas.microsoft.com/office/powerpoint/2010/main" val="7135366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p:cNvSpPr>
          <p:nvPr>
            <p:ph type="title"/>
          </p:nvPr>
        </p:nvSpPr>
        <p:spPr/>
        <p:txBody>
          <a:bodyPr/>
          <a:lstStyle/>
          <a:p>
            <a:r>
              <a:rPr lang="en-GB" altLang="en-US" smtClean="0"/>
              <a:t>In Summary</a:t>
            </a:r>
          </a:p>
        </p:txBody>
      </p:sp>
      <p:sp>
        <p:nvSpPr>
          <p:cNvPr id="8" name="Content Placeholder 2"/>
          <p:cNvSpPr txBox="1">
            <a:spLocks/>
          </p:cNvSpPr>
          <p:nvPr/>
        </p:nvSpPr>
        <p:spPr>
          <a:xfrm>
            <a:off x="1809750" y="1571625"/>
            <a:ext cx="8610600" cy="4452938"/>
          </a:xfrm>
          <a:prstGeom prst="rect">
            <a:avLst/>
          </a:prstGeom>
        </p:spPr>
        <p:txBody>
          <a:bodyPr/>
          <a:lstStyle/>
          <a:p>
            <a:pPr marL="342900" indent="-342900" eaLnBrk="0" hangingPunct="0">
              <a:spcBef>
                <a:spcPct val="20000"/>
              </a:spcBef>
              <a:buClr>
                <a:srgbClr val="A82D24"/>
              </a:buClr>
              <a:buFont typeface="Webdings" pitchFamily="18" charset="2"/>
              <a:buChar char="&lt;"/>
              <a:defRPr/>
            </a:pPr>
            <a:endParaRPr lang="en-GB" sz="1400" b="1" kern="0" dirty="0"/>
          </a:p>
        </p:txBody>
      </p:sp>
      <p:sp>
        <p:nvSpPr>
          <p:cNvPr id="25604" name="TextBox 8"/>
          <p:cNvSpPr txBox="1">
            <a:spLocks noChangeArrowheads="1"/>
          </p:cNvSpPr>
          <p:nvPr/>
        </p:nvSpPr>
        <p:spPr bwMode="auto">
          <a:xfrm>
            <a:off x="2260600" y="2976563"/>
            <a:ext cx="44846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3600" b="1"/>
              <a:t>Ad-Hoc Testing   &lt;&gt;</a:t>
            </a:r>
          </a:p>
        </p:txBody>
      </p:sp>
      <p:pic>
        <p:nvPicPr>
          <p:cNvPr id="25605" name="Picture 9" descr="All Bugs Belong to 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1285875"/>
            <a:ext cx="26860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758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ltLang="en-US" smtClean="0"/>
              <a:t>Raising a Bug in </a:t>
            </a:r>
            <a:br>
              <a:rPr lang="en-GB" altLang="en-US" smtClean="0"/>
            </a:br>
            <a:r>
              <a:rPr lang="en-GB" altLang="en-US" smtClean="0"/>
              <a:t>Fogbugz</a:t>
            </a:r>
          </a:p>
        </p:txBody>
      </p:sp>
      <p:pic>
        <p:nvPicPr>
          <p:cNvPr id="26627" name="Picture 2" descr="Raising a FB Case (Bug).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357188"/>
            <a:ext cx="5848350"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752601" y="1571625"/>
            <a:ext cx="2843213" cy="4929188"/>
          </a:xfrm>
          <a:prstGeom prst="rect">
            <a:avLst/>
          </a:prstGeom>
        </p:spPr>
        <p:txBody>
          <a:bodyPr/>
          <a:lstStyle/>
          <a:p>
            <a:pPr marL="342900" indent="-342900" eaLnBrk="0" hangingPunct="0">
              <a:spcBef>
                <a:spcPct val="20000"/>
              </a:spcBef>
              <a:buClr>
                <a:srgbClr val="A82D24"/>
              </a:buClr>
              <a:buFont typeface="Webdings" pitchFamily="18" charset="2"/>
              <a:buChar char="&lt;"/>
              <a:defRPr/>
            </a:pPr>
            <a:r>
              <a:rPr lang="en-GB" sz="1200" b="1" kern="0" dirty="0"/>
              <a:t>Clear Title (Summary of the Problem)</a:t>
            </a:r>
          </a:p>
          <a:p>
            <a:pPr marL="342900" indent="-342900" eaLnBrk="0" hangingPunct="0">
              <a:spcBef>
                <a:spcPct val="20000"/>
              </a:spcBef>
              <a:buClr>
                <a:srgbClr val="A82D24"/>
              </a:buClr>
              <a:buFont typeface="Webdings" pitchFamily="18" charset="2"/>
              <a:buChar char="&lt;"/>
              <a:defRPr/>
            </a:pPr>
            <a:r>
              <a:rPr lang="en-GB" sz="1200" b="1" kern="0" dirty="0"/>
              <a:t>Assign correct project</a:t>
            </a:r>
          </a:p>
          <a:p>
            <a:pPr marL="342900" indent="-342900" eaLnBrk="0" hangingPunct="0">
              <a:spcBef>
                <a:spcPct val="20000"/>
              </a:spcBef>
              <a:buClr>
                <a:srgbClr val="A82D24"/>
              </a:buClr>
              <a:buFont typeface="Webdings" pitchFamily="18" charset="2"/>
              <a:buChar char="&lt;"/>
              <a:defRPr/>
            </a:pPr>
            <a:r>
              <a:rPr lang="en-GB" sz="1200" b="1" kern="0" dirty="0"/>
              <a:t>Select appropriate area</a:t>
            </a:r>
          </a:p>
          <a:p>
            <a:pPr marL="342900" indent="-342900" eaLnBrk="0" hangingPunct="0">
              <a:spcBef>
                <a:spcPct val="20000"/>
              </a:spcBef>
              <a:buClr>
                <a:srgbClr val="A82D24"/>
              </a:buClr>
              <a:buFont typeface="Webdings" pitchFamily="18" charset="2"/>
              <a:buChar char="&lt;"/>
              <a:defRPr/>
            </a:pPr>
            <a:r>
              <a:rPr lang="en-GB" sz="1200" b="1" kern="0" dirty="0"/>
              <a:t>Category = Bug</a:t>
            </a:r>
          </a:p>
          <a:p>
            <a:pPr marL="342900" indent="-342900" eaLnBrk="0" hangingPunct="0">
              <a:spcBef>
                <a:spcPct val="20000"/>
              </a:spcBef>
              <a:buClr>
                <a:srgbClr val="A82D24"/>
              </a:buClr>
              <a:buFont typeface="Webdings" pitchFamily="18" charset="2"/>
              <a:buChar char="&lt;"/>
              <a:defRPr/>
            </a:pPr>
            <a:r>
              <a:rPr lang="en-GB" sz="1200" b="1" kern="0" dirty="0"/>
              <a:t>Assign to the applicable individual</a:t>
            </a:r>
          </a:p>
          <a:p>
            <a:pPr marL="342900" indent="-342900" eaLnBrk="0" hangingPunct="0">
              <a:spcBef>
                <a:spcPct val="20000"/>
              </a:spcBef>
              <a:buClr>
                <a:srgbClr val="A82D24"/>
              </a:buClr>
              <a:buFont typeface="Webdings" pitchFamily="18" charset="2"/>
              <a:buChar char="&lt;"/>
              <a:defRPr/>
            </a:pPr>
            <a:r>
              <a:rPr lang="en-GB" sz="1200" b="1" kern="0" dirty="0"/>
              <a:t>Set priority to an appropriate level</a:t>
            </a:r>
          </a:p>
          <a:p>
            <a:pPr marL="800100" lvl="1" indent="-342900" eaLnBrk="0" hangingPunct="0">
              <a:spcBef>
                <a:spcPct val="20000"/>
              </a:spcBef>
              <a:buClr>
                <a:srgbClr val="A82D24"/>
              </a:buClr>
              <a:buFont typeface="Webdings" pitchFamily="18" charset="2"/>
              <a:buChar char="&lt;"/>
              <a:defRPr/>
            </a:pPr>
            <a:r>
              <a:rPr lang="en-GB" sz="1000" b="1" kern="0" dirty="0"/>
              <a:t>Critical = Nothing works !</a:t>
            </a:r>
          </a:p>
          <a:p>
            <a:pPr marL="800100" lvl="1" indent="-342900" eaLnBrk="0" hangingPunct="0">
              <a:spcBef>
                <a:spcPct val="20000"/>
              </a:spcBef>
              <a:buClr>
                <a:srgbClr val="A82D24"/>
              </a:buClr>
              <a:buFont typeface="Webdings" pitchFamily="18" charset="2"/>
              <a:buChar char="&lt;"/>
              <a:defRPr/>
            </a:pPr>
            <a:r>
              <a:rPr lang="en-GB" sz="1000" b="1" kern="0" dirty="0"/>
              <a:t>Must = Major Functional problem with no workaround.</a:t>
            </a:r>
          </a:p>
          <a:p>
            <a:pPr marL="800100" lvl="1" indent="-342900" eaLnBrk="0" hangingPunct="0">
              <a:spcBef>
                <a:spcPct val="20000"/>
              </a:spcBef>
              <a:buClr>
                <a:srgbClr val="A82D24"/>
              </a:buClr>
              <a:buFont typeface="Webdings" pitchFamily="18" charset="2"/>
              <a:buChar char="&lt;"/>
              <a:defRPr/>
            </a:pPr>
            <a:r>
              <a:rPr lang="en-GB" sz="1000" b="1" kern="0" dirty="0"/>
              <a:t>Should = Functional problem with a workaround.</a:t>
            </a:r>
          </a:p>
          <a:p>
            <a:pPr marL="800100" lvl="1" indent="-342900" eaLnBrk="0" hangingPunct="0">
              <a:spcBef>
                <a:spcPct val="20000"/>
              </a:spcBef>
              <a:buClr>
                <a:srgbClr val="A82D24"/>
              </a:buClr>
              <a:buFont typeface="Webdings" pitchFamily="18" charset="2"/>
              <a:buChar char="&lt;"/>
              <a:defRPr/>
            </a:pPr>
            <a:r>
              <a:rPr lang="en-GB" sz="1000" b="1" kern="0" dirty="0"/>
              <a:t>Could = Ideally should be fixed but unlikely to cause contact.</a:t>
            </a:r>
          </a:p>
          <a:p>
            <a:pPr marL="342900" indent="-342900" eaLnBrk="0" hangingPunct="0">
              <a:spcBef>
                <a:spcPct val="20000"/>
              </a:spcBef>
              <a:buClr>
                <a:srgbClr val="A82D24"/>
              </a:buClr>
              <a:buFont typeface="Webdings" pitchFamily="18" charset="2"/>
              <a:buChar char="&lt;"/>
              <a:defRPr/>
            </a:pPr>
            <a:r>
              <a:rPr lang="en-GB" sz="1200" b="1" kern="0" dirty="0"/>
              <a:t>Bug Content MUST include the following detail:</a:t>
            </a:r>
          </a:p>
          <a:p>
            <a:pPr marL="800100" lvl="1" indent="-342900" eaLnBrk="0" hangingPunct="0">
              <a:spcBef>
                <a:spcPct val="20000"/>
              </a:spcBef>
              <a:buClr>
                <a:srgbClr val="A82D24"/>
              </a:buClr>
              <a:buFont typeface="Webdings" pitchFamily="18" charset="2"/>
              <a:buChar char="&lt;"/>
              <a:defRPr/>
            </a:pPr>
            <a:r>
              <a:rPr lang="en-GB" sz="1000" b="1" kern="0" dirty="0"/>
              <a:t>Description of the Problem</a:t>
            </a:r>
          </a:p>
          <a:p>
            <a:pPr marL="800100" lvl="1" indent="-342900" eaLnBrk="0" hangingPunct="0">
              <a:spcBef>
                <a:spcPct val="20000"/>
              </a:spcBef>
              <a:buClr>
                <a:srgbClr val="A82D24"/>
              </a:buClr>
              <a:buFont typeface="Webdings" pitchFamily="18" charset="2"/>
              <a:buChar char="&lt;"/>
              <a:defRPr/>
            </a:pPr>
            <a:r>
              <a:rPr lang="en-GB" sz="1000" b="1" kern="0" dirty="0"/>
              <a:t>Expected Result</a:t>
            </a:r>
          </a:p>
          <a:p>
            <a:pPr marL="800100" lvl="1" indent="-342900" eaLnBrk="0" hangingPunct="0">
              <a:spcBef>
                <a:spcPct val="20000"/>
              </a:spcBef>
              <a:buClr>
                <a:srgbClr val="A82D24"/>
              </a:buClr>
              <a:buFont typeface="Webdings" pitchFamily="18" charset="2"/>
              <a:buChar char="&lt;"/>
              <a:defRPr/>
            </a:pPr>
            <a:r>
              <a:rPr lang="en-GB" sz="1000" b="1" kern="0" dirty="0"/>
              <a:t>Clear ‘Steps to Reproduce’ the problem</a:t>
            </a:r>
          </a:p>
          <a:p>
            <a:pPr marL="800100" lvl="1" indent="-342900" eaLnBrk="0" hangingPunct="0">
              <a:spcBef>
                <a:spcPct val="20000"/>
              </a:spcBef>
              <a:buClr>
                <a:srgbClr val="A82D24"/>
              </a:buClr>
              <a:buFont typeface="Webdings" pitchFamily="18" charset="2"/>
              <a:buChar char="&lt;"/>
              <a:defRPr/>
            </a:pPr>
            <a:r>
              <a:rPr lang="en-GB" sz="1000" b="1" kern="0" dirty="0"/>
              <a:t>Browser version (if specific to bug)</a:t>
            </a:r>
          </a:p>
          <a:p>
            <a:pPr marL="800100" lvl="1" indent="-342900" eaLnBrk="0" hangingPunct="0">
              <a:spcBef>
                <a:spcPct val="20000"/>
              </a:spcBef>
              <a:buClr>
                <a:srgbClr val="A82D24"/>
              </a:buClr>
              <a:buFont typeface="Webdings" pitchFamily="18" charset="2"/>
              <a:buChar char="&lt;"/>
              <a:defRPr/>
            </a:pPr>
            <a:r>
              <a:rPr lang="en-GB" sz="1000" b="1" kern="0" dirty="0"/>
              <a:t>Screenshot</a:t>
            </a:r>
          </a:p>
          <a:p>
            <a:pPr marL="342900" indent="-342900" eaLnBrk="0" hangingPunct="0">
              <a:spcBef>
                <a:spcPct val="20000"/>
              </a:spcBef>
              <a:buClr>
                <a:srgbClr val="A82D24"/>
              </a:buClr>
              <a:defRPr/>
            </a:pPr>
            <a:endParaRPr lang="en-GB" sz="1200" b="1" kern="0" dirty="0"/>
          </a:p>
        </p:txBody>
      </p:sp>
    </p:spTree>
    <p:extLst>
      <p:ext uri="{BB962C8B-B14F-4D97-AF65-F5344CB8AC3E}">
        <p14:creationId xmlns:p14="http://schemas.microsoft.com/office/powerpoint/2010/main" val="3238812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smtClean="0"/>
              <a:t>Raising a Bug in Fogbugz - Detail</a:t>
            </a:r>
          </a:p>
        </p:txBody>
      </p:sp>
      <p:pic>
        <p:nvPicPr>
          <p:cNvPr id="27651" name="Picture 3" descr="RaiseAFogbugz.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1357313"/>
            <a:ext cx="6272213"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9024939" y="1524000"/>
            <a:ext cx="9286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t>Title</a:t>
            </a:r>
            <a:r>
              <a:rPr lang="en-GB" altLang="en-US" sz="1100"/>
              <a:t> of Bug</a:t>
            </a:r>
          </a:p>
        </p:txBody>
      </p:sp>
      <p:sp>
        <p:nvSpPr>
          <p:cNvPr id="27653" name="TextBox 5"/>
          <p:cNvSpPr txBox="1">
            <a:spLocks noChangeArrowheads="1"/>
          </p:cNvSpPr>
          <p:nvPr/>
        </p:nvSpPr>
        <p:spPr bwMode="auto">
          <a:xfrm>
            <a:off x="9024939" y="1738314"/>
            <a:ext cx="9286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a:t>Leave as ‘Undecided’ (Unless applicable)</a:t>
            </a:r>
          </a:p>
        </p:txBody>
      </p:sp>
      <p:sp>
        <p:nvSpPr>
          <p:cNvPr id="27654" name="TextBox 6"/>
          <p:cNvSpPr txBox="1">
            <a:spLocks noChangeArrowheads="1"/>
          </p:cNvSpPr>
          <p:nvPr/>
        </p:nvSpPr>
        <p:spPr bwMode="auto">
          <a:xfrm>
            <a:off x="8524876" y="2643189"/>
            <a:ext cx="1928813"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t>Bug Description</a:t>
            </a:r>
            <a:r>
              <a:rPr lang="en-GB" altLang="en-US" sz="1100"/>
              <a:t>: Describe here the bug and the problem. Please be accurate and ensure that you add and provide comments to the following headings:</a:t>
            </a:r>
          </a:p>
          <a:p>
            <a:pPr eaLnBrk="1" hangingPunct="1"/>
            <a:endParaRPr lang="en-GB" altLang="en-US" sz="1100"/>
          </a:p>
          <a:p>
            <a:pPr eaLnBrk="1" hangingPunct="1">
              <a:buFont typeface="Arial" panose="020B0604020202020204" pitchFamily="34" charset="0"/>
              <a:buChar char="•"/>
            </a:pPr>
            <a:r>
              <a:rPr lang="en-GB" altLang="en-US" sz="1100"/>
              <a:t> </a:t>
            </a:r>
            <a:r>
              <a:rPr lang="en-GB" altLang="en-US" sz="1100" b="1"/>
              <a:t>Description of Problem</a:t>
            </a:r>
          </a:p>
          <a:p>
            <a:pPr lvl="1" eaLnBrk="1" hangingPunct="1"/>
            <a:r>
              <a:rPr lang="en-GB" altLang="en-US" sz="1100" i="1"/>
              <a:t>Describe problem in more detail</a:t>
            </a:r>
          </a:p>
          <a:p>
            <a:pPr eaLnBrk="1" hangingPunct="1">
              <a:buFont typeface="Arial" panose="020B0604020202020204" pitchFamily="34" charset="0"/>
              <a:buChar char="•"/>
            </a:pPr>
            <a:r>
              <a:rPr lang="en-GB" altLang="en-US" sz="1100"/>
              <a:t> </a:t>
            </a:r>
            <a:r>
              <a:rPr lang="en-GB" altLang="en-US" sz="1100" b="1"/>
              <a:t>Expected Result</a:t>
            </a:r>
          </a:p>
          <a:p>
            <a:pPr lvl="1" eaLnBrk="1" hangingPunct="1"/>
            <a:r>
              <a:rPr lang="en-GB" altLang="en-US" sz="1100" i="1"/>
              <a:t>Describe what you would expect to see</a:t>
            </a:r>
          </a:p>
          <a:p>
            <a:pPr eaLnBrk="1" hangingPunct="1">
              <a:buFont typeface="Arial" panose="020B0604020202020204" pitchFamily="34" charset="0"/>
              <a:buChar char="•"/>
            </a:pPr>
            <a:r>
              <a:rPr lang="en-GB" altLang="en-US" sz="1100"/>
              <a:t> </a:t>
            </a:r>
            <a:r>
              <a:rPr lang="en-GB" altLang="en-US" sz="1100" b="1"/>
              <a:t>Steps to Re-Create</a:t>
            </a:r>
          </a:p>
          <a:p>
            <a:pPr lvl="1" eaLnBrk="1" hangingPunct="1"/>
            <a:r>
              <a:rPr lang="en-GB" altLang="en-US" sz="1100" i="1"/>
              <a:t>Provide step by step instructions on how to re-create the bug/issue</a:t>
            </a:r>
          </a:p>
          <a:p>
            <a:pPr eaLnBrk="1" hangingPunct="1">
              <a:buFont typeface="Arial" panose="020B0604020202020204" pitchFamily="34" charset="0"/>
              <a:buChar char="•"/>
            </a:pPr>
            <a:r>
              <a:rPr lang="en-GB" altLang="en-US" sz="1100"/>
              <a:t> </a:t>
            </a:r>
            <a:r>
              <a:rPr lang="en-GB" altLang="en-US" sz="1100" b="1"/>
              <a:t>Browser Version</a:t>
            </a:r>
          </a:p>
          <a:p>
            <a:pPr lvl="1" eaLnBrk="1" hangingPunct="1"/>
            <a:r>
              <a:rPr lang="en-GB" altLang="en-US" sz="1100" i="1"/>
              <a:t>State what browser you were using and its version</a:t>
            </a:r>
          </a:p>
          <a:p>
            <a:pPr eaLnBrk="1" hangingPunct="1">
              <a:buFont typeface="Arial" panose="020B0604020202020204" pitchFamily="34" charset="0"/>
              <a:buChar char="•"/>
            </a:pPr>
            <a:endParaRPr lang="en-GB" altLang="en-US" sz="1100"/>
          </a:p>
        </p:txBody>
      </p:sp>
      <p:sp>
        <p:nvSpPr>
          <p:cNvPr id="27655" name="TextBox 7"/>
          <p:cNvSpPr txBox="1">
            <a:spLocks noChangeArrowheads="1"/>
          </p:cNvSpPr>
          <p:nvPr/>
        </p:nvSpPr>
        <p:spPr bwMode="auto">
          <a:xfrm>
            <a:off x="7310438" y="4384675"/>
            <a:ext cx="11430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t>Attach File</a:t>
            </a:r>
            <a:r>
              <a:rPr lang="en-GB" altLang="en-US" sz="1100"/>
              <a:t>: Use this link to browse to a captured image on your machine and attach a screenshot of the error to the bug/case</a:t>
            </a:r>
          </a:p>
        </p:txBody>
      </p:sp>
      <p:sp>
        <p:nvSpPr>
          <p:cNvPr id="27656" name="TextBox 8"/>
          <p:cNvSpPr txBox="1">
            <a:spLocks noChangeArrowheads="1"/>
          </p:cNvSpPr>
          <p:nvPr/>
        </p:nvSpPr>
        <p:spPr bwMode="auto">
          <a:xfrm>
            <a:off x="6381751" y="4384676"/>
            <a:ext cx="10001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t>Assign Case</a:t>
            </a:r>
            <a:r>
              <a:rPr lang="en-GB" altLang="en-US" sz="1100"/>
              <a:t>: Use this link drop-down to assign the bug to the assigned developer applicable to the defective piece of work</a:t>
            </a:r>
          </a:p>
        </p:txBody>
      </p:sp>
      <p:sp>
        <p:nvSpPr>
          <p:cNvPr id="27657" name="TextBox 9"/>
          <p:cNvSpPr txBox="1">
            <a:spLocks noChangeArrowheads="1"/>
          </p:cNvSpPr>
          <p:nvPr/>
        </p:nvSpPr>
        <p:spPr bwMode="auto">
          <a:xfrm>
            <a:off x="5024439" y="4429126"/>
            <a:ext cx="1285875"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b="1"/>
              <a:t>OK/Cancel</a:t>
            </a:r>
            <a:r>
              <a:rPr lang="en-GB" altLang="en-US" sz="1100"/>
              <a:t> to either submit the bug/case after completion or cancel.</a:t>
            </a:r>
          </a:p>
        </p:txBody>
      </p:sp>
      <p:sp>
        <p:nvSpPr>
          <p:cNvPr id="27658" name="TextBox 10"/>
          <p:cNvSpPr txBox="1">
            <a:spLocks noChangeArrowheads="1"/>
          </p:cNvSpPr>
          <p:nvPr/>
        </p:nvSpPr>
        <p:spPr bwMode="auto">
          <a:xfrm>
            <a:off x="1595439" y="2241551"/>
            <a:ext cx="17859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GB" altLang="en-US" sz="1100" b="1"/>
              <a:t>Bug Priority</a:t>
            </a:r>
            <a:r>
              <a:rPr lang="en-GB" altLang="en-US" sz="1100"/>
              <a:t>: Use this drop-down to assign the priority required to fix this bug. The four options to choose from are:</a:t>
            </a:r>
          </a:p>
          <a:p>
            <a:pPr algn="r" eaLnBrk="1" hangingPunct="1">
              <a:buFont typeface="Arial" panose="020B0604020202020204" pitchFamily="34" charset="0"/>
              <a:buChar char="•"/>
            </a:pPr>
            <a:r>
              <a:rPr lang="en-GB" altLang="en-US" sz="1100"/>
              <a:t> </a:t>
            </a:r>
            <a:r>
              <a:rPr lang="en-GB" altLang="en-US" sz="1100" b="1"/>
              <a:t>Critical</a:t>
            </a:r>
          </a:p>
          <a:p>
            <a:pPr algn="r" eaLnBrk="1" hangingPunct="1">
              <a:buFont typeface="Arial" panose="020B0604020202020204" pitchFamily="34" charset="0"/>
              <a:buChar char="•"/>
            </a:pPr>
            <a:r>
              <a:rPr lang="en-GB" altLang="en-US" sz="1100"/>
              <a:t> </a:t>
            </a:r>
            <a:r>
              <a:rPr lang="en-GB" altLang="en-US" sz="1100" b="1"/>
              <a:t>Must</a:t>
            </a:r>
          </a:p>
          <a:p>
            <a:pPr algn="r" eaLnBrk="1" hangingPunct="1">
              <a:buFont typeface="Arial" panose="020B0604020202020204" pitchFamily="34" charset="0"/>
              <a:buChar char="•"/>
            </a:pPr>
            <a:r>
              <a:rPr lang="en-GB" altLang="en-US" sz="1100"/>
              <a:t> </a:t>
            </a:r>
            <a:r>
              <a:rPr lang="en-GB" altLang="en-US" sz="1100" b="1"/>
              <a:t>Should</a:t>
            </a:r>
          </a:p>
          <a:p>
            <a:pPr algn="r" eaLnBrk="1" hangingPunct="1">
              <a:buFont typeface="Arial" panose="020B0604020202020204" pitchFamily="34" charset="0"/>
              <a:buChar char="•"/>
            </a:pPr>
            <a:r>
              <a:rPr lang="en-GB" altLang="en-US" sz="1100"/>
              <a:t> </a:t>
            </a:r>
            <a:r>
              <a:rPr lang="en-GB" altLang="en-US" sz="1100" b="1"/>
              <a:t>Could</a:t>
            </a:r>
          </a:p>
        </p:txBody>
      </p:sp>
      <p:sp>
        <p:nvSpPr>
          <p:cNvPr id="27659" name="TextBox 11"/>
          <p:cNvSpPr txBox="1">
            <a:spLocks noChangeArrowheads="1"/>
          </p:cNvSpPr>
          <p:nvPr/>
        </p:nvSpPr>
        <p:spPr bwMode="auto">
          <a:xfrm>
            <a:off x="3319464" y="4510089"/>
            <a:ext cx="1285875"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100"/>
              <a:t>These fields are not necessary to be completed by the tester and are only used for planning purposes.</a:t>
            </a:r>
          </a:p>
        </p:txBody>
      </p:sp>
      <p:sp>
        <p:nvSpPr>
          <p:cNvPr id="27660" name="TextBox 12"/>
          <p:cNvSpPr txBox="1">
            <a:spLocks noChangeArrowheads="1"/>
          </p:cNvSpPr>
          <p:nvPr/>
        </p:nvSpPr>
        <p:spPr bwMode="auto">
          <a:xfrm>
            <a:off x="1595439" y="1500189"/>
            <a:ext cx="17859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r" eaLnBrk="1" hangingPunct="1"/>
            <a:r>
              <a:rPr lang="en-GB" altLang="en-US" sz="1100" b="1"/>
              <a:t>Project: </a:t>
            </a:r>
            <a:r>
              <a:rPr lang="en-GB" altLang="en-US" sz="1100"/>
              <a:t>Set to the applicable project created in fogbugz</a:t>
            </a:r>
          </a:p>
        </p:txBody>
      </p:sp>
    </p:spTree>
    <p:extLst>
      <p:ext uri="{BB962C8B-B14F-4D97-AF65-F5344CB8AC3E}">
        <p14:creationId xmlns:p14="http://schemas.microsoft.com/office/powerpoint/2010/main" val="3978669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smtClean="0"/>
              <a:t>Need more help?</a:t>
            </a:r>
          </a:p>
        </p:txBody>
      </p:sp>
      <p:sp>
        <p:nvSpPr>
          <p:cNvPr id="28675" name="Content Placeholder 2"/>
          <p:cNvSpPr>
            <a:spLocks noGrp="1"/>
          </p:cNvSpPr>
          <p:nvPr>
            <p:ph idx="1"/>
          </p:nvPr>
        </p:nvSpPr>
        <p:spPr>
          <a:xfrm>
            <a:off x="1738313" y="1500188"/>
            <a:ext cx="8610600" cy="4857750"/>
          </a:xfrm>
        </p:spPr>
        <p:txBody>
          <a:bodyPr>
            <a:normAutofit fontScale="55000" lnSpcReduction="20000"/>
          </a:bodyPr>
          <a:lstStyle/>
          <a:p>
            <a:r>
              <a:rPr lang="en-GB" altLang="en-US" smtClean="0"/>
              <a:t>Talk to anyone in QA/Testing about how they approach their work</a:t>
            </a:r>
          </a:p>
          <a:p>
            <a:pPr>
              <a:buFont typeface="Webdings" panose="05030102010509060703" pitchFamily="18" charset="2"/>
              <a:buNone/>
            </a:pPr>
            <a:endParaRPr lang="en-GB" altLang="en-US" smtClean="0"/>
          </a:p>
          <a:p>
            <a:r>
              <a:rPr lang="en-GB" altLang="en-US" smtClean="0"/>
              <a:t>Ask QA/Testing to help you brainstorm test cases for your code</a:t>
            </a:r>
          </a:p>
          <a:p>
            <a:endParaRPr lang="en-GB" altLang="en-US" smtClean="0"/>
          </a:p>
          <a:p>
            <a:r>
              <a:rPr lang="en-GB" altLang="en-US" smtClean="0"/>
              <a:t>Refer to the article: </a:t>
            </a:r>
            <a:r>
              <a:rPr lang="en-GB" altLang="en-US" smtClean="0">
                <a:hlinkClick r:id="rId2"/>
              </a:rPr>
              <a:t>http://www.scribd.com/doc/10029234/Ad-Hoc-Testing</a:t>
            </a:r>
            <a:endParaRPr lang="en-GB" altLang="en-US" smtClean="0"/>
          </a:p>
          <a:p>
            <a:pPr lvl="1"/>
            <a:r>
              <a:rPr lang="en-GB" altLang="en-US" smtClean="0"/>
              <a:t>This provides further information to Ad-hoc testing in more detail</a:t>
            </a:r>
          </a:p>
          <a:p>
            <a:pPr lvl="1"/>
            <a:endParaRPr lang="en-GB" altLang="en-US" smtClean="0"/>
          </a:p>
          <a:p>
            <a:r>
              <a:rPr lang="en-GB" altLang="en-US" smtClean="0"/>
              <a:t>Fogbugz URL: </a:t>
            </a:r>
            <a:r>
              <a:rPr lang="en-GB" altLang="en-US" smtClean="0">
                <a:hlinkClick r:id="rId3"/>
              </a:rPr>
              <a:t>https://fogbugz.lovefilm.com</a:t>
            </a:r>
            <a:endParaRPr lang="en-GB" altLang="en-US" smtClean="0"/>
          </a:p>
          <a:p>
            <a:endParaRPr lang="en-GB" altLang="en-US" smtClean="0"/>
          </a:p>
          <a:p>
            <a:r>
              <a:rPr lang="en-GB" altLang="en-US" smtClean="0"/>
              <a:t>Fogbugz screenshots and cases easily generated by installing the fogbugz tool found at the following location: </a:t>
            </a:r>
            <a:r>
              <a:rPr lang="en-GB" altLang="en-US" smtClean="0">
                <a:hlinkClick r:id="rId4"/>
              </a:rPr>
              <a:t>https://fogbugz.lovefilm.com/default.php?pg=pgScreenshotDownload</a:t>
            </a:r>
            <a:endParaRPr lang="en-GB" altLang="en-US" smtClean="0"/>
          </a:p>
          <a:p>
            <a:pPr>
              <a:buFont typeface="Webdings" panose="05030102010509060703" pitchFamily="18" charset="2"/>
              <a:buNone/>
            </a:pPr>
            <a:endParaRPr lang="en-GB" altLang="en-US" smtClean="0"/>
          </a:p>
          <a:p>
            <a:pPr>
              <a:buFont typeface="Webdings" panose="05030102010509060703" pitchFamily="18" charset="2"/>
              <a:buNone/>
            </a:pPr>
            <a:endParaRPr lang="en-GB" altLang="en-US" smtClean="0"/>
          </a:p>
          <a:p>
            <a:pPr>
              <a:buFont typeface="Webdings" panose="05030102010509060703" pitchFamily="18" charset="2"/>
              <a:buNone/>
            </a:pPr>
            <a:endParaRPr lang="en-GB" altLang="en-US" smtClean="0"/>
          </a:p>
          <a:p>
            <a:pPr>
              <a:buFont typeface="Webdings" panose="05030102010509060703" pitchFamily="18" charset="2"/>
              <a:buNone/>
            </a:pPr>
            <a:endParaRPr lang="en-GB" altLang="en-US" smtClean="0"/>
          </a:p>
          <a:p>
            <a:pPr>
              <a:buFont typeface="Webdings" panose="05030102010509060703" pitchFamily="18" charset="2"/>
              <a:buNone/>
            </a:pPr>
            <a:endParaRPr lang="en-GB" altLang="en-US" smtClean="0"/>
          </a:p>
          <a:p>
            <a:pPr>
              <a:buFont typeface="Webdings" panose="05030102010509060703" pitchFamily="18" charset="2"/>
              <a:buNone/>
            </a:pPr>
            <a:endParaRPr lang="en-GB" altLang="en-US" smtClean="0"/>
          </a:p>
          <a:p>
            <a:r>
              <a:rPr lang="en-GB" altLang="en-US" i="1" smtClean="0">
                <a:solidFill>
                  <a:srgbClr val="C00000"/>
                </a:solidFill>
              </a:rPr>
              <a:t>And remember...... Any good tester will jump at the chance to help their fellow developers test better</a:t>
            </a:r>
          </a:p>
        </p:txBody>
      </p:sp>
      <p:pic>
        <p:nvPicPr>
          <p:cNvPr id="28676" name="Picture 3" descr="FB App.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52876" y="4429125"/>
            <a:ext cx="3990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0125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GB" altLang="en-US" smtClean="0"/>
              <a:t>What is ‘Ad-Hoc Testing’?</a:t>
            </a:r>
          </a:p>
        </p:txBody>
      </p:sp>
      <p:sp>
        <p:nvSpPr>
          <p:cNvPr id="12291" name="Content Placeholder 4"/>
          <p:cNvSpPr>
            <a:spLocks noGrp="1"/>
          </p:cNvSpPr>
          <p:nvPr>
            <p:ph idx="1"/>
          </p:nvPr>
        </p:nvSpPr>
        <p:spPr>
          <a:xfrm>
            <a:off x="1738313" y="1500189"/>
            <a:ext cx="8610600" cy="1571625"/>
          </a:xfrm>
        </p:spPr>
        <p:txBody>
          <a:bodyPr/>
          <a:lstStyle/>
          <a:p>
            <a:r>
              <a:rPr lang="en-GB" altLang="en-US" sz="1800"/>
              <a:t>‘Ad-hoc Testing’ is a test method which is carried out using no particular recognised test case design technique.</a:t>
            </a:r>
          </a:p>
          <a:p>
            <a:pPr>
              <a:buFont typeface="Webdings" panose="05030102010509060703" pitchFamily="18" charset="2"/>
              <a:buNone/>
            </a:pPr>
            <a:endParaRPr lang="en-GB" altLang="en-US" sz="1800"/>
          </a:p>
          <a:p>
            <a:r>
              <a:rPr lang="en-GB" altLang="en-US" sz="1800"/>
              <a:t> It is the least formal method of testing but this does not mean “Cowboy” approach.</a:t>
            </a:r>
          </a:p>
        </p:txBody>
      </p:sp>
      <p:pic>
        <p:nvPicPr>
          <p:cNvPr id="12292" name="Picture 6" descr="crazy-cowbo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3143250"/>
            <a:ext cx="2954338"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0894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smtClean="0"/>
              <a:t>You don’t have to be a tester to do Ad-hoc testing</a:t>
            </a:r>
          </a:p>
        </p:txBody>
      </p:sp>
      <p:sp>
        <p:nvSpPr>
          <p:cNvPr id="13315" name="Content Placeholder 2"/>
          <p:cNvSpPr>
            <a:spLocks noGrp="1"/>
          </p:cNvSpPr>
          <p:nvPr>
            <p:ph idx="1"/>
          </p:nvPr>
        </p:nvSpPr>
        <p:spPr>
          <a:xfrm>
            <a:off x="1738314" y="1714501"/>
            <a:ext cx="8643937" cy="3357563"/>
          </a:xfrm>
        </p:spPr>
        <p:txBody>
          <a:bodyPr>
            <a:normAutofit fontScale="92500" lnSpcReduction="10000"/>
          </a:bodyPr>
          <a:lstStyle/>
          <a:p>
            <a:r>
              <a:rPr lang="en-GB" altLang="en-US" sz="1800"/>
              <a:t>If you can....</a:t>
            </a:r>
          </a:p>
          <a:p>
            <a:pPr lvl="1"/>
            <a:r>
              <a:rPr lang="en-GB" altLang="en-US" sz="1800"/>
              <a:t>travel on different tracks and conduct use-case scenarios to what has been originally specified.</a:t>
            </a:r>
          </a:p>
          <a:p>
            <a:pPr lvl="1"/>
            <a:r>
              <a:rPr lang="en-GB" altLang="en-US" sz="1800"/>
              <a:t>be relentless and critical about both your work or others.</a:t>
            </a:r>
          </a:p>
          <a:p>
            <a:pPr lvl="1"/>
            <a:r>
              <a:rPr lang="en-GB" altLang="en-US" sz="1800"/>
              <a:t>be investigative.</a:t>
            </a:r>
          </a:p>
          <a:p>
            <a:pPr lvl="1"/>
            <a:r>
              <a:rPr lang="en-GB" altLang="en-US" sz="1800"/>
              <a:t>anticipate a users actions.</a:t>
            </a:r>
          </a:p>
          <a:p>
            <a:pPr lvl="1">
              <a:buFontTx/>
              <a:buNone/>
            </a:pPr>
            <a:endParaRPr lang="en-GB" altLang="en-US" sz="1800"/>
          </a:p>
          <a:p>
            <a:r>
              <a:rPr lang="en-GB" altLang="en-US" sz="1800"/>
              <a:t>If you....</a:t>
            </a:r>
          </a:p>
          <a:p>
            <a:pPr lvl="1"/>
            <a:r>
              <a:rPr lang="en-GB" altLang="en-US" sz="1800"/>
              <a:t>have a “What If / curious” mindset.</a:t>
            </a:r>
          </a:p>
          <a:p>
            <a:pPr lvl="1"/>
            <a:r>
              <a:rPr lang="en-GB" altLang="en-US" sz="1800"/>
              <a:t>like to explore different approaches.</a:t>
            </a:r>
          </a:p>
          <a:p>
            <a:pPr lvl="1"/>
            <a:endParaRPr lang="en-GB" altLang="en-US" sz="1800"/>
          </a:p>
          <a:p>
            <a:r>
              <a:rPr lang="en-GB" altLang="en-US" sz="1800" i="1">
                <a:solidFill>
                  <a:srgbClr val="C00000"/>
                </a:solidFill>
              </a:rPr>
              <a:t>Then chances are, you already do this.</a:t>
            </a:r>
          </a:p>
        </p:txBody>
      </p:sp>
      <p:pic>
        <p:nvPicPr>
          <p:cNvPr id="13316" name="Picture 3" descr="test-in-progres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0438" y="3214688"/>
            <a:ext cx="313690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1610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altLang="en-US" smtClean="0"/>
              <a:t>What are the Benefits?</a:t>
            </a:r>
          </a:p>
        </p:txBody>
      </p:sp>
      <p:sp>
        <p:nvSpPr>
          <p:cNvPr id="14339" name="Content Placeholder 2"/>
          <p:cNvSpPr>
            <a:spLocks noGrp="1"/>
          </p:cNvSpPr>
          <p:nvPr>
            <p:ph idx="1"/>
          </p:nvPr>
        </p:nvSpPr>
        <p:spPr>
          <a:xfrm>
            <a:off x="1738313" y="1500188"/>
            <a:ext cx="8610600" cy="4114800"/>
          </a:xfrm>
        </p:spPr>
        <p:txBody>
          <a:bodyPr>
            <a:normAutofit fontScale="70000" lnSpcReduction="20000"/>
          </a:bodyPr>
          <a:lstStyle/>
          <a:p>
            <a:r>
              <a:rPr lang="en-GB" altLang="en-US" smtClean="0"/>
              <a:t>Ad-hoc testing helps testers to learn the application/functionality prior to commencing any formal testing.</a:t>
            </a:r>
          </a:p>
          <a:p>
            <a:pPr>
              <a:buFont typeface="Webdings" panose="05030102010509060703" pitchFamily="18" charset="2"/>
              <a:buNone/>
            </a:pPr>
            <a:endParaRPr lang="en-GB" altLang="en-US" smtClean="0"/>
          </a:p>
          <a:p>
            <a:r>
              <a:rPr lang="en-GB" altLang="en-US" smtClean="0"/>
              <a:t>Reading the requirements or specifications (if they exist) rarely gives you a good sense of how a piece of functionality actually behaves.</a:t>
            </a:r>
          </a:p>
          <a:p>
            <a:pPr lvl="1"/>
            <a:r>
              <a:rPr lang="en-GB" altLang="en-US" smtClean="0"/>
              <a:t>The user documentation may not capture the “look and feel” of a piece of functionality. </a:t>
            </a:r>
            <a:r>
              <a:rPr lang="en-GB" altLang="en-US" smtClean="0">
                <a:solidFill>
                  <a:srgbClr val="C00000"/>
                </a:solidFill>
              </a:rPr>
              <a:t>This is essential when testing a product dependent on a good user experience</a:t>
            </a:r>
            <a:endParaRPr lang="en-GB" altLang="en-US" smtClean="0"/>
          </a:p>
          <a:p>
            <a:pPr lvl="1">
              <a:buFontTx/>
              <a:buNone/>
            </a:pPr>
            <a:endParaRPr lang="en-GB" altLang="en-US" smtClean="0"/>
          </a:p>
          <a:p>
            <a:r>
              <a:rPr lang="en-GB" altLang="en-US" smtClean="0"/>
              <a:t>Defects found while conducting ‘ad-hoc testing’ are often examples of entire classes of forgotten test cases or requirements/specification</a:t>
            </a:r>
          </a:p>
          <a:p>
            <a:pPr>
              <a:buFont typeface="Webdings" panose="05030102010509060703" pitchFamily="18" charset="2"/>
              <a:buNone/>
            </a:pPr>
            <a:endParaRPr lang="en-GB" altLang="en-US" smtClean="0"/>
          </a:p>
          <a:p>
            <a:r>
              <a:rPr lang="en-GB" altLang="en-US" smtClean="0"/>
              <a:t>Functional test cases derived from requirements stop yielding defects after few builds or test cycles. Using the ‘Ad Hoc’ method, the tester can test functionality relying on skill and intuition, accompanied by their experience and exposure to other similar/previous test candidates. </a:t>
            </a:r>
          </a:p>
          <a:p>
            <a:endParaRPr lang="en-GB" altLang="en-US" smtClean="0"/>
          </a:p>
        </p:txBody>
      </p:sp>
    </p:spTree>
    <p:extLst>
      <p:ext uri="{BB962C8B-B14F-4D97-AF65-F5344CB8AC3E}">
        <p14:creationId xmlns:p14="http://schemas.microsoft.com/office/powerpoint/2010/main" val="1140594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altLang="en-US" smtClean="0"/>
              <a:t>Example</a:t>
            </a:r>
          </a:p>
        </p:txBody>
      </p:sp>
      <p:sp>
        <p:nvSpPr>
          <p:cNvPr id="15363" name="Content Placeholder 2"/>
          <p:cNvSpPr>
            <a:spLocks noGrp="1"/>
          </p:cNvSpPr>
          <p:nvPr>
            <p:ph idx="1"/>
          </p:nvPr>
        </p:nvSpPr>
        <p:spPr>
          <a:xfrm>
            <a:off x="1738313" y="1357314"/>
            <a:ext cx="8610600" cy="2714625"/>
          </a:xfrm>
        </p:spPr>
        <p:txBody>
          <a:bodyPr/>
          <a:lstStyle/>
          <a:p>
            <a:r>
              <a:rPr lang="en-GB" altLang="en-US" sz="1200"/>
              <a:t>In a previous slide we mentioned that </a:t>
            </a:r>
            <a:r>
              <a:rPr lang="en-GB" altLang="en-US" sz="1200" i="1">
                <a:solidFill>
                  <a:srgbClr val="C00000"/>
                </a:solidFill>
              </a:rPr>
              <a:t>“you can test functionality relying on skill and intuition”</a:t>
            </a:r>
          </a:p>
          <a:p>
            <a:pPr lvl="1"/>
            <a:r>
              <a:rPr lang="en-GB" altLang="en-US" sz="1200"/>
              <a:t>‘Ad-Hoc’ is unplanned but there still needs to be some theoretical planning behind the approach.  Lets look at an example:</a:t>
            </a:r>
          </a:p>
          <a:p>
            <a:r>
              <a:rPr lang="en-GB" altLang="en-US" sz="1200"/>
              <a:t>Below we have a snippet from the rental list. A typical test could be... </a:t>
            </a:r>
          </a:p>
          <a:p>
            <a:pPr lvl="1"/>
            <a:r>
              <a:rPr lang="en-GB" altLang="en-US" sz="1200"/>
              <a:t>Set ‘Alexander’ to a ‘medium’ priority?</a:t>
            </a:r>
          </a:p>
          <a:p>
            <a:pPr lvl="2"/>
            <a:r>
              <a:rPr lang="en-GB" altLang="en-US" sz="1200"/>
              <a:t>By clicking the ‘medium’ bullet option on the row of ‘Alexander’ this would start the process, but </a:t>
            </a:r>
            <a:r>
              <a:rPr lang="en-GB" altLang="en-US" sz="1200">
                <a:solidFill>
                  <a:srgbClr val="C00000"/>
                </a:solidFill>
              </a:rPr>
              <a:t>What if </a:t>
            </a:r>
            <a:r>
              <a:rPr lang="en-GB" altLang="en-US" sz="1200"/>
              <a:t>I clicked ‘Save List’ or ‘Remove’ against another title whilst the action was still being performed? Is it possible the user can do this? If so, what happens?</a:t>
            </a:r>
            <a:endParaRPr lang="en-GB" altLang="en-US" sz="1200">
              <a:solidFill>
                <a:srgbClr val="FF0000"/>
              </a:solidFill>
            </a:endParaRPr>
          </a:p>
          <a:p>
            <a:r>
              <a:rPr lang="en-GB" altLang="en-US" sz="1200"/>
              <a:t>This approach may then open up a raft of questions to the design.</a:t>
            </a:r>
          </a:p>
          <a:p>
            <a:pPr lvl="1"/>
            <a:r>
              <a:rPr lang="en-GB" altLang="en-US" sz="1200"/>
              <a:t>Should the list be disabled to prevent interaction whilst an operation is in progress?</a:t>
            </a:r>
          </a:p>
          <a:p>
            <a:pPr lvl="1"/>
            <a:r>
              <a:rPr lang="en-GB" altLang="en-US" sz="1200"/>
              <a:t>Should the list simply handle the request / operation simultaneously?</a:t>
            </a:r>
          </a:p>
          <a:p>
            <a:r>
              <a:rPr lang="en-GB" altLang="en-US" sz="1200"/>
              <a:t>These are all fundamental questions that if not asked during the design phase, will likely produce a bug or error.</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4129088"/>
            <a:ext cx="7591425"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89351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altLang="en-US" smtClean="0"/>
              <a:t>Isn’t the answer simply, “As Designed”?</a:t>
            </a:r>
          </a:p>
        </p:txBody>
      </p:sp>
      <p:sp>
        <p:nvSpPr>
          <p:cNvPr id="16387" name="Content Placeholder 2"/>
          <p:cNvSpPr>
            <a:spLocks noGrp="1"/>
          </p:cNvSpPr>
          <p:nvPr>
            <p:ph idx="1"/>
          </p:nvPr>
        </p:nvSpPr>
        <p:spPr>
          <a:xfrm>
            <a:off x="1738313" y="1500188"/>
            <a:ext cx="8610600" cy="1071562"/>
          </a:xfrm>
        </p:spPr>
        <p:txBody>
          <a:bodyPr>
            <a:normAutofit fontScale="47500" lnSpcReduction="20000"/>
          </a:bodyPr>
          <a:lstStyle/>
          <a:p>
            <a:pPr>
              <a:buFont typeface="Webdings" panose="05030102010509060703" pitchFamily="18" charset="2"/>
              <a:buNone/>
            </a:pPr>
            <a:r>
              <a:rPr lang="en-GB" altLang="en-US" b="0" i="1" smtClean="0"/>
              <a:t>“A common recipe for personal growth is to start with what you have,</a:t>
            </a:r>
          </a:p>
          <a:p>
            <a:pPr>
              <a:buFont typeface="Webdings" panose="05030102010509060703" pitchFamily="18" charset="2"/>
              <a:buNone/>
            </a:pPr>
            <a:r>
              <a:rPr lang="en-GB" altLang="en-US" b="0" i="1" smtClean="0"/>
              <a:t>identify what sucks about it, and try to make it ‘suck’ less. Software </a:t>
            </a:r>
          </a:p>
          <a:p>
            <a:pPr>
              <a:buFont typeface="Webdings" panose="05030102010509060703" pitchFamily="18" charset="2"/>
              <a:buNone/>
            </a:pPr>
            <a:r>
              <a:rPr lang="en-GB" altLang="en-US" b="0" i="1" smtClean="0"/>
              <a:t>developers call this ‘fixing bugs’.”</a:t>
            </a:r>
          </a:p>
          <a:p>
            <a:pPr>
              <a:buFont typeface="Webdings" panose="05030102010509060703" pitchFamily="18" charset="2"/>
              <a:buNone/>
            </a:pPr>
            <a:r>
              <a:rPr lang="en-GB" altLang="en-US" b="0" i="1" smtClean="0"/>
              <a:t>	- </a:t>
            </a:r>
            <a:r>
              <a:rPr lang="en-GB" altLang="en-US" sz="1100" i="1"/>
              <a:t>Brad Bollenbach - 30 sleeps (Open Source Personal Development)</a:t>
            </a:r>
          </a:p>
        </p:txBody>
      </p:sp>
      <p:pic>
        <p:nvPicPr>
          <p:cNvPr id="16388" name="Picture 3" descr="mad-at-compu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976" y="4071938"/>
            <a:ext cx="43910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1738313" y="2928938"/>
            <a:ext cx="8610600" cy="1143000"/>
          </a:xfrm>
          <a:prstGeom prst="rect">
            <a:avLst/>
          </a:prstGeom>
          <a:noFill/>
          <a:ln w="9525">
            <a:noFill/>
            <a:miter lim="800000"/>
            <a:headEnd/>
            <a:tailEnd/>
          </a:ln>
        </p:spPr>
        <p:txBody>
          <a:bodyPr/>
          <a:lstStyle/>
          <a:p>
            <a:pPr marL="342900" indent="-342900" eaLnBrk="0" hangingPunct="0">
              <a:spcBef>
                <a:spcPct val="20000"/>
              </a:spcBef>
              <a:buClr>
                <a:srgbClr val="A82D24"/>
              </a:buClr>
              <a:defRPr/>
            </a:pPr>
            <a:r>
              <a:rPr lang="en-GB" sz="1400" i="1" kern="0" dirty="0"/>
              <a:t>“A common recipe for improving the quality of LoveFilm's software is to start with the requirements,</a:t>
            </a:r>
          </a:p>
          <a:p>
            <a:pPr marL="342900" indent="-342900" eaLnBrk="0" hangingPunct="0">
              <a:spcBef>
                <a:spcPct val="20000"/>
              </a:spcBef>
              <a:buClr>
                <a:srgbClr val="A82D24"/>
              </a:buClr>
              <a:defRPr/>
            </a:pPr>
            <a:r>
              <a:rPr lang="en-GB" sz="1400" i="1" kern="0" dirty="0"/>
              <a:t>identify what sucks about them, and try to make them ‘suck’ less. Testers (I) call this ‘”Probing the possible </a:t>
            </a:r>
          </a:p>
          <a:p>
            <a:pPr marL="342900" indent="-342900" eaLnBrk="0" hangingPunct="0">
              <a:spcBef>
                <a:spcPct val="20000"/>
              </a:spcBef>
              <a:buClr>
                <a:srgbClr val="A82D24"/>
              </a:buClr>
              <a:defRPr/>
            </a:pPr>
            <a:r>
              <a:rPr lang="en-GB" sz="1400" i="1" kern="0" dirty="0"/>
              <a:t>actions of the user”.</a:t>
            </a:r>
          </a:p>
          <a:p>
            <a:pPr marL="342900" indent="-342900" eaLnBrk="0" hangingPunct="0">
              <a:spcBef>
                <a:spcPct val="20000"/>
              </a:spcBef>
              <a:buClr>
                <a:srgbClr val="A82D24"/>
              </a:buClr>
              <a:defRPr/>
            </a:pPr>
            <a:r>
              <a:rPr lang="en-GB" sz="1400" i="1" kern="0" dirty="0"/>
              <a:t>	</a:t>
            </a:r>
            <a:r>
              <a:rPr lang="en-GB" sz="1100" i="1" kern="0" dirty="0"/>
              <a:t>- Graham Boulton - LOVEFiLM</a:t>
            </a:r>
          </a:p>
        </p:txBody>
      </p:sp>
    </p:spTree>
    <p:extLst>
      <p:ext uri="{BB962C8B-B14F-4D97-AF65-F5344CB8AC3E}">
        <p14:creationId xmlns:p14="http://schemas.microsoft.com/office/powerpoint/2010/main" val="2454282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altLang="en-US" smtClean="0"/>
              <a:t>Ad-Hoc Testing Upfront</a:t>
            </a:r>
          </a:p>
        </p:txBody>
      </p:sp>
      <p:sp>
        <p:nvSpPr>
          <p:cNvPr id="17411" name="Content Placeholder 2"/>
          <p:cNvSpPr>
            <a:spLocks noGrp="1"/>
          </p:cNvSpPr>
          <p:nvPr>
            <p:ph idx="1"/>
          </p:nvPr>
        </p:nvSpPr>
        <p:spPr>
          <a:xfrm>
            <a:off x="1738313" y="1500188"/>
            <a:ext cx="8610600" cy="4786312"/>
          </a:xfrm>
        </p:spPr>
        <p:txBody>
          <a:bodyPr>
            <a:normAutofit fontScale="70000" lnSpcReduction="20000"/>
          </a:bodyPr>
          <a:lstStyle/>
          <a:p>
            <a:pPr lvl="1"/>
            <a:r>
              <a:rPr lang="en-GB" altLang="en-US" smtClean="0"/>
              <a:t>So... You have finished your code that ‘allows a user to modify a rental list priority’ and its ready to go into QA. </a:t>
            </a:r>
          </a:p>
          <a:p>
            <a:pPr lvl="1">
              <a:buFontTx/>
              <a:buNone/>
            </a:pPr>
            <a:endParaRPr lang="en-GB" altLang="en-US" smtClean="0"/>
          </a:p>
          <a:p>
            <a:r>
              <a:rPr lang="en-GB" altLang="en-US" smtClean="0"/>
              <a:t>What can you do to help ensure that no bugs are found during the testing phase?</a:t>
            </a:r>
          </a:p>
          <a:p>
            <a:pPr>
              <a:buFont typeface="Webdings" panose="05030102010509060703" pitchFamily="18" charset="2"/>
              <a:buNone/>
            </a:pPr>
            <a:endParaRPr lang="en-GB" altLang="en-US" smtClean="0"/>
          </a:p>
          <a:p>
            <a:r>
              <a:rPr lang="en-GB" altLang="en-US" smtClean="0"/>
              <a:t>Start by...</a:t>
            </a:r>
          </a:p>
          <a:p>
            <a:pPr lvl="1"/>
            <a:r>
              <a:rPr lang="en-GB" altLang="en-US" smtClean="0"/>
              <a:t>Thinking about how the user may interact with the options they have in front of them (how they might prioritise their rental list). Put yourself in the mindset of a paying customer who expects ‘Everything!’ to work perfectly. </a:t>
            </a:r>
          </a:p>
          <a:p>
            <a:pPr lvl="1"/>
            <a:r>
              <a:rPr lang="en-GB" altLang="en-US" smtClean="0"/>
              <a:t>There are many different types of users, some of which are fast at interacting with on-screen objects; so look at: </a:t>
            </a:r>
          </a:p>
          <a:p>
            <a:pPr lvl="2"/>
            <a:r>
              <a:rPr lang="en-GB" altLang="en-US" smtClean="0"/>
              <a:t>Potential impact on refresh issues</a:t>
            </a:r>
          </a:p>
          <a:p>
            <a:pPr lvl="2"/>
            <a:r>
              <a:rPr lang="en-GB" altLang="en-US" smtClean="0"/>
              <a:t>Simultaneous conflict (objects interacted at the same time sharing the same code or variables)</a:t>
            </a:r>
          </a:p>
          <a:p>
            <a:pPr lvl="2"/>
            <a:r>
              <a:rPr lang="en-GB" altLang="en-US" smtClean="0"/>
              <a:t>Multiple clicking the same on-screen objects (There are a lot of impatient users out there)</a:t>
            </a:r>
          </a:p>
          <a:p>
            <a:pPr lvl="2"/>
            <a:endParaRPr lang="en-GB" altLang="en-US" smtClean="0"/>
          </a:p>
          <a:p>
            <a:r>
              <a:rPr lang="en-GB" altLang="en-US" smtClean="0">
                <a:solidFill>
                  <a:srgbClr val="C00000"/>
                </a:solidFill>
              </a:rPr>
              <a:t>IMPORTANT ! </a:t>
            </a:r>
            <a:r>
              <a:rPr lang="en-GB" altLang="en-US" smtClean="0"/>
              <a:t>Do not assume that a customer or user will know the work around to a problem you are aware of. It’s still a bug ! Even if it is “Browser specific”</a:t>
            </a:r>
          </a:p>
          <a:p>
            <a:pPr lvl="2"/>
            <a:endParaRPr lang="en-GB" altLang="en-US" smtClean="0"/>
          </a:p>
          <a:p>
            <a:pPr lvl="2"/>
            <a:endParaRPr lang="en-GB" altLang="en-US" smtClean="0"/>
          </a:p>
          <a:p>
            <a:endParaRPr lang="en-GB" altLang="en-US" smtClean="0"/>
          </a:p>
        </p:txBody>
      </p:sp>
    </p:spTree>
    <p:extLst>
      <p:ext uri="{BB962C8B-B14F-4D97-AF65-F5344CB8AC3E}">
        <p14:creationId xmlns:p14="http://schemas.microsoft.com/office/powerpoint/2010/main" val="3938719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smtClean="0"/>
              <a:t>Is there really that much to test using the Ad-Hoc approach?</a:t>
            </a:r>
          </a:p>
        </p:txBody>
      </p:sp>
      <p:sp>
        <p:nvSpPr>
          <p:cNvPr id="18435" name="Content Placeholder 2"/>
          <p:cNvSpPr>
            <a:spLocks noGrp="1"/>
          </p:cNvSpPr>
          <p:nvPr>
            <p:ph idx="1"/>
          </p:nvPr>
        </p:nvSpPr>
        <p:spPr>
          <a:xfrm>
            <a:off x="1738313" y="1571626"/>
            <a:ext cx="8610600" cy="1000125"/>
          </a:xfrm>
        </p:spPr>
        <p:txBody>
          <a:bodyPr>
            <a:normAutofit fontScale="25000" lnSpcReduction="20000"/>
          </a:bodyPr>
          <a:lstStyle/>
          <a:p>
            <a:r>
              <a:rPr lang="en-GB" altLang="en-US" smtClean="0"/>
              <a:t>The simple answer is YES !</a:t>
            </a:r>
          </a:p>
          <a:p>
            <a:pPr lvl="1"/>
            <a:r>
              <a:rPr lang="en-GB" altLang="en-US" smtClean="0"/>
              <a:t>There is a reason why Microsoft relies on BETA testing by the general public. The permutations are huge. </a:t>
            </a:r>
            <a:r>
              <a:rPr lang="en-GB" altLang="en-US" b="0" i="1" smtClean="0"/>
              <a:t>Lets just look at a tiny aspect of  the rental list page and identify some permutations.</a:t>
            </a:r>
          </a:p>
          <a:p>
            <a:endParaRPr lang="en-GB" altLang="en-US" smtClean="0"/>
          </a:p>
          <a:p>
            <a:r>
              <a:rPr lang="en-GB" altLang="en-US" smtClean="0"/>
              <a:t>A single tab on the rental list</a:t>
            </a:r>
          </a:p>
          <a:p>
            <a:endParaRPr lang="en-GB" altLang="en-US" smtClean="0"/>
          </a:p>
          <a:p>
            <a:r>
              <a:rPr lang="en-GB" altLang="en-US" smtClean="0"/>
              <a:t>Possible test items include:</a:t>
            </a:r>
          </a:p>
          <a:p>
            <a:pPr lvl="1"/>
            <a:r>
              <a:rPr lang="en-GB" altLang="en-US" smtClean="0"/>
              <a:t>Can the title accommodate unusual characters such as ‘hyphens’ or ‘apostrophes’  (These can cause issues with SQL queries)?</a:t>
            </a:r>
          </a:p>
          <a:p>
            <a:pPr lvl="1"/>
            <a:r>
              <a:rPr lang="en-GB" altLang="en-US" smtClean="0"/>
              <a:t>Does the number on the tab represent the correct number of movie rentals that reside beneath it?</a:t>
            </a:r>
          </a:p>
          <a:p>
            <a:pPr lvl="1"/>
            <a:r>
              <a:rPr lang="en-GB" altLang="en-US" smtClean="0"/>
              <a:t>Is the number representing the quantity of disc allocations to this list correct?</a:t>
            </a:r>
          </a:p>
          <a:p>
            <a:pPr lvl="1"/>
            <a:r>
              <a:rPr lang="en-GB" altLang="en-US" smtClean="0"/>
              <a:t>What happens when a user clicks on the name within the tab versus the tab itself?</a:t>
            </a:r>
          </a:p>
          <a:p>
            <a:pPr lvl="1"/>
            <a:r>
              <a:rPr lang="en-GB" altLang="en-US" smtClean="0"/>
              <a:t>What happens when a user clicks and drags the tab on screen, potentially by accident?</a:t>
            </a:r>
          </a:p>
          <a:p>
            <a:pPr lvl="1"/>
            <a:r>
              <a:rPr lang="en-GB" altLang="en-US" smtClean="0"/>
              <a:t>Is the user able to copy and paste the text of the tab to the windows clipboard? If so, should this be permitted?</a:t>
            </a: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1" y="2643189"/>
            <a:ext cx="14192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954429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altLang="en-US" smtClean="0"/>
              <a:t>Why not just leave it to QA? Isn’t that their job?</a:t>
            </a:r>
          </a:p>
        </p:txBody>
      </p:sp>
      <p:sp>
        <p:nvSpPr>
          <p:cNvPr id="19459" name="Content Placeholder 2"/>
          <p:cNvSpPr>
            <a:spLocks noGrp="1"/>
          </p:cNvSpPr>
          <p:nvPr>
            <p:ph idx="1"/>
          </p:nvPr>
        </p:nvSpPr>
        <p:spPr>
          <a:xfrm>
            <a:off x="1738313" y="1357313"/>
            <a:ext cx="8610600" cy="1928812"/>
          </a:xfrm>
        </p:spPr>
        <p:txBody>
          <a:bodyPr>
            <a:normAutofit fontScale="77500" lnSpcReduction="20000"/>
          </a:bodyPr>
          <a:lstStyle/>
          <a:p>
            <a:r>
              <a:rPr lang="en-GB" altLang="en-US" sz="1800"/>
              <a:t>NO ! There are major benefits to developers and others performing Ad-hoc tests. For example:</a:t>
            </a:r>
            <a:endParaRPr lang="en-GB" altLang="en-US" smtClean="0"/>
          </a:p>
          <a:p>
            <a:r>
              <a:rPr lang="en-GB" altLang="en-US" smtClean="0"/>
              <a:t>Bugs developers find before they check in are cheap to fix (no red tape)</a:t>
            </a:r>
          </a:p>
          <a:p>
            <a:r>
              <a:rPr lang="en-GB" altLang="en-US" smtClean="0"/>
              <a:t>Bugs that developers find, may be a symptom of a larger issue that will radically affect their design or implementation</a:t>
            </a:r>
          </a:p>
          <a:p>
            <a:r>
              <a:rPr lang="en-GB" altLang="en-US" smtClean="0"/>
              <a:t>Every bug a developer finds and fixes is a bug a tester doesn't have to waste time finding and reporting</a:t>
            </a:r>
          </a:p>
          <a:p>
            <a:endParaRPr lang="en-GB" altLang="en-US" smtClean="0"/>
          </a:p>
        </p:txBody>
      </p:sp>
      <p:sp>
        <p:nvSpPr>
          <p:cNvPr id="19460" name="TextBox 4"/>
          <p:cNvSpPr txBox="1">
            <a:spLocks noChangeArrowheads="1"/>
          </p:cNvSpPr>
          <p:nvPr/>
        </p:nvSpPr>
        <p:spPr bwMode="auto">
          <a:xfrm>
            <a:off x="7381875" y="5286375"/>
            <a:ext cx="1720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a:t>Winner of the</a:t>
            </a:r>
          </a:p>
          <a:p>
            <a:pPr eaLnBrk="1" hangingPunct="1"/>
            <a:r>
              <a:rPr lang="en-GB" altLang="en-US"/>
              <a:t>“Not My Job” </a:t>
            </a:r>
          </a:p>
          <a:p>
            <a:pPr eaLnBrk="1" hangingPunct="1"/>
            <a:r>
              <a:rPr lang="en-GB" altLang="en-US"/>
              <a:t>award</a:t>
            </a:r>
          </a:p>
        </p:txBody>
      </p:sp>
      <p:pic>
        <p:nvPicPr>
          <p:cNvPr id="19461" name="Picture 5" descr="notmyjo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5988" y="3071813"/>
            <a:ext cx="258445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057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Words>
  <Application>Microsoft Office PowerPoint</Application>
  <PresentationFormat>Widescreen</PresentationFormat>
  <Paragraphs>211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Webdings</vt:lpstr>
      <vt:lpstr>Office Theme</vt:lpstr>
      <vt:lpstr>QA – Ad-Hoc Testing Guidelines</vt:lpstr>
      <vt:lpstr>What is ‘Ad-Hoc Testing’?</vt:lpstr>
      <vt:lpstr>You don’t have to be a tester to do Ad-hoc testing</vt:lpstr>
      <vt:lpstr>What are the Benefits?</vt:lpstr>
      <vt:lpstr>Example</vt:lpstr>
      <vt:lpstr>Isn’t the answer simply, “As Designed”?</vt:lpstr>
      <vt:lpstr>Ad-Hoc Testing Upfront</vt:lpstr>
      <vt:lpstr>Is there really that much to test using the Ad-Hoc approach?</vt:lpstr>
      <vt:lpstr>Why not just leave it to QA? Isn’t that their job?</vt:lpstr>
      <vt:lpstr>Ad-Hoc Standards</vt:lpstr>
      <vt:lpstr>Example: Change of Address: Step 1</vt:lpstr>
      <vt:lpstr>Example: Change of Address: Step 2</vt:lpstr>
      <vt:lpstr>Example: Change of Address: Step 3</vt:lpstr>
      <vt:lpstr>The 2 Key Areas to ALWAYS consider</vt:lpstr>
      <vt:lpstr>In Summary</vt:lpstr>
      <vt:lpstr>Raising a Bug in  Fogbugz</vt:lpstr>
      <vt:lpstr>Raising a Bug in Fogbugz - Detail</vt:lpstr>
      <vt:lpstr>Need more help?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 Ad-Hoc Testing Guidelines</dc:title>
  <dc:creator>Sanjay Hari</dc:creator>
  <cp:lastModifiedBy>Sanjay Hari</cp:lastModifiedBy>
  <cp:revision>1</cp:revision>
  <dcterms:created xsi:type="dcterms:W3CDTF">2015-07-31T10:24:56Z</dcterms:created>
  <dcterms:modified xsi:type="dcterms:W3CDTF">2015-07-31T10:25:43Z</dcterms:modified>
</cp:coreProperties>
</file>