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88" r:id="rId5"/>
    <p:sldId id="260" r:id="rId6"/>
    <p:sldId id="262" r:id="rId7"/>
    <p:sldId id="279" r:id="rId8"/>
    <p:sldId id="264" r:id="rId9"/>
    <p:sldId id="280" r:id="rId10"/>
    <p:sldId id="282" r:id="rId11"/>
    <p:sldId id="286" r:id="rId12"/>
    <p:sldId id="285" r:id="rId13"/>
    <p:sldId id="261" r:id="rId14"/>
    <p:sldId id="273" r:id="rId15"/>
    <p:sldId id="274" r:id="rId16"/>
    <p:sldId id="275" r:id="rId17"/>
    <p:sldId id="289" r:id="rId18"/>
    <p:sldId id="276" r:id="rId19"/>
    <p:sldId id="290" r:id="rId20"/>
    <p:sldId id="277" r:id="rId21"/>
    <p:sldId id="291" r:id="rId22"/>
    <p:sldId id="292" r:id="rId23"/>
    <p:sldId id="293" r:id="rId24"/>
    <p:sldId id="278" r:id="rId25"/>
  </p:sldIdLst>
  <p:sldSz cx="18288000" cy="10287000"/>
  <p:notesSz cx="6858000" cy="9144000"/>
  <p:embeddedFontLst>
    <p:embeddedFont>
      <p:font typeface="Arima Madurai Bold Italics" panose="020B0604020202020204" charset="0"/>
      <p:regular r:id="rId26"/>
    </p:embeddedFont>
    <p:embeddedFont>
      <p:font typeface="Montserrat" panose="00000500000000000000" pitchFamily="2" charset="0"/>
      <p:regular r:id="rId27"/>
      <p:bold r:id="rId28"/>
      <p:italic r:id="rId29"/>
      <p:boldItalic r:id="rId30"/>
    </p:embeddedFont>
    <p:embeddedFont>
      <p:font typeface="Montserrat Bold" panose="00000800000000000000" charset="0"/>
      <p:regular r:id="rId31"/>
    </p:embeddedFont>
    <p:embeddedFont>
      <p:font typeface="Open Sans Bold" panose="020B0604020202020204" charset="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7E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65" d="100"/>
          <a:sy n="65" d="100"/>
        </p:scale>
        <p:origin x="10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sv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sv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7.svg"/><Relationship Id="rId7"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948690"/>
            <a:ext cx="18288000" cy="12182475"/>
          </a:xfrm>
          <a:custGeom>
            <a:avLst/>
            <a:gdLst/>
            <a:ahLst/>
            <a:cxnLst/>
            <a:rect l="l" t="t" r="r" b="b"/>
            <a:pathLst>
              <a:path w="18288000" h="12182475">
                <a:moveTo>
                  <a:pt x="0" y="0"/>
                </a:moveTo>
                <a:lnTo>
                  <a:pt x="18288000" y="0"/>
                </a:lnTo>
                <a:lnTo>
                  <a:pt x="18288000" y="12182475"/>
                </a:lnTo>
                <a:lnTo>
                  <a:pt x="0" y="12182475"/>
                </a:lnTo>
                <a:lnTo>
                  <a:pt x="0" y="0"/>
                </a:lnTo>
                <a:close/>
              </a:path>
            </a:pathLst>
          </a:custGeom>
          <a:blipFill>
            <a:blip r:embed="rId2"/>
            <a:stretch>
              <a:fillRect/>
            </a:stretch>
          </a:blipFill>
        </p:spPr>
        <p:txBody>
          <a:bodyPr/>
          <a:lstStyle/>
          <a:p>
            <a:endParaRPr lang="en-US"/>
          </a:p>
        </p:txBody>
      </p:sp>
      <p:sp>
        <p:nvSpPr>
          <p:cNvPr id="3" name="Freeform 3"/>
          <p:cNvSpPr/>
          <p:nvPr/>
        </p:nvSpPr>
        <p:spPr>
          <a:xfrm>
            <a:off x="7669740" y="6813994"/>
            <a:ext cx="2948521" cy="19050"/>
          </a:xfrm>
          <a:custGeom>
            <a:avLst/>
            <a:gdLst/>
            <a:ahLst/>
            <a:cxnLst/>
            <a:rect l="l" t="t" r="r" b="b"/>
            <a:pathLst>
              <a:path w="2948521" h="19050">
                <a:moveTo>
                  <a:pt x="0" y="0"/>
                </a:moveTo>
                <a:lnTo>
                  <a:pt x="2948520" y="0"/>
                </a:lnTo>
                <a:lnTo>
                  <a:pt x="2948520" y="19050"/>
                </a:lnTo>
                <a:lnTo>
                  <a:pt x="0" y="1905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TextBox 4"/>
          <p:cNvSpPr txBox="1"/>
          <p:nvPr/>
        </p:nvSpPr>
        <p:spPr>
          <a:xfrm>
            <a:off x="4085730" y="3118209"/>
            <a:ext cx="10318823" cy="7672613"/>
          </a:xfrm>
          <a:prstGeom prst="rect">
            <a:avLst/>
          </a:prstGeom>
        </p:spPr>
        <p:txBody>
          <a:bodyPr wrap="square" lIns="0" tIns="0" rIns="0" bIns="0" rtlCol="0" anchor="t">
            <a:spAutoFit/>
          </a:bodyPr>
          <a:lstStyle/>
          <a:p>
            <a:pPr algn="ctr">
              <a:lnSpc>
                <a:spcPts val="14331"/>
              </a:lnSpc>
            </a:pPr>
            <a:r>
              <a:rPr lang="en-US" sz="14064" dirty="0">
                <a:solidFill>
                  <a:srgbClr val="FFFFFF"/>
                </a:solidFill>
                <a:latin typeface="Montserrat"/>
              </a:rPr>
              <a:t>CAPSTONE </a:t>
            </a:r>
          </a:p>
          <a:p>
            <a:pPr algn="ctr">
              <a:lnSpc>
                <a:spcPts val="14331"/>
              </a:lnSpc>
            </a:pPr>
            <a:r>
              <a:rPr lang="en-US" sz="14064" dirty="0">
                <a:solidFill>
                  <a:srgbClr val="FFFFFF"/>
                </a:solidFill>
                <a:latin typeface="Montserrat"/>
              </a:rPr>
              <a:t>PROJECT</a:t>
            </a:r>
          </a:p>
          <a:p>
            <a:pPr algn="ctr">
              <a:lnSpc>
                <a:spcPts val="14331"/>
              </a:lnSpc>
            </a:pPr>
            <a:endParaRPr lang="en-US" sz="14064" dirty="0">
              <a:solidFill>
                <a:srgbClr val="FFFFFF"/>
              </a:solidFill>
              <a:latin typeface="Montserrat"/>
            </a:endParaRPr>
          </a:p>
          <a:p>
            <a:r>
              <a:rPr lang="en-US" sz="2400" dirty="0">
                <a:solidFill>
                  <a:srgbClr val="FFFFFF"/>
                </a:solidFill>
                <a:latin typeface="Times New Roman" panose="02020603050405020304" pitchFamily="18" charset="0"/>
                <a:cs typeface="Times New Roman" panose="02020603050405020304" pitchFamily="18" charset="0"/>
              </a:rPr>
              <a:t>By  Dobanaboina Bhavika</a:t>
            </a:r>
          </a:p>
          <a:p>
            <a:r>
              <a:rPr lang="en-US" sz="2400" dirty="0">
                <a:solidFill>
                  <a:srgbClr val="FFFFFF"/>
                </a:solidFill>
                <a:latin typeface="Times New Roman" panose="02020603050405020304" pitchFamily="18" charset="0"/>
                <a:cs typeface="Times New Roman" panose="02020603050405020304" pitchFamily="18" charset="0"/>
              </a:rPr>
              <a:t>Student id :811323122</a:t>
            </a:r>
          </a:p>
          <a:p>
            <a:pPr>
              <a:lnSpc>
                <a:spcPts val="14331"/>
              </a:lnSpc>
            </a:pPr>
            <a:r>
              <a:rPr lang="en-US" dirty="0">
                <a:solidFill>
                  <a:srgbClr val="FFFFFF"/>
                </a:solidFill>
                <a:latin typeface="Montserrat"/>
              </a:rPr>
              <a:t>: </a:t>
            </a:r>
            <a:endParaRPr lang="en-US" sz="14064" dirty="0">
              <a:solidFill>
                <a:srgbClr val="FFFFFF"/>
              </a:solidFill>
              <a:latin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187C4B7-F0D1-D3DC-3A8C-A51A6C83BCC3}"/>
              </a:ext>
            </a:extLst>
          </p:cNvPr>
          <p:cNvSpPr>
            <a:spLocks noGrp="1"/>
          </p:cNvSpPr>
          <p:nvPr>
            <p:ph type="body" idx="1"/>
          </p:nvPr>
        </p:nvSpPr>
        <p:spPr>
          <a:xfrm>
            <a:off x="2743200" y="7817645"/>
            <a:ext cx="14020800" cy="941386"/>
          </a:xfrm>
        </p:spPr>
        <p:txBody>
          <a:bodyPr>
            <a:noAutofit/>
          </a:bodyPr>
          <a:lstStyle/>
          <a:p>
            <a:pPr marL="457200" marR="0" lvl="0" indent="-457200">
              <a:lnSpc>
                <a:spcPct val="107000"/>
              </a:lnSpc>
              <a:spcBef>
                <a:spcPts val="0"/>
              </a:spcBef>
              <a:spcAft>
                <a:spcPts val="800"/>
              </a:spcAft>
              <a:buFont typeface="Arial" panose="020B0604020202020204" pitchFamily="34" charset="0"/>
              <a:buChar char="•"/>
            </a:pPr>
            <a:r>
              <a:rPr lang="en-US" sz="2800" b="0" i="1" kern="100" dirty="0">
                <a:solidFill>
                  <a:srgbClr val="000000"/>
                </a:solidFill>
                <a:effectLst/>
                <a:latin typeface="Times New Roman" panose="02020603050405020304" pitchFamily="18" charset="0"/>
                <a:ea typeface="Aptos" panose="020B0004020202020204" pitchFamily="34" charset="0"/>
                <a:cs typeface="Arial" panose="020B0604020202020204" pitchFamily="34" charset="0"/>
              </a:rPr>
              <a:t>It is obvious that the customers with unpaid debts have not subscribed to the term deposits.</a:t>
            </a:r>
            <a:endParaRPr lang="en-US" sz="2800" b="0" i="1"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EC7CCFF4-49B7-1943-80AA-0767BFEEE01A}"/>
              </a:ext>
            </a:extLst>
          </p:cNvPr>
          <p:cNvSpPr>
            <a:spLocks noGrp="1"/>
          </p:cNvSpPr>
          <p:nvPr>
            <p:ph type="body" sz="quarter" idx="3"/>
          </p:nvPr>
        </p:nvSpPr>
        <p:spPr>
          <a:xfrm>
            <a:off x="14630400" y="2174875"/>
            <a:ext cx="304800" cy="301624"/>
          </a:xfrm>
        </p:spPr>
        <p:txBody>
          <a:bodyPr>
            <a:normAutofit fontScale="62500" lnSpcReduction="20000"/>
          </a:bodyPr>
          <a:lstStyle/>
          <a:p>
            <a:r>
              <a:rPr lang="en-US" dirty="0"/>
              <a:t>.</a:t>
            </a:r>
          </a:p>
        </p:txBody>
      </p:sp>
      <p:sp>
        <p:nvSpPr>
          <p:cNvPr id="6" name="Content Placeholder 5">
            <a:extLst>
              <a:ext uri="{FF2B5EF4-FFF2-40B4-BE49-F238E27FC236}">
                <a16:creationId xmlns:a16="http://schemas.microsoft.com/office/drawing/2014/main" id="{3E450A3D-9062-9779-F817-62166CEC112F}"/>
              </a:ext>
            </a:extLst>
          </p:cNvPr>
          <p:cNvSpPr>
            <a:spLocks noGrp="1"/>
          </p:cNvSpPr>
          <p:nvPr>
            <p:ph sz="quarter" idx="4"/>
          </p:nvPr>
        </p:nvSpPr>
        <p:spPr>
          <a:xfrm>
            <a:off x="7467600" y="2628900"/>
            <a:ext cx="7848600" cy="5483225"/>
          </a:xfrm>
        </p:spPr>
        <p:txBody>
          <a:bodyPr/>
          <a:lstStyle/>
          <a:p>
            <a:r>
              <a:rPr lang="en-US" dirty="0"/>
              <a:t>.</a:t>
            </a:r>
          </a:p>
        </p:txBody>
      </p:sp>
      <p:sp>
        <p:nvSpPr>
          <p:cNvPr id="7" name="Freeform 3"/>
          <p:cNvSpPr>
            <a:spLocks noGrp="1"/>
          </p:cNvSpPr>
          <p:nvPr>
            <p:ph sz="half" idx="2"/>
          </p:nvPr>
        </p:nvSpPr>
        <p:spPr>
          <a:xfrm>
            <a:off x="2743200" y="2628901"/>
            <a:ext cx="12192000" cy="4876800"/>
          </a:xfrm>
          <a:custGeom>
            <a:avLst/>
            <a:gdLst/>
            <a:ahLst/>
            <a:cxnLst/>
            <a:rect l="l" t="t" r="r" b="b"/>
            <a:pathLst>
              <a:path w="18288000" h="6315075">
                <a:moveTo>
                  <a:pt x="0" y="0"/>
                </a:moveTo>
                <a:lnTo>
                  <a:pt x="18288000" y="0"/>
                </a:lnTo>
                <a:lnTo>
                  <a:pt x="18288000" y="6315075"/>
                </a:lnTo>
                <a:lnTo>
                  <a:pt x="0" y="6315075"/>
                </a:lnTo>
                <a:lnTo>
                  <a:pt x="0" y="0"/>
                </a:lnTo>
                <a:close/>
              </a:path>
            </a:pathLst>
          </a:custGeom>
          <a:blipFill>
            <a:blip r:embed="rId2"/>
            <a:stretch>
              <a:fillRect/>
            </a:stretch>
          </a:blipFill>
        </p:spPr>
        <p:txBody>
          <a:bodyPr/>
          <a:lstStyle/>
          <a:p>
            <a:pPr marL="0" indent="0">
              <a:buNone/>
            </a:pPr>
            <a:r>
              <a:rPr lang="en-US" dirty="0"/>
              <a:t>.</a:t>
            </a:r>
          </a:p>
        </p:txBody>
      </p:sp>
      <p:sp>
        <p:nvSpPr>
          <p:cNvPr id="4" name="TextBox 3">
            <a:extLst>
              <a:ext uri="{FF2B5EF4-FFF2-40B4-BE49-F238E27FC236}">
                <a16:creationId xmlns:a16="http://schemas.microsoft.com/office/drawing/2014/main" id="{6ECF0FA3-D7B4-76FA-47F6-B0BFB54059DF}"/>
              </a:ext>
            </a:extLst>
          </p:cNvPr>
          <p:cNvSpPr txBox="1"/>
          <p:nvPr/>
        </p:nvSpPr>
        <p:spPr>
          <a:xfrm>
            <a:off x="2133600" y="835359"/>
            <a:ext cx="14020800" cy="936154"/>
          </a:xfrm>
          <a:prstGeom prst="rect">
            <a:avLst/>
          </a:prstGeom>
          <a:solidFill>
            <a:srgbClr val="567E8A"/>
          </a:solidFill>
        </p:spPr>
        <p:txBody>
          <a:bodyPr wrap="square" lIns="0" tIns="0" rIns="0" bIns="0" rtlCol="0" anchor="t">
            <a:spAutoFit/>
          </a:bodyPr>
          <a:lstStyle/>
          <a:p>
            <a:pPr algn="ctr">
              <a:lnSpc>
                <a:spcPts val="7279"/>
              </a:lnSpc>
            </a:pPr>
            <a:r>
              <a:rPr lang="en-US" sz="5199" dirty="0">
                <a:solidFill>
                  <a:schemeClr val="bg1"/>
                </a:solidFill>
                <a:latin typeface="Arima Madurai Bold Italics" panose="020B0604020202020204" charset="0"/>
                <a:cs typeface="Arima Madurai Bold Italics" panose="020B0604020202020204" charset="0"/>
              </a:rPr>
              <a:t>Data Exploration (contd.):</a:t>
            </a:r>
          </a:p>
        </p:txBody>
      </p:sp>
    </p:spTree>
    <p:extLst>
      <p:ext uri="{BB962C8B-B14F-4D97-AF65-F5344CB8AC3E}">
        <p14:creationId xmlns:p14="http://schemas.microsoft.com/office/powerpoint/2010/main" val="3879743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85936C4-DF26-F121-E5C0-4D1A79266DA6}"/>
              </a:ext>
            </a:extLst>
          </p:cNvPr>
          <p:cNvSpPr>
            <a:spLocks noGrp="1"/>
          </p:cNvSpPr>
          <p:nvPr>
            <p:ph type="body" idx="1"/>
          </p:nvPr>
        </p:nvSpPr>
        <p:spPr>
          <a:xfrm>
            <a:off x="1905000" y="1943100"/>
            <a:ext cx="5791200" cy="1820635"/>
          </a:xfrm>
        </p:spPr>
        <p:txBody>
          <a:bodyPr>
            <a:normAutofit/>
          </a:bodyPr>
          <a:lstStyle/>
          <a:p>
            <a:pPr marL="342900" indent="-342900">
              <a:buFont typeface="Arial" panose="020B0604020202020204" pitchFamily="34" charset="0"/>
              <a:buChar char="•"/>
            </a:pPr>
            <a:r>
              <a:rPr lang="en-US" sz="2800" b="0" kern="100" dirty="0">
                <a:effectLst/>
                <a:latin typeface="Times New Roman" panose="02020603050405020304" pitchFamily="18" charset="0"/>
                <a:ea typeface="Aptos" panose="020B0004020202020204" pitchFamily="34" charset="0"/>
                <a:cs typeface="Arial" panose="020B0604020202020204" pitchFamily="34" charset="0"/>
              </a:rPr>
              <a:t>During the previous campaigns, the bank reached out to more customers between April and August. </a:t>
            </a:r>
            <a:endParaRPr lang="en-US" sz="2800" b="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8" name="Text Placeholder 7">
            <a:extLst>
              <a:ext uri="{FF2B5EF4-FFF2-40B4-BE49-F238E27FC236}">
                <a16:creationId xmlns:a16="http://schemas.microsoft.com/office/drawing/2014/main" id="{628E9F57-E00C-23A6-4991-7E428CA59A94}"/>
              </a:ext>
            </a:extLst>
          </p:cNvPr>
          <p:cNvSpPr>
            <a:spLocks noGrp="1"/>
          </p:cNvSpPr>
          <p:nvPr>
            <p:ph type="body" sz="quarter" idx="3"/>
          </p:nvPr>
        </p:nvSpPr>
        <p:spPr>
          <a:xfrm>
            <a:off x="9448799" y="1943100"/>
            <a:ext cx="7070874" cy="1355572"/>
          </a:xfrm>
        </p:spPr>
        <p:txBody>
          <a:bodyPr>
            <a:normAutofit/>
          </a:bodyPr>
          <a:lstStyle/>
          <a:p>
            <a:pPr marL="342900" indent="-342900">
              <a:buFont typeface="Arial" panose="020B0604020202020204" pitchFamily="34" charset="0"/>
              <a:buChar char="•"/>
            </a:pPr>
            <a:r>
              <a:rPr lang="en-US" sz="2800" b="0" kern="100" dirty="0">
                <a:effectLst/>
                <a:latin typeface="Times New Roman" panose="02020603050405020304" pitchFamily="18" charset="0"/>
                <a:ea typeface="Aptos" panose="020B0004020202020204" pitchFamily="34" charset="0"/>
                <a:cs typeface="Arial" panose="020B0604020202020204" pitchFamily="34" charset="0"/>
              </a:rPr>
              <a:t>As we can see, the success rate of previous campaigns is very low.</a:t>
            </a:r>
            <a:endParaRPr lang="en-US" sz="2800" b="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10" name="Content Placeholder 9" descr="A graph with blue bars&#10;&#10;Description automatically generated with medium confidence">
            <a:extLst>
              <a:ext uri="{FF2B5EF4-FFF2-40B4-BE49-F238E27FC236}">
                <a16:creationId xmlns:a16="http://schemas.microsoft.com/office/drawing/2014/main" id="{D51E0A0B-9A18-675E-B60D-F0023E466E33}"/>
              </a:ext>
            </a:extLst>
          </p:cNvPr>
          <p:cNvPicPr>
            <a:picLocks noGrp="1" noChangeAspect="1"/>
          </p:cNvPicPr>
          <p:nvPr>
            <p:ph sz="half" idx="2"/>
          </p:nvPr>
        </p:nvPicPr>
        <p:blipFill>
          <a:blip r:embed="rId2"/>
          <a:stretch>
            <a:fillRect/>
          </a:stretch>
        </p:blipFill>
        <p:spPr>
          <a:xfrm>
            <a:off x="1981200" y="3763735"/>
            <a:ext cx="6705600" cy="4988154"/>
          </a:xfrm>
          <a:prstGeom prst="rect">
            <a:avLst/>
          </a:prstGeom>
        </p:spPr>
      </p:pic>
      <p:pic>
        <p:nvPicPr>
          <p:cNvPr id="11" name="Content Placeholder 10" descr="A graph with a bar&#10;&#10;Description automatically generated">
            <a:extLst>
              <a:ext uri="{FF2B5EF4-FFF2-40B4-BE49-F238E27FC236}">
                <a16:creationId xmlns:a16="http://schemas.microsoft.com/office/drawing/2014/main" id="{5C75FAAC-5343-F9FB-A584-532460D22D4B}"/>
              </a:ext>
            </a:extLst>
          </p:cNvPr>
          <p:cNvPicPr>
            <a:picLocks noGrp="1" noChangeAspect="1"/>
          </p:cNvPicPr>
          <p:nvPr>
            <p:ph sz="quarter" idx="4"/>
          </p:nvPr>
        </p:nvPicPr>
        <p:blipFill>
          <a:blip r:embed="rId3"/>
          <a:stretch>
            <a:fillRect/>
          </a:stretch>
        </p:blipFill>
        <p:spPr>
          <a:xfrm>
            <a:off x="9448800" y="3848100"/>
            <a:ext cx="7070874" cy="4724399"/>
          </a:xfrm>
          <a:prstGeom prst="rect">
            <a:avLst/>
          </a:prstGeom>
        </p:spPr>
      </p:pic>
      <p:sp>
        <p:nvSpPr>
          <p:cNvPr id="2" name="TextBox 1">
            <a:extLst>
              <a:ext uri="{FF2B5EF4-FFF2-40B4-BE49-F238E27FC236}">
                <a16:creationId xmlns:a16="http://schemas.microsoft.com/office/drawing/2014/main" id="{34E23F61-1EA7-241C-C078-9E4DE21079EA}"/>
              </a:ext>
            </a:extLst>
          </p:cNvPr>
          <p:cNvSpPr txBox="1"/>
          <p:nvPr/>
        </p:nvSpPr>
        <p:spPr>
          <a:xfrm>
            <a:off x="2133600" y="835359"/>
            <a:ext cx="14020800" cy="936154"/>
          </a:xfrm>
          <a:prstGeom prst="rect">
            <a:avLst/>
          </a:prstGeom>
          <a:solidFill>
            <a:srgbClr val="567E8A"/>
          </a:solidFill>
        </p:spPr>
        <p:txBody>
          <a:bodyPr wrap="square" lIns="0" tIns="0" rIns="0" bIns="0" rtlCol="0" anchor="t">
            <a:spAutoFit/>
          </a:bodyPr>
          <a:lstStyle/>
          <a:p>
            <a:pPr algn="ctr">
              <a:lnSpc>
                <a:spcPts val="7279"/>
              </a:lnSpc>
            </a:pPr>
            <a:r>
              <a:rPr lang="en-US" sz="5199" dirty="0">
                <a:solidFill>
                  <a:schemeClr val="bg1"/>
                </a:solidFill>
                <a:latin typeface="Arima Madurai Bold Italics" panose="020B0604020202020204" charset="0"/>
                <a:cs typeface="Arima Madurai Bold Italics" panose="020B0604020202020204" charset="0"/>
              </a:rPr>
              <a:t>Data Exploration (contd.):</a:t>
            </a:r>
          </a:p>
        </p:txBody>
      </p:sp>
    </p:spTree>
    <p:extLst>
      <p:ext uri="{BB962C8B-B14F-4D97-AF65-F5344CB8AC3E}">
        <p14:creationId xmlns:p14="http://schemas.microsoft.com/office/powerpoint/2010/main" val="1512675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4BF1167-8808-2F16-F097-4D70E2EC7C5C}"/>
              </a:ext>
            </a:extLst>
          </p:cNvPr>
          <p:cNvSpPr>
            <a:spLocks noGrp="1"/>
          </p:cNvSpPr>
          <p:nvPr>
            <p:ph type="body" sz="half" idx="2"/>
          </p:nvPr>
        </p:nvSpPr>
        <p:spPr>
          <a:xfrm>
            <a:off x="2113935" y="8039100"/>
            <a:ext cx="14554200" cy="1600200"/>
          </a:xfrm>
        </p:spPr>
        <p:txBody>
          <a:bodyPr>
            <a:normAutofit/>
          </a:bodyPr>
          <a:lstStyle/>
          <a:p>
            <a:pPr marL="457200" indent="-457200">
              <a:buFont typeface="Arial" panose="020B0604020202020204" pitchFamily="34" charset="0"/>
              <a:buChar char="•"/>
            </a:pPr>
            <a:r>
              <a:rPr lang="en-US" sz="2800" dirty="0"/>
              <a:t>The correlation matrix shows a positive correlation of balance, age, and previous campaigns with the number of days customers were previously contacted, and a negative correlation between the campaign and phone call duration.</a:t>
            </a:r>
          </a:p>
        </p:txBody>
      </p:sp>
      <p:pic>
        <p:nvPicPr>
          <p:cNvPr id="5" name="Content Placeholder 4" descr="A diagram of a graph&#10;&#10;Description automatically generated with medium confidence">
            <a:extLst>
              <a:ext uri="{FF2B5EF4-FFF2-40B4-BE49-F238E27FC236}">
                <a16:creationId xmlns:a16="http://schemas.microsoft.com/office/drawing/2014/main" id="{5FB010C6-91DF-C3EA-2D32-DA995AE47B58}"/>
              </a:ext>
            </a:extLst>
          </p:cNvPr>
          <p:cNvPicPr>
            <a:picLocks noGrp="1" noChangeAspect="1"/>
          </p:cNvPicPr>
          <p:nvPr>
            <p:ph idx="1"/>
          </p:nvPr>
        </p:nvPicPr>
        <p:blipFill>
          <a:blip r:embed="rId2"/>
          <a:stretch>
            <a:fillRect/>
          </a:stretch>
        </p:blipFill>
        <p:spPr>
          <a:xfrm>
            <a:off x="5867400" y="2019300"/>
            <a:ext cx="8051849" cy="5867400"/>
          </a:xfrm>
          <a:prstGeom prst="rect">
            <a:avLst/>
          </a:prstGeom>
        </p:spPr>
      </p:pic>
      <p:sp>
        <p:nvSpPr>
          <p:cNvPr id="3" name="TextBox 2">
            <a:extLst>
              <a:ext uri="{FF2B5EF4-FFF2-40B4-BE49-F238E27FC236}">
                <a16:creationId xmlns:a16="http://schemas.microsoft.com/office/drawing/2014/main" id="{F7789E8C-DA65-5AB3-A5AC-739B5411C6F1}"/>
              </a:ext>
            </a:extLst>
          </p:cNvPr>
          <p:cNvSpPr txBox="1"/>
          <p:nvPr/>
        </p:nvSpPr>
        <p:spPr>
          <a:xfrm>
            <a:off x="2133600" y="835359"/>
            <a:ext cx="14020800" cy="936154"/>
          </a:xfrm>
          <a:prstGeom prst="rect">
            <a:avLst/>
          </a:prstGeom>
          <a:solidFill>
            <a:srgbClr val="567E8A"/>
          </a:solidFill>
        </p:spPr>
        <p:txBody>
          <a:bodyPr wrap="square" lIns="0" tIns="0" rIns="0" bIns="0" rtlCol="0" anchor="t">
            <a:spAutoFit/>
          </a:bodyPr>
          <a:lstStyle/>
          <a:p>
            <a:pPr algn="ctr">
              <a:lnSpc>
                <a:spcPts val="7279"/>
              </a:lnSpc>
            </a:pPr>
            <a:r>
              <a:rPr lang="en-US" sz="5199" dirty="0">
                <a:solidFill>
                  <a:schemeClr val="bg1"/>
                </a:solidFill>
                <a:latin typeface="Arima Madurai Bold Italics" panose="020B0604020202020204" charset="0"/>
                <a:cs typeface="Arima Madurai Bold Italics" panose="020B0604020202020204" charset="0"/>
              </a:rPr>
              <a:t>Data Exploration (contd.):</a:t>
            </a:r>
          </a:p>
        </p:txBody>
      </p:sp>
    </p:spTree>
    <p:extLst>
      <p:ext uri="{BB962C8B-B14F-4D97-AF65-F5344CB8AC3E}">
        <p14:creationId xmlns:p14="http://schemas.microsoft.com/office/powerpoint/2010/main" val="2073796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a:off x="17539773" y="-265271"/>
            <a:ext cx="1024861" cy="1024871"/>
          </a:xfrm>
          <a:custGeom>
            <a:avLst/>
            <a:gdLst/>
            <a:ahLst/>
            <a:cxnLst/>
            <a:rect l="l" t="t" r="r" b="b"/>
            <a:pathLst>
              <a:path w="1024861" h="1024871">
                <a:moveTo>
                  <a:pt x="0" y="0"/>
                </a:moveTo>
                <a:lnTo>
                  <a:pt x="1024862" y="0"/>
                </a:lnTo>
                <a:lnTo>
                  <a:pt x="1024862" y="1024871"/>
                </a:lnTo>
                <a:lnTo>
                  <a:pt x="0" y="10248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642176" y="1835801"/>
            <a:ext cx="5251409" cy="1422168"/>
          </a:xfrm>
          <a:prstGeom prst="rect">
            <a:avLst/>
          </a:prstGeom>
        </p:spPr>
        <p:txBody>
          <a:bodyPr lIns="0" tIns="0" rIns="0" bIns="0" rtlCol="0" anchor="t">
            <a:spAutoFit/>
          </a:bodyPr>
          <a:lstStyle/>
          <a:p>
            <a:pPr algn="l">
              <a:lnSpc>
                <a:spcPts val="5549"/>
              </a:lnSpc>
            </a:pPr>
            <a:r>
              <a:rPr lang="en-US" sz="4999">
                <a:solidFill>
                  <a:srgbClr val="FFFFFF"/>
                </a:solidFill>
                <a:latin typeface="Montserrat Bold"/>
              </a:rPr>
              <a:t>Data Transformation</a:t>
            </a:r>
          </a:p>
        </p:txBody>
      </p:sp>
      <p:sp>
        <p:nvSpPr>
          <p:cNvPr id="11" name="Subtitle 10">
            <a:extLst>
              <a:ext uri="{FF2B5EF4-FFF2-40B4-BE49-F238E27FC236}">
                <a16:creationId xmlns:a16="http://schemas.microsoft.com/office/drawing/2014/main" id="{77EF5DF8-F6EA-228E-C568-6EDF04BECEC2}"/>
              </a:ext>
            </a:extLst>
          </p:cNvPr>
          <p:cNvSpPr>
            <a:spLocks noGrp="1"/>
          </p:cNvSpPr>
          <p:nvPr>
            <p:ph type="subTitle" idx="1"/>
          </p:nvPr>
        </p:nvSpPr>
        <p:spPr>
          <a:xfrm>
            <a:off x="2133600" y="2657894"/>
            <a:ext cx="14249400" cy="1190206"/>
          </a:xfrm>
        </p:spPr>
        <p:txBody>
          <a:bodyPr>
            <a:normAutofit/>
          </a:bodyPr>
          <a:lstStyle/>
          <a:p>
            <a:pPr marL="457200" indent="-457200" algn="just">
              <a:buFont typeface="Arial" panose="020B0604020202020204" pitchFamily="34" charset="0"/>
              <a:buChar char="•"/>
            </a:pPr>
            <a:r>
              <a:rPr lang="en-US" sz="2800" dirty="0">
                <a:solidFill>
                  <a:srgbClr val="000000"/>
                </a:solidFill>
                <a:latin typeface="Times New Roman"/>
              </a:rPr>
              <a:t>Converting “y” column (target variable) to factor with 2 levels having values “yes” and “no”. These 2 classes indicate whether a customer would subscribe to term deposit or not.</a:t>
            </a:r>
          </a:p>
          <a:p>
            <a:pPr algn="just"/>
            <a:endParaRPr lang="en-US" sz="2800" dirty="0"/>
          </a:p>
        </p:txBody>
      </p:sp>
      <p:sp>
        <p:nvSpPr>
          <p:cNvPr id="2" name="TextBox 8">
            <a:extLst>
              <a:ext uri="{FF2B5EF4-FFF2-40B4-BE49-F238E27FC236}">
                <a16:creationId xmlns:a16="http://schemas.microsoft.com/office/drawing/2014/main" id="{12D3AEB3-5233-6B8B-9D69-0DFE07484365}"/>
              </a:ext>
            </a:extLst>
          </p:cNvPr>
          <p:cNvSpPr txBox="1"/>
          <p:nvPr/>
        </p:nvSpPr>
        <p:spPr>
          <a:xfrm>
            <a:off x="2133600" y="1152770"/>
            <a:ext cx="13642106" cy="987450"/>
          </a:xfrm>
          <a:prstGeom prst="rect">
            <a:avLst/>
          </a:prstGeom>
          <a:solidFill>
            <a:srgbClr val="567E8A"/>
          </a:solidFill>
        </p:spPr>
        <p:txBody>
          <a:bodyPr wrap="square" lIns="0" tIns="0" rIns="0" bIns="0" rtlCol="0" anchor="t">
            <a:spAutoFit/>
          </a:bodyPr>
          <a:lstStyle/>
          <a:p>
            <a:pPr algn="ctr">
              <a:lnSpc>
                <a:spcPts val="7699"/>
              </a:lnSpc>
            </a:pPr>
            <a:r>
              <a:rPr lang="en-US" sz="5499" dirty="0">
                <a:solidFill>
                  <a:schemeClr val="bg1"/>
                </a:solidFill>
                <a:latin typeface="Arima Madurai Bold Italics" panose="020B0604020202020204" charset="0"/>
                <a:cs typeface="Arima Madurai Bold Italics" panose="020B0604020202020204" charset="0"/>
              </a:rPr>
              <a:t>Data Transformation</a:t>
            </a:r>
          </a:p>
        </p:txBody>
      </p:sp>
      <p:sp>
        <p:nvSpPr>
          <p:cNvPr id="9" name="TextBox 8">
            <a:extLst>
              <a:ext uri="{FF2B5EF4-FFF2-40B4-BE49-F238E27FC236}">
                <a16:creationId xmlns:a16="http://schemas.microsoft.com/office/drawing/2014/main" id="{4D788F4E-60AB-E266-FDBA-87B51ED3F136}"/>
              </a:ext>
            </a:extLst>
          </p:cNvPr>
          <p:cNvSpPr txBox="1"/>
          <p:nvPr/>
        </p:nvSpPr>
        <p:spPr>
          <a:xfrm>
            <a:off x="2133600" y="3941000"/>
            <a:ext cx="15087600" cy="1094402"/>
          </a:xfrm>
          <a:prstGeom prst="rect">
            <a:avLst/>
          </a:prstGeom>
          <a:noFill/>
        </p:spPr>
        <p:txBody>
          <a:bodyPr wrap="square">
            <a:spAutoFit/>
          </a:bodyPr>
          <a:lstStyle/>
          <a:p>
            <a:pPr marL="457200" marR="0" indent="-457200" algn="just">
              <a:lnSpc>
                <a:spcPct val="107000"/>
              </a:lnSpc>
              <a:spcBef>
                <a:spcPts val="0"/>
              </a:spcBef>
              <a:spcAft>
                <a:spcPts val="800"/>
              </a:spcAft>
              <a:buFont typeface="Arial" panose="020B0604020202020204" pitchFamily="34" charset="0"/>
              <a:buChar char="•"/>
            </a:pPr>
            <a:r>
              <a:rPr lang="en-US" sz="2800" dirty="0">
                <a:solidFill>
                  <a:srgbClr val="000000"/>
                </a:solidFill>
                <a:latin typeface="Times New Roman"/>
              </a:rPr>
              <a:t>Each class of every categorical variable has been transformed into a new variable with values 0 </a:t>
            </a:r>
          </a:p>
          <a:p>
            <a:pPr marR="0" algn="just">
              <a:lnSpc>
                <a:spcPct val="107000"/>
              </a:lnSpc>
              <a:spcBef>
                <a:spcPts val="0"/>
              </a:spcBef>
              <a:spcAft>
                <a:spcPts val="800"/>
              </a:spcAft>
            </a:pPr>
            <a:r>
              <a:rPr lang="en-US" sz="2800" dirty="0">
                <a:solidFill>
                  <a:srgbClr val="000000"/>
                </a:solidFill>
                <a:latin typeface="Times New Roman"/>
              </a:rPr>
              <a:t>     and 1.</a:t>
            </a:r>
            <a:r>
              <a:rPr lang="en-US" sz="1800" kern="1200" dirty="0">
                <a:solidFill>
                  <a:srgbClr val="FFFFFF"/>
                </a:solidFill>
                <a:latin typeface="Arima Madurai Bold Italics" panose="020B0604020202020204" charset="0"/>
                <a:cs typeface="Arima Madurai Bold Italics" panose="020B0604020202020204" charset="0"/>
              </a:rPr>
              <a:t>numerical variables </a:t>
            </a:r>
            <a:endParaRPr lang="en-US" dirty="0"/>
          </a:p>
        </p:txBody>
      </p:sp>
      <p:sp>
        <p:nvSpPr>
          <p:cNvPr id="13" name="TextBox 12">
            <a:extLst>
              <a:ext uri="{FF2B5EF4-FFF2-40B4-BE49-F238E27FC236}">
                <a16:creationId xmlns:a16="http://schemas.microsoft.com/office/drawing/2014/main" id="{E9F11F33-689D-F57B-DB1A-899FF13858F5}"/>
              </a:ext>
            </a:extLst>
          </p:cNvPr>
          <p:cNvSpPr txBox="1"/>
          <p:nvPr/>
        </p:nvSpPr>
        <p:spPr>
          <a:xfrm>
            <a:off x="2133600" y="7353300"/>
            <a:ext cx="14891576" cy="522259"/>
          </a:xfrm>
          <a:prstGeom prst="rect">
            <a:avLst/>
          </a:prstGeom>
          <a:noFill/>
        </p:spPr>
        <p:txBody>
          <a:bodyPr wrap="square">
            <a:spAutoFit/>
          </a:bodyPr>
          <a:lstStyle/>
          <a:p>
            <a:pPr marL="457200" marR="0" indent="-457200" algn="just">
              <a:lnSpc>
                <a:spcPct val="107000"/>
              </a:lnSpc>
              <a:spcBef>
                <a:spcPts val="0"/>
              </a:spcBef>
              <a:spcAft>
                <a:spcPts val="800"/>
              </a:spcAft>
              <a:buFont typeface="Arial" panose="020B0604020202020204" pitchFamily="34" charset="0"/>
              <a:buChar char="•"/>
            </a:pPr>
            <a:r>
              <a:rPr lang="en-US" sz="2800" dirty="0">
                <a:solidFill>
                  <a:srgbClr val="000000"/>
                </a:solidFill>
                <a:latin typeface="Times New Roman"/>
              </a:rPr>
              <a:t>There are 52 columns altogether after transforming categorical variables to Numerical Variables.</a:t>
            </a:r>
          </a:p>
        </p:txBody>
      </p:sp>
      <p:pic>
        <p:nvPicPr>
          <p:cNvPr id="14" name="Picture 13" descr="A screen shot of a computer&#10;&#10;Description automatically generated">
            <a:extLst>
              <a:ext uri="{FF2B5EF4-FFF2-40B4-BE49-F238E27FC236}">
                <a16:creationId xmlns:a16="http://schemas.microsoft.com/office/drawing/2014/main" id="{14DB0F5A-DBDA-20E3-5A28-F2A11B187E17}"/>
              </a:ext>
            </a:extLst>
          </p:cNvPr>
          <p:cNvPicPr>
            <a:picLocks noChangeAspect="1"/>
          </p:cNvPicPr>
          <p:nvPr/>
        </p:nvPicPr>
        <p:blipFill rotWithShape="1">
          <a:blip r:embed="rId4"/>
          <a:srcRect t="30266"/>
          <a:stretch/>
        </p:blipFill>
        <p:spPr>
          <a:xfrm>
            <a:off x="4191000" y="5066128"/>
            <a:ext cx="8874725" cy="154883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92712F8-36FA-35DF-0CE8-4098D93322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7710" y="1306719"/>
            <a:ext cx="1105408"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9C06E66-1988-984F-2EEA-BD635868436F}"/>
              </a:ext>
            </a:extLst>
          </p:cNvPr>
          <p:cNvPicPr>
            <a:picLocks noChangeAspect="1"/>
          </p:cNvPicPr>
          <p:nvPr/>
        </p:nvPicPr>
        <p:blipFill rotWithShape="1">
          <a:blip r:embed="rId2"/>
          <a:srcRect t="7580" r="6777"/>
          <a:stretch/>
        </p:blipFill>
        <p:spPr>
          <a:xfrm>
            <a:off x="2437531" y="6515100"/>
            <a:ext cx="12782628" cy="1589957"/>
          </a:xfrm>
          <a:prstGeom prst="rect">
            <a:avLst/>
          </a:prstGeom>
        </p:spPr>
      </p:pic>
      <p:cxnSp>
        <p:nvCxnSpPr>
          <p:cNvPr id="12" name="Straight Connector 11">
            <a:extLst>
              <a:ext uri="{FF2B5EF4-FFF2-40B4-BE49-F238E27FC236}">
                <a16:creationId xmlns:a16="http://schemas.microsoft.com/office/drawing/2014/main" id="{AF9469B9-6468-5B6A-E832-8D45903884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33345" y="7847370"/>
            <a:ext cx="15688734"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764B4CB-3B80-F283-1389-68B175F6D079}"/>
              </a:ext>
            </a:extLst>
          </p:cNvPr>
          <p:cNvSpPr txBox="1"/>
          <p:nvPr/>
        </p:nvSpPr>
        <p:spPr>
          <a:xfrm>
            <a:off x="2057400" y="2907006"/>
            <a:ext cx="13411200" cy="995209"/>
          </a:xfrm>
          <a:prstGeom prst="rect">
            <a:avLst/>
          </a:prstGeom>
          <a:noFill/>
        </p:spPr>
        <p:txBody>
          <a:bodyPr wrap="square">
            <a:spAutoFit/>
          </a:bodyPr>
          <a:lstStyle/>
          <a:p>
            <a:pPr marL="457200" marR="0" indent="-457200">
              <a:lnSpc>
                <a:spcPct val="107000"/>
              </a:lnSpc>
              <a:spcBef>
                <a:spcPts val="0"/>
              </a:spcBef>
              <a:spcAft>
                <a:spcPts val="800"/>
              </a:spcAft>
              <a:buFont typeface="Arial" panose="020B0604020202020204" pitchFamily="34" charset="0"/>
              <a:buChar char="•"/>
            </a:pPr>
            <a:r>
              <a:rPr lang="en-US" sz="2800" kern="100" dirty="0">
                <a:effectLst/>
                <a:latin typeface="Times New Roman" panose="02020603050405020304" pitchFamily="18" charset="0"/>
                <a:ea typeface="Aptos" panose="020B0004020202020204" pitchFamily="34" charset="0"/>
                <a:cs typeface="Times New Roman" panose="02020603050405020304" pitchFamily="18" charset="0"/>
              </a:rPr>
              <a:t>This dataset was partitioned into Training, validation and Test datasets with 70% of data being in the Training set, 15% in Validation and the remaining 50% in Test Dataset.</a:t>
            </a: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3FA6F8A9-D545-7AAA-66D2-547C7DD32310}"/>
              </a:ext>
            </a:extLst>
          </p:cNvPr>
          <p:cNvSpPr txBox="1"/>
          <p:nvPr/>
        </p:nvSpPr>
        <p:spPr>
          <a:xfrm>
            <a:off x="2057399" y="4168119"/>
            <a:ext cx="13411201" cy="1917256"/>
          </a:xfrm>
          <a:prstGeom prst="rect">
            <a:avLst/>
          </a:prstGeom>
          <a:noFill/>
        </p:spPr>
        <p:txBody>
          <a:bodyPr wrap="square">
            <a:spAutoFit/>
          </a:bodyPr>
          <a:lstStyle/>
          <a:p>
            <a:pPr marL="457200" marR="0" indent="-457200">
              <a:lnSpc>
                <a:spcPct val="107000"/>
              </a:lnSpc>
              <a:spcBef>
                <a:spcPts val="0"/>
              </a:spcBef>
              <a:spcAft>
                <a:spcPts val="800"/>
              </a:spcAft>
              <a:buFont typeface="Arial" panose="020B0604020202020204" pitchFamily="34" charset="0"/>
              <a:buChar char="•"/>
            </a:pPr>
            <a:r>
              <a:rPr lang="en-US" sz="2800" kern="100" dirty="0">
                <a:effectLst/>
                <a:latin typeface="Times New Roman" panose="02020603050405020304" pitchFamily="18" charset="0"/>
                <a:ea typeface="Aptos" panose="020B0004020202020204" pitchFamily="34" charset="0"/>
                <a:cs typeface="Times New Roman" panose="02020603050405020304" pitchFamily="18" charset="0"/>
              </a:rPr>
              <a:t>Training datasets will be used to train the models and Validation set will be used to tune the hyperparameters. After tuning hyperparameters, the model with the best evaluation metrics will be considered as the final model and that final model will be deployed on to the Test dataset (Unseen data). </a:t>
            </a: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1" name="TextBox 8">
            <a:extLst>
              <a:ext uri="{FF2B5EF4-FFF2-40B4-BE49-F238E27FC236}">
                <a16:creationId xmlns:a16="http://schemas.microsoft.com/office/drawing/2014/main" id="{8F1A0DBA-ACD8-54F1-AAEC-A6527B496746}"/>
              </a:ext>
            </a:extLst>
          </p:cNvPr>
          <p:cNvSpPr txBox="1"/>
          <p:nvPr/>
        </p:nvSpPr>
        <p:spPr>
          <a:xfrm>
            <a:off x="2133600" y="1152770"/>
            <a:ext cx="13642106" cy="987450"/>
          </a:xfrm>
          <a:prstGeom prst="rect">
            <a:avLst/>
          </a:prstGeom>
          <a:solidFill>
            <a:srgbClr val="567E8A"/>
          </a:solidFill>
        </p:spPr>
        <p:txBody>
          <a:bodyPr wrap="square" lIns="0" tIns="0" rIns="0" bIns="0" rtlCol="0" anchor="t">
            <a:spAutoFit/>
          </a:bodyPr>
          <a:lstStyle/>
          <a:p>
            <a:pPr algn="ctr">
              <a:lnSpc>
                <a:spcPts val="7699"/>
              </a:lnSpc>
            </a:pPr>
            <a:r>
              <a:rPr lang="en-US" sz="5499" dirty="0">
                <a:solidFill>
                  <a:schemeClr val="bg1"/>
                </a:solidFill>
                <a:latin typeface="Arima Madurai Bold Italics" panose="020B0604020202020204" charset="0"/>
                <a:cs typeface="Arima Madurai Bold Italics" panose="020B0604020202020204" charset="0"/>
              </a:rPr>
              <a:t>Data Partition</a:t>
            </a:r>
          </a:p>
        </p:txBody>
      </p:sp>
    </p:spTree>
    <p:extLst>
      <p:ext uri="{BB962C8B-B14F-4D97-AF65-F5344CB8AC3E}">
        <p14:creationId xmlns:p14="http://schemas.microsoft.com/office/powerpoint/2010/main" val="2608427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8158-5D01-4F8D-25CD-D8C7BF9ACA6B}"/>
              </a:ext>
            </a:extLst>
          </p:cNvPr>
          <p:cNvSpPr>
            <a:spLocks noGrp="1"/>
          </p:cNvSpPr>
          <p:nvPr>
            <p:ph type="title"/>
          </p:nvPr>
        </p:nvSpPr>
        <p:spPr>
          <a:xfrm>
            <a:off x="1143000" y="1042783"/>
            <a:ext cx="15011400" cy="1143000"/>
          </a:xfrm>
          <a:solidFill>
            <a:srgbClr val="567E8A"/>
          </a:solidFill>
        </p:spPr>
        <p:txBody>
          <a:bodyPr/>
          <a:lstStyle/>
          <a:p>
            <a:r>
              <a:rPr lang="en-US" sz="4400" kern="1200" dirty="0">
                <a:solidFill>
                  <a:srgbClr val="FFFFFF"/>
                </a:solidFill>
                <a:latin typeface="Arima Madurai Bold Italics" panose="020B0604020202020204" charset="0"/>
                <a:cs typeface="Arima Madurai Bold Italics" panose="020B0604020202020204" charset="0"/>
              </a:rPr>
              <a:t>Model Selection</a:t>
            </a:r>
            <a:endParaRPr lang="en-US" dirty="0">
              <a:latin typeface="Arima Madurai Bold Italics" panose="020B0604020202020204" charset="0"/>
              <a:cs typeface="Arima Madurai Bold Italics" panose="020B0604020202020204" charset="0"/>
            </a:endParaRPr>
          </a:p>
        </p:txBody>
      </p:sp>
      <p:sp>
        <p:nvSpPr>
          <p:cNvPr id="3" name="Content Placeholder 2">
            <a:extLst>
              <a:ext uri="{FF2B5EF4-FFF2-40B4-BE49-F238E27FC236}">
                <a16:creationId xmlns:a16="http://schemas.microsoft.com/office/drawing/2014/main" id="{7AC435CC-7071-4AA6-0BCB-D98A808DC9CD}"/>
              </a:ext>
            </a:extLst>
          </p:cNvPr>
          <p:cNvSpPr>
            <a:spLocks noGrp="1"/>
          </p:cNvSpPr>
          <p:nvPr>
            <p:ph idx="1"/>
          </p:nvPr>
        </p:nvSpPr>
        <p:spPr>
          <a:xfrm>
            <a:off x="2286000" y="2857500"/>
            <a:ext cx="13868400" cy="3505200"/>
          </a:xfrm>
        </p:spPr>
        <p:txBody>
          <a:bodyPr>
            <a:normAutofit/>
          </a:bodyPr>
          <a:lstStyle/>
          <a:p>
            <a:endParaRPr lang="en-US" sz="2800" dirty="0"/>
          </a:p>
          <a:p>
            <a:r>
              <a:rPr lang="en-US" sz="2800" dirty="0"/>
              <a:t>As the Target variable is a categorical variable, below models were chosen:</a:t>
            </a:r>
          </a:p>
          <a:p>
            <a:endParaRPr lang="en-US" sz="2800" dirty="0"/>
          </a:p>
          <a:p>
            <a:pPr marL="514350" indent="-514350">
              <a:buFont typeface="+mj-lt"/>
              <a:buAutoNum type="arabicPeriod"/>
            </a:pPr>
            <a:r>
              <a:rPr lang="en-US" sz="2800" dirty="0"/>
              <a:t>KNN</a:t>
            </a:r>
          </a:p>
          <a:p>
            <a:pPr marL="514350" indent="-514350">
              <a:buFont typeface="+mj-lt"/>
              <a:buAutoNum type="arabicPeriod"/>
            </a:pPr>
            <a:r>
              <a:rPr lang="en-US" sz="2800" dirty="0"/>
              <a:t>Logistic Regression </a:t>
            </a:r>
          </a:p>
          <a:p>
            <a:pPr marL="514350" indent="-514350">
              <a:buFont typeface="+mj-lt"/>
              <a:buAutoNum type="arabicPeriod"/>
            </a:pPr>
            <a:r>
              <a:rPr lang="en-US" sz="2800" dirty="0"/>
              <a:t>Decision Trees</a:t>
            </a:r>
          </a:p>
          <a:p>
            <a:endParaRPr lang="en-US" sz="2800" dirty="0"/>
          </a:p>
        </p:txBody>
      </p:sp>
    </p:spTree>
    <p:extLst>
      <p:ext uri="{BB962C8B-B14F-4D97-AF65-F5344CB8AC3E}">
        <p14:creationId xmlns:p14="http://schemas.microsoft.com/office/powerpoint/2010/main" val="1013889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5FED0-4EF9-F418-AEBC-A0BA49B8FFF5}"/>
              </a:ext>
            </a:extLst>
          </p:cNvPr>
          <p:cNvSpPr>
            <a:spLocks noGrp="1"/>
          </p:cNvSpPr>
          <p:nvPr>
            <p:ph type="title"/>
          </p:nvPr>
        </p:nvSpPr>
        <p:spPr>
          <a:xfrm>
            <a:off x="1295400" y="350838"/>
            <a:ext cx="14859000" cy="906462"/>
          </a:xfrm>
          <a:solidFill>
            <a:srgbClr val="567E8A"/>
          </a:solidFill>
        </p:spPr>
        <p:txBody>
          <a:bodyPr/>
          <a:lstStyle/>
          <a:p>
            <a:r>
              <a:rPr lang="en-US" sz="4400" kern="1200" dirty="0">
                <a:solidFill>
                  <a:srgbClr val="FFFFFF"/>
                </a:solidFill>
                <a:latin typeface="Arima Madurai Bold Italics" panose="020B0604020202020204" charset="0"/>
                <a:cs typeface="Arima Madurai Bold Italics" panose="020B0604020202020204" charset="0"/>
              </a:rPr>
              <a:t>Model Building: K-NN Model</a:t>
            </a:r>
            <a:endParaRPr lang="en-US" dirty="0">
              <a:latin typeface="Arima Madurai Bold Italics" panose="020B0604020202020204" charset="0"/>
              <a:cs typeface="Arima Madurai Bold Italics" panose="020B0604020202020204" charset="0"/>
            </a:endParaRPr>
          </a:p>
        </p:txBody>
      </p:sp>
      <p:sp>
        <p:nvSpPr>
          <p:cNvPr id="3" name="Content Placeholder 2">
            <a:extLst>
              <a:ext uri="{FF2B5EF4-FFF2-40B4-BE49-F238E27FC236}">
                <a16:creationId xmlns:a16="http://schemas.microsoft.com/office/drawing/2014/main" id="{B4C7BFAE-E91B-0DDF-B1C2-F281BBE5E9E9}"/>
              </a:ext>
            </a:extLst>
          </p:cNvPr>
          <p:cNvSpPr>
            <a:spLocks noGrp="1"/>
          </p:cNvSpPr>
          <p:nvPr>
            <p:ph idx="1"/>
          </p:nvPr>
        </p:nvSpPr>
        <p:spPr>
          <a:xfrm>
            <a:off x="1752600" y="1608932"/>
            <a:ext cx="15087600" cy="7764462"/>
          </a:xfrm>
        </p:spPr>
        <p:txBody>
          <a:bodyPr/>
          <a:lstStyle/>
          <a:p>
            <a:pPr marL="285750" indent="-285750" defTabSz="841248">
              <a:spcAft>
                <a:spcPts val="600"/>
              </a:spcAft>
              <a:buFont typeface="Arial" panose="020B0604020202020204" pitchFamily="34" charset="0"/>
              <a:buChar char="•"/>
            </a:pPr>
            <a:r>
              <a:rPr lang="en-US" sz="2800" dirty="0"/>
              <a:t>5-fold cross-validation has been used on the Training dataset and KNN model was implemented.</a:t>
            </a:r>
          </a:p>
          <a:p>
            <a:pPr marL="0" indent="0" defTabSz="841248">
              <a:spcAft>
                <a:spcPts val="600"/>
              </a:spcAft>
              <a:buNone/>
            </a:pPr>
            <a:endParaRPr lang="en-US" dirty="0"/>
          </a:p>
          <a:p>
            <a:pPr marL="0" indent="0" defTabSz="841248">
              <a:spcAft>
                <a:spcPts val="600"/>
              </a:spcAft>
              <a:buNone/>
            </a:pPr>
            <a:endParaRPr lang="en-US" dirty="0"/>
          </a:p>
        </p:txBody>
      </p:sp>
      <p:pic>
        <p:nvPicPr>
          <p:cNvPr id="5" name="Picture 4">
            <a:extLst>
              <a:ext uri="{FF2B5EF4-FFF2-40B4-BE49-F238E27FC236}">
                <a16:creationId xmlns:a16="http://schemas.microsoft.com/office/drawing/2014/main" id="{B2CB40C4-D0AB-04DC-6ADC-DB710E701303}"/>
              </a:ext>
            </a:extLst>
          </p:cNvPr>
          <p:cNvPicPr>
            <a:picLocks noChangeAspect="1"/>
          </p:cNvPicPr>
          <p:nvPr/>
        </p:nvPicPr>
        <p:blipFill>
          <a:blip r:embed="rId2"/>
          <a:stretch>
            <a:fillRect/>
          </a:stretch>
        </p:blipFill>
        <p:spPr>
          <a:xfrm>
            <a:off x="3971003" y="4762500"/>
            <a:ext cx="6248400" cy="5173662"/>
          </a:xfrm>
          <a:prstGeom prst="rect">
            <a:avLst/>
          </a:prstGeom>
        </p:spPr>
      </p:pic>
      <p:pic>
        <p:nvPicPr>
          <p:cNvPr id="4" name="Picture 3">
            <a:extLst>
              <a:ext uri="{FF2B5EF4-FFF2-40B4-BE49-F238E27FC236}">
                <a16:creationId xmlns:a16="http://schemas.microsoft.com/office/drawing/2014/main" id="{FCE9B3C8-C27B-D31A-1C6E-2B15D0014F66}"/>
              </a:ext>
            </a:extLst>
          </p:cNvPr>
          <p:cNvPicPr>
            <a:picLocks noChangeAspect="1"/>
          </p:cNvPicPr>
          <p:nvPr/>
        </p:nvPicPr>
        <p:blipFill rotWithShape="1">
          <a:blip r:embed="rId3"/>
          <a:srcRect t="13441"/>
          <a:stretch/>
        </p:blipFill>
        <p:spPr bwMode="auto">
          <a:xfrm>
            <a:off x="3810000" y="2273171"/>
            <a:ext cx="10287000" cy="25574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63812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5FED0-4EF9-F418-AEBC-A0BA49B8FFF5}"/>
              </a:ext>
            </a:extLst>
          </p:cNvPr>
          <p:cNvSpPr>
            <a:spLocks noGrp="1"/>
          </p:cNvSpPr>
          <p:nvPr>
            <p:ph type="title"/>
          </p:nvPr>
        </p:nvSpPr>
        <p:spPr>
          <a:xfrm>
            <a:off x="1371600" y="274638"/>
            <a:ext cx="14859000" cy="1058862"/>
          </a:xfrm>
          <a:solidFill>
            <a:srgbClr val="567E8A"/>
          </a:solidFill>
        </p:spPr>
        <p:txBody>
          <a:bodyPr/>
          <a:lstStyle/>
          <a:p>
            <a:r>
              <a:rPr lang="en-US" dirty="0">
                <a:solidFill>
                  <a:srgbClr val="FFFFFF"/>
                </a:solidFill>
                <a:latin typeface="Arima Madurai Bold Italics" panose="020B0604020202020204" charset="0"/>
                <a:cs typeface="Arima Madurai Bold Italics" panose="020B0604020202020204" charset="0"/>
              </a:rPr>
              <a:t>Performance Evaluation </a:t>
            </a:r>
            <a:r>
              <a:rPr lang="en-US" sz="4400" kern="1200" dirty="0">
                <a:solidFill>
                  <a:srgbClr val="FFFFFF"/>
                </a:solidFill>
                <a:latin typeface="Arima Madurai Bold Italics" panose="020B0604020202020204" charset="0"/>
                <a:cs typeface="Arima Madurai Bold Italics" panose="020B0604020202020204" charset="0"/>
              </a:rPr>
              <a:t>: K-NN Model</a:t>
            </a:r>
            <a:endParaRPr lang="en-US" dirty="0">
              <a:latin typeface="Arima Madurai Bold Italics" panose="020B0604020202020204" charset="0"/>
              <a:cs typeface="Arima Madurai Bold Italics" panose="020B0604020202020204" charset="0"/>
            </a:endParaRPr>
          </a:p>
        </p:txBody>
      </p:sp>
      <p:sp>
        <p:nvSpPr>
          <p:cNvPr id="3" name="Content Placeholder 2">
            <a:extLst>
              <a:ext uri="{FF2B5EF4-FFF2-40B4-BE49-F238E27FC236}">
                <a16:creationId xmlns:a16="http://schemas.microsoft.com/office/drawing/2014/main" id="{B4C7BFAE-E91B-0DDF-B1C2-F281BBE5E9E9}"/>
              </a:ext>
            </a:extLst>
          </p:cNvPr>
          <p:cNvSpPr>
            <a:spLocks noGrp="1"/>
          </p:cNvSpPr>
          <p:nvPr>
            <p:ph idx="1"/>
          </p:nvPr>
        </p:nvSpPr>
        <p:spPr>
          <a:xfrm>
            <a:off x="1371600" y="1638300"/>
            <a:ext cx="15087600" cy="7764462"/>
          </a:xfrm>
        </p:spPr>
        <p:txBody>
          <a:bodyPr>
            <a:normAutofit/>
          </a:bodyPr>
          <a:lstStyle/>
          <a:p>
            <a:pPr marL="0" indent="0" defTabSz="841248">
              <a:spcAft>
                <a:spcPts val="600"/>
              </a:spcAft>
              <a:buNone/>
            </a:pPr>
            <a:r>
              <a:rPr lang="en-US" sz="2800" dirty="0"/>
              <a:t>This model was then deployed onto Validation dataset and Confusion Matrix was used as the performance measure.</a:t>
            </a:r>
          </a:p>
          <a:p>
            <a:pPr marL="0" indent="0" defTabSz="841248">
              <a:spcAft>
                <a:spcPts val="600"/>
              </a:spcAft>
              <a:buNone/>
            </a:pPr>
            <a:endParaRPr lang="en-US" sz="2800" dirty="0"/>
          </a:p>
        </p:txBody>
      </p:sp>
      <p:pic>
        <p:nvPicPr>
          <p:cNvPr id="7" name="Picture 6">
            <a:extLst>
              <a:ext uri="{FF2B5EF4-FFF2-40B4-BE49-F238E27FC236}">
                <a16:creationId xmlns:a16="http://schemas.microsoft.com/office/drawing/2014/main" id="{2564B01C-785B-25B3-9299-E08A91132DF6}"/>
              </a:ext>
            </a:extLst>
          </p:cNvPr>
          <p:cNvPicPr>
            <a:picLocks noChangeAspect="1"/>
          </p:cNvPicPr>
          <p:nvPr/>
        </p:nvPicPr>
        <p:blipFill>
          <a:blip r:embed="rId2"/>
          <a:stretch>
            <a:fillRect/>
          </a:stretch>
        </p:blipFill>
        <p:spPr>
          <a:xfrm>
            <a:off x="4648200" y="3543300"/>
            <a:ext cx="6248400" cy="5707062"/>
          </a:xfrm>
          <a:prstGeom prst="rect">
            <a:avLst/>
          </a:prstGeom>
        </p:spPr>
      </p:pic>
    </p:spTree>
    <p:extLst>
      <p:ext uri="{BB962C8B-B14F-4D97-AF65-F5344CB8AC3E}">
        <p14:creationId xmlns:p14="http://schemas.microsoft.com/office/powerpoint/2010/main" val="1151870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D01C1-62A6-809B-6B53-46864B5F6608}"/>
              </a:ext>
            </a:extLst>
          </p:cNvPr>
          <p:cNvSpPr>
            <a:spLocks noGrp="1"/>
          </p:cNvSpPr>
          <p:nvPr>
            <p:ph type="title"/>
          </p:nvPr>
        </p:nvSpPr>
        <p:spPr>
          <a:xfrm>
            <a:off x="1143000" y="342900"/>
            <a:ext cx="13716000" cy="830262"/>
          </a:xfrm>
          <a:solidFill>
            <a:srgbClr val="567E8A"/>
          </a:solidFill>
        </p:spPr>
        <p:txBody>
          <a:bodyPr/>
          <a:lstStyle/>
          <a:p>
            <a:r>
              <a:rPr lang="en-US" dirty="0">
                <a:solidFill>
                  <a:schemeClr val="bg1"/>
                </a:solidFill>
                <a:latin typeface="Arima Madurai Bold Italics" panose="020B0604020202020204" charset="0"/>
                <a:cs typeface="Arima Madurai Bold Italics" panose="020B0604020202020204" charset="0"/>
              </a:rPr>
              <a:t>Model Building: Logistic Regression</a:t>
            </a:r>
          </a:p>
        </p:txBody>
      </p:sp>
      <p:sp>
        <p:nvSpPr>
          <p:cNvPr id="3" name="Content Placeholder 2">
            <a:extLst>
              <a:ext uri="{FF2B5EF4-FFF2-40B4-BE49-F238E27FC236}">
                <a16:creationId xmlns:a16="http://schemas.microsoft.com/office/drawing/2014/main" id="{E95DAAA2-D1D1-70A0-05FC-77B471265738}"/>
              </a:ext>
            </a:extLst>
          </p:cNvPr>
          <p:cNvSpPr>
            <a:spLocks noGrp="1"/>
          </p:cNvSpPr>
          <p:nvPr>
            <p:ph idx="1"/>
          </p:nvPr>
        </p:nvSpPr>
        <p:spPr>
          <a:xfrm>
            <a:off x="1143000" y="1485900"/>
            <a:ext cx="16840200" cy="2209800"/>
          </a:xfrm>
        </p:spPr>
        <p:txBody>
          <a:bodyPr>
            <a:noAutofit/>
          </a:bodyPr>
          <a:lstStyle/>
          <a:p>
            <a:r>
              <a:rPr lang="en-US" sz="2800" dirty="0"/>
              <a:t>Logistic regression predicts class probabilities and classifies instances based on a set threshold, making it straightforward to interpret.</a:t>
            </a:r>
          </a:p>
          <a:p>
            <a:pPr marL="0" indent="0">
              <a:buNone/>
            </a:pPr>
            <a:endParaRPr lang="en-US" sz="2800" dirty="0"/>
          </a:p>
          <a:p>
            <a:r>
              <a:rPr lang="en-US" sz="2800" dirty="0">
                <a:solidFill>
                  <a:schemeClr val="tx1">
                    <a:lumMod val="95000"/>
                    <a:lumOff val="5000"/>
                  </a:schemeClr>
                </a:solidFill>
              </a:rPr>
              <a:t>It offers probabilistic outcomes with minimal hyperparameters, aiding in confident decision-making.</a:t>
            </a:r>
          </a:p>
          <a:p>
            <a:pPr marL="0" indent="0">
              <a:buNone/>
            </a:pPr>
            <a:endParaRPr lang="en-US" sz="2800" dirty="0"/>
          </a:p>
        </p:txBody>
      </p:sp>
      <p:pic>
        <p:nvPicPr>
          <p:cNvPr id="4" name="Picture 3">
            <a:extLst>
              <a:ext uri="{FF2B5EF4-FFF2-40B4-BE49-F238E27FC236}">
                <a16:creationId xmlns:a16="http://schemas.microsoft.com/office/drawing/2014/main" id="{5644F0C2-F825-59C3-0CE7-905B292EA0F5}"/>
              </a:ext>
            </a:extLst>
          </p:cNvPr>
          <p:cNvPicPr>
            <a:picLocks noChangeAspect="1"/>
          </p:cNvPicPr>
          <p:nvPr/>
        </p:nvPicPr>
        <p:blipFill>
          <a:blip r:embed="rId2"/>
          <a:stretch>
            <a:fillRect/>
          </a:stretch>
        </p:blipFill>
        <p:spPr>
          <a:xfrm>
            <a:off x="1524000" y="3848100"/>
            <a:ext cx="10591800" cy="1694497"/>
          </a:xfrm>
          <a:prstGeom prst="rect">
            <a:avLst/>
          </a:prstGeom>
        </p:spPr>
      </p:pic>
      <p:pic>
        <p:nvPicPr>
          <p:cNvPr id="6" name="Picture 5">
            <a:extLst>
              <a:ext uri="{FF2B5EF4-FFF2-40B4-BE49-F238E27FC236}">
                <a16:creationId xmlns:a16="http://schemas.microsoft.com/office/drawing/2014/main" id="{E0BD09C9-AC9A-92D5-DF82-6E84DCA4DACF}"/>
              </a:ext>
            </a:extLst>
          </p:cNvPr>
          <p:cNvPicPr>
            <a:picLocks noChangeAspect="1"/>
          </p:cNvPicPr>
          <p:nvPr/>
        </p:nvPicPr>
        <p:blipFill rotWithShape="1">
          <a:blip r:embed="rId3"/>
          <a:srcRect b="29147"/>
          <a:stretch/>
        </p:blipFill>
        <p:spPr>
          <a:xfrm>
            <a:off x="1905000" y="5723265"/>
            <a:ext cx="9829800" cy="3916035"/>
          </a:xfrm>
          <a:prstGeom prst="rect">
            <a:avLst/>
          </a:prstGeom>
        </p:spPr>
      </p:pic>
    </p:spTree>
    <p:extLst>
      <p:ext uri="{BB962C8B-B14F-4D97-AF65-F5344CB8AC3E}">
        <p14:creationId xmlns:p14="http://schemas.microsoft.com/office/powerpoint/2010/main" val="4225267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D01C1-62A6-809B-6B53-46864B5F6608}"/>
              </a:ext>
            </a:extLst>
          </p:cNvPr>
          <p:cNvSpPr>
            <a:spLocks noGrp="1"/>
          </p:cNvSpPr>
          <p:nvPr>
            <p:ph type="title"/>
          </p:nvPr>
        </p:nvSpPr>
        <p:spPr>
          <a:xfrm>
            <a:off x="1143000" y="342900"/>
            <a:ext cx="13716000" cy="830262"/>
          </a:xfrm>
          <a:solidFill>
            <a:srgbClr val="567E8A"/>
          </a:solidFill>
        </p:spPr>
        <p:txBody>
          <a:bodyPr/>
          <a:lstStyle/>
          <a:p>
            <a:r>
              <a:rPr lang="en-US" dirty="0">
                <a:solidFill>
                  <a:schemeClr val="bg1"/>
                </a:solidFill>
                <a:latin typeface="Arima Madurai Bold Italics" panose="020B0604020202020204" charset="0"/>
                <a:cs typeface="Arima Madurai Bold Italics" panose="020B0604020202020204" charset="0"/>
              </a:rPr>
              <a:t>Performance Evaluation: Logistic Regression</a:t>
            </a:r>
          </a:p>
        </p:txBody>
      </p:sp>
      <p:pic>
        <p:nvPicPr>
          <p:cNvPr id="8" name="Picture 7">
            <a:extLst>
              <a:ext uri="{FF2B5EF4-FFF2-40B4-BE49-F238E27FC236}">
                <a16:creationId xmlns:a16="http://schemas.microsoft.com/office/drawing/2014/main" id="{1841FD25-F957-B191-546F-2BB8641AF864}"/>
              </a:ext>
            </a:extLst>
          </p:cNvPr>
          <p:cNvPicPr>
            <a:picLocks noChangeAspect="1"/>
          </p:cNvPicPr>
          <p:nvPr/>
        </p:nvPicPr>
        <p:blipFill>
          <a:blip r:embed="rId2"/>
          <a:stretch>
            <a:fillRect/>
          </a:stretch>
        </p:blipFill>
        <p:spPr>
          <a:xfrm>
            <a:off x="1905000" y="1714500"/>
            <a:ext cx="11125200" cy="1694496"/>
          </a:xfrm>
          <a:prstGeom prst="rect">
            <a:avLst/>
          </a:prstGeom>
        </p:spPr>
      </p:pic>
      <p:sp>
        <p:nvSpPr>
          <p:cNvPr id="10" name="TextBox 9">
            <a:extLst>
              <a:ext uri="{FF2B5EF4-FFF2-40B4-BE49-F238E27FC236}">
                <a16:creationId xmlns:a16="http://schemas.microsoft.com/office/drawing/2014/main" id="{4C7D1109-121A-BE68-B4EC-E790FEA2F168}"/>
              </a:ext>
            </a:extLst>
          </p:cNvPr>
          <p:cNvSpPr txBox="1"/>
          <p:nvPr/>
        </p:nvSpPr>
        <p:spPr>
          <a:xfrm>
            <a:off x="1895168" y="3627168"/>
            <a:ext cx="13802032" cy="954107"/>
          </a:xfrm>
          <a:prstGeom prst="rect">
            <a:avLst/>
          </a:prstGeom>
          <a:noFill/>
        </p:spPr>
        <p:txBody>
          <a:bodyPr wrap="square">
            <a:spAutoFit/>
          </a:bodyPr>
          <a:lstStyle/>
          <a:p>
            <a:pPr marL="457200" indent="-457200">
              <a:buFont typeface="Arial" panose="020B0604020202020204" pitchFamily="34" charset="0"/>
              <a:buChar char="•"/>
            </a:pPr>
            <a:r>
              <a:rPr lang="en-US" sz="2800" dirty="0">
                <a:effectLst/>
                <a:latin typeface="Times New Roman" panose="02020603050405020304" pitchFamily="18" charset="0"/>
                <a:ea typeface="Aptos" panose="020B0004020202020204" pitchFamily="34" charset="0"/>
              </a:rPr>
              <a:t>A classification threshold of 20% was considered appropriate as we want to predict every customer who would subscribe to a term deposit.</a:t>
            </a:r>
            <a:endParaRPr lang="en-US" sz="2800" dirty="0"/>
          </a:p>
        </p:txBody>
      </p:sp>
      <p:pic>
        <p:nvPicPr>
          <p:cNvPr id="11" name="Picture 10">
            <a:extLst>
              <a:ext uri="{FF2B5EF4-FFF2-40B4-BE49-F238E27FC236}">
                <a16:creationId xmlns:a16="http://schemas.microsoft.com/office/drawing/2014/main" id="{100E5DB6-4BFE-763A-EDB7-667A64A7C850}"/>
              </a:ext>
            </a:extLst>
          </p:cNvPr>
          <p:cNvPicPr>
            <a:picLocks noChangeAspect="1"/>
          </p:cNvPicPr>
          <p:nvPr/>
        </p:nvPicPr>
        <p:blipFill>
          <a:blip r:embed="rId3"/>
          <a:stretch>
            <a:fillRect/>
          </a:stretch>
        </p:blipFill>
        <p:spPr>
          <a:xfrm>
            <a:off x="1752600" y="4991100"/>
            <a:ext cx="7543799" cy="4572000"/>
          </a:xfrm>
          <a:prstGeom prst="rect">
            <a:avLst/>
          </a:prstGeom>
        </p:spPr>
      </p:pic>
      <p:pic>
        <p:nvPicPr>
          <p:cNvPr id="12" name="Picture 11" descr="A graph of a curve&#10;&#10;Description automatically generated">
            <a:extLst>
              <a:ext uri="{FF2B5EF4-FFF2-40B4-BE49-F238E27FC236}">
                <a16:creationId xmlns:a16="http://schemas.microsoft.com/office/drawing/2014/main" id="{10288BB0-2A4C-6F12-13B1-0D1FA2082383}"/>
              </a:ext>
            </a:extLst>
          </p:cNvPr>
          <p:cNvPicPr>
            <a:picLocks noChangeAspect="1"/>
          </p:cNvPicPr>
          <p:nvPr/>
        </p:nvPicPr>
        <p:blipFill>
          <a:blip r:embed="rId4"/>
          <a:stretch>
            <a:fillRect/>
          </a:stretch>
        </p:blipFill>
        <p:spPr>
          <a:xfrm>
            <a:off x="8610600" y="4810508"/>
            <a:ext cx="6248400" cy="5133592"/>
          </a:xfrm>
          <a:prstGeom prst="rect">
            <a:avLst/>
          </a:prstGeom>
        </p:spPr>
      </p:pic>
    </p:spTree>
    <p:extLst>
      <p:ext uri="{BB962C8B-B14F-4D97-AF65-F5344CB8AC3E}">
        <p14:creationId xmlns:p14="http://schemas.microsoft.com/office/powerpoint/2010/main" val="2125418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5178828" cy="10286924"/>
          </a:xfrm>
          <a:custGeom>
            <a:avLst/>
            <a:gdLst/>
            <a:ahLst/>
            <a:cxnLst/>
            <a:rect l="l" t="t" r="r" b="b"/>
            <a:pathLst>
              <a:path w="5178828" h="10286924">
                <a:moveTo>
                  <a:pt x="0" y="0"/>
                </a:moveTo>
                <a:lnTo>
                  <a:pt x="5178828" y="0"/>
                </a:lnTo>
                <a:lnTo>
                  <a:pt x="5178828" y="10286924"/>
                </a:lnTo>
                <a:lnTo>
                  <a:pt x="0" y="102869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7775565" y="8233429"/>
            <a:ext cx="1024871" cy="1024871"/>
          </a:xfrm>
          <a:custGeom>
            <a:avLst/>
            <a:gdLst/>
            <a:ahLst/>
            <a:cxnLst/>
            <a:rect l="l" t="t" r="r" b="b"/>
            <a:pathLst>
              <a:path w="1024871" h="1024871">
                <a:moveTo>
                  <a:pt x="0" y="0"/>
                </a:moveTo>
                <a:lnTo>
                  <a:pt x="1024870" y="0"/>
                </a:lnTo>
                <a:lnTo>
                  <a:pt x="1024870" y="1024871"/>
                </a:lnTo>
                <a:lnTo>
                  <a:pt x="0" y="102487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p:cNvGrpSpPr>
            <a:grpSpLocks noChangeAspect="1"/>
          </p:cNvGrpSpPr>
          <p:nvPr/>
        </p:nvGrpSpPr>
        <p:grpSpPr>
          <a:xfrm>
            <a:off x="1749476" y="1720710"/>
            <a:ext cx="6852933" cy="6851742"/>
            <a:chOff x="0" y="0"/>
            <a:chExt cx="9137244" cy="9135656"/>
          </a:xfrm>
        </p:grpSpPr>
        <p:sp>
          <p:nvSpPr>
            <p:cNvPr id="5" name="Freeform 5"/>
            <p:cNvSpPr/>
            <p:nvPr/>
          </p:nvSpPr>
          <p:spPr>
            <a:xfrm>
              <a:off x="0" y="0"/>
              <a:ext cx="9137902" cy="9135617"/>
            </a:xfrm>
            <a:custGeom>
              <a:avLst/>
              <a:gdLst/>
              <a:ahLst/>
              <a:cxnLst/>
              <a:rect l="l" t="t" r="r" b="b"/>
              <a:pathLst>
                <a:path w="9137902" h="9135617">
                  <a:moveTo>
                    <a:pt x="4569460" y="0"/>
                  </a:moveTo>
                  <a:cubicBezTo>
                    <a:pt x="4568952" y="0"/>
                    <a:pt x="4568444" y="0"/>
                    <a:pt x="4567936" y="0"/>
                  </a:cubicBezTo>
                  <a:lnTo>
                    <a:pt x="4343654" y="5461"/>
                  </a:lnTo>
                  <a:cubicBezTo>
                    <a:pt x="4268978" y="9144"/>
                    <a:pt x="4194429" y="14605"/>
                    <a:pt x="4120007" y="21844"/>
                  </a:cubicBezTo>
                  <a:lnTo>
                    <a:pt x="3897376" y="49276"/>
                  </a:lnTo>
                  <a:cubicBezTo>
                    <a:pt x="3823462" y="60198"/>
                    <a:pt x="3749802" y="73025"/>
                    <a:pt x="3676396" y="87503"/>
                  </a:cubicBezTo>
                  <a:lnTo>
                    <a:pt x="3457575" y="136525"/>
                  </a:lnTo>
                  <a:cubicBezTo>
                    <a:pt x="3385058" y="154686"/>
                    <a:pt x="3313049" y="174625"/>
                    <a:pt x="3241421" y="196215"/>
                  </a:cubicBezTo>
                  <a:lnTo>
                    <a:pt x="3028442" y="266446"/>
                  </a:lnTo>
                  <a:cubicBezTo>
                    <a:pt x="2958084" y="291592"/>
                    <a:pt x="2888234" y="318516"/>
                    <a:pt x="2819146" y="347091"/>
                  </a:cubicBezTo>
                  <a:lnTo>
                    <a:pt x="2614168" y="437896"/>
                  </a:lnTo>
                  <a:cubicBezTo>
                    <a:pt x="2546604" y="469900"/>
                    <a:pt x="2479802" y="503428"/>
                    <a:pt x="2413889" y="538734"/>
                  </a:cubicBezTo>
                  <a:lnTo>
                    <a:pt x="2218690" y="649224"/>
                  </a:lnTo>
                  <a:cubicBezTo>
                    <a:pt x="2154555" y="687705"/>
                    <a:pt x="2091436" y="727583"/>
                    <a:pt x="2029206" y="769112"/>
                  </a:cubicBezTo>
                  <a:lnTo>
                    <a:pt x="1845945" y="898398"/>
                  </a:lnTo>
                  <a:cubicBezTo>
                    <a:pt x="1785874" y="942975"/>
                    <a:pt x="1726946" y="988949"/>
                    <a:pt x="1669161" y="1036320"/>
                  </a:cubicBezTo>
                  <a:lnTo>
                    <a:pt x="1499362" y="1182751"/>
                  </a:lnTo>
                  <a:cubicBezTo>
                    <a:pt x="1443990" y="1232916"/>
                    <a:pt x="1389761" y="1284478"/>
                    <a:pt x="1336929" y="1337310"/>
                  </a:cubicBezTo>
                  <a:lnTo>
                    <a:pt x="1182243" y="1499743"/>
                  </a:lnTo>
                  <a:cubicBezTo>
                    <a:pt x="1132078" y="1555115"/>
                    <a:pt x="1083183" y="1611757"/>
                    <a:pt x="1035685" y="1669542"/>
                  </a:cubicBezTo>
                  <a:lnTo>
                    <a:pt x="897763" y="1846199"/>
                  </a:lnTo>
                  <a:cubicBezTo>
                    <a:pt x="853186" y="1906270"/>
                    <a:pt x="810133" y="1967357"/>
                    <a:pt x="768604" y="2029587"/>
                  </a:cubicBezTo>
                  <a:lnTo>
                    <a:pt x="648589" y="2219071"/>
                  </a:lnTo>
                  <a:cubicBezTo>
                    <a:pt x="610108" y="2283206"/>
                    <a:pt x="573278" y="2348230"/>
                    <a:pt x="537972" y="2414143"/>
                  </a:cubicBezTo>
                  <a:lnTo>
                    <a:pt x="437134" y="2614422"/>
                  </a:lnTo>
                  <a:cubicBezTo>
                    <a:pt x="405130" y="2681986"/>
                    <a:pt x="374904" y="2750312"/>
                    <a:pt x="346202" y="2819400"/>
                  </a:cubicBezTo>
                  <a:lnTo>
                    <a:pt x="265430" y="3028569"/>
                  </a:lnTo>
                  <a:cubicBezTo>
                    <a:pt x="240284" y="3098927"/>
                    <a:pt x="216789" y="3169920"/>
                    <a:pt x="195072" y="3241548"/>
                  </a:cubicBezTo>
                  <a:lnTo>
                    <a:pt x="135255" y="3457702"/>
                  </a:lnTo>
                  <a:cubicBezTo>
                    <a:pt x="117094" y="3530219"/>
                    <a:pt x="100711" y="3603117"/>
                    <a:pt x="86106" y="3676523"/>
                  </a:cubicBezTo>
                  <a:lnTo>
                    <a:pt x="47752" y="3897503"/>
                  </a:lnTo>
                  <a:cubicBezTo>
                    <a:pt x="36830" y="3971417"/>
                    <a:pt x="27686" y="4045712"/>
                    <a:pt x="20320" y="4120007"/>
                  </a:cubicBezTo>
                  <a:lnTo>
                    <a:pt x="3937" y="4343654"/>
                  </a:lnTo>
                  <a:cubicBezTo>
                    <a:pt x="2286" y="4378325"/>
                    <a:pt x="889" y="4413123"/>
                    <a:pt x="0" y="4447794"/>
                  </a:cubicBezTo>
                  <a:lnTo>
                    <a:pt x="0" y="4447794"/>
                  </a:lnTo>
                  <a:lnTo>
                    <a:pt x="0" y="4632071"/>
                  </a:lnTo>
                  <a:lnTo>
                    <a:pt x="3937" y="4792091"/>
                  </a:lnTo>
                  <a:cubicBezTo>
                    <a:pt x="7620" y="4866767"/>
                    <a:pt x="13081" y="4941316"/>
                    <a:pt x="20447" y="5015738"/>
                  </a:cubicBezTo>
                  <a:lnTo>
                    <a:pt x="47879" y="5238242"/>
                  </a:lnTo>
                  <a:cubicBezTo>
                    <a:pt x="58801" y="5312156"/>
                    <a:pt x="71628" y="5385816"/>
                    <a:pt x="86233" y="5459222"/>
                  </a:cubicBezTo>
                  <a:lnTo>
                    <a:pt x="135382" y="5678043"/>
                  </a:lnTo>
                  <a:cubicBezTo>
                    <a:pt x="153543" y="5750560"/>
                    <a:pt x="173482" y="5822569"/>
                    <a:pt x="195199" y="5894197"/>
                  </a:cubicBezTo>
                  <a:lnTo>
                    <a:pt x="265557" y="6107176"/>
                  </a:lnTo>
                  <a:cubicBezTo>
                    <a:pt x="290703" y="6177534"/>
                    <a:pt x="317627" y="6247257"/>
                    <a:pt x="346329" y="6316345"/>
                  </a:cubicBezTo>
                  <a:lnTo>
                    <a:pt x="437261" y="6521323"/>
                  </a:lnTo>
                  <a:cubicBezTo>
                    <a:pt x="469265" y="6588887"/>
                    <a:pt x="502793" y="6655689"/>
                    <a:pt x="538099" y="6721602"/>
                  </a:cubicBezTo>
                  <a:lnTo>
                    <a:pt x="648716" y="6916674"/>
                  </a:lnTo>
                  <a:cubicBezTo>
                    <a:pt x="687197" y="6980809"/>
                    <a:pt x="727202" y="7043928"/>
                    <a:pt x="768731" y="7106158"/>
                  </a:cubicBezTo>
                  <a:lnTo>
                    <a:pt x="897890" y="7289546"/>
                  </a:lnTo>
                  <a:cubicBezTo>
                    <a:pt x="942467" y="7349617"/>
                    <a:pt x="988441" y="7408545"/>
                    <a:pt x="1035939" y="7466330"/>
                  </a:cubicBezTo>
                  <a:lnTo>
                    <a:pt x="1182497" y="7636128"/>
                  </a:lnTo>
                  <a:cubicBezTo>
                    <a:pt x="1232662" y="7691500"/>
                    <a:pt x="1284224" y="7745602"/>
                    <a:pt x="1337183" y="7798561"/>
                  </a:cubicBezTo>
                  <a:lnTo>
                    <a:pt x="1499616" y="7953120"/>
                  </a:lnTo>
                  <a:cubicBezTo>
                    <a:pt x="1554988" y="8003285"/>
                    <a:pt x="1611630" y="8052180"/>
                    <a:pt x="1669415" y="8099551"/>
                  </a:cubicBezTo>
                  <a:lnTo>
                    <a:pt x="1846199" y="8237473"/>
                  </a:lnTo>
                  <a:cubicBezTo>
                    <a:pt x="1906270" y="8282050"/>
                    <a:pt x="1967357" y="8324976"/>
                    <a:pt x="2029587" y="8366505"/>
                  </a:cubicBezTo>
                  <a:lnTo>
                    <a:pt x="2219071" y="8486393"/>
                  </a:lnTo>
                  <a:cubicBezTo>
                    <a:pt x="2283206" y="8524874"/>
                    <a:pt x="2348230" y="8561704"/>
                    <a:pt x="2414270" y="8596883"/>
                  </a:cubicBezTo>
                  <a:lnTo>
                    <a:pt x="2614549" y="8697721"/>
                  </a:lnTo>
                  <a:cubicBezTo>
                    <a:pt x="2682113" y="8729725"/>
                    <a:pt x="2750439" y="8759951"/>
                    <a:pt x="2819527" y="8788526"/>
                  </a:cubicBezTo>
                  <a:lnTo>
                    <a:pt x="3028823" y="8869171"/>
                  </a:lnTo>
                  <a:cubicBezTo>
                    <a:pt x="3099181" y="8894317"/>
                    <a:pt x="3170174" y="8917812"/>
                    <a:pt x="3241802" y="8939402"/>
                  </a:cubicBezTo>
                  <a:lnTo>
                    <a:pt x="3457956" y="8999093"/>
                  </a:lnTo>
                  <a:cubicBezTo>
                    <a:pt x="3530473" y="9017253"/>
                    <a:pt x="3603371" y="9033636"/>
                    <a:pt x="3676777" y="9048114"/>
                  </a:cubicBezTo>
                  <a:lnTo>
                    <a:pt x="3897757" y="9086342"/>
                  </a:lnTo>
                  <a:cubicBezTo>
                    <a:pt x="3971671" y="9097263"/>
                    <a:pt x="4045966" y="9106408"/>
                    <a:pt x="4120388" y="9113773"/>
                  </a:cubicBezTo>
                  <a:lnTo>
                    <a:pt x="4344035" y="9130156"/>
                  </a:lnTo>
                  <a:lnTo>
                    <a:pt x="4566539" y="9135617"/>
                  </a:lnTo>
                  <a:cubicBezTo>
                    <a:pt x="4567047" y="9135617"/>
                    <a:pt x="4567682" y="9135617"/>
                    <a:pt x="4568190" y="9135617"/>
                  </a:cubicBezTo>
                  <a:lnTo>
                    <a:pt x="4792345" y="9130156"/>
                  </a:lnTo>
                  <a:cubicBezTo>
                    <a:pt x="4867021" y="9126473"/>
                    <a:pt x="4941570" y="9121012"/>
                    <a:pt x="5015992" y="9113773"/>
                  </a:cubicBezTo>
                  <a:lnTo>
                    <a:pt x="5238622" y="9086342"/>
                  </a:lnTo>
                  <a:cubicBezTo>
                    <a:pt x="5312537" y="9075420"/>
                    <a:pt x="5386196" y="9062593"/>
                    <a:pt x="5459602" y="9048114"/>
                  </a:cubicBezTo>
                  <a:lnTo>
                    <a:pt x="5678424" y="8999093"/>
                  </a:lnTo>
                  <a:cubicBezTo>
                    <a:pt x="5750940" y="8980932"/>
                    <a:pt x="5822950" y="8960993"/>
                    <a:pt x="5894577" y="8939402"/>
                  </a:cubicBezTo>
                  <a:lnTo>
                    <a:pt x="6107556" y="8869171"/>
                  </a:lnTo>
                  <a:cubicBezTo>
                    <a:pt x="6177914" y="8844025"/>
                    <a:pt x="6247764" y="8817101"/>
                    <a:pt x="6316852" y="8788526"/>
                  </a:cubicBezTo>
                  <a:lnTo>
                    <a:pt x="6521831" y="8697721"/>
                  </a:lnTo>
                  <a:cubicBezTo>
                    <a:pt x="6589395" y="8665717"/>
                    <a:pt x="6656197" y="8632189"/>
                    <a:pt x="6722110" y="8596883"/>
                  </a:cubicBezTo>
                  <a:lnTo>
                    <a:pt x="6917309" y="8486393"/>
                  </a:lnTo>
                  <a:cubicBezTo>
                    <a:pt x="6981444" y="8447911"/>
                    <a:pt x="7044563" y="8408034"/>
                    <a:pt x="7106793" y="8366505"/>
                  </a:cubicBezTo>
                  <a:lnTo>
                    <a:pt x="7290181" y="8237473"/>
                  </a:lnTo>
                  <a:cubicBezTo>
                    <a:pt x="7350251" y="8192896"/>
                    <a:pt x="7409180" y="8146922"/>
                    <a:pt x="7466964" y="8099551"/>
                  </a:cubicBezTo>
                  <a:lnTo>
                    <a:pt x="7636763" y="7953120"/>
                  </a:lnTo>
                  <a:cubicBezTo>
                    <a:pt x="7692135" y="7902955"/>
                    <a:pt x="7746364" y="7851393"/>
                    <a:pt x="7799196" y="7798561"/>
                  </a:cubicBezTo>
                  <a:lnTo>
                    <a:pt x="7953882" y="7636128"/>
                  </a:lnTo>
                  <a:cubicBezTo>
                    <a:pt x="8004047" y="7580757"/>
                    <a:pt x="8052942" y="7524114"/>
                    <a:pt x="8100440" y="7466330"/>
                  </a:cubicBezTo>
                  <a:lnTo>
                    <a:pt x="8238489" y="7289546"/>
                  </a:lnTo>
                  <a:cubicBezTo>
                    <a:pt x="8283066" y="7229475"/>
                    <a:pt x="8326119" y="7168388"/>
                    <a:pt x="8367647" y="7106158"/>
                  </a:cubicBezTo>
                  <a:lnTo>
                    <a:pt x="8487663" y="6916674"/>
                  </a:lnTo>
                  <a:cubicBezTo>
                    <a:pt x="8526144" y="6852539"/>
                    <a:pt x="8562973" y="6787515"/>
                    <a:pt x="8598280" y="6721602"/>
                  </a:cubicBezTo>
                  <a:lnTo>
                    <a:pt x="8699118" y="6521323"/>
                  </a:lnTo>
                  <a:cubicBezTo>
                    <a:pt x="8731122" y="6453759"/>
                    <a:pt x="8761348" y="6385433"/>
                    <a:pt x="8790050" y="6316345"/>
                  </a:cubicBezTo>
                  <a:lnTo>
                    <a:pt x="8870821" y="6107176"/>
                  </a:lnTo>
                  <a:cubicBezTo>
                    <a:pt x="8895967" y="6036818"/>
                    <a:pt x="8919463" y="5965825"/>
                    <a:pt x="8941179" y="5894197"/>
                  </a:cubicBezTo>
                  <a:lnTo>
                    <a:pt x="9000996" y="5678043"/>
                  </a:lnTo>
                  <a:cubicBezTo>
                    <a:pt x="9019157" y="5605526"/>
                    <a:pt x="9035540" y="5532628"/>
                    <a:pt x="9050145" y="5459222"/>
                  </a:cubicBezTo>
                  <a:lnTo>
                    <a:pt x="9088500" y="5238242"/>
                  </a:lnTo>
                  <a:cubicBezTo>
                    <a:pt x="9099421" y="5164328"/>
                    <a:pt x="9108566" y="5090033"/>
                    <a:pt x="9115931" y="5015738"/>
                  </a:cubicBezTo>
                  <a:lnTo>
                    <a:pt x="9132441" y="4792091"/>
                  </a:lnTo>
                  <a:cubicBezTo>
                    <a:pt x="9136124" y="4717415"/>
                    <a:pt x="9137902" y="4642739"/>
                    <a:pt x="9137902" y="4567936"/>
                  </a:cubicBezTo>
                  <a:lnTo>
                    <a:pt x="9132441" y="4343781"/>
                  </a:lnTo>
                  <a:cubicBezTo>
                    <a:pt x="9128758" y="4269105"/>
                    <a:pt x="9123297" y="4194556"/>
                    <a:pt x="9115931" y="4120135"/>
                  </a:cubicBezTo>
                  <a:lnTo>
                    <a:pt x="9088500" y="3897631"/>
                  </a:lnTo>
                  <a:cubicBezTo>
                    <a:pt x="9077578" y="3823717"/>
                    <a:pt x="9064751" y="3750057"/>
                    <a:pt x="9050145" y="3676651"/>
                  </a:cubicBezTo>
                  <a:lnTo>
                    <a:pt x="9000996" y="3457830"/>
                  </a:lnTo>
                  <a:cubicBezTo>
                    <a:pt x="8982835" y="3385313"/>
                    <a:pt x="8962896" y="3313304"/>
                    <a:pt x="8941179" y="3241676"/>
                  </a:cubicBezTo>
                  <a:lnTo>
                    <a:pt x="8870821" y="3028697"/>
                  </a:lnTo>
                  <a:cubicBezTo>
                    <a:pt x="8845676" y="2958339"/>
                    <a:pt x="8818752" y="2888616"/>
                    <a:pt x="8790050" y="2819528"/>
                  </a:cubicBezTo>
                  <a:lnTo>
                    <a:pt x="8699118" y="2614550"/>
                  </a:lnTo>
                  <a:cubicBezTo>
                    <a:pt x="8667114" y="2546985"/>
                    <a:pt x="8633586" y="2480183"/>
                    <a:pt x="8598280" y="2414270"/>
                  </a:cubicBezTo>
                  <a:lnTo>
                    <a:pt x="8487663" y="2219198"/>
                  </a:lnTo>
                  <a:cubicBezTo>
                    <a:pt x="8449181" y="2155063"/>
                    <a:pt x="8409177" y="2091944"/>
                    <a:pt x="8367647" y="2029714"/>
                  </a:cubicBezTo>
                  <a:lnTo>
                    <a:pt x="8238489" y="1846326"/>
                  </a:lnTo>
                  <a:cubicBezTo>
                    <a:pt x="8193911" y="1786256"/>
                    <a:pt x="8147938" y="1727328"/>
                    <a:pt x="8100440" y="1669542"/>
                  </a:cubicBezTo>
                  <a:lnTo>
                    <a:pt x="7953882" y="1499743"/>
                  </a:lnTo>
                  <a:cubicBezTo>
                    <a:pt x="7903717" y="1444371"/>
                    <a:pt x="7852155" y="1390269"/>
                    <a:pt x="7799196" y="1337310"/>
                  </a:cubicBezTo>
                  <a:lnTo>
                    <a:pt x="7636383" y="1182751"/>
                  </a:lnTo>
                  <a:cubicBezTo>
                    <a:pt x="7581011" y="1132586"/>
                    <a:pt x="7524369" y="1083691"/>
                    <a:pt x="7466584" y="1036320"/>
                  </a:cubicBezTo>
                  <a:lnTo>
                    <a:pt x="7289673" y="898398"/>
                  </a:lnTo>
                  <a:cubicBezTo>
                    <a:pt x="7229602" y="853821"/>
                    <a:pt x="7168515" y="810895"/>
                    <a:pt x="7106285" y="769366"/>
                  </a:cubicBezTo>
                  <a:lnTo>
                    <a:pt x="6916801" y="649478"/>
                  </a:lnTo>
                  <a:cubicBezTo>
                    <a:pt x="6852666" y="610997"/>
                    <a:pt x="6787642" y="574167"/>
                    <a:pt x="6721602" y="538988"/>
                  </a:cubicBezTo>
                  <a:lnTo>
                    <a:pt x="6521323" y="438150"/>
                  </a:lnTo>
                  <a:cubicBezTo>
                    <a:pt x="6453759" y="406146"/>
                    <a:pt x="6385433" y="375920"/>
                    <a:pt x="6316345" y="347345"/>
                  </a:cubicBezTo>
                  <a:lnTo>
                    <a:pt x="6107049" y="266700"/>
                  </a:lnTo>
                  <a:cubicBezTo>
                    <a:pt x="6036690" y="241554"/>
                    <a:pt x="5965697" y="218059"/>
                    <a:pt x="5894070" y="196469"/>
                  </a:cubicBezTo>
                  <a:lnTo>
                    <a:pt x="5677916" y="136779"/>
                  </a:lnTo>
                  <a:cubicBezTo>
                    <a:pt x="5605399" y="118618"/>
                    <a:pt x="5532501" y="102235"/>
                    <a:pt x="5459095" y="87757"/>
                  </a:cubicBezTo>
                  <a:lnTo>
                    <a:pt x="5238115" y="49530"/>
                  </a:lnTo>
                  <a:cubicBezTo>
                    <a:pt x="5164201" y="38608"/>
                    <a:pt x="5089906" y="29464"/>
                    <a:pt x="5015484" y="22098"/>
                  </a:cubicBezTo>
                  <a:lnTo>
                    <a:pt x="4791964" y="5461"/>
                  </a:lnTo>
                  <a:lnTo>
                    <a:pt x="4569460" y="0"/>
                  </a:lnTo>
                  <a:close/>
                </a:path>
              </a:pathLst>
            </a:custGeom>
            <a:blipFill>
              <a:blip r:embed="rId6"/>
              <a:stretch>
                <a:fillRect t="-24906" r="1" b="-24823"/>
              </a:stretch>
            </a:blipFill>
          </p:spPr>
          <p:txBody>
            <a:bodyPr/>
            <a:lstStyle/>
            <a:p>
              <a:endParaRPr lang="en-US"/>
            </a:p>
          </p:txBody>
        </p:sp>
      </p:grpSp>
      <p:sp>
        <p:nvSpPr>
          <p:cNvPr id="6" name="Freeform 6"/>
          <p:cNvSpPr/>
          <p:nvPr/>
        </p:nvSpPr>
        <p:spPr>
          <a:xfrm>
            <a:off x="1685868" y="1657064"/>
            <a:ext cx="6978958" cy="6978948"/>
          </a:xfrm>
          <a:custGeom>
            <a:avLst/>
            <a:gdLst/>
            <a:ahLst/>
            <a:cxnLst/>
            <a:rect l="l" t="t" r="r" b="b"/>
            <a:pathLst>
              <a:path w="6978958" h="6978948">
                <a:moveTo>
                  <a:pt x="0" y="0"/>
                </a:moveTo>
                <a:lnTo>
                  <a:pt x="6978958" y="0"/>
                </a:lnTo>
                <a:lnTo>
                  <a:pt x="6978958" y="6978949"/>
                </a:lnTo>
                <a:lnTo>
                  <a:pt x="0" y="697894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7" name="TextBox 7"/>
          <p:cNvSpPr txBox="1"/>
          <p:nvPr/>
        </p:nvSpPr>
        <p:spPr>
          <a:xfrm>
            <a:off x="9779794" y="948833"/>
            <a:ext cx="2653236" cy="897682"/>
          </a:xfrm>
          <a:prstGeom prst="rect">
            <a:avLst/>
          </a:prstGeom>
          <a:solidFill>
            <a:srgbClr val="567E8A"/>
          </a:solidFill>
        </p:spPr>
        <p:txBody>
          <a:bodyPr lIns="0" tIns="0" rIns="0" bIns="0" rtlCol="0" anchor="t">
            <a:spAutoFit/>
          </a:bodyPr>
          <a:lstStyle/>
          <a:p>
            <a:pPr algn="l">
              <a:lnSpc>
                <a:spcPts val="6999"/>
              </a:lnSpc>
            </a:pPr>
            <a:r>
              <a:rPr lang="en-US" sz="4999" dirty="0">
                <a:solidFill>
                  <a:schemeClr val="bg1"/>
                </a:solidFill>
                <a:latin typeface="Arima Madurai Bold Italics" panose="020B0604020202020204" charset="0"/>
                <a:cs typeface="Arima Madurai Bold Italics" panose="020B0604020202020204" charset="0"/>
              </a:rPr>
              <a:t>Content:</a:t>
            </a:r>
          </a:p>
        </p:txBody>
      </p:sp>
      <p:sp>
        <p:nvSpPr>
          <p:cNvPr id="8" name="TextBox 8"/>
          <p:cNvSpPr txBox="1"/>
          <p:nvPr/>
        </p:nvSpPr>
        <p:spPr>
          <a:xfrm>
            <a:off x="8664826" y="2095500"/>
            <a:ext cx="8327774" cy="9114418"/>
          </a:xfrm>
          <a:prstGeom prst="rect">
            <a:avLst/>
          </a:prstGeom>
        </p:spPr>
        <p:txBody>
          <a:bodyPr wrap="square" lIns="0" tIns="0" rIns="0" bIns="0" rtlCol="0" anchor="t">
            <a:spAutoFit/>
          </a:bodyPr>
          <a:lstStyle/>
          <a:p>
            <a:pPr marL="457200" indent="-457200" algn="l">
              <a:lnSpc>
                <a:spcPts val="4198"/>
              </a:lnSpc>
              <a:buFont typeface="Arial" panose="020B0604020202020204" pitchFamily="34" charset="0"/>
              <a:buChar char="•"/>
            </a:pPr>
            <a:r>
              <a:rPr lang="en-US" sz="2800" dirty="0">
                <a:solidFill>
                  <a:srgbClr val="305A72"/>
                </a:solidFill>
                <a:latin typeface="Open Sans Bold"/>
              </a:rPr>
              <a:t>Introduction</a:t>
            </a:r>
          </a:p>
          <a:p>
            <a:pPr marL="457200" indent="-457200" algn="l">
              <a:lnSpc>
                <a:spcPts val="4198"/>
              </a:lnSpc>
              <a:buFont typeface="Arial" panose="020B0604020202020204" pitchFamily="34" charset="0"/>
              <a:buChar char="•"/>
            </a:pPr>
            <a:r>
              <a:rPr lang="en-US" sz="2800" dirty="0">
                <a:solidFill>
                  <a:srgbClr val="305A72"/>
                </a:solidFill>
                <a:latin typeface="Open Sans Bold"/>
              </a:rPr>
              <a:t>Problem statement</a:t>
            </a:r>
          </a:p>
          <a:p>
            <a:pPr marL="457200" indent="-457200" algn="l">
              <a:lnSpc>
                <a:spcPts val="4198"/>
              </a:lnSpc>
              <a:buFont typeface="Arial" panose="020B0604020202020204" pitchFamily="34" charset="0"/>
              <a:buChar char="•"/>
            </a:pPr>
            <a:r>
              <a:rPr lang="en-US" sz="2800" dirty="0">
                <a:solidFill>
                  <a:srgbClr val="305A72"/>
                </a:solidFill>
                <a:latin typeface="Open Sans Bold"/>
              </a:rPr>
              <a:t>About Data set</a:t>
            </a:r>
          </a:p>
          <a:p>
            <a:pPr marL="457200" indent="-457200" algn="l">
              <a:lnSpc>
                <a:spcPts val="4198"/>
              </a:lnSpc>
              <a:buFont typeface="Arial" panose="020B0604020202020204" pitchFamily="34" charset="0"/>
              <a:buChar char="•"/>
            </a:pPr>
            <a:r>
              <a:rPr lang="en-US" sz="2800" dirty="0">
                <a:solidFill>
                  <a:srgbClr val="305A72"/>
                </a:solidFill>
                <a:latin typeface="Open Sans Bold"/>
              </a:rPr>
              <a:t>Data Cleaning </a:t>
            </a:r>
          </a:p>
          <a:p>
            <a:pPr marL="457200" indent="-457200" algn="l">
              <a:lnSpc>
                <a:spcPts val="4198"/>
              </a:lnSpc>
              <a:buFont typeface="Arial" panose="020B0604020202020204" pitchFamily="34" charset="0"/>
              <a:buChar char="•"/>
            </a:pPr>
            <a:r>
              <a:rPr lang="en-US" sz="2800" dirty="0">
                <a:solidFill>
                  <a:srgbClr val="305A72"/>
                </a:solidFill>
                <a:latin typeface="Open Sans Bold"/>
              </a:rPr>
              <a:t>Data Transformation</a:t>
            </a:r>
          </a:p>
          <a:p>
            <a:pPr marL="457200" indent="-457200" algn="l">
              <a:lnSpc>
                <a:spcPts val="4198"/>
              </a:lnSpc>
              <a:buFont typeface="Arial" panose="020B0604020202020204" pitchFamily="34" charset="0"/>
              <a:buChar char="•"/>
            </a:pPr>
            <a:r>
              <a:rPr lang="en-US" sz="2800" dirty="0">
                <a:solidFill>
                  <a:srgbClr val="305A72"/>
                </a:solidFill>
                <a:latin typeface="Open Sans Bold"/>
              </a:rPr>
              <a:t> Data Exploration </a:t>
            </a:r>
          </a:p>
          <a:p>
            <a:pPr marL="457200" indent="-457200" algn="l">
              <a:lnSpc>
                <a:spcPts val="4198"/>
              </a:lnSpc>
              <a:buFont typeface="Arial" panose="020B0604020202020204" pitchFamily="34" charset="0"/>
              <a:buChar char="•"/>
            </a:pPr>
            <a:r>
              <a:rPr lang="en-US" sz="2800" dirty="0">
                <a:solidFill>
                  <a:srgbClr val="305A72"/>
                </a:solidFill>
                <a:latin typeface="Open Sans Bold"/>
              </a:rPr>
              <a:t>Data Partition </a:t>
            </a:r>
          </a:p>
          <a:p>
            <a:pPr marL="457200" indent="-457200" algn="l">
              <a:lnSpc>
                <a:spcPts val="4198"/>
              </a:lnSpc>
              <a:buFont typeface="Arial" panose="020B0604020202020204" pitchFamily="34" charset="0"/>
              <a:buChar char="•"/>
            </a:pPr>
            <a:r>
              <a:rPr lang="en-US" sz="2800" dirty="0">
                <a:solidFill>
                  <a:srgbClr val="305A72"/>
                </a:solidFill>
                <a:latin typeface="Open Sans Bold"/>
              </a:rPr>
              <a:t>Model selection </a:t>
            </a:r>
          </a:p>
          <a:p>
            <a:pPr marL="457200" indent="-457200" algn="l">
              <a:lnSpc>
                <a:spcPts val="4198"/>
              </a:lnSpc>
              <a:buFont typeface="Arial" panose="020B0604020202020204" pitchFamily="34" charset="0"/>
              <a:buChar char="•"/>
            </a:pPr>
            <a:r>
              <a:rPr lang="en-US" sz="2800" dirty="0">
                <a:solidFill>
                  <a:srgbClr val="305A72"/>
                </a:solidFill>
                <a:latin typeface="Open Sans Bold"/>
              </a:rPr>
              <a:t>Model Building </a:t>
            </a:r>
          </a:p>
          <a:p>
            <a:pPr marL="457200" indent="-457200" algn="l">
              <a:lnSpc>
                <a:spcPts val="4198"/>
              </a:lnSpc>
              <a:buFont typeface="Arial" panose="020B0604020202020204" pitchFamily="34" charset="0"/>
              <a:buChar char="•"/>
            </a:pPr>
            <a:r>
              <a:rPr lang="en-US" sz="2800" dirty="0">
                <a:solidFill>
                  <a:srgbClr val="305A72"/>
                </a:solidFill>
                <a:latin typeface="Open Sans Bold"/>
              </a:rPr>
              <a:t>Model’s performance Evaluation</a:t>
            </a:r>
          </a:p>
          <a:p>
            <a:pPr marL="457200" indent="-457200" algn="l">
              <a:lnSpc>
                <a:spcPts val="4198"/>
              </a:lnSpc>
              <a:buFont typeface="Arial" panose="020B0604020202020204" pitchFamily="34" charset="0"/>
              <a:buChar char="•"/>
            </a:pPr>
            <a:r>
              <a:rPr lang="en-US" sz="2800" dirty="0">
                <a:solidFill>
                  <a:srgbClr val="305A72"/>
                </a:solidFill>
                <a:latin typeface="Open Sans Bold"/>
              </a:rPr>
              <a:t>Choosing the Right Model- Performance comparison</a:t>
            </a:r>
          </a:p>
          <a:p>
            <a:pPr marL="457200" indent="-457200" algn="l">
              <a:lnSpc>
                <a:spcPts val="4198"/>
              </a:lnSpc>
              <a:buFont typeface="Arial" panose="020B0604020202020204" pitchFamily="34" charset="0"/>
              <a:buChar char="•"/>
            </a:pPr>
            <a:r>
              <a:rPr lang="en-US" sz="2800" dirty="0">
                <a:solidFill>
                  <a:srgbClr val="305A72"/>
                </a:solidFill>
                <a:latin typeface="Open Sans Bold"/>
              </a:rPr>
              <a:t>Insights &amp; Conclusions</a:t>
            </a:r>
          </a:p>
          <a:p>
            <a:pPr algn="l">
              <a:lnSpc>
                <a:spcPts val="4198"/>
              </a:lnSpc>
            </a:pPr>
            <a:r>
              <a:rPr lang="en-US" sz="2800" kern="1200" dirty="0">
                <a:solidFill>
                  <a:srgbClr val="FFFFFF"/>
                </a:solidFill>
                <a:latin typeface="Arima Madurai Bold Italics" panose="020B0604020202020204" charset="0"/>
                <a:cs typeface="Arima Madurai Bold Italics" panose="020B0604020202020204" charset="0"/>
              </a:rPr>
              <a:t>variables</a:t>
            </a:r>
            <a:endParaRPr lang="en-US" sz="2800" dirty="0">
              <a:solidFill>
                <a:srgbClr val="305A72"/>
              </a:solidFill>
              <a:latin typeface="Open Sans Bold"/>
            </a:endParaRPr>
          </a:p>
          <a:p>
            <a:pPr marL="457200" indent="-457200" algn="l">
              <a:lnSpc>
                <a:spcPts val="4198"/>
              </a:lnSpc>
              <a:buFont typeface="Arial" panose="020B0604020202020204" pitchFamily="34" charset="0"/>
              <a:buChar char="•"/>
            </a:pPr>
            <a:endParaRPr lang="en-US" sz="2800" dirty="0">
              <a:solidFill>
                <a:srgbClr val="305A72"/>
              </a:solidFill>
              <a:latin typeface="Open Sans Bold"/>
            </a:endParaRPr>
          </a:p>
          <a:p>
            <a:pPr marL="457200" indent="-457200" algn="l">
              <a:lnSpc>
                <a:spcPts val="4198"/>
              </a:lnSpc>
              <a:buFont typeface="Arial" panose="020B0604020202020204" pitchFamily="34" charset="0"/>
              <a:buChar char="•"/>
            </a:pPr>
            <a:endParaRPr lang="en-US" sz="2800" dirty="0">
              <a:solidFill>
                <a:srgbClr val="305A72"/>
              </a:solidFill>
              <a:latin typeface="Open Sans Bold"/>
            </a:endParaRPr>
          </a:p>
          <a:p>
            <a:pPr algn="l">
              <a:lnSpc>
                <a:spcPts val="4198"/>
              </a:lnSpc>
            </a:pPr>
            <a:endParaRPr lang="en-US" sz="2800" dirty="0">
              <a:solidFill>
                <a:srgbClr val="305A72"/>
              </a:solidFill>
              <a:latin typeface="Open Sans Bo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553E5-9CCF-8ADE-17B5-4B90CFE23A0D}"/>
              </a:ext>
            </a:extLst>
          </p:cNvPr>
          <p:cNvSpPr>
            <a:spLocks noGrp="1"/>
          </p:cNvSpPr>
          <p:nvPr>
            <p:ph type="title"/>
          </p:nvPr>
        </p:nvSpPr>
        <p:spPr>
          <a:xfrm>
            <a:off x="1447800" y="274638"/>
            <a:ext cx="14325600" cy="1143000"/>
          </a:xfrm>
          <a:solidFill>
            <a:srgbClr val="567E8A"/>
          </a:solidFill>
        </p:spPr>
        <p:txBody>
          <a:bodyPr/>
          <a:lstStyle/>
          <a:p>
            <a:r>
              <a:rPr lang="en-US" dirty="0">
                <a:solidFill>
                  <a:schemeClr val="bg1"/>
                </a:solidFill>
                <a:latin typeface="Arima Madurai Bold Italics" panose="020B0604020202020204" charset="0"/>
                <a:cs typeface="Arima Madurai Bold Italics" panose="020B0604020202020204" charset="0"/>
              </a:rPr>
              <a:t>Model Building: Decision Trees</a:t>
            </a:r>
          </a:p>
        </p:txBody>
      </p:sp>
      <p:pic>
        <p:nvPicPr>
          <p:cNvPr id="8" name="Picture 7">
            <a:extLst>
              <a:ext uri="{FF2B5EF4-FFF2-40B4-BE49-F238E27FC236}">
                <a16:creationId xmlns:a16="http://schemas.microsoft.com/office/drawing/2014/main" id="{09A11A23-D157-65C9-A197-3D076B038FD3}"/>
              </a:ext>
            </a:extLst>
          </p:cNvPr>
          <p:cNvPicPr>
            <a:picLocks noChangeAspect="1"/>
          </p:cNvPicPr>
          <p:nvPr/>
        </p:nvPicPr>
        <p:blipFill>
          <a:blip r:embed="rId2"/>
          <a:stretch>
            <a:fillRect/>
          </a:stretch>
        </p:blipFill>
        <p:spPr>
          <a:xfrm>
            <a:off x="9906000" y="4061621"/>
            <a:ext cx="7391400" cy="4906962"/>
          </a:xfrm>
          <a:prstGeom prst="rect">
            <a:avLst/>
          </a:prstGeom>
        </p:spPr>
      </p:pic>
      <p:pic>
        <p:nvPicPr>
          <p:cNvPr id="4" name="Content Placeholder 3" descr="A close-up of a computer code&#10;&#10;Description automatically generated">
            <a:extLst>
              <a:ext uri="{FF2B5EF4-FFF2-40B4-BE49-F238E27FC236}">
                <a16:creationId xmlns:a16="http://schemas.microsoft.com/office/drawing/2014/main" id="{57880874-54F7-7CD4-C8D7-C66F72B9D29E}"/>
              </a:ext>
            </a:extLst>
          </p:cNvPr>
          <p:cNvPicPr>
            <a:picLocks noGrp="1" noChangeAspect="1"/>
          </p:cNvPicPr>
          <p:nvPr>
            <p:ph idx="1"/>
          </p:nvPr>
        </p:nvPicPr>
        <p:blipFill>
          <a:blip r:embed="rId3"/>
          <a:stretch>
            <a:fillRect/>
          </a:stretch>
        </p:blipFill>
        <p:spPr>
          <a:xfrm>
            <a:off x="1676400" y="1956408"/>
            <a:ext cx="11201399" cy="1815491"/>
          </a:xfrm>
          <a:prstGeom prst="rect">
            <a:avLst/>
          </a:prstGeom>
        </p:spPr>
      </p:pic>
      <p:pic>
        <p:nvPicPr>
          <p:cNvPr id="5" name="Picture 4" descr="A computer code with numbers and symbols&#10;&#10;Description automatically generated">
            <a:extLst>
              <a:ext uri="{FF2B5EF4-FFF2-40B4-BE49-F238E27FC236}">
                <a16:creationId xmlns:a16="http://schemas.microsoft.com/office/drawing/2014/main" id="{FED557B1-744A-7A14-491E-78F1AE8C9DA2}"/>
              </a:ext>
            </a:extLst>
          </p:cNvPr>
          <p:cNvPicPr>
            <a:picLocks noChangeAspect="1"/>
          </p:cNvPicPr>
          <p:nvPr/>
        </p:nvPicPr>
        <p:blipFill>
          <a:blip r:embed="rId4"/>
          <a:stretch>
            <a:fillRect/>
          </a:stretch>
        </p:blipFill>
        <p:spPr>
          <a:xfrm>
            <a:off x="1762432" y="4457700"/>
            <a:ext cx="7391400" cy="4267200"/>
          </a:xfrm>
          <a:prstGeom prst="rect">
            <a:avLst/>
          </a:prstGeom>
        </p:spPr>
      </p:pic>
    </p:spTree>
    <p:extLst>
      <p:ext uri="{BB962C8B-B14F-4D97-AF65-F5344CB8AC3E}">
        <p14:creationId xmlns:p14="http://schemas.microsoft.com/office/powerpoint/2010/main" val="339032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553E5-9CCF-8ADE-17B5-4B90CFE23A0D}"/>
              </a:ext>
            </a:extLst>
          </p:cNvPr>
          <p:cNvSpPr>
            <a:spLocks noGrp="1"/>
          </p:cNvSpPr>
          <p:nvPr>
            <p:ph type="title"/>
          </p:nvPr>
        </p:nvSpPr>
        <p:spPr>
          <a:xfrm>
            <a:off x="1447800" y="274638"/>
            <a:ext cx="14325600" cy="1143000"/>
          </a:xfrm>
          <a:solidFill>
            <a:srgbClr val="567E8A"/>
          </a:solidFill>
        </p:spPr>
        <p:txBody>
          <a:bodyPr/>
          <a:lstStyle/>
          <a:p>
            <a:r>
              <a:rPr lang="en-US" dirty="0">
                <a:solidFill>
                  <a:schemeClr val="bg1"/>
                </a:solidFill>
                <a:latin typeface="Arima Madurai Bold Italics" panose="020B0604020202020204" charset="0"/>
                <a:cs typeface="Arima Madurai Bold Italics" panose="020B0604020202020204" charset="0"/>
              </a:rPr>
              <a:t>Performance Evaluation: Decision Trees</a:t>
            </a:r>
          </a:p>
        </p:txBody>
      </p:sp>
      <p:pic>
        <p:nvPicPr>
          <p:cNvPr id="7" name="Picture 6" descr="A screenshot of a computer&#10;&#10;Description automatically generated">
            <a:extLst>
              <a:ext uri="{FF2B5EF4-FFF2-40B4-BE49-F238E27FC236}">
                <a16:creationId xmlns:a16="http://schemas.microsoft.com/office/drawing/2014/main" id="{E35BB90B-3AA4-6BAD-9DDD-2BC958B4E413}"/>
              </a:ext>
            </a:extLst>
          </p:cNvPr>
          <p:cNvPicPr>
            <a:picLocks noChangeAspect="1"/>
          </p:cNvPicPr>
          <p:nvPr/>
        </p:nvPicPr>
        <p:blipFill>
          <a:blip r:embed="rId2"/>
          <a:stretch>
            <a:fillRect/>
          </a:stretch>
        </p:blipFill>
        <p:spPr>
          <a:xfrm>
            <a:off x="4267200" y="3009900"/>
            <a:ext cx="8029257" cy="6248400"/>
          </a:xfrm>
          <a:prstGeom prst="rect">
            <a:avLst/>
          </a:prstGeom>
        </p:spPr>
      </p:pic>
      <p:sp>
        <p:nvSpPr>
          <p:cNvPr id="10" name="TextBox 9">
            <a:extLst>
              <a:ext uri="{FF2B5EF4-FFF2-40B4-BE49-F238E27FC236}">
                <a16:creationId xmlns:a16="http://schemas.microsoft.com/office/drawing/2014/main" id="{A1C0AEDA-6DD4-035F-41A8-E4203F8571B5}"/>
              </a:ext>
            </a:extLst>
          </p:cNvPr>
          <p:cNvSpPr txBox="1"/>
          <p:nvPr/>
        </p:nvSpPr>
        <p:spPr>
          <a:xfrm>
            <a:off x="2514600" y="1890603"/>
            <a:ext cx="12954000" cy="954107"/>
          </a:xfrm>
          <a:prstGeom prst="rect">
            <a:avLst/>
          </a:prstGeom>
          <a:noFill/>
        </p:spPr>
        <p:txBody>
          <a:bodyPr wrap="square">
            <a:spAutoFit/>
          </a:bodyPr>
          <a:lstStyle/>
          <a:p>
            <a:pPr marL="457200" indent="-457200">
              <a:buFont typeface="Arial" panose="020B0604020202020204" pitchFamily="34" charset="0"/>
              <a:buChar char="•"/>
            </a:pPr>
            <a:r>
              <a:rPr lang="en-US" sz="2800" dirty="0">
                <a:effectLst/>
                <a:latin typeface="Times New Roman" panose="02020603050405020304" pitchFamily="18" charset="0"/>
                <a:ea typeface="Aptos" panose="020B0004020202020204" pitchFamily="34" charset="0"/>
              </a:rPr>
              <a:t>After tuning Hyperparameters, model was deployed on to the Validation set and below are the results:</a:t>
            </a:r>
            <a:endParaRPr lang="en-US" sz="2800" dirty="0"/>
          </a:p>
        </p:txBody>
      </p:sp>
    </p:spTree>
    <p:extLst>
      <p:ext uri="{BB962C8B-B14F-4D97-AF65-F5344CB8AC3E}">
        <p14:creationId xmlns:p14="http://schemas.microsoft.com/office/powerpoint/2010/main" val="2775725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79F17-5147-FD6B-C579-4F14A87D3D87}"/>
              </a:ext>
            </a:extLst>
          </p:cNvPr>
          <p:cNvSpPr>
            <a:spLocks noGrp="1"/>
          </p:cNvSpPr>
          <p:nvPr>
            <p:ph type="title"/>
          </p:nvPr>
        </p:nvSpPr>
        <p:spPr>
          <a:xfrm>
            <a:off x="3352800" y="4905736"/>
            <a:ext cx="8229600" cy="2392362"/>
          </a:xfrm>
        </p:spPr>
        <p:txBody>
          <a:bodyPr>
            <a:normAutofit/>
          </a:bodyPr>
          <a:lstStyle/>
          <a:p>
            <a:pPr algn="l"/>
            <a:r>
              <a:rPr lang="en-US" sz="2800" i="1" dirty="0">
                <a:latin typeface="Times New Roman" panose="02020603050405020304" pitchFamily="18" charset="0"/>
                <a:cs typeface="Times New Roman" panose="02020603050405020304" pitchFamily="18" charset="0"/>
              </a:rPr>
              <a:t>Recall of K-NN Model: 27%</a:t>
            </a:r>
            <a:br>
              <a:rPr lang="en-US" sz="2800" i="1" dirty="0">
                <a:latin typeface="Times New Roman" panose="02020603050405020304" pitchFamily="18" charset="0"/>
                <a:cs typeface="Times New Roman" panose="02020603050405020304" pitchFamily="18" charset="0"/>
              </a:rPr>
            </a:br>
            <a:r>
              <a:rPr lang="en-US" sz="2800" i="1" dirty="0">
                <a:latin typeface="Times New Roman" panose="02020603050405020304" pitchFamily="18" charset="0"/>
                <a:cs typeface="Times New Roman" panose="02020603050405020304" pitchFamily="18" charset="0"/>
              </a:rPr>
              <a:t>Recall of Logistic Regression: 67%</a:t>
            </a:r>
            <a:br>
              <a:rPr lang="en-US" sz="2800" i="1" dirty="0">
                <a:latin typeface="Times New Roman" panose="02020603050405020304" pitchFamily="18" charset="0"/>
                <a:cs typeface="Times New Roman" panose="02020603050405020304" pitchFamily="18" charset="0"/>
              </a:rPr>
            </a:br>
            <a:r>
              <a:rPr lang="en-US" sz="2800" i="1" dirty="0">
                <a:latin typeface="Times New Roman" panose="02020603050405020304" pitchFamily="18" charset="0"/>
                <a:cs typeface="Times New Roman" panose="02020603050405020304" pitchFamily="18" charset="0"/>
              </a:rPr>
              <a:t>Recall of Decision Trees model: 35%</a:t>
            </a:r>
            <a:br>
              <a:rPr lang="en-US" sz="2800" i="1" dirty="0">
                <a:latin typeface="Times New Roman" panose="02020603050405020304" pitchFamily="18" charset="0"/>
                <a:cs typeface="Times New Roman" panose="02020603050405020304" pitchFamily="18" charset="0"/>
              </a:rPr>
            </a:br>
            <a:endParaRPr lang="en-US" sz="2800"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DCB7DF-FEAF-21ED-5B7B-3FFE5E28F7ED}"/>
              </a:ext>
            </a:extLst>
          </p:cNvPr>
          <p:cNvSpPr>
            <a:spLocks noGrp="1"/>
          </p:cNvSpPr>
          <p:nvPr>
            <p:ph idx="1"/>
          </p:nvPr>
        </p:nvSpPr>
        <p:spPr>
          <a:xfrm>
            <a:off x="1104900" y="1714501"/>
            <a:ext cx="16078200" cy="3200400"/>
          </a:xfrm>
        </p:spPr>
        <p:txBody>
          <a:bodyPr>
            <a:noAutofit/>
          </a:bodyPr>
          <a:lstStyle/>
          <a:p>
            <a:r>
              <a:rPr lang="en-US" sz="2800" dirty="0">
                <a:effectLst/>
                <a:latin typeface="Times New Roman" panose="02020603050405020304" pitchFamily="18" charset="0"/>
                <a:ea typeface="Aptos" panose="020B0004020202020204" pitchFamily="34" charset="0"/>
                <a:cs typeface="Times New Roman" panose="02020603050405020304" pitchFamily="18" charset="0"/>
              </a:rPr>
              <a:t>As our problem is predicting if a customer will subscribe to the term deposit or not, it is important for the bank to identify all customers who would subscribe so that they can target their marketing campaigns towards those customers. </a:t>
            </a:r>
          </a:p>
          <a:p>
            <a:endParaRPr lang="en-US" sz="2800" dirty="0">
              <a:latin typeface="Times New Roman" panose="02020603050405020304" pitchFamily="18" charset="0"/>
              <a:cs typeface="Times New Roman" panose="02020603050405020304" pitchFamily="18" charset="0"/>
            </a:endParaRPr>
          </a:p>
          <a:p>
            <a:r>
              <a:rPr lang="en-US" sz="2800" kern="100" dirty="0">
                <a:effectLst/>
                <a:latin typeface="Times New Roman" panose="02020603050405020304" pitchFamily="18" charset="0"/>
                <a:ea typeface="Aptos" panose="020B0004020202020204" pitchFamily="34" charset="0"/>
                <a:cs typeface="Times New Roman" panose="02020603050405020304" pitchFamily="18" charset="0"/>
              </a:rPr>
              <a:t>. Hence, instead of considering Accuracy as an evaluation metrics (which does not account for Type 1 and Type 2 errors), we would consider </a:t>
            </a:r>
            <a:r>
              <a:rPr lang="en-US" sz="2800" b="1" kern="100" dirty="0">
                <a:effectLst/>
                <a:latin typeface="Times New Roman" panose="02020603050405020304" pitchFamily="18" charset="0"/>
                <a:ea typeface="Aptos" panose="020B0004020202020204" pitchFamily="34" charset="0"/>
                <a:cs typeface="Times New Roman" panose="02020603050405020304" pitchFamily="18" charset="0"/>
              </a:rPr>
              <a:t>Recall</a:t>
            </a:r>
            <a:r>
              <a:rPr lang="en-US" sz="2800" kern="100" dirty="0">
                <a:effectLst/>
                <a:latin typeface="Times New Roman" panose="02020603050405020304" pitchFamily="18" charset="0"/>
                <a:ea typeface="Aptos" panose="020B0004020202020204" pitchFamily="34" charset="0"/>
                <a:cs typeface="Times New Roman" panose="02020603050405020304" pitchFamily="18" charset="0"/>
              </a:rPr>
              <a:t> as an evaluation metrics.</a:t>
            </a:r>
          </a:p>
          <a:p>
            <a:endParaRPr lang="en-US" sz="2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8C20A6C-8F2C-6774-68B5-3A4C25E8DE89}"/>
              </a:ext>
            </a:extLst>
          </p:cNvPr>
          <p:cNvSpPr txBox="1">
            <a:spLocks/>
          </p:cNvSpPr>
          <p:nvPr/>
        </p:nvSpPr>
        <p:spPr>
          <a:xfrm>
            <a:off x="1447800" y="274638"/>
            <a:ext cx="14325600" cy="1143000"/>
          </a:xfrm>
          <a:prstGeom prst="rect">
            <a:avLst/>
          </a:prstGeom>
          <a:solidFill>
            <a:srgbClr val="567E8A"/>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bg1"/>
                </a:solidFill>
                <a:latin typeface="Arima Madurai Bold Italics" panose="020B0604020202020204" charset="0"/>
                <a:cs typeface="Arima Madurai Bold Italics" panose="020B0604020202020204" charset="0"/>
              </a:rPr>
              <a:t>Comparing the results of 3 models:</a:t>
            </a:r>
          </a:p>
        </p:txBody>
      </p:sp>
    </p:spTree>
    <p:extLst>
      <p:ext uri="{BB962C8B-B14F-4D97-AF65-F5344CB8AC3E}">
        <p14:creationId xmlns:p14="http://schemas.microsoft.com/office/powerpoint/2010/main" val="2317169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885637-2CD5-E49F-273E-927A290F895A}"/>
              </a:ext>
            </a:extLst>
          </p:cNvPr>
          <p:cNvSpPr>
            <a:spLocks noGrp="1"/>
          </p:cNvSpPr>
          <p:nvPr>
            <p:ph idx="1"/>
          </p:nvPr>
        </p:nvSpPr>
        <p:spPr>
          <a:xfrm>
            <a:off x="1562100" y="2095500"/>
            <a:ext cx="15163800" cy="6743700"/>
          </a:xfrm>
        </p:spPr>
        <p:txBody>
          <a:bodyPr>
            <a:noAutofit/>
          </a:bodyPr>
          <a:lstStyle/>
          <a:p>
            <a:pPr algn="just">
              <a:lnSpc>
                <a:spcPct val="107000"/>
              </a:lnSpc>
              <a:spcBef>
                <a:spcPts val="0"/>
              </a:spcBef>
              <a:spcAft>
                <a:spcPts val="800"/>
              </a:spcAft>
              <a:buSzPts val="1000"/>
              <a:tabLst>
                <a:tab pos="457200" algn="l"/>
              </a:tabLst>
            </a:pPr>
            <a:r>
              <a:rPr lang="en-US" sz="2800" kern="100" dirty="0">
                <a:effectLst/>
                <a:latin typeface="Times New Roman" panose="02020603050405020304" pitchFamily="18" charset="0"/>
                <a:ea typeface="Aptos" panose="020B0004020202020204" pitchFamily="34" charset="0"/>
                <a:cs typeface="Times New Roman" panose="02020603050405020304" pitchFamily="18" charset="0"/>
              </a:rPr>
              <a:t>The duration of the last contact is the most significant predictor.</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800" kern="100" dirty="0">
                <a:effectLst/>
                <a:latin typeface="Times New Roman" panose="02020603050405020304" pitchFamily="18" charset="0"/>
                <a:ea typeface="Aptos" panose="020B0004020202020204" pitchFamily="34" charset="0"/>
                <a:cs typeface="Times New Roman" panose="02020603050405020304" pitchFamily="18" charset="0"/>
              </a:rPr>
              <a:t>The previous marketing campaign outcome (poutcomesuccess) significantly influences the prediction.</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800" kern="100" dirty="0">
                <a:effectLst/>
                <a:latin typeface="Times New Roman" panose="02020603050405020304" pitchFamily="18" charset="0"/>
                <a:ea typeface="Aptos" panose="020B0004020202020204" pitchFamily="34" charset="0"/>
                <a:cs typeface="Times New Roman" panose="02020603050405020304" pitchFamily="18" charset="0"/>
              </a:rPr>
              <a:t>The model provides probabilistic outcomes, aiding in decision-making based on confidence levels.</a:t>
            </a:r>
            <a:endParaRPr lang="en-US" sz="2800" dirty="0">
              <a:latin typeface="Times New Roman" panose="02020603050405020304" pitchFamily="18" charset="0"/>
              <a:cs typeface="Times New Roman" panose="02020603050405020304" pitchFamily="18" charset="0"/>
            </a:endParaRPr>
          </a:p>
          <a:p>
            <a:pPr algn="just">
              <a:lnSpc>
                <a:spcPct val="107000"/>
              </a:lnSpc>
              <a:spcBef>
                <a:spcPts val="0"/>
              </a:spcBef>
              <a:spcAft>
                <a:spcPts val="800"/>
              </a:spcAft>
              <a:buSzPts val="1000"/>
              <a:tabLst>
                <a:tab pos="457200" algn="l"/>
              </a:tabLst>
            </a:pPr>
            <a:r>
              <a:rPr lang="en-US" sz="2800" kern="100" dirty="0">
                <a:latin typeface="Times New Roman" panose="02020603050405020304" pitchFamily="18" charset="0"/>
                <a:cs typeface="Times New Roman" panose="02020603050405020304" pitchFamily="18" charset="0"/>
              </a:rPr>
              <a:t>5000 customers have subscribed to the term deposit, out of 45000 customers.</a:t>
            </a:r>
          </a:p>
          <a:p>
            <a:pPr marR="0" lvl="0" algn="just">
              <a:lnSpc>
                <a:spcPct val="107000"/>
              </a:lnSpc>
              <a:spcBef>
                <a:spcPts val="0"/>
              </a:spcBef>
              <a:spcAft>
                <a:spcPts val="800"/>
              </a:spcAft>
              <a:buSzPts val="1000"/>
              <a:buFont typeface="Symbol" panose="05050102010706020507" pitchFamily="18" charset="2"/>
              <a:buChar char=""/>
              <a:tabLst>
                <a:tab pos="457200" algn="l"/>
              </a:tabLst>
            </a:pPr>
            <a:r>
              <a:rPr lang="en-US" sz="2800" kern="100" dirty="0">
                <a:latin typeface="Times New Roman" panose="02020603050405020304" pitchFamily="18" charset="0"/>
                <a:cs typeface="Times New Roman" panose="02020603050405020304" pitchFamily="18" charset="0"/>
              </a:rPr>
              <a:t>Customers with a Median age of 30 have subscribed to the term deposit and customers between the age of 35 and 45 have not subscribed.</a:t>
            </a:r>
          </a:p>
          <a:p>
            <a:pPr marR="0" lvl="0" algn="just">
              <a:lnSpc>
                <a:spcPct val="107000"/>
              </a:lnSpc>
              <a:spcBef>
                <a:spcPts val="0"/>
              </a:spcBef>
              <a:spcAft>
                <a:spcPts val="800"/>
              </a:spcAft>
              <a:buSzPts val="1000"/>
              <a:buFont typeface="Symbol" panose="05050102010706020507" pitchFamily="18" charset="2"/>
              <a:buChar char=""/>
              <a:tabLst>
                <a:tab pos="457200" algn="l"/>
              </a:tabLst>
            </a:pPr>
            <a:r>
              <a:rPr lang="en-US" sz="2800" kern="100" dirty="0">
                <a:latin typeface="Times New Roman" panose="02020603050405020304" pitchFamily="18" charset="0"/>
                <a:cs typeface="Times New Roman" panose="02020603050405020304" pitchFamily="18" charset="0"/>
              </a:rPr>
              <a:t>Among the customers who have not subscribed to the term deposits, most of them are unemployed, student, services, self-employed and housemaids. Interestingly, customers who have blue-collar and management qualifications have also shown no interest in subscribing to term deposits.</a:t>
            </a:r>
          </a:p>
          <a:p>
            <a:pPr marR="0" lvl="0" algn="just">
              <a:lnSpc>
                <a:spcPct val="107000"/>
              </a:lnSpc>
              <a:spcBef>
                <a:spcPts val="0"/>
              </a:spcBef>
              <a:spcAft>
                <a:spcPts val="800"/>
              </a:spcAft>
              <a:buSzPts val="1000"/>
              <a:buFont typeface="Symbol" panose="05050102010706020507" pitchFamily="18" charset="2"/>
              <a:buChar char=""/>
              <a:tabLst>
                <a:tab pos="457200" algn="l"/>
              </a:tabLst>
            </a:pPr>
            <a:r>
              <a:rPr lang="en-US" sz="2800" kern="100" dirty="0">
                <a:latin typeface="Times New Roman" panose="02020603050405020304" pitchFamily="18" charset="0"/>
                <a:cs typeface="Times New Roman" panose="02020603050405020304" pitchFamily="18" charset="0"/>
              </a:rPr>
              <a:t>Most customers with unpaid debts and personal loans have not subscribed to the term deposits.</a:t>
            </a:r>
          </a:p>
          <a:p>
            <a:pPr marR="0" lvl="0" algn="just">
              <a:lnSpc>
                <a:spcPct val="107000"/>
              </a:lnSpc>
              <a:spcBef>
                <a:spcPts val="0"/>
              </a:spcBef>
              <a:spcAft>
                <a:spcPts val="800"/>
              </a:spcAft>
              <a:buSzPts val="1000"/>
              <a:buFont typeface="Symbol" panose="05050102010706020507" pitchFamily="18" charset="2"/>
              <a:buChar char=""/>
              <a:tabLst>
                <a:tab pos="457200" algn="l"/>
              </a:tabLst>
            </a:pPr>
            <a:r>
              <a:rPr lang="en-US" sz="2800" kern="100" dirty="0">
                <a:latin typeface="Times New Roman" panose="02020603050405020304" pitchFamily="18" charset="0"/>
                <a:cs typeface="Times New Roman" panose="02020603050405020304" pitchFamily="18" charset="0"/>
              </a:rPr>
              <a:t>During the previous campaigns, the bank reached out to more customers between April and August. However, the success rate of previous campaigns is very low.</a:t>
            </a:r>
          </a:p>
          <a:p>
            <a:pPr algn="just"/>
            <a:endParaRPr lang="en-US" sz="2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B469ECEE-FAA1-88C7-5F1B-5E98364FB1EA}"/>
              </a:ext>
            </a:extLst>
          </p:cNvPr>
          <p:cNvSpPr txBox="1">
            <a:spLocks/>
          </p:cNvSpPr>
          <p:nvPr/>
        </p:nvSpPr>
        <p:spPr>
          <a:xfrm>
            <a:off x="1447800" y="274638"/>
            <a:ext cx="14325600" cy="1143000"/>
          </a:xfrm>
          <a:prstGeom prst="rect">
            <a:avLst/>
          </a:prstGeom>
          <a:solidFill>
            <a:srgbClr val="567E8A"/>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bg1"/>
                </a:solidFill>
                <a:latin typeface="Arima Madurai Bold Italics" panose="020B0604020202020204" charset="0"/>
                <a:cs typeface="Arima Madurai Bold Italics" panose="020B0604020202020204" charset="0"/>
              </a:rPr>
              <a:t>Insights from Model and EDA:</a:t>
            </a:r>
          </a:p>
        </p:txBody>
      </p:sp>
    </p:spTree>
    <p:extLst>
      <p:ext uri="{BB962C8B-B14F-4D97-AF65-F5344CB8AC3E}">
        <p14:creationId xmlns:p14="http://schemas.microsoft.com/office/powerpoint/2010/main" val="695686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967A-4C95-3A01-1AA9-AEDA41060175}"/>
              </a:ext>
            </a:extLst>
          </p:cNvPr>
          <p:cNvSpPr>
            <a:spLocks noGrp="1"/>
          </p:cNvSpPr>
          <p:nvPr>
            <p:ph type="ctrTitle"/>
          </p:nvPr>
        </p:nvSpPr>
        <p:spPr>
          <a:xfrm>
            <a:off x="685800" y="2130425"/>
            <a:ext cx="16687800" cy="6289675"/>
          </a:xfrm>
          <a:solidFill>
            <a:srgbClr val="567E8A"/>
          </a:solidFill>
        </p:spPr>
        <p:txBody>
          <a:bodyPr/>
          <a:lstStyle/>
          <a:p>
            <a:r>
              <a:rPr lang="en-US" dirty="0">
                <a:solidFill>
                  <a:schemeClr val="bg1"/>
                </a:solidFill>
                <a:latin typeface="Arima Madurai Bold Italics" panose="020B0604020202020204" charset="0"/>
                <a:cs typeface="Arima Madurai Bold Italics" panose="020B0604020202020204" charset="0"/>
              </a:rPr>
              <a:t>Thank you </a:t>
            </a:r>
          </a:p>
        </p:txBody>
      </p:sp>
      <p:sp>
        <p:nvSpPr>
          <p:cNvPr id="3" name="Subtitle 2">
            <a:extLst>
              <a:ext uri="{FF2B5EF4-FFF2-40B4-BE49-F238E27FC236}">
                <a16:creationId xmlns:a16="http://schemas.microsoft.com/office/drawing/2014/main" id="{0310034C-DF28-099F-3C59-C1810D162812}"/>
              </a:ext>
            </a:extLst>
          </p:cNvPr>
          <p:cNvSpPr>
            <a:spLocks noGrp="1"/>
          </p:cNvSpPr>
          <p:nvPr>
            <p:ph type="subTitle" idx="1"/>
          </p:nvPr>
        </p:nvSpPr>
        <p:spPr>
          <a:xfrm flipH="1">
            <a:off x="304800" y="3886200"/>
            <a:ext cx="1066800" cy="1470025"/>
          </a:xfrm>
        </p:spPr>
        <p:txBody>
          <a:bodyPr/>
          <a:lstStyle/>
          <a:p>
            <a:r>
              <a:rPr lang="en-US" dirty="0"/>
              <a:t>.</a:t>
            </a:r>
          </a:p>
        </p:txBody>
      </p:sp>
    </p:spTree>
    <p:extLst>
      <p:ext uri="{BB962C8B-B14F-4D97-AF65-F5344CB8AC3E}">
        <p14:creationId xmlns:p14="http://schemas.microsoft.com/office/powerpoint/2010/main" val="2088537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7775565" y="8233429"/>
            <a:ext cx="1024871" cy="1024871"/>
          </a:xfrm>
          <a:custGeom>
            <a:avLst/>
            <a:gdLst/>
            <a:ahLst/>
            <a:cxnLst/>
            <a:rect l="l" t="t" r="r" b="b"/>
            <a:pathLst>
              <a:path w="1024871" h="1024871">
                <a:moveTo>
                  <a:pt x="0" y="0"/>
                </a:moveTo>
                <a:lnTo>
                  <a:pt x="1024870" y="0"/>
                </a:lnTo>
                <a:lnTo>
                  <a:pt x="1024870" y="1024871"/>
                </a:lnTo>
                <a:lnTo>
                  <a:pt x="0" y="10248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4" name="Group 4"/>
          <p:cNvGrpSpPr>
            <a:grpSpLocks noChangeAspect="1"/>
          </p:cNvGrpSpPr>
          <p:nvPr/>
        </p:nvGrpSpPr>
        <p:grpSpPr>
          <a:xfrm>
            <a:off x="15106" y="495300"/>
            <a:ext cx="7010916" cy="8063855"/>
            <a:chOff x="0" y="0"/>
            <a:chExt cx="5889003" cy="9116835"/>
          </a:xfrm>
        </p:grpSpPr>
        <p:sp>
          <p:nvSpPr>
            <p:cNvPr id="5" name="Freeform 5"/>
            <p:cNvSpPr/>
            <p:nvPr/>
          </p:nvSpPr>
          <p:spPr>
            <a:xfrm>
              <a:off x="0" y="0"/>
              <a:ext cx="5888990" cy="9116822"/>
            </a:xfrm>
            <a:custGeom>
              <a:avLst/>
              <a:gdLst/>
              <a:ahLst/>
              <a:cxnLst/>
              <a:rect l="l" t="t" r="r" b="b"/>
              <a:pathLst>
                <a:path w="5888990" h="9116822">
                  <a:moveTo>
                    <a:pt x="0" y="0"/>
                  </a:moveTo>
                  <a:lnTo>
                    <a:pt x="0" y="9116822"/>
                  </a:lnTo>
                  <a:lnTo>
                    <a:pt x="5304917" y="9116822"/>
                  </a:lnTo>
                  <a:cubicBezTo>
                    <a:pt x="5634228" y="9072626"/>
                    <a:pt x="5888990" y="8791448"/>
                    <a:pt x="5888990" y="8448040"/>
                  </a:cubicBezTo>
                  <a:lnTo>
                    <a:pt x="5886577" y="674751"/>
                  </a:lnTo>
                  <a:cubicBezTo>
                    <a:pt x="5886577" y="302768"/>
                    <a:pt x="5586222" y="0"/>
                    <a:pt x="5211826" y="0"/>
                  </a:cubicBezTo>
                  <a:close/>
                </a:path>
              </a:pathLst>
            </a:custGeom>
            <a:blipFill>
              <a:blip r:embed="rId4"/>
              <a:stretch>
                <a:fillRect l="-14788" t="-11224" r="-3"/>
              </a:stretch>
            </a:blipFill>
          </p:spPr>
          <p:txBody>
            <a:bodyPr/>
            <a:lstStyle/>
            <a:p>
              <a:endParaRPr lang="en-US"/>
            </a:p>
          </p:txBody>
        </p:sp>
      </p:grpSp>
      <p:sp>
        <p:nvSpPr>
          <p:cNvPr id="6" name="Freeform 6"/>
          <p:cNvSpPr/>
          <p:nvPr/>
        </p:nvSpPr>
        <p:spPr>
          <a:xfrm>
            <a:off x="-697868" y="1676829"/>
            <a:ext cx="5159331" cy="6926713"/>
          </a:xfrm>
          <a:custGeom>
            <a:avLst/>
            <a:gdLst/>
            <a:ahLst/>
            <a:cxnLst/>
            <a:rect l="l" t="t" r="r" b="b"/>
            <a:pathLst>
              <a:path w="5159331" h="6926713">
                <a:moveTo>
                  <a:pt x="0" y="0"/>
                </a:moveTo>
                <a:lnTo>
                  <a:pt x="5159330" y="0"/>
                </a:lnTo>
                <a:lnTo>
                  <a:pt x="5159330" y="6926713"/>
                </a:lnTo>
                <a:lnTo>
                  <a:pt x="0" y="692671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0" name="Freeform 10"/>
          <p:cNvSpPr/>
          <p:nvPr/>
        </p:nvSpPr>
        <p:spPr>
          <a:xfrm>
            <a:off x="17775565" y="-292999"/>
            <a:ext cx="1024871" cy="1024871"/>
          </a:xfrm>
          <a:custGeom>
            <a:avLst/>
            <a:gdLst/>
            <a:ahLst/>
            <a:cxnLst/>
            <a:rect l="l" t="t" r="r" b="b"/>
            <a:pathLst>
              <a:path w="1024871" h="1024871">
                <a:moveTo>
                  <a:pt x="0" y="0"/>
                </a:moveTo>
                <a:lnTo>
                  <a:pt x="1024870" y="0"/>
                </a:lnTo>
                <a:lnTo>
                  <a:pt x="1024870" y="1024871"/>
                </a:lnTo>
                <a:lnTo>
                  <a:pt x="0" y="102487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1" name="TextBox 11"/>
          <p:cNvSpPr txBox="1"/>
          <p:nvPr/>
        </p:nvSpPr>
        <p:spPr>
          <a:xfrm>
            <a:off x="9067435" y="3505791"/>
            <a:ext cx="7026022" cy="1571328"/>
          </a:xfrm>
          <a:prstGeom prst="rect">
            <a:avLst/>
          </a:prstGeom>
        </p:spPr>
        <p:txBody>
          <a:bodyPr wrap="square" lIns="0" tIns="0" rIns="0" bIns="0" rtlCol="0" anchor="t">
            <a:spAutoFit/>
          </a:bodyPr>
          <a:lstStyle/>
          <a:p>
            <a:pPr algn="l">
              <a:lnSpc>
                <a:spcPts val="4200"/>
              </a:lnSpc>
            </a:pPr>
            <a:r>
              <a:rPr lang="en-US" sz="3000" dirty="0">
                <a:solidFill>
                  <a:srgbClr val="1F2020"/>
                </a:solidFill>
                <a:latin typeface="Times New Roman"/>
              </a:rPr>
              <a:t>Predicting term deposit subscriptions using marketing data to optimize strategies and boost campaign success.</a:t>
            </a:r>
          </a:p>
        </p:txBody>
      </p:sp>
      <p:sp>
        <p:nvSpPr>
          <p:cNvPr id="2" name="TextBox 7">
            <a:extLst>
              <a:ext uri="{FF2B5EF4-FFF2-40B4-BE49-F238E27FC236}">
                <a16:creationId xmlns:a16="http://schemas.microsoft.com/office/drawing/2014/main" id="{1A4D74CF-917B-8B60-BC2E-FFF328EC174B}"/>
              </a:ext>
            </a:extLst>
          </p:cNvPr>
          <p:cNvSpPr txBox="1"/>
          <p:nvPr/>
        </p:nvSpPr>
        <p:spPr>
          <a:xfrm>
            <a:off x="8486535" y="1943100"/>
            <a:ext cx="7822406" cy="897682"/>
          </a:xfrm>
          <a:prstGeom prst="rect">
            <a:avLst/>
          </a:prstGeom>
          <a:solidFill>
            <a:srgbClr val="567E8A"/>
          </a:solidFill>
        </p:spPr>
        <p:txBody>
          <a:bodyPr wrap="square" lIns="0" tIns="0" rIns="0" bIns="0" rtlCol="0" anchor="t">
            <a:spAutoFit/>
          </a:bodyPr>
          <a:lstStyle/>
          <a:p>
            <a:pPr algn="l">
              <a:lnSpc>
                <a:spcPts val="6999"/>
              </a:lnSpc>
            </a:pPr>
            <a:r>
              <a:rPr lang="en-US" sz="4999" dirty="0">
                <a:solidFill>
                  <a:schemeClr val="bg1"/>
                </a:solidFill>
                <a:latin typeface="Arima Madurai Bold Italics" panose="020B0604020202020204" charset="0"/>
                <a:cs typeface="Arima Madurai Bold Italics" panose="020B0604020202020204" charset="0"/>
              </a:rPr>
              <a:t>Problem Statement: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a:extLst>
              <a:ext uri="{FF2B5EF4-FFF2-40B4-BE49-F238E27FC236}">
                <a16:creationId xmlns:a16="http://schemas.microsoft.com/office/drawing/2014/main" id="{A51F6560-55A6-1742-6FB5-EF1A875FD63D}"/>
              </a:ext>
            </a:extLst>
          </p:cNvPr>
          <p:cNvSpPr txBox="1"/>
          <p:nvPr/>
        </p:nvSpPr>
        <p:spPr>
          <a:xfrm>
            <a:off x="1322439" y="952500"/>
            <a:ext cx="14623054" cy="987450"/>
          </a:xfrm>
          <a:prstGeom prst="rect">
            <a:avLst/>
          </a:prstGeom>
          <a:solidFill>
            <a:srgbClr val="567E8A"/>
          </a:solidFill>
        </p:spPr>
        <p:txBody>
          <a:bodyPr wrap="square" lIns="0" tIns="0" rIns="0" bIns="0" rtlCol="0" anchor="t">
            <a:spAutoFit/>
          </a:bodyPr>
          <a:lstStyle/>
          <a:p>
            <a:pPr algn="ctr">
              <a:lnSpc>
                <a:spcPts val="7699"/>
              </a:lnSpc>
            </a:pPr>
            <a:r>
              <a:rPr lang="en-US" sz="5499" dirty="0">
                <a:solidFill>
                  <a:schemeClr val="bg1"/>
                </a:solidFill>
                <a:latin typeface="Arima Madurai Bold Italics" panose="020B0604020202020204" charset="0"/>
                <a:cs typeface="Arima Madurai Bold Italics" panose="020B0604020202020204" charset="0"/>
              </a:rPr>
              <a:t>About Dataset:</a:t>
            </a:r>
          </a:p>
        </p:txBody>
      </p:sp>
      <p:sp>
        <p:nvSpPr>
          <p:cNvPr id="4" name="TextBox 3">
            <a:extLst>
              <a:ext uri="{FF2B5EF4-FFF2-40B4-BE49-F238E27FC236}">
                <a16:creationId xmlns:a16="http://schemas.microsoft.com/office/drawing/2014/main" id="{3E8F0383-F5FB-8D45-A75E-3743B4976842}"/>
              </a:ext>
            </a:extLst>
          </p:cNvPr>
          <p:cNvSpPr txBox="1"/>
          <p:nvPr/>
        </p:nvSpPr>
        <p:spPr>
          <a:xfrm>
            <a:off x="1295400" y="2705100"/>
            <a:ext cx="14935200" cy="5120376"/>
          </a:xfrm>
          <a:prstGeom prst="rect">
            <a:avLst/>
          </a:prstGeom>
          <a:noFill/>
        </p:spPr>
        <p:txBody>
          <a:bodyPr wrap="square">
            <a:spAutoFit/>
          </a:bodyPr>
          <a:lstStyle/>
          <a:p>
            <a:pPr marL="457200" marR="0" indent="-457200">
              <a:lnSpc>
                <a:spcPct val="107000"/>
              </a:lnSpc>
              <a:spcBef>
                <a:spcPts val="0"/>
              </a:spcBef>
              <a:spcAft>
                <a:spcPts val="800"/>
              </a:spcAft>
              <a:buFont typeface="Arial" panose="020B0604020202020204" pitchFamily="34" charset="0"/>
              <a:buChar char="•"/>
            </a:pPr>
            <a:r>
              <a:rPr lang="en-US" sz="2800" kern="100" dirty="0">
                <a:effectLst/>
                <a:latin typeface="Times New Roman" panose="02020603050405020304" pitchFamily="18" charset="0"/>
                <a:ea typeface="Aptos" panose="020B0004020202020204" pitchFamily="34" charset="0"/>
                <a:cs typeface="Times New Roman" panose="02020603050405020304" pitchFamily="18" charset="0"/>
              </a:rPr>
              <a:t>This dataset is collected from UCI Machine Learning Repository, it records phone-based direct marketing campaigns of a Portuguese bank, often requiring multiple contacts to determine if clients would subscribe to a bank term deposit ('yes') or not ('no’).</a:t>
            </a:r>
          </a:p>
          <a:p>
            <a:pPr marL="0" marR="0">
              <a:lnSpc>
                <a:spcPct val="107000"/>
              </a:lnSpc>
              <a:spcBef>
                <a:spcPts val="0"/>
              </a:spcBef>
              <a:spcAft>
                <a:spcPts val="800"/>
              </a:spcAft>
            </a:pPr>
            <a:endParaRPr lang="en-US" sz="3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457200" marR="0" indent="-457200">
              <a:lnSpc>
                <a:spcPct val="107000"/>
              </a:lnSpc>
              <a:spcBef>
                <a:spcPts val="0"/>
              </a:spcBef>
              <a:spcAft>
                <a:spcPts val="800"/>
              </a:spcAft>
              <a:buFont typeface="Arial" panose="020B0604020202020204" pitchFamily="34" charset="0"/>
              <a:buChar char="•"/>
            </a:pPr>
            <a:r>
              <a:rPr lang="en-US" sz="3000" i="1" kern="100" dirty="0">
                <a:latin typeface="Times New Roman" panose="02020603050405020304" pitchFamily="18" charset="0"/>
                <a:cs typeface="Times New Roman" panose="02020603050405020304" pitchFamily="18" charset="0"/>
              </a:rPr>
              <a:t>Number of rows: 45,212</a:t>
            </a:r>
          </a:p>
          <a:p>
            <a:pPr marL="457200" marR="0" indent="-457200">
              <a:lnSpc>
                <a:spcPct val="107000"/>
              </a:lnSpc>
              <a:spcBef>
                <a:spcPts val="0"/>
              </a:spcBef>
              <a:spcAft>
                <a:spcPts val="800"/>
              </a:spcAft>
              <a:buFont typeface="Arial" panose="020B0604020202020204" pitchFamily="34" charset="0"/>
              <a:buChar char="•"/>
            </a:pPr>
            <a:r>
              <a:rPr lang="en-US" sz="3000" i="1" kern="100" dirty="0">
                <a:latin typeface="Times New Roman" panose="02020603050405020304" pitchFamily="18" charset="0"/>
                <a:cs typeface="Times New Roman" panose="02020603050405020304" pitchFamily="18" charset="0"/>
              </a:rPr>
              <a:t>Number of Columns: 17</a:t>
            </a:r>
          </a:p>
          <a:p>
            <a:pPr marL="457200" marR="0" indent="-457200">
              <a:lnSpc>
                <a:spcPct val="107000"/>
              </a:lnSpc>
              <a:spcBef>
                <a:spcPts val="0"/>
              </a:spcBef>
              <a:spcAft>
                <a:spcPts val="800"/>
              </a:spcAft>
              <a:buFont typeface="Arial" panose="020B0604020202020204" pitchFamily="34" charset="0"/>
              <a:buChar char="•"/>
            </a:pPr>
            <a:r>
              <a:rPr lang="en-US" sz="3000" i="1" kern="100" dirty="0">
                <a:latin typeface="Times New Roman" panose="02020603050405020304" pitchFamily="18" charset="0"/>
                <a:cs typeface="Times New Roman" panose="02020603050405020304" pitchFamily="18" charset="0"/>
              </a:rPr>
              <a:t>Target Variable: </a:t>
            </a:r>
            <a:r>
              <a:rPr lang="en-US" sz="3000" i="1" kern="100" dirty="0">
                <a:latin typeface="Times New Roman" panose="02020603050405020304" pitchFamily="18" charset="0"/>
                <a:ea typeface="Aptos" panose="020B0004020202020204" pitchFamily="34" charset="0"/>
                <a:cs typeface="Times New Roman" panose="02020603050405020304" pitchFamily="18" charset="0"/>
              </a:rPr>
              <a:t>y </a:t>
            </a:r>
          </a:p>
          <a:p>
            <a:pPr marL="457200" marR="0" indent="-457200">
              <a:lnSpc>
                <a:spcPct val="107000"/>
              </a:lnSpc>
              <a:spcBef>
                <a:spcPts val="0"/>
              </a:spcBef>
              <a:spcAft>
                <a:spcPts val="800"/>
              </a:spcAft>
              <a:buFont typeface="Arial" panose="020B0604020202020204" pitchFamily="34" charset="0"/>
              <a:buChar char="•"/>
            </a:pPr>
            <a:r>
              <a:rPr lang="en-US" sz="3000" i="1" kern="100" dirty="0">
                <a:effectLst/>
                <a:latin typeface="Times New Roman" panose="02020603050405020304" pitchFamily="18" charset="0"/>
                <a:ea typeface="Aptos" panose="020B0004020202020204" pitchFamily="34" charset="0"/>
                <a:cs typeface="Times New Roman" panose="02020603050405020304" pitchFamily="18" charset="0"/>
              </a:rPr>
              <a:t>Number of Categorical Variables: 9</a:t>
            </a:r>
          </a:p>
          <a:p>
            <a:pPr marL="457200" marR="0" indent="-457200">
              <a:lnSpc>
                <a:spcPct val="107000"/>
              </a:lnSpc>
              <a:spcBef>
                <a:spcPts val="0"/>
              </a:spcBef>
              <a:spcAft>
                <a:spcPts val="800"/>
              </a:spcAft>
              <a:buFont typeface="Arial" panose="020B0604020202020204" pitchFamily="34" charset="0"/>
              <a:buChar char="•"/>
            </a:pPr>
            <a:r>
              <a:rPr lang="en-US" sz="3000" i="1" kern="100" dirty="0">
                <a:latin typeface="Times New Roman" panose="02020603050405020304" pitchFamily="18" charset="0"/>
                <a:ea typeface="Aptos" panose="020B0004020202020204" pitchFamily="34" charset="0"/>
                <a:cs typeface="Times New Roman" panose="02020603050405020304" pitchFamily="18" charset="0"/>
              </a:rPr>
              <a:t>Number of Numerical Variables: 8</a:t>
            </a:r>
            <a:endParaRPr lang="en-US" sz="3000" i="1"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206501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676400" y="4705748"/>
            <a:ext cx="12960935" cy="2133600"/>
          </a:xfrm>
          <a:custGeom>
            <a:avLst/>
            <a:gdLst/>
            <a:ahLst/>
            <a:cxnLst/>
            <a:rect l="l" t="t" r="r" b="b"/>
            <a:pathLst>
              <a:path w="11706225" h="2305050">
                <a:moveTo>
                  <a:pt x="0" y="0"/>
                </a:moveTo>
                <a:lnTo>
                  <a:pt x="11706225" y="0"/>
                </a:lnTo>
                <a:lnTo>
                  <a:pt x="11706225" y="2305050"/>
                </a:lnTo>
                <a:lnTo>
                  <a:pt x="0" y="2305050"/>
                </a:lnTo>
                <a:lnTo>
                  <a:pt x="0" y="0"/>
                </a:lnTo>
                <a:close/>
              </a:path>
            </a:pathLst>
          </a:custGeom>
          <a:blipFill>
            <a:blip r:embed="rId2"/>
            <a:stretch>
              <a:fillRect/>
            </a:stretch>
          </a:blipFill>
        </p:spPr>
        <p:txBody>
          <a:bodyPr/>
          <a:lstStyle/>
          <a:p>
            <a:endParaRPr lang="en-US"/>
          </a:p>
        </p:txBody>
      </p:sp>
      <p:grpSp>
        <p:nvGrpSpPr>
          <p:cNvPr id="4" name="Group 4"/>
          <p:cNvGrpSpPr>
            <a:grpSpLocks noChangeAspect="1"/>
          </p:cNvGrpSpPr>
          <p:nvPr/>
        </p:nvGrpSpPr>
        <p:grpSpPr>
          <a:xfrm>
            <a:off x="2381021" y="4024189"/>
            <a:ext cx="85725" cy="85725"/>
            <a:chOff x="0" y="0"/>
            <a:chExt cx="85725" cy="85725"/>
          </a:xfrm>
        </p:grpSpPr>
        <p:sp>
          <p:nvSpPr>
            <p:cNvPr id="5" name="Freeform 5"/>
            <p:cNvSpPr/>
            <p:nvPr/>
          </p:nvSpPr>
          <p:spPr>
            <a:xfrm>
              <a:off x="0" y="0"/>
              <a:ext cx="85852" cy="85852"/>
            </a:xfrm>
            <a:custGeom>
              <a:avLst/>
              <a:gdLst/>
              <a:ahLst/>
              <a:cxnLst/>
              <a:rect l="l" t="t" r="r" b="b"/>
              <a:pathLst>
                <a:path w="85852" h="85852">
                  <a:moveTo>
                    <a:pt x="85725" y="42926"/>
                  </a:moveTo>
                  <a:lnTo>
                    <a:pt x="84582" y="54102"/>
                  </a:lnTo>
                  <a:cubicBezTo>
                    <a:pt x="80264" y="64643"/>
                    <a:pt x="77089" y="69215"/>
                    <a:pt x="73152" y="73279"/>
                  </a:cubicBezTo>
                  <a:lnTo>
                    <a:pt x="64516" y="80391"/>
                  </a:lnTo>
                  <a:cubicBezTo>
                    <a:pt x="53975" y="84709"/>
                    <a:pt x="48514" y="85852"/>
                    <a:pt x="42799" y="85852"/>
                  </a:cubicBezTo>
                  <a:lnTo>
                    <a:pt x="31750" y="84582"/>
                  </a:lnTo>
                  <a:cubicBezTo>
                    <a:pt x="21209" y="80264"/>
                    <a:pt x="16637" y="77089"/>
                    <a:pt x="12573" y="73152"/>
                  </a:cubicBezTo>
                  <a:lnTo>
                    <a:pt x="5461" y="64516"/>
                  </a:lnTo>
                  <a:cubicBezTo>
                    <a:pt x="1143" y="53975"/>
                    <a:pt x="0" y="48514"/>
                    <a:pt x="0" y="42926"/>
                  </a:cubicBezTo>
                  <a:lnTo>
                    <a:pt x="1143" y="31750"/>
                  </a:lnTo>
                  <a:cubicBezTo>
                    <a:pt x="5461" y="21209"/>
                    <a:pt x="8509" y="16510"/>
                    <a:pt x="12573" y="12573"/>
                  </a:cubicBezTo>
                  <a:lnTo>
                    <a:pt x="21209" y="5461"/>
                  </a:lnTo>
                  <a:cubicBezTo>
                    <a:pt x="31750" y="1143"/>
                    <a:pt x="37211" y="0"/>
                    <a:pt x="42926" y="0"/>
                  </a:cubicBezTo>
                  <a:lnTo>
                    <a:pt x="54102" y="1143"/>
                  </a:lnTo>
                  <a:cubicBezTo>
                    <a:pt x="64643" y="5461"/>
                    <a:pt x="69215" y="8636"/>
                    <a:pt x="73279" y="12573"/>
                  </a:cubicBezTo>
                  <a:lnTo>
                    <a:pt x="80391" y="21209"/>
                  </a:lnTo>
                  <a:cubicBezTo>
                    <a:pt x="84709" y="31750"/>
                    <a:pt x="85852" y="37211"/>
                    <a:pt x="85852" y="42926"/>
                  </a:cubicBezTo>
                  <a:close/>
                </a:path>
              </a:pathLst>
            </a:custGeom>
            <a:solidFill>
              <a:srgbClr val="000000"/>
            </a:solidFill>
          </p:spPr>
          <p:txBody>
            <a:bodyPr/>
            <a:lstStyle/>
            <a:p>
              <a:endParaRPr lang="en-US"/>
            </a:p>
          </p:txBody>
        </p:sp>
      </p:grpSp>
      <p:sp>
        <p:nvSpPr>
          <p:cNvPr id="8" name="TextBox 8"/>
          <p:cNvSpPr txBox="1"/>
          <p:nvPr/>
        </p:nvSpPr>
        <p:spPr>
          <a:xfrm>
            <a:off x="1676400" y="969132"/>
            <a:ext cx="13642106" cy="987450"/>
          </a:xfrm>
          <a:prstGeom prst="rect">
            <a:avLst/>
          </a:prstGeom>
          <a:solidFill>
            <a:srgbClr val="567E8A"/>
          </a:solidFill>
        </p:spPr>
        <p:txBody>
          <a:bodyPr wrap="square" lIns="0" tIns="0" rIns="0" bIns="0" rtlCol="0" anchor="t">
            <a:spAutoFit/>
          </a:bodyPr>
          <a:lstStyle/>
          <a:p>
            <a:pPr algn="ctr">
              <a:lnSpc>
                <a:spcPts val="7699"/>
              </a:lnSpc>
            </a:pPr>
            <a:r>
              <a:rPr lang="en-US" sz="5499" dirty="0">
                <a:solidFill>
                  <a:schemeClr val="bg1"/>
                </a:solidFill>
                <a:latin typeface="Arima Madurai Bold Italics" panose="020B0604020202020204" charset="0"/>
                <a:cs typeface="Arima Madurai Bold Italics" panose="020B0604020202020204" charset="0"/>
              </a:rPr>
              <a:t>Data Cleaning</a:t>
            </a:r>
          </a:p>
        </p:txBody>
      </p:sp>
      <p:sp>
        <p:nvSpPr>
          <p:cNvPr id="9" name="TextBox 9"/>
          <p:cNvSpPr txBox="1"/>
          <p:nvPr/>
        </p:nvSpPr>
        <p:spPr>
          <a:xfrm>
            <a:off x="1676400" y="3768223"/>
            <a:ext cx="13642106" cy="484492"/>
          </a:xfrm>
          <a:prstGeom prst="rect">
            <a:avLst/>
          </a:prstGeom>
        </p:spPr>
        <p:txBody>
          <a:bodyPr wrap="square" lIns="0" tIns="0" rIns="0" bIns="0" rtlCol="0" anchor="t">
            <a:spAutoFit/>
          </a:bodyPr>
          <a:lstStyle/>
          <a:p>
            <a:pPr marL="457200" indent="-457200" algn="l">
              <a:lnSpc>
                <a:spcPts val="4123"/>
              </a:lnSpc>
              <a:buFont typeface="Arial" panose="020B0604020202020204" pitchFamily="34" charset="0"/>
              <a:buChar char="•"/>
            </a:pPr>
            <a:r>
              <a:rPr lang="en-US" sz="2800" kern="100" dirty="0">
                <a:latin typeface="Times New Roman" panose="02020603050405020304" pitchFamily="18" charset="0"/>
                <a:cs typeface="Times New Roman" panose="02020603050405020304" pitchFamily="18" charset="0"/>
              </a:rPr>
              <a:t>Missing Values: Percentage of missing values in each column was calculated </a:t>
            </a:r>
          </a:p>
        </p:txBody>
      </p:sp>
      <p:sp>
        <p:nvSpPr>
          <p:cNvPr id="12" name="TextBox 11">
            <a:extLst>
              <a:ext uri="{FF2B5EF4-FFF2-40B4-BE49-F238E27FC236}">
                <a16:creationId xmlns:a16="http://schemas.microsoft.com/office/drawing/2014/main" id="{EF7A751E-8A87-117E-FA21-52C40F774D0E}"/>
              </a:ext>
            </a:extLst>
          </p:cNvPr>
          <p:cNvSpPr txBox="1"/>
          <p:nvPr/>
        </p:nvSpPr>
        <p:spPr>
          <a:xfrm>
            <a:off x="1676400" y="2379339"/>
            <a:ext cx="12563348" cy="1096582"/>
          </a:xfrm>
          <a:prstGeom prst="rect">
            <a:avLst/>
          </a:prstGeom>
          <a:noFill/>
        </p:spPr>
        <p:txBody>
          <a:bodyPr wrap="square" rtlCol="0">
            <a:spAutoFit/>
          </a:bodyPr>
          <a:lstStyle/>
          <a:p>
            <a:pPr algn="l">
              <a:lnSpc>
                <a:spcPts val="4123"/>
              </a:lnSpc>
            </a:pPr>
            <a:r>
              <a:rPr lang="en-US" sz="2800" kern="100" dirty="0">
                <a:latin typeface="Times New Roman" panose="02020603050405020304" pitchFamily="18" charset="0"/>
                <a:cs typeface="Times New Roman" panose="02020603050405020304" pitchFamily="18" charset="0"/>
              </a:rPr>
              <a:t>The data was examined carefully to identify missing values, inconsistencies, spelling errors and duplicates.</a:t>
            </a:r>
          </a:p>
        </p:txBody>
      </p:sp>
      <p:sp>
        <p:nvSpPr>
          <p:cNvPr id="11" name="TextBox 10">
            <a:extLst>
              <a:ext uri="{FF2B5EF4-FFF2-40B4-BE49-F238E27FC236}">
                <a16:creationId xmlns:a16="http://schemas.microsoft.com/office/drawing/2014/main" id="{B5592040-1234-38EE-9BE8-2145C1F16ECE}"/>
              </a:ext>
            </a:extLst>
          </p:cNvPr>
          <p:cNvSpPr txBox="1"/>
          <p:nvPr/>
        </p:nvSpPr>
        <p:spPr>
          <a:xfrm>
            <a:off x="2133600" y="7021986"/>
            <a:ext cx="9144000" cy="570797"/>
          </a:xfrm>
          <a:prstGeom prst="rect">
            <a:avLst/>
          </a:prstGeom>
          <a:noFill/>
        </p:spPr>
        <p:txBody>
          <a:bodyPr wrap="square">
            <a:spAutoFit/>
          </a:bodyPr>
          <a:lstStyle/>
          <a:p>
            <a:pPr marL="457200" indent="-457200" algn="l">
              <a:lnSpc>
                <a:spcPts val="4123"/>
              </a:lnSpc>
              <a:buFont typeface="Arial" panose="020B0604020202020204" pitchFamily="34" charset="0"/>
              <a:buChar char="•"/>
            </a:pPr>
            <a:r>
              <a:rPr lang="en-US" sz="2800" i="1" dirty="0">
                <a:solidFill>
                  <a:srgbClr val="000000"/>
                </a:solidFill>
                <a:latin typeface="Times New Roman"/>
              </a:rPr>
              <a:t>No missing values has been found.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A screenshot of a computer  Description automatically generated"/>
          <p:cNvSpPr/>
          <p:nvPr/>
        </p:nvSpPr>
        <p:spPr>
          <a:xfrm>
            <a:off x="2667000" y="3370797"/>
            <a:ext cx="10820400" cy="6080844"/>
          </a:xfrm>
          <a:custGeom>
            <a:avLst/>
            <a:gdLst/>
            <a:ahLst/>
            <a:cxnLst/>
            <a:rect l="l" t="t" r="r" b="b"/>
            <a:pathLst>
              <a:path w="10654782" h="8886646">
                <a:moveTo>
                  <a:pt x="0" y="0"/>
                </a:moveTo>
                <a:lnTo>
                  <a:pt x="10654782" y="0"/>
                </a:lnTo>
                <a:lnTo>
                  <a:pt x="10654782" y="8886646"/>
                </a:lnTo>
                <a:lnTo>
                  <a:pt x="0" y="8886646"/>
                </a:lnTo>
                <a:lnTo>
                  <a:pt x="0" y="0"/>
                </a:lnTo>
                <a:close/>
              </a:path>
            </a:pathLst>
          </a:custGeom>
          <a:blipFill>
            <a:blip r:embed="rId2"/>
            <a:stretch>
              <a:fillRect r="-1221" b="-4190"/>
            </a:stretch>
          </a:blipFill>
        </p:spPr>
        <p:txBody>
          <a:bodyPr/>
          <a:lstStyle/>
          <a:p>
            <a:endParaRPr lang="en-US"/>
          </a:p>
        </p:txBody>
      </p:sp>
      <p:sp>
        <p:nvSpPr>
          <p:cNvPr id="3" name="TextBox 3"/>
          <p:cNvSpPr txBox="1"/>
          <p:nvPr/>
        </p:nvSpPr>
        <p:spPr>
          <a:xfrm>
            <a:off x="2133600" y="835359"/>
            <a:ext cx="14020800" cy="936154"/>
          </a:xfrm>
          <a:prstGeom prst="rect">
            <a:avLst/>
          </a:prstGeom>
          <a:solidFill>
            <a:srgbClr val="567E8A"/>
          </a:solidFill>
        </p:spPr>
        <p:txBody>
          <a:bodyPr wrap="square" lIns="0" tIns="0" rIns="0" bIns="0" rtlCol="0" anchor="t">
            <a:spAutoFit/>
          </a:bodyPr>
          <a:lstStyle/>
          <a:p>
            <a:pPr algn="ctr">
              <a:lnSpc>
                <a:spcPts val="7279"/>
              </a:lnSpc>
            </a:pPr>
            <a:r>
              <a:rPr lang="en-US" sz="5199" dirty="0">
                <a:solidFill>
                  <a:schemeClr val="bg1"/>
                </a:solidFill>
                <a:latin typeface="Arima Madurai Bold Italics" panose="020B0604020202020204" charset="0"/>
                <a:cs typeface="Arima Madurai Bold Italics" panose="020B0604020202020204" charset="0"/>
              </a:rPr>
              <a:t>Data Exploration:</a:t>
            </a:r>
          </a:p>
        </p:txBody>
      </p:sp>
      <p:sp>
        <p:nvSpPr>
          <p:cNvPr id="4" name="TextBox 4"/>
          <p:cNvSpPr txBox="1"/>
          <p:nvPr/>
        </p:nvSpPr>
        <p:spPr>
          <a:xfrm>
            <a:off x="2514600" y="2324100"/>
            <a:ext cx="6389773" cy="494110"/>
          </a:xfrm>
          <a:prstGeom prst="rect">
            <a:avLst/>
          </a:prstGeom>
        </p:spPr>
        <p:txBody>
          <a:bodyPr wrap="square" lIns="0" tIns="0" rIns="0" bIns="0" rtlCol="0" anchor="t">
            <a:spAutoFit/>
          </a:bodyPr>
          <a:lstStyle/>
          <a:p>
            <a:pPr marL="457200" indent="-457200" algn="l">
              <a:lnSpc>
                <a:spcPts val="4200"/>
              </a:lnSpc>
              <a:buFont typeface="Arial" panose="020B0604020202020204" pitchFamily="34" charset="0"/>
              <a:buChar char="•"/>
            </a:pPr>
            <a:r>
              <a:rPr lang="en-US" sz="3000" dirty="0">
                <a:solidFill>
                  <a:srgbClr val="000000"/>
                </a:solidFill>
                <a:latin typeface="Times New Roman"/>
              </a:rPr>
              <a:t>Descriptive statistics of all columns: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CD5C337-6DB8-6E5F-01B3-D4A8B4AEC1CE}"/>
              </a:ext>
            </a:extLst>
          </p:cNvPr>
          <p:cNvSpPr>
            <a:spLocks noGrp="1"/>
          </p:cNvSpPr>
          <p:nvPr>
            <p:ph type="body" sz="half" idx="2"/>
          </p:nvPr>
        </p:nvSpPr>
        <p:spPr>
          <a:xfrm>
            <a:off x="1295400" y="8191500"/>
            <a:ext cx="15087600" cy="1162050"/>
          </a:xfrm>
        </p:spPr>
        <p:txBody>
          <a:bodyPr>
            <a:noAutofit/>
          </a:bodyPr>
          <a:lstStyle/>
          <a:p>
            <a:pPr marL="457200" indent="-457200">
              <a:buFont typeface="Arial" panose="020B0604020202020204" pitchFamily="34" charset="0"/>
              <a:buChar char="•"/>
            </a:pPr>
            <a:r>
              <a:rPr lang="en-US" sz="2800" i="1" dirty="0"/>
              <a:t>Only 5000 out of 45000 customers subscribed to the term deposit, indicating imbalanced data, necessitating the use of a sampling technique to balance the classes.</a:t>
            </a:r>
          </a:p>
          <a:p>
            <a:endParaRPr lang="en-US" sz="2800" i="1" dirty="0"/>
          </a:p>
        </p:txBody>
      </p:sp>
      <p:sp>
        <p:nvSpPr>
          <p:cNvPr id="5" name="Freeform 2" descr="A graph with a bar and a number of text  Description automatically generated with medium confidence">
            <a:extLst>
              <a:ext uri="{FF2B5EF4-FFF2-40B4-BE49-F238E27FC236}">
                <a16:creationId xmlns:a16="http://schemas.microsoft.com/office/drawing/2014/main" id="{5DD1D44F-B614-E492-5E5E-B27F6F15B594}"/>
              </a:ext>
            </a:extLst>
          </p:cNvPr>
          <p:cNvSpPr>
            <a:spLocks noGrp="1"/>
          </p:cNvSpPr>
          <p:nvPr>
            <p:ph idx="1"/>
          </p:nvPr>
        </p:nvSpPr>
        <p:spPr>
          <a:xfrm>
            <a:off x="1752600" y="2552700"/>
            <a:ext cx="9906000" cy="5029200"/>
          </a:xfrm>
          <a:custGeom>
            <a:avLst/>
            <a:gdLst/>
            <a:ahLst/>
            <a:cxnLst/>
            <a:rect l="l" t="t" r="r" b="b"/>
            <a:pathLst>
              <a:path w="9039225" h="5753100">
                <a:moveTo>
                  <a:pt x="0" y="0"/>
                </a:moveTo>
                <a:lnTo>
                  <a:pt x="9039225" y="0"/>
                </a:lnTo>
                <a:lnTo>
                  <a:pt x="9039225" y="5753100"/>
                </a:lnTo>
                <a:lnTo>
                  <a:pt x="0" y="5753100"/>
                </a:lnTo>
                <a:lnTo>
                  <a:pt x="0" y="0"/>
                </a:lnTo>
                <a:close/>
              </a:path>
            </a:pathLst>
          </a:custGeom>
          <a:blipFill>
            <a:blip r:embed="rId2"/>
            <a:stretch>
              <a:fillRect/>
            </a:stretch>
          </a:blipFill>
        </p:spPr>
        <p:txBody>
          <a:bodyPr>
            <a:normAutofit/>
          </a:bodyPr>
          <a:lstStyle/>
          <a:p>
            <a:pPr marL="0" indent="0">
              <a:buNone/>
            </a:pPr>
            <a:r>
              <a:rPr lang="en-US" sz="800" dirty="0"/>
              <a:t>.</a:t>
            </a:r>
          </a:p>
        </p:txBody>
      </p:sp>
      <p:sp>
        <p:nvSpPr>
          <p:cNvPr id="6" name="TextBox 3">
            <a:extLst>
              <a:ext uri="{FF2B5EF4-FFF2-40B4-BE49-F238E27FC236}">
                <a16:creationId xmlns:a16="http://schemas.microsoft.com/office/drawing/2014/main" id="{23381E64-018E-925E-8498-72AB28F79294}"/>
              </a:ext>
            </a:extLst>
          </p:cNvPr>
          <p:cNvSpPr txBox="1"/>
          <p:nvPr/>
        </p:nvSpPr>
        <p:spPr>
          <a:xfrm>
            <a:off x="2133600" y="835359"/>
            <a:ext cx="14020800" cy="936154"/>
          </a:xfrm>
          <a:prstGeom prst="rect">
            <a:avLst/>
          </a:prstGeom>
          <a:solidFill>
            <a:srgbClr val="567E8A"/>
          </a:solidFill>
        </p:spPr>
        <p:txBody>
          <a:bodyPr wrap="square" lIns="0" tIns="0" rIns="0" bIns="0" rtlCol="0" anchor="t">
            <a:spAutoFit/>
          </a:bodyPr>
          <a:lstStyle/>
          <a:p>
            <a:pPr algn="ctr">
              <a:lnSpc>
                <a:spcPts val="7279"/>
              </a:lnSpc>
            </a:pPr>
            <a:r>
              <a:rPr lang="en-US" sz="5199" dirty="0">
                <a:solidFill>
                  <a:schemeClr val="bg1"/>
                </a:solidFill>
                <a:latin typeface="Arima Madurai Bold Italics" panose="020B0604020202020204" charset="0"/>
                <a:cs typeface="Arima Madurai Bold Italics" panose="020B0604020202020204" charset="0"/>
              </a:rPr>
              <a:t>Data Exploration (contd.):</a:t>
            </a:r>
          </a:p>
        </p:txBody>
      </p:sp>
    </p:spTree>
    <p:extLst>
      <p:ext uri="{BB962C8B-B14F-4D97-AF65-F5344CB8AC3E}">
        <p14:creationId xmlns:p14="http://schemas.microsoft.com/office/powerpoint/2010/main" val="418512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A screenshot of a diagram  Description automatically generated"/>
          <p:cNvSpPr/>
          <p:nvPr/>
        </p:nvSpPr>
        <p:spPr>
          <a:xfrm>
            <a:off x="3124200" y="2433815"/>
            <a:ext cx="9905999" cy="4033571"/>
          </a:xfrm>
          <a:custGeom>
            <a:avLst/>
            <a:gdLst/>
            <a:ahLst/>
            <a:cxnLst/>
            <a:rect l="l" t="t" r="r" b="b"/>
            <a:pathLst>
              <a:path w="11134725" h="7305675">
                <a:moveTo>
                  <a:pt x="0" y="0"/>
                </a:moveTo>
                <a:lnTo>
                  <a:pt x="11134725" y="0"/>
                </a:lnTo>
                <a:lnTo>
                  <a:pt x="11134725" y="7305675"/>
                </a:lnTo>
                <a:lnTo>
                  <a:pt x="0" y="7305675"/>
                </a:lnTo>
                <a:lnTo>
                  <a:pt x="0" y="0"/>
                </a:lnTo>
                <a:close/>
              </a:path>
            </a:pathLst>
          </a:custGeom>
          <a:blipFill>
            <a:blip r:embed="rId2"/>
            <a:stretch>
              <a:fillRect/>
            </a:stretch>
          </a:blipFill>
        </p:spPr>
        <p:txBody>
          <a:bodyPr/>
          <a:lstStyle/>
          <a:p>
            <a:endParaRPr lang="en-US" dirty="0"/>
          </a:p>
        </p:txBody>
      </p:sp>
      <p:sp>
        <p:nvSpPr>
          <p:cNvPr id="4" name="TextBox 4"/>
          <p:cNvSpPr txBox="1"/>
          <p:nvPr/>
        </p:nvSpPr>
        <p:spPr>
          <a:xfrm>
            <a:off x="9901257" y="3773319"/>
            <a:ext cx="266500" cy="312020"/>
          </a:xfrm>
          <a:prstGeom prst="rect">
            <a:avLst/>
          </a:prstGeom>
        </p:spPr>
        <p:txBody>
          <a:bodyPr lIns="0" tIns="0" rIns="0" bIns="0" rtlCol="0" anchor="t">
            <a:spAutoFit/>
          </a:bodyPr>
          <a:lstStyle/>
          <a:p>
            <a:pPr algn="l">
              <a:lnSpc>
                <a:spcPts val="2518"/>
              </a:lnSpc>
            </a:pPr>
            <a:r>
              <a:rPr lang="en-US" sz="1799">
                <a:solidFill>
                  <a:srgbClr val="FFFFFF"/>
                </a:solidFill>
                <a:latin typeface="Open Sans Bold"/>
              </a:rPr>
              <a:t>03</a:t>
            </a:r>
          </a:p>
        </p:txBody>
      </p:sp>
      <p:sp>
        <p:nvSpPr>
          <p:cNvPr id="6" name="TextBox 6"/>
          <p:cNvSpPr txBox="1"/>
          <p:nvPr/>
        </p:nvSpPr>
        <p:spPr>
          <a:xfrm>
            <a:off x="5784628" y="3839994"/>
            <a:ext cx="266500" cy="245345"/>
          </a:xfrm>
          <a:prstGeom prst="rect">
            <a:avLst/>
          </a:prstGeom>
        </p:spPr>
        <p:txBody>
          <a:bodyPr lIns="0" tIns="0" rIns="0" bIns="0" rtlCol="0" anchor="t">
            <a:spAutoFit/>
          </a:bodyPr>
          <a:lstStyle/>
          <a:p>
            <a:pPr algn="l">
              <a:lnSpc>
                <a:spcPts val="1831"/>
              </a:lnSpc>
            </a:pPr>
            <a:r>
              <a:rPr lang="en-US" sz="1799">
                <a:solidFill>
                  <a:srgbClr val="FFFFFF"/>
                </a:solidFill>
                <a:latin typeface="Open Sans Bold"/>
              </a:rPr>
              <a:t>02</a:t>
            </a:r>
          </a:p>
        </p:txBody>
      </p:sp>
      <p:sp>
        <p:nvSpPr>
          <p:cNvPr id="7" name="TextBox 7"/>
          <p:cNvSpPr txBox="1"/>
          <p:nvPr/>
        </p:nvSpPr>
        <p:spPr>
          <a:xfrm>
            <a:off x="3352800" y="6983533"/>
            <a:ext cx="14249400" cy="795089"/>
          </a:xfrm>
          <a:prstGeom prst="rect">
            <a:avLst/>
          </a:prstGeom>
        </p:spPr>
        <p:txBody>
          <a:bodyPr wrap="square" lIns="0" tIns="0" rIns="0" bIns="0" rtlCol="0" anchor="t">
            <a:spAutoFit/>
          </a:bodyPr>
          <a:lstStyle/>
          <a:p>
            <a:pPr marL="457200" indent="-457200">
              <a:lnSpc>
                <a:spcPts val="3054"/>
              </a:lnSpc>
              <a:buFont typeface="Arial" panose="020B0604020202020204" pitchFamily="34" charset="0"/>
              <a:buChar char="•"/>
            </a:pPr>
            <a:r>
              <a:rPr lang="en-US" sz="2800" i="1" dirty="0">
                <a:solidFill>
                  <a:srgbClr val="000000"/>
                </a:solidFill>
                <a:latin typeface="Times New Roman"/>
              </a:rPr>
              <a:t>customers with Median age of 30 have subscribed to the term</a:t>
            </a:r>
          </a:p>
          <a:p>
            <a:pPr>
              <a:lnSpc>
                <a:spcPts val="3054"/>
              </a:lnSpc>
            </a:pPr>
            <a:r>
              <a:rPr lang="en-US" sz="2800" i="1" dirty="0">
                <a:solidFill>
                  <a:srgbClr val="000000"/>
                </a:solidFill>
                <a:latin typeface="Times New Roman"/>
              </a:rPr>
              <a:t>deposit and customers between the age of 35 and 45 have not subscribed.</a:t>
            </a:r>
          </a:p>
        </p:txBody>
      </p:sp>
      <p:sp>
        <p:nvSpPr>
          <p:cNvPr id="10" name="TextBox 3">
            <a:extLst>
              <a:ext uri="{FF2B5EF4-FFF2-40B4-BE49-F238E27FC236}">
                <a16:creationId xmlns:a16="http://schemas.microsoft.com/office/drawing/2014/main" id="{090620E0-1063-B9FC-1339-CCBD60235805}"/>
              </a:ext>
            </a:extLst>
          </p:cNvPr>
          <p:cNvSpPr txBox="1"/>
          <p:nvPr/>
        </p:nvSpPr>
        <p:spPr>
          <a:xfrm>
            <a:off x="2133600" y="835359"/>
            <a:ext cx="14020800" cy="936154"/>
          </a:xfrm>
          <a:prstGeom prst="rect">
            <a:avLst/>
          </a:prstGeom>
          <a:solidFill>
            <a:srgbClr val="567E8A"/>
          </a:solidFill>
        </p:spPr>
        <p:txBody>
          <a:bodyPr wrap="square" lIns="0" tIns="0" rIns="0" bIns="0" rtlCol="0" anchor="t">
            <a:spAutoFit/>
          </a:bodyPr>
          <a:lstStyle/>
          <a:p>
            <a:pPr algn="ctr">
              <a:lnSpc>
                <a:spcPts val="7279"/>
              </a:lnSpc>
            </a:pPr>
            <a:r>
              <a:rPr lang="en-US" sz="5199" dirty="0">
                <a:solidFill>
                  <a:schemeClr val="bg1"/>
                </a:solidFill>
                <a:latin typeface="Arima Madurai Bold Italics" panose="020B0604020202020204" charset="0"/>
                <a:cs typeface="Arima Madurai Bold Italics" panose="020B0604020202020204" charset="0"/>
              </a:rPr>
              <a:t>Data Exploration (contd.):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559C11D-A737-8ED8-30AF-4CCAD969A85C}"/>
              </a:ext>
            </a:extLst>
          </p:cNvPr>
          <p:cNvSpPr>
            <a:spLocks noGrp="1"/>
          </p:cNvSpPr>
          <p:nvPr>
            <p:ph type="body" sz="half" idx="2"/>
          </p:nvPr>
        </p:nvSpPr>
        <p:spPr>
          <a:xfrm>
            <a:off x="2819400" y="7658100"/>
            <a:ext cx="13563600" cy="1447800"/>
          </a:xfrm>
        </p:spPr>
        <p:txBody>
          <a:bodyPr>
            <a:normAutofit/>
          </a:bodyPr>
          <a:lstStyle/>
          <a:p>
            <a:pPr marL="457200" indent="-457200">
              <a:buFont typeface="Arial" panose="020B0604020202020204" pitchFamily="34" charset="0"/>
              <a:buChar char="•"/>
            </a:pPr>
            <a:r>
              <a:rPr lang="en-US" sz="2800" i="1" dirty="0">
                <a:solidFill>
                  <a:srgbClr val="000000"/>
                </a:solidFill>
                <a:latin typeface="Times New Roman"/>
              </a:rPr>
              <a:t>Most non-subscribers are unemployed, students, in services, self-employed , housemaids, blue-collar, or in management.</a:t>
            </a:r>
          </a:p>
          <a:p>
            <a:pPr marL="457200" indent="-457200">
              <a:buFont typeface="Arial" panose="020B0604020202020204" pitchFamily="34" charset="0"/>
              <a:buChar char="•"/>
            </a:pPr>
            <a:endParaRPr lang="en-US" sz="2800" i="1" dirty="0"/>
          </a:p>
        </p:txBody>
      </p:sp>
      <p:sp>
        <p:nvSpPr>
          <p:cNvPr id="5" name="Freeform 4" descr="A graph showing different colors of stripes  Description automatically generated with medium confidence">
            <a:extLst>
              <a:ext uri="{FF2B5EF4-FFF2-40B4-BE49-F238E27FC236}">
                <a16:creationId xmlns:a16="http://schemas.microsoft.com/office/drawing/2014/main" id="{9C391BB5-EB4C-503D-C7F7-93BBA48A24B1}"/>
              </a:ext>
            </a:extLst>
          </p:cNvPr>
          <p:cNvSpPr>
            <a:spLocks noGrp="1"/>
          </p:cNvSpPr>
          <p:nvPr>
            <p:ph idx="1"/>
          </p:nvPr>
        </p:nvSpPr>
        <p:spPr>
          <a:xfrm>
            <a:off x="4838700" y="2247900"/>
            <a:ext cx="10096500" cy="5410200"/>
          </a:xfrm>
          <a:custGeom>
            <a:avLst/>
            <a:gdLst/>
            <a:ahLst/>
            <a:cxnLst/>
            <a:rect l="l" t="t" r="r" b="b"/>
            <a:pathLst>
              <a:path w="9972675" h="5962650">
                <a:moveTo>
                  <a:pt x="0" y="0"/>
                </a:moveTo>
                <a:lnTo>
                  <a:pt x="9972675" y="0"/>
                </a:lnTo>
                <a:lnTo>
                  <a:pt x="9972675" y="5962650"/>
                </a:lnTo>
                <a:lnTo>
                  <a:pt x="0" y="5962650"/>
                </a:lnTo>
                <a:lnTo>
                  <a:pt x="0" y="0"/>
                </a:lnTo>
                <a:close/>
              </a:path>
            </a:pathLst>
          </a:custGeom>
          <a:blipFill>
            <a:blip r:embed="rId2"/>
            <a:stretch>
              <a:fillRect t="-465" b="-14"/>
            </a:stretch>
          </a:blipFill>
        </p:spPr>
        <p:txBody>
          <a:bodyPr>
            <a:normAutofit/>
          </a:bodyPr>
          <a:lstStyle/>
          <a:p>
            <a:r>
              <a:rPr lang="en-US" sz="800" dirty="0"/>
              <a:t>.</a:t>
            </a:r>
          </a:p>
        </p:txBody>
      </p:sp>
      <p:sp>
        <p:nvSpPr>
          <p:cNvPr id="3" name="TextBox 3">
            <a:extLst>
              <a:ext uri="{FF2B5EF4-FFF2-40B4-BE49-F238E27FC236}">
                <a16:creationId xmlns:a16="http://schemas.microsoft.com/office/drawing/2014/main" id="{2CA3DAE9-7C1E-CC2E-FCCF-F4F769DF55B2}"/>
              </a:ext>
            </a:extLst>
          </p:cNvPr>
          <p:cNvSpPr txBox="1"/>
          <p:nvPr/>
        </p:nvSpPr>
        <p:spPr>
          <a:xfrm>
            <a:off x="2133600" y="835359"/>
            <a:ext cx="14020800" cy="936154"/>
          </a:xfrm>
          <a:prstGeom prst="rect">
            <a:avLst/>
          </a:prstGeom>
          <a:solidFill>
            <a:srgbClr val="567E8A"/>
          </a:solidFill>
        </p:spPr>
        <p:txBody>
          <a:bodyPr wrap="square" lIns="0" tIns="0" rIns="0" bIns="0" rtlCol="0" anchor="t">
            <a:spAutoFit/>
          </a:bodyPr>
          <a:lstStyle/>
          <a:p>
            <a:pPr algn="ctr">
              <a:lnSpc>
                <a:spcPts val="7279"/>
              </a:lnSpc>
            </a:pPr>
            <a:r>
              <a:rPr lang="en-US" sz="5199" dirty="0">
                <a:solidFill>
                  <a:schemeClr val="bg1"/>
                </a:solidFill>
                <a:latin typeface="Arima Madurai Bold Italics" panose="020B0604020202020204" charset="0"/>
                <a:cs typeface="Arima Madurai Bold Italics" panose="020B0604020202020204" charset="0"/>
              </a:rPr>
              <a:t>Data Exploration (contd.):</a:t>
            </a:r>
          </a:p>
        </p:txBody>
      </p:sp>
    </p:spTree>
    <p:extLst>
      <p:ext uri="{BB962C8B-B14F-4D97-AF65-F5344CB8AC3E}">
        <p14:creationId xmlns:p14="http://schemas.microsoft.com/office/powerpoint/2010/main" val="27202376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605</TotalTime>
  <Words>991</Words>
  <Application>Microsoft Office PowerPoint</Application>
  <PresentationFormat>Custom</PresentationFormat>
  <Paragraphs>103</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Times New Roman</vt:lpstr>
      <vt:lpstr>Symbol</vt:lpstr>
      <vt:lpstr>Montserrat Bold</vt:lpstr>
      <vt:lpstr>Arima Madurai Bold Italics</vt:lpstr>
      <vt:lpstr>Arial</vt:lpstr>
      <vt:lpstr>Calibri</vt:lpstr>
      <vt:lpstr>Open Sans Bold</vt:lpstr>
      <vt:lpstr>Aptos</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Selection</vt:lpstr>
      <vt:lpstr>Model Building: K-NN Model</vt:lpstr>
      <vt:lpstr>Performance Evaluation : K-NN Model</vt:lpstr>
      <vt:lpstr>Model Building: Logistic Regression</vt:lpstr>
      <vt:lpstr>Performance Evaluation: Logistic Regression</vt:lpstr>
      <vt:lpstr>Model Building: Decision Trees</vt:lpstr>
      <vt:lpstr>Performance Evaluation: Decision Trees</vt:lpstr>
      <vt:lpstr>Recall of K-NN Model: 27% Recall of Logistic Regression: 67% Recall of Decision Trees model: 35% </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project.pptx.pdf</dc:title>
  <cp:lastModifiedBy>Niharika Dobanaboina</cp:lastModifiedBy>
  <cp:revision>65</cp:revision>
  <dcterms:created xsi:type="dcterms:W3CDTF">2006-08-16T00:00:00Z</dcterms:created>
  <dcterms:modified xsi:type="dcterms:W3CDTF">2024-07-01T03:32:34Z</dcterms:modified>
  <dc:identifier>DAGJoJa35tw</dc:identifier>
</cp:coreProperties>
</file>