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016" y="9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0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3/26/2024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3/26/2024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3/26/2024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4.jpeg"/><Relationship Id="rId4" Type="http://schemas.openxmlformats.org/officeDocument/2006/relationships/slideLayout" Target="../slideLayouts/slideLayout4.xml"/><Relationship Id="rId9"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838200"/>
          </a:xfrm>
          <a:custGeom>
            <a:avLst/>
            <a:gdLst/>
            <a:ahLst/>
            <a:cxnLst/>
            <a:rect l="l" t="t" r="r" b="b"/>
            <a:pathLst>
              <a:path w="9144000" h="838200">
                <a:moveTo>
                  <a:pt x="9144000" y="0"/>
                </a:moveTo>
                <a:lnTo>
                  <a:pt x="0" y="0"/>
                </a:lnTo>
                <a:lnTo>
                  <a:pt x="0" y="838200"/>
                </a:lnTo>
                <a:lnTo>
                  <a:pt x="9144000" y="838200"/>
                </a:lnTo>
                <a:lnTo>
                  <a:pt x="9144000" y="0"/>
                </a:lnTo>
                <a:close/>
              </a:path>
            </a:pathLst>
          </a:custGeom>
          <a:solidFill>
            <a:srgbClr val="FF3300"/>
          </a:solidFill>
        </p:spPr>
        <p:txBody>
          <a:bodyPr wrap="square" lIns="0" tIns="0" rIns="0" bIns="0" rtlCol="0"/>
          <a:lstStyle/>
          <a:p>
            <a:endParaRPr/>
          </a:p>
        </p:txBody>
      </p:sp>
      <p:pic>
        <p:nvPicPr>
          <p:cNvPr id="17" name="bg object 17"/>
          <p:cNvPicPr/>
          <p:nvPr/>
        </p:nvPicPr>
        <p:blipFill>
          <a:blip r:embed="rId7" cstate="print"/>
          <a:stretch>
            <a:fillRect/>
          </a:stretch>
        </p:blipFill>
        <p:spPr>
          <a:xfrm>
            <a:off x="0" y="6701027"/>
            <a:ext cx="9143238" cy="156210"/>
          </a:xfrm>
          <a:prstGeom prst="rect">
            <a:avLst/>
          </a:prstGeom>
        </p:spPr>
      </p:pic>
      <p:pic>
        <p:nvPicPr>
          <p:cNvPr id="18" name="bg object 18"/>
          <p:cNvPicPr/>
          <p:nvPr/>
        </p:nvPicPr>
        <p:blipFill>
          <a:blip r:embed="rId8" cstate="print"/>
          <a:stretch>
            <a:fillRect/>
          </a:stretch>
        </p:blipFill>
        <p:spPr>
          <a:xfrm>
            <a:off x="6553199" y="228600"/>
            <a:ext cx="2057400" cy="633984"/>
          </a:xfrm>
          <a:prstGeom prst="rect">
            <a:avLst/>
          </a:prstGeom>
        </p:spPr>
      </p:pic>
      <p:pic>
        <p:nvPicPr>
          <p:cNvPr id="19" name="bg object 19"/>
          <p:cNvPicPr/>
          <p:nvPr/>
        </p:nvPicPr>
        <p:blipFill>
          <a:blip r:embed="rId9" cstate="print"/>
          <a:stretch>
            <a:fillRect/>
          </a:stretch>
        </p:blipFill>
        <p:spPr>
          <a:xfrm>
            <a:off x="6553199" y="228600"/>
            <a:ext cx="1920240" cy="609600"/>
          </a:xfrm>
          <a:prstGeom prst="rect">
            <a:avLst/>
          </a:prstGeom>
        </p:spPr>
      </p:pic>
      <p:pic>
        <p:nvPicPr>
          <p:cNvPr id="20" name="bg object 20"/>
          <p:cNvPicPr/>
          <p:nvPr/>
        </p:nvPicPr>
        <p:blipFill>
          <a:blip r:embed="rId10" cstate="print"/>
          <a:stretch>
            <a:fillRect/>
          </a:stretch>
        </p:blipFill>
        <p:spPr>
          <a:xfrm>
            <a:off x="6553199" y="228600"/>
            <a:ext cx="2057400" cy="633984"/>
          </a:xfrm>
          <a:prstGeom prst="rect">
            <a:avLst/>
          </a:prstGeom>
        </p:spPr>
      </p:pic>
      <p:sp>
        <p:nvSpPr>
          <p:cNvPr id="21" name="bg object 21"/>
          <p:cNvSpPr/>
          <p:nvPr/>
        </p:nvSpPr>
        <p:spPr>
          <a:xfrm>
            <a:off x="6146291" y="0"/>
            <a:ext cx="2997835" cy="838200"/>
          </a:xfrm>
          <a:custGeom>
            <a:avLst/>
            <a:gdLst/>
            <a:ahLst/>
            <a:cxnLst/>
            <a:rect l="l" t="t" r="r" b="b"/>
            <a:pathLst>
              <a:path w="2997834" h="838200">
                <a:moveTo>
                  <a:pt x="2997708" y="0"/>
                </a:moveTo>
                <a:lnTo>
                  <a:pt x="0" y="0"/>
                </a:lnTo>
                <a:lnTo>
                  <a:pt x="0" y="838200"/>
                </a:lnTo>
                <a:lnTo>
                  <a:pt x="2997708" y="838200"/>
                </a:lnTo>
                <a:lnTo>
                  <a:pt x="2997708" y="0"/>
                </a:lnTo>
                <a:close/>
              </a:path>
            </a:pathLst>
          </a:custGeom>
          <a:solidFill>
            <a:srgbClr val="FF3300"/>
          </a:solidFill>
        </p:spPr>
        <p:txBody>
          <a:bodyPr wrap="square" lIns="0" tIns="0" rIns="0" bIns="0" rtlCol="0"/>
          <a:lstStyle/>
          <a:p>
            <a:endParaRPr/>
          </a:p>
        </p:txBody>
      </p:sp>
      <p:pic>
        <p:nvPicPr>
          <p:cNvPr id="22" name="bg object 22"/>
          <p:cNvPicPr/>
          <p:nvPr/>
        </p:nvPicPr>
        <p:blipFill>
          <a:blip r:embed="rId10" cstate="print"/>
          <a:stretch>
            <a:fillRect/>
          </a:stretch>
        </p:blipFill>
        <p:spPr>
          <a:xfrm>
            <a:off x="6553199" y="228600"/>
            <a:ext cx="2057400" cy="633984"/>
          </a:xfrm>
          <a:prstGeom prst="rect">
            <a:avLst/>
          </a:prstGeom>
        </p:spPr>
      </p:pic>
      <p:sp>
        <p:nvSpPr>
          <p:cNvPr id="23" name="bg object 23"/>
          <p:cNvSpPr/>
          <p:nvPr/>
        </p:nvSpPr>
        <p:spPr>
          <a:xfrm>
            <a:off x="6527291" y="190500"/>
            <a:ext cx="2077720" cy="685800"/>
          </a:xfrm>
          <a:custGeom>
            <a:avLst/>
            <a:gdLst/>
            <a:ahLst/>
            <a:cxnLst/>
            <a:rect l="l" t="t" r="r" b="b"/>
            <a:pathLst>
              <a:path w="2077720" h="685800">
                <a:moveTo>
                  <a:pt x="2077211" y="0"/>
                </a:moveTo>
                <a:lnTo>
                  <a:pt x="0" y="0"/>
                </a:lnTo>
                <a:lnTo>
                  <a:pt x="0" y="685800"/>
                </a:lnTo>
                <a:lnTo>
                  <a:pt x="2077211" y="685800"/>
                </a:lnTo>
                <a:lnTo>
                  <a:pt x="2077211" y="0"/>
                </a:lnTo>
                <a:close/>
              </a:path>
            </a:pathLst>
          </a:custGeom>
          <a:solidFill>
            <a:srgbClr val="FFFFFF"/>
          </a:solidFill>
        </p:spPr>
        <p:txBody>
          <a:bodyPr wrap="square" lIns="0" tIns="0" rIns="0" bIns="0" rtlCol="0"/>
          <a:lstStyle/>
          <a:p>
            <a:endParaRPr/>
          </a:p>
        </p:txBody>
      </p:sp>
      <p:pic>
        <p:nvPicPr>
          <p:cNvPr id="24" name="bg object 24"/>
          <p:cNvPicPr/>
          <p:nvPr/>
        </p:nvPicPr>
        <p:blipFill>
          <a:blip r:embed="rId9" cstate="print"/>
          <a:stretch>
            <a:fillRect/>
          </a:stretch>
        </p:blipFill>
        <p:spPr>
          <a:xfrm>
            <a:off x="6553199" y="228600"/>
            <a:ext cx="1920240" cy="609600"/>
          </a:xfrm>
          <a:prstGeom prst="rect">
            <a:avLst/>
          </a:prstGeom>
        </p:spPr>
      </p:pic>
      <p:sp>
        <p:nvSpPr>
          <p:cNvPr id="2" name="Holder 2"/>
          <p:cNvSpPr>
            <a:spLocks noGrp="1"/>
          </p:cNvSpPr>
          <p:nvPr>
            <p:ph type="title"/>
          </p:nvPr>
        </p:nvSpPr>
        <p:spPr>
          <a:xfrm>
            <a:off x="2150491" y="2608326"/>
            <a:ext cx="4843017" cy="939800"/>
          </a:xfrm>
          <a:prstGeom prst="rect">
            <a:avLst/>
          </a:prstGeom>
        </p:spPr>
        <p:txBody>
          <a:bodyPr wrap="square" lIns="0" tIns="0" rIns="0" bIns="0">
            <a:spAutoFit/>
          </a:bodyPr>
          <a:lstStyle>
            <a:lvl1pPr>
              <a:defRPr sz="60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1930781" y="2637282"/>
            <a:ext cx="5282437" cy="1398270"/>
          </a:xfrm>
          <a:prstGeom prst="rect">
            <a:avLst/>
          </a:prstGeom>
        </p:spPr>
        <p:txBody>
          <a:bodyPr wrap="square" lIns="0" tIns="0" rIns="0" bIns="0">
            <a:spAutoFit/>
          </a:bodyPr>
          <a:lstStyle>
            <a:lvl1pPr>
              <a:defRPr sz="20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3/26/2024</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8904" y="864444"/>
            <a:ext cx="3839845" cy="1036955"/>
          </a:xfrm>
          <a:prstGeom prst="rect">
            <a:avLst/>
          </a:prstGeom>
        </p:spPr>
        <p:txBody>
          <a:bodyPr vert="horz" wrap="square" lIns="0" tIns="113030" rIns="0" bIns="0" rtlCol="0">
            <a:spAutoFit/>
          </a:bodyPr>
          <a:lstStyle/>
          <a:p>
            <a:pPr marL="1270" algn="ctr">
              <a:lnSpc>
                <a:spcPct val="100000"/>
              </a:lnSpc>
              <a:spcBef>
                <a:spcPts val="890"/>
              </a:spcBef>
              <a:tabLst>
                <a:tab pos="2348865" algn="l"/>
              </a:tabLst>
            </a:pPr>
            <a:r>
              <a:rPr sz="3600" b="1" u="heavy" dirty="0">
                <a:uFill>
                  <a:solidFill>
                    <a:srgbClr val="000000"/>
                  </a:solidFill>
                </a:uFill>
                <a:latin typeface="Times New Roman" panose="02020603050405020304" pitchFamily="18" charset="0"/>
                <a:cs typeface="Times New Roman" panose="02020603050405020304" pitchFamily="18" charset="0"/>
              </a:rPr>
              <a:t>PROJECT</a:t>
            </a:r>
            <a:endParaRPr sz="3600" dirty="0">
              <a:latin typeface="Times New Roman" panose="02020603050405020304" pitchFamily="18" charset="0"/>
              <a:cs typeface="Times New Roman" panose="02020603050405020304" pitchFamily="18" charset="0"/>
            </a:endParaRPr>
          </a:p>
          <a:p>
            <a:pPr algn="ctr">
              <a:lnSpc>
                <a:spcPct val="100000"/>
              </a:lnSpc>
              <a:spcBef>
                <a:spcPts val="450"/>
              </a:spcBef>
            </a:pPr>
            <a:r>
              <a:rPr lang="en-IN" sz="2000" dirty="0">
                <a:latin typeface="Times New Roman" panose="02020603050405020304" pitchFamily="18" charset="0"/>
                <a:cs typeface="Times New Roman" panose="02020603050405020304" pitchFamily="18" charset="0"/>
              </a:rPr>
              <a:t>AIML-(22CS015)</a:t>
            </a:r>
            <a:endParaRPr sz="2000" dirty="0">
              <a:latin typeface="Times New Roman" panose="02020603050405020304" pitchFamily="18" charset="0"/>
              <a:cs typeface="Times New Roman" panose="02020603050405020304" pitchFamily="18" charset="0"/>
            </a:endParaRPr>
          </a:p>
        </p:txBody>
      </p:sp>
      <p:sp>
        <p:nvSpPr>
          <p:cNvPr id="3" name="object 3"/>
          <p:cNvSpPr txBox="1">
            <a:spLocks noGrp="1"/>
          </p:cNvSpPr>
          <p:nvPr>
            <p:ph type="body" idx="1"/>
          </p:nvPr>
        </p:nvSpPr>
        <p:spPr>
          <a:prstGeom prst="rect">
            <a:avLst/>
          </a:prstGeom>
        </p:spPr>
        <p:txBody>
          <a:bodyPr vert="horz" wrap="square" lIns="0" tIns="13335" rIns="0" bIns="0" rtlCol="0">
            <a:spAutoFit/>
          </a:bodyPr>
          <a:lstStyle/>
          <a:p>
            <a:pPr marL="33020" algn="ctr">
              <a:lnSpc>
                <a:spcPct val="100000"/>
              </a:lnSpc>
              <a:spcBef>
                <a:spcPts val="105"/>
              </a:spcBef>
            </a:pPr>
            <a:r>
              <a:rPr dirty="0">
                <a:latin typeface="Times New Roman" panose="02020603050405020304" pitchFamily="18" charset="0"/>
                <a:cs typeface="Times New Roman" panose="02020603050405020304" pitchFamily="18" charset="0"/>
              </a:rPr>
              <a:t>Dated:</a:t>
            </a:r>
            <a:r>
              <a:rPr spc="-50" dirty="0">
                <a:latin typeface="Times New Roman" panose="02020603050405020304" pitchFamily="18" charset="0"/>
                <a:cs typeface="Times New Roman" panose="02020603050405020304" pitchFamily="18" charset="0"/>
              </a:rPr>
              <a:t> </a:t>
            </a:r>
            <a:r>
              <a:rPr lang="en-IN" spc="10" dirty="0">
                <a:latin typeface="Times New Roman" panose="02020603050405020304" pitchFamily="18" charset="0"/>
                <a:cs typeface="Times New Roman" panose="02020603050405020304" pitchFamily="18" charset="0"/>
              </a:rPr>
              <a:t>14</a:t>
            </a:r>
            <a:r>
              <a:rPr sz="1950" spc="15" baseline="25641" dirty="0" err="1">
                <a:latin typeface="Times New Roman" panose="02020603050405020304" pitchFamily="18" charset="0"/>
                <a:cs typeface="Times New Roman" panose="02020603050405020304" pitchFamily="18" charset="0"/>
              </a:rPr>
              <a:t>th</a:t>
            </a:r>
            <a:r>
              <a:rPr sz="1950" spc="225" baseline="2564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March 2024</a:t>
            </a:r>
            <a:endParaRPr sz="2000" dirty="0">
              <a:latin typeface="Times New Roman" panose="02020603050405020304" pitchFamily="18" charset="0"/>
              <a:cs typeface="Times New Roman" panose="02020603050405020304" pitchFamily="18" charset="0"/>
            </a:endParaRPr>
          </a:p>
          <a:p>
            <a:pPr marL="33020">
              <a:lnSpc>
                <a:spcPct val="100000"/>
              </a:lnSpc>
              <a:spcBef>
                <a:spcPts val="45"/>
              </a:spcBef>
            </a:pPr>
            <a:endParaRPr sz="2400" dirty="0">
              <a:latin typeface="Times New Roman" panose="02020603050405020304" pitchFamily="18" charset="0"/>
              <a:cs typeface="Times New Roman" panose="02020603050405020304" pitchFamily="18" charset="0"/>
            </a:endParaRPr>
          </a:p>
          <a:p>
            <a:pPr marL="57785" marR="17780" algn="ctr">
              <a:lnSpc>
                <a:spcPct val="116500"/>
              </a:lnSpc>
              <a:spcBef>
                <a:spcPts val="5"/>
              </a:spcBef>
            </a:pPr>
            <a:r>
              <a:rPr b="0" spc="-5" dirty="0">
                <a:latin typeface="Times New Roman" panose="02020603050405020304" pitchFamily="18" charset="0"/>
                <a:cs typeface="Times New Roman" panose="02020603050405020304" pitchFamily="18" charset="0"/>
              </a:rPr>
              <a:t>Department</a:t>
            </a:r>
            <a:r>
              <a:rPr b="0" spc="-40" dirty="0">
                <a:latin typeface="Times New Roman" panose="02020603050405020304" pitchFamily="18" charset="0"/>
                <a:cs typeface="Times New Roman" panose="02020603050405020304" pitchFamily="18" charset="0"/>
              </a:rPr>
              <a:t> </a:t>
            </a:r>
            <a:r>
              <a:rPr b="0" dirty="0">
                <a:latin typeface="Times New Roman" panose="02020603050405020304" pitchFamily="18" charset="0"/>
                <a:cs typeface="Times New Roman" panose="02020603050405020304" pitchFamily="18" charset="0"/>
              </a:rPr>
              <a:t>of</a:t>
            </a:r>
            <a:r>
              <a:rPr b="0" spc="-5" dirty="0">
                <a:latin typeface="Times New Roman" panose="02020603050405020304" pitchFamily="18" charset="0"/>
                <a:cs typeface="Times New Roman" panose="02020603050405020304" pitchFamily="18" charset="0"/>
              </a:rPr>
              <a:t> Computer</a:t>
            </a:r>
            <a:r>
              <a:rPr b="0" spc="-15" dirty="0">
                <a:latin typeface="Times New Roman" panose="02020603050405020304" pitchFamily="18" charset="0"/>
                <a:cs typeface="Times New Roman" panose="02020603050405020304" pitchFamily="18" charset="0"/>
              </a:rPr>
              <a:t> </a:t>
            </a:r>
            <a:r>
              <a:rPr b="0" dirty="0">
                <a:latin typeface="Times New Roman" panose="02020603050405020304" pitchFamily="18" charset="0"/>
                <a:cs typeface="Times New Roman" panose="02020603050405020304" pitchFamily="18" charset="0"/>
              </a:rPr>
              <a:t>Science</a:t>
            </a:r>
            <a:r>
              <a:rPr b="0" spc="-30" dirty="0">
                <a:latin typeface="Times New Roman" panose="02020603050405020304" pitchFamily="18" charset="0"/>
                <a:cs typeface="Times New Roman" panose="02020603050405020304" pitchFamily="18" charset="0"/>
              </a:rPr>
              <a:t> </a:t>
            </a:r>
            <a:r>
              <a:rPr b="0" dirty="0">
                <a:latin typeface="Times New Roman" panose="02020603050405020304" pitchFamily="18" charset="0"/>
                <a:cs typeface="Times New Roman" panose="02020603050405020304" pitchFamily="18" charset="0"/>
              </a:rPr>
              <a:t>and</a:t>
            </a:r>
            <a:r>
              <a:rPr b="0" spc="-15" dirty="0">
                <a:latin typeface="Times New Roman" panose="02020603050405020304" pitchFamily="18" charset="0"/>
                <a:cs typeface="Times New Roman" panose="02020603050405020304" pitchFamily="18" charset="0"/>
              </a:rPr>
              <a:t> </a:t>
            </a:r>
            <a:r>
              <a:rPr b="0" dirty="0">
                <a:latin typeface="Times New Roman" panose="02020603050405020304" pitchFamily="18" charset="0"/>
                <a:cs typeface="Times New Roman" panose="02020603050405020304" pitchFamily="18" charset="0"/>
              </a:rPr>
              <a:t>Engineering, </a:t>
            </a:r>
            <a:r>
              <a:rPr b="0" spc="-484" dirty="0">
                <a:latin typeface="Times New Roman" panose="02020603050405020304" pitchFamily="18" charset="0"/>
                <a:cs typeface="Times New Roman" panose="02020603050405020304" pitchFamily="18" charset="0"/>
              </a:rPr>
              <a:t> </a:t>
            </a:r>
            <a:r>
              <a:rPr b="0" dirty="0">
                <a:latin typeface="Times New Roman" panose="02020603050405020304" pitchFamily="18" charset="0"/>
                <a:cs typeface="Times New Roman" panose="02020603050405020304" pitchFamily="18" charset="0"/>
              </a:rPr>
              <a:t>Chitkara</a:t>
            </a:r>
            <a:r>
              <a:rPr b="0" spc="-40" dirty="0">
                <a:latin typeface="Times New Roman" panose="02020603050405020304" pitchFamily="18" charset="0"/>
                <a:cs typeface="Times New Roman" panose="02020603050405020304" pitchFamily="18" charset="0"/>
              </a:rPr>
              <a:t> </a:t>
            </a:r>
            <a:r>
              <a:rPr b="0" spc="-15" dirty="0">
                <a:latin typeface="Times New Roman" panose="02020603050405020304" pitchFamily="18" charset="0"/>
                <a:cs typeface="Times New Roman" panose="02020603050405020304" pitchFamily="18" charset="0"/>
              </a:rPr>
              <a:t>University,</a:t>
            </a:r>
            <a:r>
              <a:rPr b="0" spc="-45" dirty="0">
                <a:latin typeface="Times New Roman" panose="02020603050405020304" pitchFamily="18" charset="0"/>
                <a:cs typeface="Times New Roman" panose="02020603050405020304" pitchFamily="18" charset="0"/>
              </a:rPr>
              <a:t> </a:t>
            </a:r>
            <a:r>
              <a:rPr b="0" dirty="0">
                <a:latin typeface="Times New Roman" panose="02020603050405020304" pitchFamily="18" charset="0"/>
                <a:cs typeface="Times New Roman" panose="02020603050405020304" pitchFamily="18" charset="0"/>
              </a:rPr>
              <a:t>Punjab</a:t>
            </a:r>
          </a:p>
        </p:txBody>
      </p:sp>
      <p:sp>
        <p:nvSpPr>
          <p:cNvPr id="4" name="object 4"/>
          <p:cNvSpPr txBox="1"/>
          <p:nvPr/>
        </p:nvSpPr>
        <p:spPr>
          <a:xfrm>
            <a:off x="551789" y="5287136"/>
            <a:ext cx="5086350" cy="1133644"/>
          </a:xfrm>
          <a:prstGeom prst="rect">
            <a:avLst/>
          </a:prstGeom>
        </p:spPr>
        <p:txBody>
          <a:bodyPr vert="horz" wrap="square" lIns="0" tIns="12700" rIns="0" bIns="0" rtlCol="0">
            <a:spAutoFit/>
          </a:bodyPr>
          <a:lstStyle/>
          <a:p>
            <a:pPr marL="12700" marR="5080">
              <a:lnSpc>
                <a:spcPct val="100000"/>
              </a:lnSpc>
              <a:spcBef>
                <a:spcPts val="100"/>
              </a:spcBef>
            </a:pPr>
            <a:r>
              <a:rPr sz="1800" b="1" spc="-5" dirty="0">
                <a:latin typeface="Times New Roman" panose="02020603050405020304" pitchFamily="18" charset="0"/>
                <a:cs typeface="Times New Roman" panose="02020603050405020304" pitchFamily="18" charset="0"/>
              </a:rPr>
              <a:t>Submitted</a:t>
            </a:r>
            <a:r>
              <a:rPr sz="1800" b="1" dirty="0">
                <a:latin typeface="Times New Roman" panose="02020603050405020304" pitchFamily="18" charset="0"/>
                <a:cs typeface="Times New Roman" panose="02020603050405020304" pitchFamily="18" charset="0"/>
              </a:rPr>
              <a:t> By</a:t>
            </a:r>
            <a:r>
              <a:rPr sz="1800" b="1">
                <a:latin typeface="Times New Roman" panose="02020603050405020304" pitchFamily="18" charset="0"/>
                <a:cs typeface="Times New Roman" panose="02020603050405020304" pitchFamily="18" charset="0"/>
              </a:rPr>
              <a:t>:</a:t>
            </a:r>
            <a:r>
              <a:rPr sz="1800" b="1" spc="-11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Bhavika</a:t>
            </a:r>
            <a:endParaRPr lang="en-IN" sz="1800" b="1" spc="-5" dirty="0">
              <a:latin typeface="Times New Roman" panose="02020603050405020304" pitchFamily="18" charset="0"/>
              <a:cs typeface="Times New Roman" panose="02020603050405020304" pitchFamily="18" charset="0"/>
            </a:endParaRPr>
          </a:p>
          <a:p>
            <a:pPr marL="12700" marR="5080">
              <a:lnSpc>
                <a:spcPct val="100000"/>
              </a:lnSpc>
              <a:spcBef>
                <a:spcPts val="100"/>
              </a:spcBef>
            </a:pPr>
            <a:r>
              <a:rPr sz="1800" dirty="0" err="1">
                <a:latin typeface="Times New Roman" panose="02020603050405020304" pitchFamily="18" charset="0"/>
                <a:cs typeface="Times New Roman" panose="02020603050405020304" pitchFamily="18" charset="0"/>
              </a:rPr>
              <a:t>Rollno</a:t>
            </a:r>
            <a:r>
              <a:rPr sz="1800" spc="-15" dirty="0">
                <a:latin typeface="Times New Roman" panose="02020603050405020304" pitchFamily="18" charset="0"/>
                <a:cs typeface="Times New Roman" panose="02020603050405020304" pitchFamily="18" charset="0"/>
              </a:rPr>
              <a:t> </a:t>
            </a:r>
            <a:r>
              <a:rPr sz="1800">
                <a:latin typeface="Times New Roman" panose="02020603050405020304" pitchFamily="18" charset="0"/>
                <a:cs typeface="Times New Roman" panose="02020603050405020304" pitchFamily="18" charset="0"/>
              </a:rPr>
              <a:t>:</a:t>
            </a:r>
            <a:r>
              <a:rPr lang="en-IN" sz="1800" dirty="0" smtClean="0">
                <a:latin typeface="Times New Roman" panose="02020603050405020304" pitchFamily="18" charset="0"/>
                <a:cs typeface="Times New Roman" panose="02020603050405020304" pitchFamily="18" charset="0"/>
              </a:rPr>
              <a:t>2210990219</a:t>
            </a:r>
            <a:endParaRPr sz="1800" dirty="0">
              <a:latin typeface="Times New Roman" panose="02020603050405020304" pitchFamily="18" charset="0"/>
              <a:cs typeface="Times New Roman" panose="02020603050405020304" pitchFamily="18" charset="0"/>
            </a:endParaRPr>
          </a:p>
          <a:p>
            <a:pPr marL="12700">
              <a:lnSpc>
                <a:spcPct val="100000"/>
              </a:lnSpc>
            </a:pPr>
            <a:r>
              <a:rPr sz="1800" spc="-5" dirty="0">
                <a:latin typeface="Times New Roman" panose="02020603050405020304" pitchFamily="18" charset="0"/>
                <a:cs typeface="Times New Roman" panose="02020603050405020304" pitchFamily="18" charset="0"/>
              </a:rPr>
              <a:t>Group</a:t>
            </a:r>
            <a:r>
              <a:rPr sz="1800" spc="-5">
                <a:latin typeface="Times New Roman" panose="02020603050405020304" pitchFamily="18" charset="0"/>
                <a:cs typeface="Times New Roman" panose="02020603050405020304" pitchFamily="18" charset="0"/>
              </a:rPr>
              <a:t>:</a:t>
            </a:r>
            <a:r>
              <a:rPr sz="1800" spc="-30">
                <a:latin typeface="Times New Roman" panose="02020603050405020304" pitchFamily="18" charset="0"/>
                <a:cs typeface="Times New Roman" panose="02020603050405020304" pitchFamily="18" charset="0"/>
              </a:rPr>
              <a:t> </a:t>
            </a:r>
            <a:r>
              <a:rPr lang="en-IN" sz="1800" spc="-5" dirty="0" smtClean="0">
                <a:latin typeface="Times New Roman" panose="02020603050405020304" pitchFamily="18" charset="0"/>
                <a:cs typeface="Times New Roman" panose="02020603050405020304" pitchFamily="18" charset="0"/>
              </a:rPr>
              <a:t>30</a:t>
            </a:r>
            <a:endParaRPr sz="1800" dirty="0">
              <a:latin typeface="Times New Roman" panose="02020603050405020304" pitchFamily="18" charset="0"/>
              <a:cs typeface="Times New Roman" panose="02020603050405020304" pitchFamily="18" charset="0"/>
            </a:endParaRPr>
          </a:p>
          <a:p>
            <a:pPr marL="12700">
              <a:lnSpc>
                <a:spcPct val="100000"/>
              </a:lnSpc>
            </a:pPr>
            <a:r>
              <a:rPr sz="1800" spc="-5" dirty="0">
                <a:latin typeface="Times New Roman" panose="02020603050405020304" pitchFamily="18" charset="0"/>
                <a:cs typeface="Times New Roman" panose="02020603050405020304" pitchFamily="18" charset="0"/>
              </a:rPr>
              <a:t>Sem:</a:t>
            </a:r>
            <a:r>
              <a:rPr sz="1800" spc="-3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I</a:t>
            </a:r>
            <a:r>
              <a:rPr lang="en-IN" sz="1800" spc="-5" dirty="0">
                <a:latin typeface="Times New Roman" panose="02020603050405020304" pitchFamily="18" charset="0"/>
                <a:cs typeface="Times New Roman" panose="02020603050405020304" pitchFamily="18" charset="0"/>
              </a:rPr>
              <a:t>Vth</a:t>
            </a: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2329" y="164084"/>
            <a:ext cx="4809490" cy="482600"/>
          </a:xfrm>
          <a:prstGeom prst="rect">
            <a:avLst/>
          </a:prstGeom>
        </p:spPr>
        <p:txBody>
          <a:bodyPr vert="horz" wrap="square" lIns="0" tIns="12700" rIns="0" bIns="0" rtlCol="0">
            <a:spAutoFit/>
          </a:bodyPr>
          <a:lstStyle/>
          <a:p>
            <a:pPr marL="12700">
              <a:lnSpc>
                <a:spcPct val="100000"/>
              </a:lnSpc>
              <a:spcBef>
                <a:spcPts val="100"/>
              </a:spcBef>
            </a:pPr>
            <a:r>
              <a:rPr sz="3000" b="1" spc="-10" dirty="0">
                <a:latin typeface="Times New Roman"/>
                <a:cs typeface="Times New Roman"/>
              </a:rPr>
              <a:t>Future </a:t>
            </a:r>
            <a:r>
              <a:rPr sz="3000" b="1" spc="-5" dirty="0">
                <a:latin typeface="Times New Roman"/>
                <a:cs typeface="Times New Roman"/>
              </a:rPr>
              <a:t>Scope</a:t>
            </a:r>
            <a:r>
              <a:rPr sz="3000" b="1" spc="-20" dirty="0">
                <a:latin typeface="Times New Roman"/>
                <a:cs typeface="Times New Roman"/>
              </a:rPr>
              <a:t> </a:t>
            </a:r>
            <a:r>
              <a:rPr sz="3000" b="1" spc="-5" dirty="0">
                <a:latin typeface="Times New Roman"/>
                <a:cs typeface="Times New Roman"/>
              </a:rPr>
              <a:t>and</a:t>
            </a:r>
            <a:r>
              <a:rPr sz="3000" b="1" spc="-25" dirty="0">
                <a:latin typeface="Times New Roman"/>
                <a:cs typeface="Times New Roman"/>
              </a:rPr>
              <a:t> </a:t>
            </a:r>
            <a:r>
              <a:rPr sz="3000" b="1" spc="-5" dirty="0">
                <a:latin typeface="Times New Roman"/>
                <a:cs typeface="Times New Roman"/>
              </a:rPr>
              <a:t>Conclusion</a:t>
            </a:r>
            <a:endParaRPr sz="3000">
              <a:latin typeface="Times New Roman"/>
              <a:cs typeface="Times New Roman"/>
            </a:endParaRPr>
          </a:p>
        </p:txBody>
      </p:sp>
      <p:sp>
        <p:nvSpPr>
          <p:cNvPr id="3" name="object 3"/>
          <p:cNvSpPr txBox="1"/>
          <p:nvPr/>
        </p:nvSpPr>
        <p:spPr>
          <a:xfrm>
            <a:off x="8426957" y="6426809"/>
            <a:ext cx="180975"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Calibri"/>
                <a:cs typeface="Calibri"/>
              </a:rPr>
              <a:t>10</a:t>
            </a:r>
            <a:endParaRPr sz="1200">
              <a:latin typeface="Calibri"/>
              <a:cs typeface="Calibri"/>
            </a:endParaRPr>
          </a:p>
        </p:txBody>
      </p:sp>
      <p:sp>
        <p:nvSpPr>
          <p:cNvPr id="13" name="object 13"/>
          <p:cNvSpPr txBox="1"/>
          <p:nvPr/>
        </p:nvSpPr>
        <p:spPr>
          <a:xfrm>
            <a:off x="457200" y="1143000"/>
            <a:ext cx="7861934" cy="4660250"/>
          </a:xfrm>
          <a:prstGeom prst="rect">
            <a:avLst/>
          </a:prstGeom>
        </p:spPr>
        <p:txBody>
          <a:bodyPr vert="horz" wrap="square" lIns="0" tIns="226060" rIns="0" bIns="0" rtlCol="0">
            <a:spAutoFit/>
          </a:bodyPr>
          <a:lstStyle/>
          <a:p>
            <a:pPr algn="l"/>
            <a:r>
              <a:rPr lang="en-US" b="0" i="0" dirty="0">
                <a:effectLst/>
                <a:latin typeface="Times New Roman" panose="02020603050405020304" pitchFamily="18" charset="0"/>
                <a:cs typeface="Times New Roman" panose="02020603050405020304" pitchFamily="18" charset="0"/>
              </a:rPr>
              <a:t>While the </a:t>
            </a:r>
            <a:r>
              <a:rPr lang="en-US" b="0" i="0" dirty="0" err="1">
                <a:effectLst/>
                <a:latin typeface="Times New Roman" panose="02020603050405020304" pitchFamily="18" charset="0"/>
                <a:cs typeface="Times New Roman" panose="02020603050405020304" pitchFamily="18" charset="0"/>
              </a:rPr>
              <a:t>Ferb</a:t>
            </a:r>
            <a:r>
              <a:rPr lang="en-US" b="0" i="0" dirty="0">
                <a:effectLst/>
                <a:latin typeface="Times New Roman" panose="02020603050405020304" pitchFamily="18" charset="0"/>
                <a:cs typeface="Times New Roman" panose="02020603050405020304" pitchFamily="18" charset="0"/>
              </a:rPr>
              <a:t>-Latin Encryption and Decryption project currently serves as a simple text manipulation tool, there are several potential avenues for expanding its scope and functionality. Here are some ideas for future enhancements:</a:t>
            </a:r>
          </a:p>
          <a:p>
            <a:pPr algn="l"/>
            <a:endParaRPr lang="en-US"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Graphical User Interface (GUI):</a:t>
            </a:r>
            <a:endParaRPr lang="en-US" b="0" i="0"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Develop a graphical user interface (GUI) using libraries like </a:t>
            </a:r>
            <a:r>
              <a:rPr lang="en-US" b="0" i="0" dirty="0" err="1">
                <a:effectLst/>
                <a:latin typeface="Times New Roman" panose="02020603050405020304" pitchFamily="18" charset="0"/>
                <a:cs typeface="Times New Roman" panose="02020603050405020304" pitchFamily="18" charset="0"/>
              </a:rPr>
              <a:t>Tkinter</a:t>
            </a:r>
            <a:r>
              <a:rPr lang="en-US" b="0" i="0" dirty="0">
                <a:effectLst/>
                <a:latin typeface="Times New Roman" panose="02020603050405020304" pitchFamily="18" charset="0"/>
                <a:cs typeface="Times New Roman" panose="02020603050405020304" pitchFamily="18" charset="0"/>
              </a:rPr>
              <a:t> or </a:t>
            </a:r>
            <a:r>
              <a:rPr lang="en-US" b="0" i="0" dirty="0" err="1">
                <a:effectLst/>
                <a:latin typeface="Times New Roman" panose="02020603050405020304" pitchFamily="18" charset="0"/>
                <a:cs typeface="Times New Roman" panose="02020603050405020304" pitchFamily="18" charset="0"/>
              </a:rPr>
              <a:t>PyQt</a:t>
            </a:r>
            <a:r>
              <a:rPr lang="en-US" b="0" i="0" dirty="0">
                <a:effectLst/>
                <a:latin typeface="Times New Roman" panose="02020603050405020304" pitchFamily="18" charset="0"/>
                <a:cs typeface="Times New Roman" panose="02020603050405020304" pitchFamily="18" charset="0"/>
              </a:rPr>
              <a:t> to provide a more user-friendly experience. This would allow users to interact with the program through buttons, text fields, and other graphical elements.</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File Encryption/Decryption:</a:t>
            </a:r>
            <a:endParaRPr lang="en-US" b="0" i="0"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Extend the project to support encryption and decryption of text files. Users could specify input and output files, allowing them to process larger amounts of text more conveniently.</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Additional Ciphers:</a:t>
            </a:r>
            <a:endParaRPr lang="en-US" b="0" i="0"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Implement other encryption and decryption algorithms alongside </a:t>
            </a:r>
            <a:r>
              <a:rPr lang="en-US" b="0" i="0" dirty="0" err="1">
                <a:effectLst/>
                <a:latin typeface="Times New Roman" panose="02020603050405020304" pitchFamily="18" charset="0"/>
                <a:cs typeface="Times New Roman" panose="02020603050405020304" pitchFamily="18" charset="0"/>
              </a:rPr>
              <a:t>Ferb</a:t>
            </a:r>
            <a:r>
              <a:rPr lang="en-US" b="0" i="0" dirty="0">
                <a:effectLst/>
                <a:latin typeface="Times New Roman" panose="02020603050405020304" pitchFamily="18" charset="0"/>
                <a:cs typeface="Times New Roman" panose="02020603050405020304" pitchFamily="18" charset="0"/>
              </a:rPr>
              <a:t>-Latin. This could include classic ciphers like Caesar cipher, Vigenère cipher, or more modern techniques like AES encryption.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426957" y="6426809"/>
            <a:ext cx="180975"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Calibri"/>
                <a:cs typeface="Calibri"/>
              </a:rPr>
              <a:t>11</a:t>
            </a:r>
            <a:endParaRPr sz="1200">
              <a:latin typeface="Calibri"/>
              <a:cs typeface="Calibri"/>
            </a:endParaRPr>
          </a:p>
        </p:txBody>
      </p:sp>
      <p:sp>
        <p:nvSpPr>
          <p:cNvPr id="3" name="object 3"/>
          <p:cNvSpPr txBox="1">
            <a:spLocks noGrp="1"/>
          </p:cNvSpPr>
          <p:nvPr>
            <p:ph type="title"/>
          </p:nvPr>
        </p:nvSpPr>
        <p:spPr>
          <a:xfrm>
            <a:off x="2150491" y="2608326"/>
            <a:ext cx="4508500" cy="939800"/>
          </a:xfrm>
          <a:prstGeom prst="rect">
            <a:avLst/>
          </a:prstGeom>
        </p:spPr>
        <p:txBody>
          <a:bodyPr vert="horz" wrap="square" lIns="0" tIns="12700" rIns="0" bIns="0" rtlCol="0">
            <a:spAutoFit/>
          </a:bodyPr>
          <a:lstStyle/>
          <a:p>
            <a:pPr marL="12700">
              <a:lnSpc>
                <a:spcPct val="100000"/>
              </a:lnSpc>
              <a:spcBef>
                <a:spcPts val="100"/>
              </a:spcBef>
            </a:pPr>
            <a:r>
              <a:rPr spc="-5" dirty="0"/>
              <a:t>THANK</a:t>
            </a:r>
            <a:r>
              <a:rPr spc="-265" dirty="0"/>
              <a:t> </a:t>
            </a:r>
            <a:r>
              <a:rPr spc="-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8657" y="164084"/>
            <a:ext cx="2517775" cy="482600"/>
          </a:xfrm>
          <a:prstGeom prst="rect">
            <a:avLst/>
          </a:prstGeom>
        </p:spPr>
        <p:txBody>
          <a:bodyPr vert="horz" wrap="square" lIns="0" tIns="12700" rIns="0" bIns="0" rtlCol="0">
            <a:spAutoFit/>
          </a:bodyPr>
          <a:lstStyle/>
          <a:p>
            <a:pPr marL="12700">
              <a:lnSpc>
                <a:spcPct val="100000"/>
              </a:lnSpc>
              <a:spcBef>
                <a:spcPts val="100"/>
              </a:spcBef>
              <a:tabLst>
                <a:tab pos="1383030" algn="l"/>
              </a:tabLst>
            </a:pPr>
            <a:r>
              <a:rPr sz="3000" b="1" spc="-10" dirty="0">
                <a:latin typeface="Times New Roman"/>
                <a:cs typeface="Times New Roman"/>
              </a:rPr>
              <a:t>Project	</a:t>
            </a:r>
            <a:r>
              <a:rPr sz="3000" b="1" spc="-5" dirty="0">
                <a:latin typeface="Times New Roman"/>
                <a:cs typeface="Times New Roman"/>
              </a:rPr>
              <a:t>Details</a:t>
            </a:r>
            <a:endParaRPr sz="3000">
              <a:latin typeface="Times New Roman"/>
              <a:cs typeface="Times New Roman"/>
            </a:endParaRPr>
          </a:p>
        </p:txBody>
      </p:sp>
      <p:pic>
        <p:nvPicPr>
          <p:cNvPr id="3" name="object 3"/>
          <p:cNvPicPr/>
          <p:nvPr/>
        </p:nvPicPr>
        <p:blipFill>
          <a:blip r:embed="rId2" cstate="print"/>
          <a:stretch>
            <a:fillRect/>
          </a:stretch>
        </p:blipFill>
        <p:spPr>
          <a:xfrm>
            <a:off x="8418576" y="6397750"/>
            <a:ext cx="285750" cy="345186"/>
          </a:xfrm>
          <a:prstGeom prst="rect">
            <a:avLst/>
          </a:prstGeom>
        </p:spPr>
      </p:pic>
      <p:sp>
        <p:nvSpPr>
          <p:cNvPr id="4" name="object 4"/>
          <p:cNvSpPr txBox="1"/>
          <p:nvPr/>
        </p:nvSpPr>
        <p:spPr>
          <a:xfrm>
            <a:off x="8504681" y="6426809"/>
            <a:ext cx="102870"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Calibri"/>
                <a:cs typeface="Calibri"/>
              </a:rPr>
              <a:t>2</a:t>
            </a:r>
            <a:endParaRPr sz="1200">
              <a:latin typeface="Calibri"/>
              <a:cs typeface="Calibri"/>
            </a:endParaRPr>
          </a:p>
        </p:txBody>
      </p:sp>
      <p:sp>
        <p:nvSpPr>
          <p:cNvPr id="26" name="object 26"/>
          <p:cNvSpPr txBox="1"/>
          <p:nvPr/>
        </p:nvSpPr>
        <p:spPr>
          <a:xfrm>
            <a:off x="609600" y="1447800"/>
            <a:ext cx="7010400" cy="670055"/>
          </a:xfrm>
          <a:prstGeom prst="rect">
            <a:avLst/>
          </a:prstGeom>
        </p:spPr>
        <p:txBody>
          <a:bodyPr vert="horz" wrap="square" lIns="0" tIns="64135" rIns="0" bIns="0" rtlCol="0">
            <a:spAutoFit/>
          </a:bodyPr>
          <a:lstStyle/>
          <a:p>
            <a:pPr marL="355600" indent="-342900">
              <a:spcBef>
                <a:spcPts val="505"/>
              </a:spcBef>
              <a:buFont typeface="Arial MT"/>
              <a:buChar char="•"/>
              <a:tabLst>
                <a:tab pos="354965" algn="l"/>
                <a:tab pos="355600" algn="l"/>
              </a:tabLst>
            </a:pPr>
            <a:r>
              <a:rPr sz="1800" b="1" spc="-5" dirty="0">
                <a:latin typeface="Times New Roman" panose="02020603050405020304" pitchFamily="18" charset="0"/>
                <a:cs typeface="Times New Roman" panose="02020603050405020304" pitchFamily="18" charset="0"/>
              </a:rPr>
              <a:t>Project</a:t>
            </a:r>
            <a:r>
              <a:rPr sz="1800" b="1" spc="420" dirty="0">
                <a:latin typeface="Times New Roman" panose="02020603050405020304" pitchFamily="18" charset="0"/>
                <a:cs typeface="Times New Roman" panose="02020603050405020304" pitchFamily="18" charset="0"/>
              </a:rPr>
              <a:t> </a:t>
            </a:r>
            <a:r>
              <a:rPr sz="1800" b="1" dirty="0">
                <a:latin typeface="Times New Roman" panose="02020603050405020304" pitchFamily="18" charset="0"/>
                <a:cs typeface="Times New Roman" panose="02020603050405020304" pitchFamily="18" charset="0"/>
              </a:rPr>
              <a:t>Name</a:t>
            </a:r>
            <a:r>
              <a:rPr sz="1800" dirty="0">
                <a:latin typeface="Times New Roman" panose="02020603050405020304" pitchFamily="18" charset="0"/>
                <a:cs typeface="Times New Roman" panose="02020603050405020304" pitchFamily="18" charset="0"/>
              </a:rPr>
              <a:t>:</a:t>
            </a:r>
            <a:r>
              <a:rPr sz="1800" spc="-2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Ferb</a:t>
            </a:r>
            <a:r>
              <a:rPr lang="en-IN" b="0" dirty="0">
                <a:effectLst/>
                <a:latin typeface="Times New Roman" panose="02020603050405020304" pitchFamily="18" charset="0"/>
                <a:cs typeface="Times New Roman" panose="02020603050405020304" pitchFamily="18" charset="0"/>
              </a:rPr>
              <a:t>-Latin Encryption/Decryption</a:t>
            </a:r>
            <a:r>
              <a:rPr sz="1800" dirty="0">
                <a:latin typeface="Times New Roman" panose="02020603050405020304" pitchFamily="18" charset="0"/>
                <a:cs typeface="Times New Roman" panose="02020603050405020304" pitchFamily="18" charset="0"/>
              </a:rPr>
              <a:t>”</a:t>
            </a:r>
          </a:p>
          <a:p>
            <a:pPr marL="355600" indent="-342900">
              <a:lnSpc>
                <a:spcPct val="100000"/>
              </a:lnSpc>
              <a:spcBef>
                <a:spcPts val="405"/>
              </a:spcBef>
              <a:buFont typeface="Arial MT"/>
              <a:buChar char="•"/>
              <a:tabLst>
                <a:tab pos="354965" algn="l"/>
                <a:tab pos="355600" algn="l"/>
              </a:tabLst>
            </a:pPr>
            <a:r>
              <a:rPr sz="1800" b="1" spc="-5" dirty="0">
                <a:latin typeface="Times New Roman" panose="02020603050405020304" pitchFamily="18" charset="0"/>
                <a:cs typeface="Times New Roman" panose="02020603050405020304" pitchFamily="18" charset="0"/>
              </a:rPr>
              <a:t>Programming</a:t>
            </a:r>
            <a:r>
              <a:rPr sz="1800" b="1" spc="-65" dirty="0">
                <a:latin typeface="Times New Roman" panose="02020603050405020304" pitchFamily="18" charset="0"/>
                <a:cs typeface="Times New Roman" panose="02020603050405020304" pitchFamily="18" charset="0"/>
              </a:rPr>
              <a:t> </a:t>
            </a:r>
            <a:r>
              <a:rPr sz="1800" b="1" spc="-45" dirty="0">
                <a:latin typeface="Times New Roman" panose="02020603050405020304" pitchFamily="18" charset="0"/>
                <a:cs typeface="Times New Roman" panose="02020603050405020304" pitchFamily="18" charset="0"/>
              </a:rPr>
              <a:t>Tool</a:t>
            </a:r>
            <a:r>
              <a:rPr sz="1800" b="1" spc="-10" dirty="0">
                <a:latin typeface="Times New Roman" panose="02020603050405020304" pitchFamily="18" charset="0"/>
                <a:cs typeface="Times New Roman" panose="02020603050405020304" pitchFamily="18" charset="0"/>
              </a:rPr>
              <a:t> </a:t>
            </a:r>
            <a:r>
              <a:rPr sz="1800">
                <a:latin typeface="Times New Roman" panose="02020603050405020304" pitchFamily="18" charset="0"/>
                <a:cs typeface="Times New Roman" panose="02020603050405020304" pitchFamily="18" charset="0"/>
              </a:rPr>
              <a:t>:</a:t>
            </a:r>
            <a:r>
              <a:rPr sz="1800" spc="-10">
                <a:latin typeface="Times New Roman" panose="02020603050405020304" pitchFamily="18" charset="0"/>
                <a:cs typeface="Times New Roman" panose="02020603050405020304" pitchFamily="18" charset="0"/>
              </a:rPr>
              <a:t> </a:t>
            </a:r>
            <a:r>
              <a:rPr lang="en-US" spc="-10" dirty="0" smtClean="0">
                <a:latin typeface="Times New Roman" panose="02020603050405020304" pitchFamily="18" charset="0"/>
                <a:cs typeface="Times New Roman" panose="02020603050405020304" pitchFamily="18" charset="0"/>
              </a:rPr>
              <a:t>Vs Code , Python</a:t>
            </a: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8504681" y="6426809"/>
            <a:ext cx="102870"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Calibri"/>
                <a:cs typeface="Calibri"/>
              </a:rPr>
              <a:t>3</a:t>
            </a:r>
            <a:endParaRPr sz="1200">
              <a:latin typeface="Calibri"/>
              <a:cs typeface="Calibri"/>
            </a:endParaRPr>
          </a:p>
        </p:txBody>
      </p:sp>
      <p:sp>
        <p:nvSpPr>
          <p:cNvPr id="16" name="object 16"/>
          <p:cNvSpPr txBox="1">
            <a:spLocks noGrp="1"/>
          </p:cNvSpPr>
          <p:nvPr>
            <p:ph type="title"/>
          </p:nvPr>
        </p:nvSpPr>
        <p:spPr>
          <a:xfrm>
            <a:off x="1696339" y="164084"/>
            <a:ext cx="3367404" cy="482600"/>
          </a:xfrm>
          <a:prstGeom prst="rect">
            <a:avLst/>
          </a:prstGeom>
        </p:spPr>
        <p:txBody>
          <a:bodyPr vert="horz" wrap="square" lIns="0" tIns="12700" rIns="0" bIns="0" rtlCol="0">
            <a:spAutoFit/>
          </a:bodyPr>
          <a:lstStyle/>
          <a:p>
            <a:pPr marL="12700">
              <a:lnSpc>
                <a:spcPct val="100000"/>
              </a:lnSpc>
              <a:spcBef>
                <a:spcPts val="100"/>
              </a:spcBef>
            </a:pPr>
            <a:r>
              <a:rPr sz="3000" b="1" spc="-10" dirty="0">
                <a:latin typeface="Times New Roman"/>
                <a:cs typeface="Times New Roman"/>
              </a:rPr>
              <a:t>Project</a:t>
            </a:r>
            <a:r>
              <a:rPr sz="3000" b="1" spc="-65" dirty="0">
                <a:latin typeface="Times New Roman"/>
                <a:cs typeface="Times New Roman"/>
              </a:rPr>
              <a:t> </a:t>
            </a:r>
            <a:r>
              <a:rPr sz="3000" b="1" spc="-5" dirty="0">
                <a:latin typeface="Times New Roman"/>
                <a:cs typeface="Times New Roman"/>
              </a:rPr>
              <a:t>Introduction</a:t>
            </a:r>
            <a:endParaRPr sz="3000">
              <a:latin typeface="Times New Roman"/>
              <a:cs typeface="Times New Roman"/>
            </a:endParaRPr>
          </a:p>
        </p:txBody>
      </p:sp>
      <p:sp>
        <p:nvSpPr>
          <p:cNvPr id="2" name="TextBox 1">
            <a:extLst>
              <a:ext uri="{FF2B5EF4-FFF2-40B4-BE49-F238E27FC236}">
                <a16:creationId xmlns:a16="http://schemas.microsoft.com/office/drawing/2014/main" xmlns="" id="{11EF336F-5935-ED6F-208C-E95312154712}"/>
              </a:ext>
            </a:extLst>
          </p:cNvPr>
          <p:cNvSpPr txBox="1"/>
          <p:nvPr/>
        </p:nvSpPr>
        <p:spPr>
          <a:xfrm>
            <a:off x="381000" y="1141114"/>
            <a:ext cx="7924800" cy="4919295"/>
          </a:xfrm>
          <a:prstGeom prst="rect">
            <a:avLst/>
          </a:prstGeom>
          <a:noFill/>
        </p:spPr>
        <p:txBody>
          <a:bodyPr wrap="square" rtlCol="0">
            <a:spAutoFit/>
          </a:bodyPr>
          <a:lstStyle/>
          <a:p>
            <a:pPr marL="222885">
              <a:spcBef>
                <a:spcPts val="95"/>
              </a:spcBef>
            </a:pPr>
            <a:r>
              <a:rPr lang="en-US" sz="3200" spc="-5" dirty="0">
                <a:latin typeface="Times New Roman" panose="02020603050405020304" pitchFamily="18" charset="0"/>
                <a:cs typeface="Times New Roman" panose="02020603050405020304" pitchFamily="18" charset="0"/>
              </a:rPr>
              <a:t>Project</a:t>
            </a:r>
            <a:r>
              <a:rPr lang="en-US" sz="3200" spc="5" dirty="0">
                <a:latin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cs typeface="Times New Roman" panose="02020603050405020304" pitchFamily="18" charset="0"/>
              </a:rPr>
              <a:t>name</a:t>
            </a:r>
            <a:r>
              <a:rPr lang="en-US" sz="3200" spc="-10" dirty="0">
                <a:latin typeface="Times New Roman" panose="02020603050405020304" pitchFamily="18" charset="0"/>
                <a:cs typeface="Times New Roman" panose="02020603050405020304" pitchFamily="18" charset="0"/>
              </a:rPr>
              <a:t> </a:t>
            </a:r>
            <a:r>
              <a:rPr lang="en-US" sz="3200" spc="-5" dirty="0">
                <a:latin typeface="Times New Roman" panose="02020603050405020304" pitchFamily="18" charset="0"/>
                <a:cs typeface="Times New Roman" panose="02020603050405020304" pitchFamily="18" charset="0"/>
              </a:rPr>
              <a:t>: </a:t>
            </a:r>
            <a:r>
              <a:rPr lang="en-US" sz="3200" spc="-5" dirty="0">
                <a:solidFill>
                  <a:srgbClr val="FF0000"/>
                </a:solidFill>
                <a:latin typeface="Times New Roman" panose="02020603050405020304" pitchFamily="18" charset="0"/>
                <a:cs typeface="Times New Roman" panose="02020603050405020304" pitchFamily="18" charset="0"/>
              </a:rPr>
              <a:t>❝</a:t>
            </a:r>
            <a:r>
              <a:rPr lang="en-US" sz="3200" spc="-240" dirty="0">
                <a:solidFill>
                  <a:srgbClr val="FF0000"/>
                </a:solidFill>
                <a:latin typeface="Times New Roman" panose="02020603050405020304" pitchFamily="18" charset="0"/>
                <a:cs typeface="Times New Roman" panose="02020603050405020304" pitchFamily="18" charset="0"/>
              </a:rPr>
              <a:t> </a:t>
            </a:r>
            <a:r>
              <a:rPr lang="en-US" sz="3200" b="0" dirty="0" err="1">
                <a:solidFill>
                  <a:srgbClr val="FF0000"/>
                </a:solidFill>
                <a:effectLst/>
                <a:latin typeface="Times New Roman" panose="02020603050405020304" pitchFamily="18" charset="0"/>
                <a:cs typeface="Times New Roman" panose="02020603050405020304" pitchFamily="18" charset="0"/>
              </a:rPr>
              <a:t>Ferb</a:t>
            </a:r>
            <a:r>
              <a:rPr lang="en-US" sz="3200" b="0" dirty="0">
                <a:solidFill>
                  <a:srgbClr val="FF0000"/>
                </a:solidFill>
                <a:effectLst/>
                <a:latin typeface="Times New Roman" panose="02020603050405020304" pitchFamily="18" charset="0"/>
                <a:cs typeface="Times New Roman" panose="02020603050405020304" pitchFamily="18" charset="0"/>
              </a:rPr>
              <a:t>-Latin Encryption/Decryption</a:t>
            </a:r>
          </a:p>
          <a:p>
            <a:pPr marL="222885">
              <a:lnSpc>
                <a:spcPct val="100000"/>
              </a:lnSpc>
              <a:spcBef>
                <a:spcPts val="95"/>
              </a:spcBef>
            </a:pPr>
            <a:r>
              <a:rPr lang="en-US" sz="3200" spc="-5" dirty="0">
                <a:solidFill>
                  <a:srgbClr val="FF0000"/>
                </a:solidFill>
                <a:latin typeface="Times New Roman" panose="02020603050405020304" pitchFamily="18" charset="0"/>
                <a:cs typeface="Times New Roman" panose="02020603050405020304" pitchFamily="18" charset="0"/>
              </a:rPr>
              <a:t>❞</a:t>
            </a:r>
          </a:p>
          <a:p>
            <a:pPr marL="222885">
              <a:lnSpc>
                <a:spcPct val="100000"/>
              </a:lnSpc>
              <a:spcBef>
                <a:spcPts val="95"/>
              </a:spcBef>
            </a:pPr>
            <a:endParaRPr lang="en-US" spc="-5" dirty="0">
              <a:solidFill>
                <a:srgbClr val="FF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project work is a part of Object Oriented Programming in “Python”, submitted to department of computer science &amp; engineering.</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a:t>
            </a:r>
            <a:r>
              <a:rPr lang="en-US" sz="2000" b="0" i="0" dirty="0" err="1">
                <a:effectLst/>
                <a:latin typeface="Times New Roman" panose="02020603050405020304" pitchFamily="18" charset="0"/>
                <a:cs typeface="Times New Roman" panose="02020603050405020304" pitchFamily="18" charset="0"/>
              </a:rPr>
              <a:t>Ferb</a:t>
            </a:r>
            <a:r>
              <a:rPr lang="en-US" sz="2000" b="0" i="0" dirty="0">
                <a:effectLst/>
                <a:latin typeface="Times New Roman" panose="02020603050405020304" pitchFamily="18" charset="0"/>
                <a:cs typeface="Times New Roman" panose="02020603050405020304" pitchFamily="18" charset="0"/>
              </a:rPr>
              <a:t>-Latin Encryption and Decryption program is a simple text manipulation tool based on the </a:t>
            </a:r>
            <a:r>
              <a:rPr lang="en-US" sz="2000" b="0" i="0" dirty="0" err="1">
                <a:effectLst/>
                <a:latin typeface="Times New Roman" panose="02020603050405020304" pitchFamily="18" charset="0"/>
                <a:cs typeface="Times New Roman" panose="02020603050405020304" pitchFamily="18" charset="0"/>
              </a:rPr>
              <a:t>Ferb</a:t>
            </a:r>
            <a:r>
              <a:rPr lang="en-US" sz="2000" b="0" i="0" dirty="0">
                <a:effectLst/>
                <a:latin typeface="Times New Roman" panose="02020603050405020304" pitchFamily="18" charset="0"/>
                <a:cs typeface="Times New Roman" panose="02020603050405020304" pitchFamily="18" charset="0"/>
              </a:rPr>
              <a:t>-Latin cipher. </a:t>
            </a:r>
            <a:r>
              <a:rPr lang="en-US" sz="2000" b="0" i="0" dirty="0" err="1">
                <a:effectLst/>
                <a:latin typeface="Times New Roman" panose="02020603050405020304" pitchFamily="18" charset="0"/>
                <a:cs typeface="Times New Roman" panose="02020603050405020304" pitchFamily="18" charset="0"/>
              </a:rPr>
              <a:t>Ferb</a:t>
            </a:r>
            <a:r>
              <a:rPr lang="en-US" sz="2000" b="0" i="0" dirty="0">
                <a:effectLst/>
                <a:latin typeface="Times New Roman" panose="02020603050405020304" pitchFamily="18" charset="0"/>
                <a:cs typeface="Times New Roman" panose="02020603050405020304" pitchFamily="18" charset="0"/>
              </a:rPr>
              <a:t>-Latin is a playful variant of Pig Latin, where for words longer than three characters, the first letter is moved to the end of the word and followed by "</a:t>
            </a:r>
            <a:r>
              <a:rPr lang="en-US" sz="2000" b="0" i="0" dirty="0" err="1">
                <a:effectLst/>
                <a:latin typeface="Times New Roman" panose="02020603050405020304" pitchFamily="18" charset="0"/>
                <a:cs typeface="Times New Roman" panose="02020603050405020304" pitchFamily="18" charset="0"/>
              </a:rPr>
              <a:t>erb</a:t>
            </a:r>
            <a:r>
              <a:rPr lang="en-US" sz="2000" b="0" i="0" dirty="0">
                <a:effectLst/>
                <a:latin typeface="Times New Roman" panose="02020603050405020304" pitchFamily="18" charset="0"/>
                <a:cs typeface="Times New Roman" panose="02020603050405020304" pitchFamily="18" charset="0"/>
              </a:rPr>
              <a:t>". This program allows users to encrypt plaintext into </a:t>
            </a:r>
            <a:r>
              <a:rPr lang="en-US" sz="2000" b="0" i="0" dirty="0" err="1">
                <a:effectLst/>
                <a:latin typeface="Times New Roman" panose="02020603050405020304" pitchFamily="18" charset="0"/>
                <a:cs typeface="Times New Roman" panose="02020603050405020304" pitchFamily="18" charset="0"/>
              </a:rPr>
              <a:t>Ferb</a:t>
            </a:r>
            <a:r>
              <a:rPr lang="en-US" sz="2000" b="0" i="0" dirty="0">
                <a:effectLst/>
                <a:latin typeface="Times New Roman" panose="02020603050405020304" pitchFamily="18" charset="0"/>
                <a:cs typeface="Times New Roman" panose="02020603050405020304" pitchFamily="18" charset="0"/>
              </a:rPr>
              <a:t>-Latin and decrypt </a:t>
            </a:r>
            <a:r>
              <a:rPr lang="en-US" sz="2000" b="0" i="0" dirty="0" err="1">
                <a:effectLst/>
                <a:latin typeface="Times New Roman" panose="02020603050405020304" pitchFamily="18" charset="0"/>
                <a:cs typeface="Times New Roman" panose="02020603050405020304" pitchFamily="18" charset="0"/>
              </a:rPr>
              <a:t>Ferb</a:t>
            </a:r>
            <a:r>
              <a:rPr lang="en-US" sz="2000" b="0" i="0" dirty="0">
                <a:effectLst/>
                <a:latin typeface="Times New Roman" panose="02020603050405020304" pitchFamily="18" charset="0"/>
                <a:cs typeface="Times New Roman" panose="02020603050405020304" pitchFamily="18" charset="0"/>
              </a:rPr>
              <a:t>-Latin back into plaintext.</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bject 47"/>
          <p:cNvSpPr txBox="1"/>
          <p:nvPr/>
        </p:nvSpPr>
        <p:spPr>
          <a:xfrm>
            <a:off x="8504681" y="6426809"/>
            <a:ext cx="102870"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Calibri"/>
                <a:cs typeface="Calibri"/>
              </a:rPr>
              <a:t>4</a:t>
            </a:r>
            <a:endParaRPr sz="1200">
              <a:latin typeface="Calibri"/>
              <a:cs typeface="Calibri"/>
            </a:endParaRPr>
          </a:p>
        </p:txBody>
      </p:sp>
      <p:sp>
        <p:nvSpPr>
          <p:cNvPr id="48" name="object 48"/>
          <p:cNvSpPr txBox="1">
            <a:spLocks noGrp="1"/>
          </p:cNvSpPr>
          <p:nvPr>
            <p:ph type="title"/>
          </p:nvPr>
        </p:nvSpPr>
        <p:spPr>
          <a:xfrm>
            <a:off x="1242466" y="180848"/>
            <a:ext cx="4314190" cy="452120"/>
          </a:xfrm>
          <a:prstGeom prst="rect">
            <a:avLst/>
          </a:prstGeom>
        </p:spPr>
        <p:txBody>
          <a:bodyPr vert="horz" wrap="square" lIns="0" tIns="12065" rIns="0" bIns="0" rtlCol="0">
            <a:spAutoFit/>
          </a:bodyPr>
          <a:lstStyle/>
          <a:p>
            <a:pPr marL="12700">
              <a:lnSpc>
                <a:spcPct val="100000"/>
              </a:lnSpc>
              <a:spcBef>
                <a:spcPts val="95"/>
              </a:spcBef>
            </a:pPr>
            <a:r>
              <a:rPr sz="2800" b="1" spc="-25" dirty="0">
                <a:latin typeface="Times New Roman"/>
                <a:cs typeface="Times New Roman"/>
              </a:rPr>
              <a:t>Technologies</a:t>
            </a:r>
            <a:r>
              <a:rPr sz="2800" b="1" spc="-45" dirty="0">
                <a:latin typeface="Times New Roman"/>
                <a:cs typeface="Times New Roman"/>
              </a:rPr>
              <a:t> </a:t>
            </a:r>
            <a:r>
              <a:rPr sz="2800" b="1" spc="-5" dirty="0">
                <a:latin typeface="Times New Roman"/>
                <a:cs typeface="Times New Roman"/>
              </a:rPr>
              <a:t>used</a:t>
            </a:r>
            <a:r>
              <a:rPr sz="2800" b="1" spc="-15" dirty="0">
                <a:latin typeface="Times New Roman"/>
                <a:cs typeface="Times New Roman"/>
              </a:rPr>
              <a:t> </a:t>
            </a:r>
            <a:r>
              <a:rPr sz="2800" b="1" spc="-5" dirty="0">
                <a:latin typeface="Times New Roman"/>
                <a:cs typeface="Times New Roman"/>
              </a:rPr>
              <a:t>in</a:t>
            </a:r>
            <a:r>
              <a:rPr sz="2800" b="1" spc="-20" dirty="0">
                <a:latin typeface="Times New Roman"/>
                <a:cs typeface="Times New Roman"/>
              </a:rPr>
              <a:t> </a:t>
            </a:r>
            <a:r>
              <a:rPr sz="2800" b="1" spc="-15" dirty="0">
                <a:latin typeface="Times New Roman"/>
                <a:cs typeface="Times New Roman"/>
              </a:rPr>
              <a:t>Project</a:t>
            </a:r>
            <a:endParaRPr sz="2800" dirty="0">
              <a:latin typeface="Times New Roman"/>
              <a:cs typeface="Times New Roman"/>
            </a:endParaRPr>
          </a:p>
        </p:txBody>
      </p:sp>
      <p:pic>
        <p:nvPicPr>
          <p:cNvPr id="51" name="object 51"/>
          <p:cNvPicPr/>
          <p:nvPr/>
        </p:nvPicPr>
        <p:blipFill>
          <a:blip r:embed="rId2" cstate="print"/>
          <a:stretch>
            <a:fillRect/>
          </a:stretch>
        </p:blipFill>
        <p:spPr>
          <a:xfrm>
            <a:off x="26719" y="4953725"/>
            <a:ext cx="62344" cy="63622"/>
          </a:xfrm>
          <a:prstGeom prst="rect">
            <a:avLst/>
          </a:prstGeom>
        </p:spPr>
      </p:pic>
      <p:sp>
        <p:nvSpPr>
          <p:cNvPr id="52" name="object 52"/>
          <p:cNvSpPr txBox="1"/>
          <p:nvPr/>
        </p:nvSpPr>
        <p:spPr>
          <a:xfrm>
            <a:off x="381000" y="1196684"/>
            <a:ext cx="7993266" cy="4721805"/>
          </a:xfrm>
          <a:prstGeom prst="rect">
            <a:avLst/>
          </a:prstGeom>
        </p:spPr>
        <p:txBody>
          <a:bodyPr vert="horz" wrap="square" lIns="0" tIns="12700" rIns="0" bIns="0" rtlCol="0">
            <a:spAutoFit/>
          </a:bodyPr>
          <a:lstStyle/>
          <a:p>
            <a:pPr algn="l"/>
            <a:r>
              <a:rPr lang="en-US" b="0" i="0" dirty="0">
                <a:effectLst/>
                <a:latin typeface="Times New Roman" panose="02020603050405020304" pitchFamily="18" charset="0"/>
                <a:cs typeface="Times New Roman" panose="02020603050405020304" pitchFamily="18" charset="0"/>
              </a:rPr>
              <a:t>The </a:t>
            </a:r>
            <a:r>
              <a:rPr lang="en-US" b="0" i="0" dirty="0" err="1">
                <a:effectLst/>
                <a:latin typeface="Times New Roman" panose="02020603050405020304" pitchFamily="18" charset="0"/>
                <a:cs typeface="Times New Roman" panose="02020603050405020304" pitchFamily="18" charset="0"/>
              </a:rPr>
              <a:t>Ferb</a:t>
            </a:r>
            <a:r>
              <a:rPr lang="en-US" b="0" i="0" dirty="0">
                <a:effectLst/>
                <a:latin typeface="Times New Roman" panose="02020603050405020304" pitchFamily="18" charset="0"/>
                <a:cs typeface="Times New Roman" panose="02020603050405020304" pitchFamily="18" charset="0"/>
              </a:rPr>
              <a:t>-Latin Encryption and Decryption project appears to be a relatively simple script written in Python. As such, it doesn't involve a wide range of technologies. However, here are the main technologies and concepts involved:</a:t>
            </a:r>
          </a:p>
          <a:p>
            <a:pPr algn="l"/>
            <a:endParaRPr lang="en-US"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Python Programming Language:</a:t>
            </a:r>
            <a:endParaRPr lang="en-US" b="0" i="0"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Python is a versatile and easy-to-learn programming language commonly used for various applications, including scripting, web development, data analysis, artificial intelligence, and more. In this project, Python is used to implement the encryption and decryption algorithms, as well as the user interface.</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Text Manipulation:</a:t>
            </a:r>
            <a:endParaRPr lang="en-US" b="0" i="0"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project involves manipulating strings of text, including splitting text into words, modifying individual words, and recombining them. This requires knowledge of string manipulation techniques provided by Python.</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Basic Input/Output Handling:</a:t>
            </a:r>
            <a:endParaRPr lang="en-US" b="0" i="0"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project utilizes basic input/output operations to interact with the user. It prompts the user for input, displays messages, and outputs the results of encryption or decryption.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6085" y="138682"/>
            <a:ext cx="6012815" cy="574040"/>
          </a:xfrm>
          <a:prstGeom prst="rect">
            <a:avLst/>
          </a:prstGeom>
        </p:spPr>
        <p:txBody>
          <a:bodyPr vert="horz" wrap="square" lIns="0" tIns="12700" rIns="0" bIns="0" rtlCol="0">
            <a:spAutoFit/>
          </a:bodyPr>
          <a:lstStyle/>
          <a:p>
            <a:pPr marL="12700">
              <a:lnSpc>
                <a:spcPct val="100000"/>
              </a:lnSpc>
              <a:spcBef>
                <a:spcPts val="100"/>
              </a:spcBef>
            </a:pPr>
            <a:r>
              <a:rPr sz="3600" spc="-10" dirty="0">
                <a:latin typeface="+mj-lt"/>
                <a:cs typeface="Arial MT"/>
              </a:rPr>
              <a:t>Working</a:t>
            </a:r>
            <a:r>
              <a:rPr sz="3600" spc="-30" dirty="0">
                <a:latin typeface="+mj-lt"/>
                <a:cs typeface="Arial MT"/>
              </a:rPr>
              <a:t> </a:t>
            </a:r>
            <a:r>
              <a:rPr sz="3600" dirty="0">
                <a:latin typeface="+mj-lt"/>
                <a:cs typeface="Arial MT"/>
              </a:rPr>
              <a:t>of</a:t>
            </a:r>
            <a:r>
              <a:rPr sz="3600" spc="-10" dirty="0">
                <a:latin typeface="+mj-lt"/>
                <a:cs typeface="Arial MT"/>
              </a:rPr>
              <a:t> </a:t>
            </a:r>
            <a:r>
              <a:rPr sz="3600" spc="-5" dirty="0">
                <a:latin typeface="+mj-lt"/>
                <a:cs typeface="Arial MT"/>
              </a:rPr>
              <a:t>Project(flow</a:t>
            </a:r>
            <a:r>
              <a:rPr sz="3600" spc="-10" dirty="0">
                <a:latin typeface="+mj-lt"/>
                <a:cs typeface="Arial MT"/>
              </a:rPr>
              <a:t> </a:t>
            </a:r>
            <a:r>
              <a:rPr sz="3600" dirty="0">
                <a:latin typeface="+mj-lt"/>
                <a:cs typeface="Arial MT"/>
              </a:rPr>
              <a:t>chart)</a:t>
            </a:r>
          </a:p>
        </p:txBody>
      </p:sp>
      <p:pic>
        <p:nvPicPr>
          <p:cNvPr id="81" name="Picture 80">
            <a:extLst>
              <a:ext uri="{FF2B5EF4-FFF2-40B4-BE49-F238E27FC236}">
                <a16:creationId xmlns:a16="http://schemas.microsoft.com/office/drawing/2014/main" xmlns="" id="{46C48548-BD3B-B679-9658-BC28B24DE73E}"/>
              </a:ext>
            </a:extLst>
          </p:cNvPr>
          <p:cNvPicPr>
            <a:picLocks noChangeAspect="1"/>
          </p:cNvPicPr>
          <p:nvPr/>
        </p:nvPicPr>
        <p:blipFill>
          <a:blip r:embed="rId2"/>
          <a:stretch>
            <a:fillRect/>
          </a:stretch>
        </p:blipFill>
        <p:spPr>
          <a:xfrm>
            <a:off x="1600200" y="1143000"/>
            <a:ext cx="5570703" cy="517442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79082"/>
            <a:ext cx="4409440" cy="696595"/>
          </a:xfrm>
          <a:prstGeom prst="rect">
            <a:avLst/>
          </a:prstGeom>
        </p:spPr>
        <p:txBody>
          <a:bodyPr vert="horz" wrap="square" lIns="0" tIns="12700" rIns="0" bIns="0" rtlCol="0">
            <a:spAutoFit/>
          </a:bodyPr>
          <a:lstStyle/>
          <a:p>
            <a:pPr marL="12700">
              <a:lnSpc>
                <a:spcPct val="100000"/>
              </a:lnSpc>
              <a:spcBef>
                <a:spcPts val="100"/>
              </a:spcBef>
            </a:pPr>
            <a:r>
              <a:rPr sz="4400" dirty="0">
                <a:latin typeface="Arial MT"/>
                <a:cs typeface="Arial MT"/>
              </a:rPr>
              <a:t>Output</a:t>
            </a:r>
            <a:r>
              <a:rPr sz="4400" spc="-75" dirty="0">
                <a:latin typeface="Arial MT"/>
                <a:cs typeface="Arial MT"/>
              </a:rPr>
              <a:t> </a:t>
            </a:r>
            <a:r>
              <a:rPr sz="4400" dirty="0">
                <a:latin typeface="Arial MT"/>
                <a:cs typeface="Arial MT"/>
              </a:rPr>
              <a:t>snapshots</a:t>
            </a:r>
          </a:p>
        </p:txBody>
      </p:sp>
      <p:sp>
        <p:nvSpPr>
          <p:cNvPr id="4" name="object 4"/>
          <p:cNvSpPr txBox="1"/>
          <p:nvPr/>
        </p:nvSpPr>
        <p:spPr>
          <a:xfrm>
            <a:off x="1230452" y="920810"/>
            <a:ext cx="210375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MT"/>
                <a:cs typeface="Arial MT"/>
              </a:rPr>
              <a:t>1.</a:t>
            </a:r>
            <a:r>
              <a:rPr sz="1800" spc="-20" dirty="0">
                <a:latin typeface="Arial MT"/>
                <a:cs typeface="Arial MT"/>
              </a:rPr>
              <a:t> </a:t>
            </a:r>
            <a:r>
              <a:rPr sz="1800" spc="-10" dirty="0">
                <a:latin typeface="Arial MT"/>
                <a:cs typeface="Arial MT"/>
              </a:rPr>
              <a:t>Welcome </a:t>
            </a:r>
            <a:r>
              <a:rPr sz="1800" spc="-5" dirty="0">
                <a:latin typeface="Arial MT"/>
                <a:cs typeface="Arial MT"/>
              </a:rPr>
              <a:t>screen</a:t>
            </a:r>
            <a:r>
              <a:rPr sz="1800" spc="-15" dirty="0">
                <a:latin typeface="Arial MT"/>
                <a:cs typeface="Arial MT"/>
              </a:rPr>
              <a:t> </a:t>
            </a:r>
            <a:r>
              <a:rPr sz="1800" dirty="0">
                <a:latin typeface="Arial MT"/>
                <a:cs typeface="Arial MT"/>
              </a:rPr>
              <a:t>:</a:t>
            </a:r>
          </a:p>
        </p:txBody>
      </p:sp>
      <p:sp>
        <p:nvSpPr>
          <p:cNvPr id="8" name="object 8"/>
          <p:cNvSpPr txBox="1"/>
          <p:nvPr/>
        </p:nvSpPr>
        <p:spPr>
          <a:xfrm>
            <a:off x="1230451" y="3221352"/>
            <a:ext cx="16389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MT"/>
                <a:cs typeface="Arial MT"/>
              </a:rPr>
              <a:t>2.</a:t>
            </a:r>
            <a:r>
              <a:rPr sz="1800" spc="-20" dirty="0">
                <a:latin typeface="Arial MT"/>
                <a:cs typeface="Arial MT"/>
              </a:rPr>
              <a:t> </a:t>
            </a:r>
            <a:r>
              <a:rPr sz="1800" spc="-5" dirty="0">
                <a:latin typeface="Arial MT"/>
                <a:cs typeface="Arial MT"/>
              </a:rPr>
              <a:t>User</a:t>
            </a:r>
            <a:r>
              <a:rPr sz="1800" spc="-15" dirty="0">
                <a:latin typeface="Arial MT"/>
                <a:cs typeface="Arial MT"/>
              </a:rPr>
              <a:t> </a:t>
            </a:r>
            <a:r>
              <a:rPr sz="1800" spc="-5" dirty="0">
                <a:latin typeface="Arial MT"/>
                <a:cs typeface="Arial MT"/>
              </a:rPr>
              <a:t>input</a:t>
            </a:r>
            <a:r>
              <a:rPr sz="1800" spc="-10" dirty="0">
                <a:latin typeface="Arial MT"/>
                <a:cs typeface="Arial MT"/>
              </a:rPr>
              <a:t> </a:t>
            </a:r>
            <a:r>
              <a:rPr sz="1800" spc="-5" dirty="0">
                <a:latin typeface="Arial MT"/>
                <a:cs typeface="Arial MT"/>
              </a:rPr>
              <a:t>1</a:t>
            </a:r>
            <a:r>
              <a:rPr sz="1800" spc="-15" dirty="0">
                <a:latin typeface="Arial MT"/>
                <a:cs typeface="Arial MT"/>
              </a:rPr>
              <a:t> </a:t>
            </a:r>
            <a:r>
              <a:rPr sz="1800" dirty="0">
                <a:latin typeface="Arial MT"/>
                <a:cs typeface="Arial MT"/>
              </a:rPr>
              <a:t>:</a:t>
            </a:r>
          </a:p>
        </p:txBody>
      </p:sp>
      <p:sp>
        <p:nvSpPr>
          <p:cNvPr id="15" name="object 15"/>
          <p:cNvSpPr txBox="1"/>
          <p:nvPr/>
        </p:nvSpPr>
        <p:spPr>
          <a:xfrm>
            <a:off x="1230451" y="4830207"/>
            <a:ext cx="16389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MT"/>
                <a:cs typeface="Arial MT"/>
              </a:rPr>
              <a:t>3.</a:t>
            </a:r>
            <a:r>
              <a:rPr sz="1800" spc="-20" dirty="0">
                <a:latin typeface="Arial MT"/>
                <a:cs typeface="Arial MT"/>
              </a:rPr>
              <a:t> </a:t>
            </a:r>
            <a:r>
              <a:rPr sz="1800" spc="-5" dirty="0">
                <a:latin typeface="Arial MT"/>
                <a:cs typeface="Arial MT"/>
              </a:rPr>
              <a:t>User</a:t>
            </a:r>
            <a:r>
              <a:rPr sz="1800" spc="-15" dirty="0">
                <a:latin typeface="Arial MT"/>
                <a:cs typeface="Arial MT"/>
              </a:rPr>
              <a:t> </a:t>
            </a:r>
            <a:r>
              <a:rPr sz="1800" spc="-5" dirty="0">
                <a:latin typeface="Arial MT"/>
                <a:cs typeface="Arial MT"/>
              </a:rPr>
              <a:t>input</a:t>
            </a:r>
            <a:r>
              <a:rPr sz="1800" spc="-10" dirty="0">
                <a:latin typeface="Arial MT"/>
                <a:cs typeface="Arial MT"/>
              </a:rPr>
              <a:t> </a:t>
            </a:r>
            <a:r>
              <a:rPr sz="1800" spc="-5" dirty="0">
                <a:latin typeface="Arial MT"/>
                <a:cs typeface="Arial MT"/>
              </a:rPr>
              <a:t>2</a:t>
            </a:r>
            <a:r>
              <a:rPr sz="1800" spc="-15" dirty="0">
                <a:latin typeface="Arial MT"/>
                <a:cs typeface="Arial MT"/>
              </a:rPr>
              <a:t> </a:t>
            </a:r>
            <a:r>
              <a:rPr sz="1800" dirty="0">
                <a:latin typeface="Arial MT"/>
                <a:cs typeface="Arial MT"/>
              </a:rPr>
              <a:t>:</a:t>
            </a:r>
          </a:p>
        </p:txBody>
      </p:sp>
      <p:sp>
        <p:nvSpPr>
          <p:cNvPr id="16" name="object 16"/>
          <p:cNvSpPr txBox="1"/>
          <p:nvPr/>
        </p:nvSpPr>
        <p:spPr>
          <a:xfrm>
            <a:off x="5429885" y="935554"/>
            <a:ext cx="16389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MT"/>
                <a:cs typeface="Arial MT"/>
              </a:rPr>
              <a:t>4.</a:t>
            </a:r>
            <a:r>
              <a:rPr sz="1800" spc="-20" dirty="0">
                <a:latin typeface="Arial MT"/>
                <a:cs typeface="Arial MT"/>
              </a:rPr>
              <a:t> </a:t>
            </a:r>
            <a:r>
              <a:rPr sz="1800" spc="-5" dirty="0">
                <a:latin typeface="Arial MT"/>
                <a:cs typeface="Arial MT"/>
              </a:rPr>
              <a:t>User</a:t>
            </a:r>
            <a:r>
              <a:rPr sz="1800" spc="-15" dirty="0">
                <a:latin typeface="Arial MT"/>
                <a:cs typeface="Arial MT"/>
              </a:rPr>
              <a:t> </a:t>
            </a:r>
            <a:r>
              <a:rPr sz="1800" spc="-5" dirty="0">
                <a:latin typeface="Arial MT"/>
                <a:cs typeface="Arial MT"/>
              </a:rPr>
              <a:t>input</a:t>
            </a:r>
            <a:r>
              <a:rPr sz="1800" spc="-10" dirty="0">
                <a:latin typeface="Arial MT"/>
                <a:cs typeface="Arial MT"/>
              </a:rPr>
              <a:t> </a:t>
            </a:r>
            <a:r>
              <a:rPr sz="1800" spc="-5" dirty="0">
                <a:latin typeface="Arial MT"/>
                <a:cs typeface="Arial MT"/>
              </a:rPr>
              <a:t>3</a:t>
            </a:r>
            <a:r>
              <a:rPr sz="1800" spc="-15" dirty="0">
                <a:latin typeface="Arial MT"/>
                <a:cs typeface="Arial MT"/>
              </a:rPr>
              <a:t> </a:t>
            </a:r>
            <a:r>
              <a:rPr sz="1800" dirty="0">
                <a:latin typeface="Arial MT"/>
                <a:cs typeface="Arial MT"/>
              </a:rPr>
              <a:t>:</a:t>
            </a:r>
          </a:p>
        </p:txBody>
      </p:sp>
      <p:sp>
        <p:nvSpPr>
          <p:cNvPr id="20" name="object 20"/>
          <p:cNvSpPr txBox="1"/>
          <p:nvPr/>
        </p:nvSpPr>
        <p:spPr>
          <a:xfrm>
            <a:off x="5429885" y="2620559"/>
            <a:ext cx="1961515" cy="289823"/>
          </a:xfrm>
          <a:prstGeom prst="rect">
            <a:avLst/>
          </a:prstGeom>
        </p:spPr>
        <p:txBody>
          <a:bodyPr vert="horz" wrap="square" lIns="0" tIns="12700" rIns="0" bIns="0" rtlCol="0">
            <a:spAutoFit/>
          </a:bodyPr>
          <a:lstStyle/>
          <a:p>
            <a:pPr marL="12700">
              <a:lnSpc>
                <a:spcPct val="100000"/>
              </a:lnSpc>
              <a:spcBef>
                <a:spcPts val="100"/>
              </a:spcBef>
            </a:pPr>
            <a:r>
              <a:rPr sz="1800" dirty="0">
                <a:latin typeface="Arial MT"/>
                <a:cs typeface="Arial MT"/>
              </a:rPr>
              <a:t>5.</a:t>
            </a:r>
            <a:r>
              <a:rPr sz="1800" spc="-10" dirty="0">
                <a:latin typeface="Arial MT"/>
                <a:cs typeface="Arial MT"/>
              </a:rPr>
              <a:t> </a:t>
            </a:r>
            <a:r>
              <a:rPr lang="en-IN" sz="1800" spc="-5" dirty="0">
                <a:latin typeface="Arial MT"/>
                <a:cs typeface="Arial MT"/>
              </a:rPr>
              <a:t>Any other input</a:t>
            </a:r>
            <a:endParaRPr sz="1800" dirty="0">
              <a:latin typeface="Arial MT"/>
              <a:cs typeface="Arial MT"/>
            </a:endParaRPr>
          </a:p>
        </p:txBody>
      </p:sp>
      <p:pic>
        <p:nvPicPr>
          <p:cNvPr id="22" name="Picture 21">
            <a:extLst>
              <a:ext uri="{FF2B5EF4-FFF2-40B4-BE49-F238E27FC236}">
                <a16:creationId xmlns:a16="http://schemas.microsoft.com/office/drawing/2014/main" xmlns="" id="{5AD2A754-B98D-F2E8-0EFB-7C13739FF61D}"/>
              </a:ext>
            </a:extLst>
          </p:cNvPr>
          <p:cNvPicPr>
            <a:picLocks noChangeAspect="1"/>
          </p:cNvPicPr>
          <p:nvPr/>
        </p:nvPicPr>
        <p:blipFill>
          <a:blip r:embed="rId2"/>
          <a:stretch>
            <a:fillRect/>
          </a:stretch>
        </p:blipFill>
        <p:spPr>
          <a:xfrm>
            <a:off x="1066800" y="1365663"/>
            <a:ext cx="3810000" cy="1569856"/>
          </a:xfrm>
          <a:prstGeom prst="rect">
            <a:avLst/>
          </a:prstGeom>
          <a:ln>
            <a:solidFill>
              <a:schemeClr val="tx1"/>
            </a:solidFill>
          </a:ln>
        </p:spPr>
      </p:pic>
      <p:pic>
        <p:nvPicPr>
          <p:cNvPr id="24" name="Picture 23">
            <a:extLst>
              <a:ext uri="{FF2B5EF4-FFF2-40B4-BE49-F238E27FC236}">
                <a16:creationId xmlns:a16="http://schemas.microsoft.com/office/drawing/2014/main" xmlns="" id="{A04A0C2F-D533-0FFA-2748-13023DF5040D}"/>
              </a:ext>
            </a:extLst>
          </p:cNvPr>
          <p:cNvPicPr>
            <a:picLocks noChangeAspect="1"/>
          </p:cNvPicPr>
          <p:nvPr/>
        </p:nvPicPr>
        <p:blipFill>
          <a:blip r:embed="rId3"/>
          <a:stretch>
            <a:fillRect/>
          </a:stretch>
        </p:blipFill>
        <p:spPr>
          <a:xfrm>
            <a:off x="838201" y="3787588"/>
            <a:ext cx="4343400" cy="708212"/>
          </a:xfrm>
          <a:prstGeom prst="rect">
            <a:avLst/>
          </a:prstGeom>
          <a:ln>
            <a:solidFill>
              <a:schemeClr val="tx1"/>
            </a:solidFill>
          </a:ln>
        </p:spPr>
      </p:pic>
      <p:pic>
        <p:nvPicPr>
          <p:cNvPr id="26" name="Picture 25">
            <a:extLst>
              <a:ext uri="{FF2B5EF4-FFF2-40B4-BE49-F238E27FC236}">
                <a16:creationId xmlns:a16="http://schemas.microsoft.com/office/drawing/2014/main" xmlns="" id="{F4750AD5-81A1-8E20-53EB-5B3505C4FD99}"/>
              </a:ext>
            </a:extLst>
          </p:cNvPr>
          <p:cNvPicPr>
            <a:picLocks noChangeAspect="1"/>
          </p:cNvPicPr>
          <p:nvPr/>
        </p:nvPicPr>
        <p:blipFill>
          <a:blip r:embed="rId4"/>
          <a:stretch>
            <a:fillRect/>
          </a:stretch>
        </p:blipFill>
        <p:spPr>
          <a:xfrm>
            <a:off x="762000" y="5334000"/>
            <a:ext cx="4647466" cy="762000"/>
          </a:xfrm>
          <a:prstGeom prst="rect">
            <a:avLst/>
          </a:prstGeom>
          <a:ln>
            <a:solidFill>
              <a:schemeClr val="tx1"/>
            </a:solidFill>
          </a:ln>
        </p:spPr>
      </p:pic>
      <p:pic>
        <p:nvPicPr>
          <p:cNvPr id="28" name="Picture 27">
            <a:extLst>
              <a:ext uri="{FF2B5EF4-FFF2-40B4-BE49-F238E27FC236}">
                <a16:creationId xmlns:a16="http://schemas.microsoft.com/office/drawing/2014/main" xmlns="" id="{85A91A39-9A74-075E-DA34-790F4E1257A4}"/>
              </a:ext>
            </a:extLst>
          </p:cNvPr>
          <p:cNvPicPr>
            <a:picLocks noChangeAspect="1"/>
          </p:cNvPicPr>
          <p:nvPr/>
        </p:nvPicPr>
        <p:blipFill>
          <a:blip r:embed="rId5"/>
          <a:stretch>
            <a:fillRect/>
          </a:stretch>
        </p:blipFill>
        <p:spPr>
          <a:xfrm>
            <a:off x="5389246" y="1395289"/>
            <a:ext cx="2250440" cy="793134"/>
          </a:xfrm>
          <a:prstGeom prst="rect">
            <a:avLst/>
          </a:prstGeom>
          <a:ln>
            <a:solidFill>
              <a:schemeClr val="tx1"/>
            </a:solidFill>
          </a:ln>
        </p:spPr>
      </p:pic>
      <p:pic>
        <p:nvPicPr>
          <p:cNvPr id="30" name="Picture 29">
            <a:extLst>
              <a:ext uri="{FF2B5EF4-FFF2-40B4-BE49-F238E27FC236}">
                <a16:creationId xmlns:a16="http://schemas.microsoft.com/office/drawing/2014/main" xmlns="" id="{6A959E8F-FB9E-936F-720A-97827D748E0C}"/>
              </a:ext>
            </a:extLst>
          </p:cNvPr>
          <p:cNvPicPr>
            <a:picLocks noChangeAspect="1"/>
          </p:cNvPicPr>
          <p:nvPr/>
        </p:nvPicPr>
        <p:blipFill>
          <a:blip r:embed="rId6"/>
          <a:stretch>
            <a:fillRect/>
          </a:stretch>
        </p:blipFill>
        <p:spPr>
          <a:xfrm>
            <a:off x="5410200" y="3048000"/>
            <a:ext cx="2895600" cy="685800"/>
          </a:xfrm>
          <a:prstGeom prst="rect">
            <a:avLst/>
          </a:prstGeom>
          <a:ln>
            <a:solidFill>
              <a:schemeClr val="tx1"/>
            </a:solid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00" y="60451"/>
            <a:ext cx="3943350" cy="696595"/>
          </a:xfrm>
          <a:prstGeom prst="rect">
            <a:avLst/>
          </a:prstGeom>
        </p:spPr>
        <p:txBody>
          <a:bodyPr vert="horz" wrap="square" lIns="0" tIns="12700" rIns="0" bIns="0" rtlCol="0">
            <a:spAutoFit/>
          </a:bodyPr>
          <a:lstStyle/>
          <a:p>
            <a:pPr marL="12700">
              <a:lnSpc>
                <a:spcPct val="100000"/>
              </a:lnSpc>
              <a:spcBef>
                <a:spcPts val="100"/>
              </a:spcBef>
            </a:pPr>
            <a:r>
              <a:rPr sz="4400" dirty="0">
                <a:latin typeface="Arial MT"/>
                <a:cs typeface="Arial MT"/>
              </a:rPr>
              <a:t>Source</a:t>
            </a:r>
            <a:r>
              <a:rPr sz="4400" spc="-40" dirty="0">
                <a:latin typeface="Arial MT"/>
                <a:cs typeface="Arial MT"/>
              </a:rPr>
              <a:t> </a:t>
            </a:r>
            <a:r>
              <a:rPr sz="4400" dirty="0">
                <a:latin typeface="Arial MT"/>
                <a:cs typeface="Arial MT"/>
              </a:rPr>
              <a:t>Code</a:t>
            </a:r>
            <a:r>
              <a:rPr sz="4400" spc="-35" dirty="0">
                <a:latin typeface="Arial MT"/>
                <a:cs typeface="Arial MT"/>
              </a:rPr>
              <a:t> </a:t>
            </a:r>
            <a:r>
              <a:rPr sz="4400" dirty="0">
                <a:latin typeface="Arial MT"/>
                <a:cs typeface="Arial MT"/>
              </a:rPr>
              <a:t>(i)</a:t>
            </a:r>
            <a:endParaRPr sz="4400">
              <a:latin typeface="Arial MT"/>
              <a:cs typeface="Arial MT"/>
            </a:endParaRPr>
          </a:p>
        </p:txBody>
      </p:sp>
      <p:pic>
        <p:nvPicPr>
          <p:cNvPr id="6" name="Picture 5">
            <a:extLst>
              <a:ext uri="{FF2B5EF4-FFF2-40B4-BE49-F238E27FC236}">
                <a16:creationId xmlns:a16="http://schemas.microsoft.com/office/drawing/2014/main" xmlns="" id="{03C33421-925E-8A5F-4133-6C065E03F699}"/>
              </a:ext>
            </a:extLst>
          </p:cNvPr>
          <p:cNvPicPr>
            <a:picLocks noChangeAspect="1"/>
          </p:cNvPicPr>
          <p:nvPr/>
        </p:nvPicPr>
        <p:blipFill>
          <a:blip r:embed="rId2"/>
          <a:stretch>
            <a:fillRect/>
          </a:stretch>
        </p:blipFill>
        <p:spPr>
          <a:xfrm>
            <a:off x="228600" y="1295400"/>
            <a:ext cx="8740588" cy="3809999"/>
          </a:xfrm>
          <a:prstGeom prst="rect">
            <a:avLst/>
          </a:prstGeom>
          <a:ln>
            <a:solidFill>
              <a:schemeClr val="tx1"/>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00" y="60451"/>
            <a:ext cx="4065904" cy="696595"/>
          </a:xfrm>
          <a:prstGeom prst="rect">
            <a:avLst/>
          </a:prstGeom>
        </p:spPr>
        <p:txBody>
          <a:bodyPr vert="horz" wrap="square" lIns="0" tIns="12700" rIns="0" bIns="0" rtlCol="0">
            <a:spAutoFit/>
          </a:bodyPr>
          <a:lstStyle/>
          <a:p>
            <a:pPr marL="12700">
              <a:lnSpc>
                <a:spcPct val="100000"/>
              </a:lnSpc>
              <a:spcBef>
                <a:spcPts val="100"/>
              </a:spcBef>
            </a:pPr>
            <a:r>
              <a:rPr sz="4400" dirty="0">
                <a:latin typeface="Arial MT"/>
                <a:cs typeface="Arial MT"/>
              </a:rPr>
              <a:t>Source</a:t>
            </a:r>
            <a:r>
              <a:rPr sz="4400" spc="-40" dirty="0">
                <a:latin typeface="Arial MT"/>
                <a:cs typeface="Arial MT"/>
              </a:rPr>
              <a:t> </a:t>
            </a:r>
            <a:r>
              <a:rPr sz="4400" dirty="0">
                <a:latin typeface="Arial MT"/>
                <a:cs typeface="Arial MT"/>
              </a:rPr>
              <a:t>Code</a:t>
            </a:r>
            <a:r>
              <a:rPr sz="4400" spc="-40" dirty="0">
                <a:latin typeface="Arial MT"/>
                <a:cs typeface="Arial MT"/>
              </a:rPr>
              <a:t> </a:t>
            </a:r>
            <a:r>
              <a:rPr sz="4400" dirty="0">
                <a:latin typeface="Arial MT"/>
                <a:cs typeface="Arial MT"/>
              </a:rPr>
              <a:t>(ii)</a:t>
            </a:r>
            <a:endParaRPr sz="4400">
              <a:latin typeface="Arial MT"/>
              <a:cs typeface="Arial MT"/>
            </a:endParaRPr>
          </a:p>
        </p:txBody>
      </p:sp>
      <p:pic>
        <p:nvPicPr>
          <p:cNvPr id="4" name="Picture 3">
            <a:extLst>
              <a:ext uri="{FF2B5EF4-FFF2-40B4-BE49-F238E27FC236}">
                <a16:creationId xmlns:a16="http://schemas.microsoft.com/office/drawing/2014/main" xmlns="" id="{9FF354A9-753A-5829-023B-C832F1A63E18}"/>
              </a:ext>
            </a:extLst>
          </p:cNvPr>
          <p:cNvPicPr>
            <a:picLocks noChangeAspect="1"/>
          </p:cNvPicPr>
          <p:nvPr/>
        </p:nvPicPr>
        <p:blipFill>
          <a:blip r:embed="rId2"/>
          <a:stretch>
            <a:fillRect/>
          </a:stretch>
        </p:blipFill>
        <p:spPr>
          <a:xfrm>
            <a:off x="201706" y="1564724"/>
            <a:ext cx="8740588" cy="3728552"/>
          </a:xfrm>
          <a:prstGeom prst="rect">
            <a:avLst/>
          </a:prstGeom>
          <a:ln>
            <a:solidFill>
              <a:schemeClr val="tx1"/>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00" y="60451"/>
            <a:ext cx="4192270" cy="696595"/>
          </a:xfrm>
          <a:prstGeom prst="rect">
            <a:avLst/>
          </a:prstGeom>
        </p:spPr>
        <p:txBody>
          <a:bodyPr vert="horz" wrap="square" lIns="0" tIns="12700" rIns="0" bIns="0" rtlCol="0">
            <a:spAutoFit/>
          </a:bodyPr>
          <a:lstStyle/>
          <a:p>
            <a:pPr marL="12700">
              <a:lnSpc>
                <a:spcPct val="100000"/>
              </a:lnSpc>
              <a:spcBef>
                <a:spcPts val="100"/>
              </a:spcBef>
            </a:pPr>
            <a:r>
              <a:rPr sz="4400" dirty="0">
                <a:latin typeface="Arial MT"/>
                <a:cs typeface="Arial MT"/>
              </a:rPr>
              <a:t>Source</a:t>
            </a:r>
            <a:r>
              <a:rPr sz="4400" spc="-35" dirty="0">
                <a:latin typeface="Arial MT"/>
                <a:cs typeface="Arial MT"/>
              </a:rPr>
              <a:t> </a:t>
            </a:r>
            <a:r>
              <a:rPr sz="4400" dirty="0">
                <a:latin typeface="Arial MT"/>
                <a:cs typeface="Arial MT"/>
              </a:rPr>
              <a:t>Code</a:t>
            </a:r>
            <a:r>
              <a:rPr sz="4400" spc="-35" dirty="0">
                <a:latin typeface="Arial MT"/>
                <a:cs typeface="Arial MT"/>
              </a:rPr>
              <a:t> </a:t>
            </a:r>
            <a:r>
              <a:rPr sz="4400" dirty="0">
                <a:latin typeface="Arial MT"/>
                <a:cs typeface="Arial MT"/>
              </a:rPr>
              <a:t>(iii)</a:t>
            </a:r>
            <a:endParaRPr sz="4400">
              <a:latin typeface="Arial MT"/>
              <a:cs typeface="Arial MT"/>
            </a:endParaRPr>
          </a:p>
        </p:txBody>
      </p:sp>
      <p:pic>
        <p:nvPicPr>
          <p:cNvPr id="3" name="Picture 2">
            <a:extLst>
              <a:ext uri="{FF2B5EF4-FFF2-40B4-BE49-F238E27FC236}">
                <a16:creationId xmlns:a16="http://schemas.microsoft.com/office/drawing/2014/main" xmlns="" id="{FC852721-595A-2FA4-0BBA-0F260C8827EF}"/>
              </a:ext>
            </a:extLst>
          </p:cNvPr>
          <p:cNvPicPr>
            <a:picLocks noChangeAspect="1"/>
          </p:cNvPicPr>
          <p:nvPr/>
        </p:nvPicPr>
        <p:blipFill>
          <a:blip r:embed="rId2"/>
          <a:stretch>
            <a:fillRect/>
          </a:stretch>
        </p:blipFill>
        <p:spPr>
          <a:xfrm>
            <a:off x="584098" y="1644490"/>
            <a:ext cx="7975803" cy="3569019"/>
          </a:xfrm>
          <a:prstGeom prst="rect">
            <a:avLst/>
          </a:prstGeom>
          <a:ln>
            <a:solidFill>
              <a:schemeClr val="tx1"/>
            </a:solid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TotalTime>
  <Words>531</Words>
  <Application>Microsoft Office PowerPoint</Application>
  <PresentationFormat>On-screen Show (4:3)</PresentationFormat>
  <Paragraphs>53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PROJECT AIML-(22CS015)</vt:lpstr>
      <vt:lpstr>Project Details</vt:lpstr>
      <vt:lpstr>Project Introduction</vt:lpstr>
      <vt:lpstr>Technologies used in Project</vt:lpstr>
      <vt:lpstr>Working of Project(flow chart)</vt:lpstr>
      <vt:lpstr>Output snapshots</vt:lpstr>
      <vt:lpstr>Source Code (i)</vt:lpstr>
      <vt:lpstr>Source Code (ii)</vt:lpstr>
      <vt:lpstr>Source Code (iii)</vt:lpstr>
      <vt:lpstr>Future Scope and 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HP</cp:lastModifiedBy>
  <cp:revision>6</cp:revision>
  <dcterms:created xsi:type="dcterms:W3CDTF">2024-03-13T16:50:46Z</dcterms:created>
  <dcterms:modified xsi:type="dcterms:W3CDTF">2024-03-26T09:53:08Z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2022-12-15T00:00:00Z</vt:filetime>
  </property>
  <property fmtid="{D5CDD505-2E9C-101B-9397-08002B2CF9AE}" pid="3" name="Creator">
    <vt:lpwstr>Microsoft® PowerPoint® 2021</vt:lpwstr>
  </property>
  <property fmtid="{D5CDD505-2E9C-101B-9397-08002B2CF9AE}" pid="4" name="LastSaved">
    <vt:filetime>2024-03-13T00:00:00Z</vt:filetime>
  </property>
</Properties>
</file>