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73DDE7-8EDC-48EF-9606-F86B353AD8E4}" v="1" dt="2025-07-07T13:51:47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ika Gupta" userId="380af1534bbc55cf" providerId="LiveId" clId="{7D73DDE7-8EDC-48EF-9606-F86B353AD8E4}"/>
    <pc:docChg chg="modSld">
      <pc:chgData name="Bhavika Gupta" userId="380af1534bbc55cf" providerId="LiveId" clId="{7D73DDE7-8EDC-48EF-9606-F86B353AD8E4}" dt="2025-07-08T12:46:52.539" v="25" actId="20577"/>
      <pc:docMkLst>
        <pc:docMk/>
      </pc:docMkLst>
      <pc:sldChg chg="modSp mod">
        <pc:chgData name="Bhavika Gupta" userId="380af1534bbc55cf" providerId="LiveId" clId="{7D73DDE7-8EDC-48EF-9606-F86B353AD8E4}" dt="2025-07-07T13:51:38.690" v="0" actId="108"/>
        <pc:sldMkLst>
          <pc:docMk/>
          <pc:sldMk cId="3563596040" sldId="257"/>
        </pc:sldMkLst>
        <pc:spChg chg="mod">
          <ac:chgData name="Bhavika Gupta" userId="380af1534bbc55cf" providerId="LiveId" clId="{7D73DDE7-8EDC-48EF-9606-F86B353AD8E4}" dt="2025-07-07T13:51:38.690" v="0" actId="108"/>
          <ac:spMkLst>
            <pc:docMk/>
            <pc:sldMk cId="3563596040" sldId="257"/>
            <ac:spMk id="4" creationId="{4E3DDDDE-1FD0-A626-E871-35A70212028F}"/>
          </ac:spMkLst>
        </pc:spChg>
      </pc:sldChg>
      <pc:sldChg chg="modSp mod">
        <pc:chgData name="Bhavika Gupta" userId="380af1534bbc55cf" providerId="LiveId" clId="{7D73DDE7-8EDC-48EF-9606-F86B353AD8E4}" dt="2025-07-07T13:51:49.170" v="2" actId="108"/>
        <pc:sldMkLst>
          <pc:docMk/>
          <pc:sldMk cId="626255889" sldId="258"/>
        </pc:sldMkLst>
        <pc:graphicFrameChg chg="mod modGraphic">
          <ac:chgData name="Bhavika Gupta" userId="380af1534bbc55cf" providerId="LiveId" clId="{7D73DDE7-8EDC-48EF-9606-F86B353AD8E4}" dt="2025-07-07T13:51:49.170" v="2" actId="108"/>
          <ac:graphicFrameMkLst>
            <pc:docMk/>
            <pc:sldMk cId="626255889" sldId="258"/>
            <ac:graphicFrameMk id="4" creationId="{4C4A04F4-9951-2F3D-3ADB-B6428516EBB0}"/>
          </ac:graphicFrameMkLst>
        </pc:graphicFrameChg>
      </pc:sldChg>
      <pc:sldChg chg="modSp mod">
        <pc:chgData name="Bhavika Gupta" userId="380af1534bbc55cf" providerId="LiveId" clId="{7D73DDE7-8EDC-48EF-9606-F86B353AD8E4}" dt="2025-07-08T12:46:52.539" v="25" actId="20577"/>
        <pc:sldMkLst>
          <pc:docMk/>
          <pc:sldMk cId="889305162" sldId="259"/>
        </pc:sldMkLst>
        <pc:spChg chg="mod">
          <ac:chgData name="Bhavika Gupta" userId="380af1534bbc55cf" providerId="LiveId" clId="{7D73DDE7-8EDC-48EF-9606-F86B353AD8E4}" dt="2025-07-08T12:46:52.539" v="25" actId="20577"/>
          <ac:spMkLst>
            <pc:docMk/>
            <pc:sldMk cId="889305162" sldId="259"/>
            <ac:spMk id="3" creationId="{89F4801A-2C95-23F9-E2CD-FF6508A9AF40}"/>
          </ac:spMkLst>
        </pc:spChg>
      </pc:sldChg>
      <pc:sldChg chg="modSp mod">
        <pc:chgData name="Bhavika Gupta" userId="380af1534bbc55cf" providerId="LiveId" clId="{7D73DDE7-8EDC-48EF-9606-F86B353AD8E4}" dt="2025-07-07T13:52:18.764" v="23" actId="20577"/>
        <pc:sldMkLst>
          <pc:docMk/>
          <pc:sldMk cId="1343555053" sldId="263"/>
        </pc:sldMkLst>
        <pc:spChg chg="mod">
          <ac:chgData name="Bhavika Gupta" userId="380af1534bbc55cf" providerId="LiveId" clId="{7D73DDE7-8EDC-48EF-9606-F86B353AD8E4}" dt="2025-07-07T13:52:18.764" v="23" actId="20577"/>
          <ac:spMkLst>
            <pc:docMk/>
            <pc:sldMk cId="1343555053" sldId="263"/>
            <ac:spMk id="3" creationId="{0BCAE737-D85F-148F-24A4-299D3A83E7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05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9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5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76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3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22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8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5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37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6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7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37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3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8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8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1C626A-653D-435A-993E-9505D58C1E9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A60F42-3B55-429D-8DEC-99CA5B0F67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69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024B-BC4E-3C47-F15E-0D99944E3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5283"/>
            <a:ext cx="9144000" cy="18037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Case Study On </a:t>
            </a:r>
            <a:r>
              <a:rPr lang="en-US" sz="4000" dirty="0">
                <a:solidFill>
                  <a:srgbClr val="C00000"/>
                </a:solidFill>
              </a:rPr>
              <a:t>Furniture Company </a:t>
            </a:r>
            <a:br>
              <a:rPr lang="en-US" sz="44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en-US" sz="2200" dirty="0"/>
              <a:t>Power BI Case Study – Interactive Dashboard</a:t>
            </a:r>
            <a:endParaRPr lang="en-IN" sz="2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C5768-4770-C905-ECA7-314DFFBD9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716" y="4482908"/>
            <a:ext cx="7592568" cy="957771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>
                <a:solidFill>
                  <a:srgbClr val="C00000"/>
                </a:solidFill>
                <a:latin typeface="Arial Narrow" panose="020B0606020202030204" pitchFamily="34" charset="0"/>
              </a:rPr>
              <a:t>This guide will help the reviewer understand how to interact with the dashboard and what insights to focus on.</a:t>
            </a:r>
          </a:p>
          <a:p>
            <a:endParaRPr lang="en-US" sz="1400" dirty="0">
              <a:solidFill>
                <a:srgbClr val="C00000"/>
              </a:solidFill>
              <a:latin typeface="Arial Narrow" panose="020B0606020202030204" pitchFamily="34" charset="0"/>
            </a:endParaRPr>
          </a:p>
          <a:p>
            <a:pPr algn="r"/>
            <a:r>
              <a:rPr lang="en-IN" sz="1400" b="1" dirty="0"/>
              <a:t>Name: Bhavika Gupta</a:t>
            </a:r>
            <a:br>
              <a:rPr lang="en-IN" sz="1400" b="1" dirty="0"/>
            </a:br>
            <a:r>
              <a:rPr lang="en-IN" sz="1400" b="1" dirty="0"/>
              <a:t>Date:         07/07/2025</a:t>
            </a:r>
            <a:endParaRPr lang="en-IN" sz="1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CD4-5133-EDD4-AD46-70E4B79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Performance Analysis &amp; Business Insights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3DDDDE-1FD0-A626-E871-35A702120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6120" y="2407453"/>
            <a:ext cx="1065228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Key areas covered: YOY, MOM and Quarterly Sales &amp; Profit trends with Margin &amp; Target Achieved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Other Analysis 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Returns order,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1800" dirty="0">
                <a:solidFill>
                  <a:schemeClr val="tx1"/>
                </a:solidFill>
                <a:latin typeface="Arial" panose="020B0604020202020204" pitchFamily="34" charset="0"/>
              </a:rPr>
              <a:t>Customer insights: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Top customer rank based on sales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Top performing region, segment, category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Regional head sales performance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Top 5 Sales persons with discounts they offered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What if Analysis : Predicted profit based on discount input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Pareto contribution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9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76A5-E654-9387-2544-1608AFC7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Interactivity Guide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4A04F4-9951-2F3D-3ADB-B6428516E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13488"/>
              </p:ext>
            </p:extLst>
          </p:nvPr>
        </p:nvGraphicFramePr>
        <p:xfrm>
          <a:off x="1295400" y="2684206"/>
          <a:ext cx="9746226" cy="3278212"/>
        </p:xfrm>
        <a:graphic>
          <a:graphicData uri="http://schemas.openxmlformats.org/drawingml/2006/table">
            <a:tbl>
              <a:tblPr/>
              <a:tblGrid>
                <a:gridCol w="4873113">
                  <a:extLst>
                    <a:ext uri="{9D8B030D-6E8A-4147-A177-3AD203B41FA5}">
                      <a16:colId xmlns:a16="http://schemas.microsoft.com/office/drawing/2014/main" val="2368144700"/>
                    </a:ext>
                  </a:extLst>
                </a:gridCol>
                <a:gridCol w="4873113">
                  <a:extLst>
                    <a:ext uri="{9D8B030D-6E8A-4147-A177-3AD203B41FA5}">
                      <a16:colId xmlns:a16="http://schemas.microsoft.com/office/drawing/2014/main" val="233161585"/>
                    </a:ext>
                  </a:extLst>
                </a:gridCol>
              </a:tblGrid>
              <a:tr h="59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How to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67438"/>
                  </a:ext>
                </a:extLst>
              </a:tr>
              <a:tr h="59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Slicers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filters for Year, Region, Segment, 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076858"/>
                  </a:ext>
                </a:extLst>
              </a:tr>
              <a:tr h="59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Top % Customers Slider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Select % (e.g., 10%, 20%) to update Pareto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777695"/>
                  </a:ext>
                </a:extLst>
              </a:tr>
              <a:tr h="59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What-if Discount Input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Change % discount to see profit 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09575"/>
                  </a:ext>
                </a:extLst>
              </a:tr>
              <a:tr h="677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KPIs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Watch for cards that dynamically update with filters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Hover over charts for tooltips with deeper context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Use smart narrative on top right corner of charts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01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25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D96-AF2B-53C8-F757-DEF6B3E9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53144"/>
          </a:xfrm>
        </p:spPr>
        <p:txBody>
          <a:bodyPr>
            <a:normAutofit/>
          </a:bodyPr>
          <a:lstStyle/>
          <a:p>
            <a:r>
              <a:rPr lang="en-IN" sz="3600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801A-2C95-23F9-E2CD-FF6508A9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YOY sales increase by 62% from 2018 </a:t>
            </a:r>
            <a:r>
              <a:rPr lang="en-US" sz="1800"/>
              <a:t>to 2021</a:t>
            </a:r>
            <a:endParaRPr lang="en-US" sz="1800" dirty="0"/>
          </a:p>
          <a:p>
            <a:r>
              <a:rPr lang="en-US" sz="1800" dirty="0"/>
              <a:t>Net sales and profit positively correlated with each other.</a:t>
            </a:r>
          </a:p>
          <a:p>
            <a:r>
              <a:rPr lang="en-US" sz="1800" dirty="0"/>
              <a:t>Q4 in month 11 made up to 15.89% of Net sales.</a:t>
            </a:r>
          </a:p>
          <a:p>
            <a:r>
              <a:rPr lang="en-US" sz="1800" dirty="0"/>
              <a:t>Target achieved for 2021 is 98.98% with 11.82% Margin.</a:t>
            </a:r>
          </a:p>
          <a:p>
            <a:r>
              <a:rPr lang="en-US" sz="1800" dirty="0"/>
              <a:t>East had the highest total sales at 637076.18, fallowed by West, Central and South.</a:t>
            </a:r>
          </a:p>
          <a:p>
            <a:r>
              <a:rPr lang="en-US" sz="1800" dirty="0"/>
              <a:t>California in Region West made up 18.56% Total sales.</a:t>
            </a:r>
          </a:p>
          <a:p>
            <a:r>
              <a:rPr lang="en-US" sz="1800" dirty="0"/>
              <a:t>West has highest Average sales at 56179.52 fallowed by East, Central and south.</a:t>
            </a:r>
          </a:p>
          <a:p>
            <a:r>
              <a:rPr lang="en-US" sz="1800" dirty="0"/>
              <a:t>Technology in Region East made up 11.57% of total sales.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930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0846-E8A2-5F26-D52D-C1597B83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86581"/>
            <a:ext cx="9601196" cy="50892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Regional head insights:</a:t>
            </a:r>
          </a:p>
          <a:p>
            <a:r>
              <a:rPr lang="en-US" dirty="0"/>
              <a:t>﻿</a:t>
            </a:r>
            <a:r>
              <a:rPr lang="en-US" sz="1800" dirty="0"/>
              <a:t>Chuck Magee had the highest Total Sales at 6,37,076.18, followed by Anna </a:t>
            </a:r>
            <a:r>
              <a:rPr lang="en-US" sz="1800" dirty="0" err="1"/>
              <a:t>Andreadi</a:t>
            </a:r>
            <a:r>
              <a:rPr lang="en-US" sz="1800" dirty="0"/>
              <a:t>, Kelly Williams, and Cassandra Brandow.</a:t>
            </a:r>
          </a:p>
          <a:p>
            <a:r>
              <a:rPr lang="en-US" sz="1800" dirty="0"/>
              <a:t>Chuck Magee accounted for 30.10% of Total Sales.</a:t>
            </a:r>
          </a:p>
          <a:p>
            <a:pPr marL="0" indent="0">
              <a:buNone/>
            </a:pPr>
            <a:r>
              <a:rPr lang="en-US" dirty="0"/>
              <a:t>Customer Ranking based on sales amount:</a:t>
            </a:r>
          </a:p>
          <a:p>
            <a:r>
              <a:rPr lang="en-US" sz="1800" dirty="0"/>
              <a:t>Across all 158 Customer Name, Total Sales ranged from 3,908.80 to 24,516.62.</a:t>
            </a:r>
          </a:p>
          <a:p>
            <a:r>
              <a:rPr lang="en-US" sz="1800" dirty="0"/>
              <a:t>﻿At 24,516.62, Sean Miller had the highest Total Sales and was 527.22% higher than Dorothy Badders, which had the lowest Total Sales at 3,908.80.</a:t>
            </a:r>
          </a:p>
          <a:p>
            <a:r>
              <a:rPr lang="en-US" sz="1800" dirty="0"/>
              <a:t>Sean Miller accounted for 2.39% of Total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16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E737-D85F-148F-24A4-299D3A83E7D4}"/>
              </a:ext>
            </a:extLst>
          </p:cNvPr>
          <p:cNvSpPr txBox="1">
            <a:spLocks/>
          </p:cNvSpPr>
          <p:nvPr/>
        </p:nvSpPr>
        <p:spPr>
          <a:xfrm>
            <a:off x="1295401" y="786581"/>
            <a:ext cx="9601196" cy="508928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Return Order insights:</a:t>
            </a:r>
          </a:p>
          <a:p>
            <a:r>
              <a:rPr lang="en-US" dirty="0"/>
              <a:t>﻿﻿﻿</a:t>
            </a:r>
            <a:r>
              <a:rPr lang="en-US" sz="1800" dirty="0"/>
              <a:t>At 1316, Binders had the highest Successful Orders and was 1,835.29% higher than Copiers, which had the lowest Successful Orders at 68.</a:t>
            </a:r>
          </a:p>
          <a:p>
            <a:r>
              <a:rPr lang="en-US" sz="1800" dirty="0"/>
              <a:t>﻿Binders accounted for 17.13% of Order Returned Count.</a:t>
            </a:r>
          </a:p>
          <a:p>
            <a:r>
              <a:rPr lang="en-US" sz="1800" dirty="0"/>
              <a:t>﻿Successful Orders and total Order Returned are positively correlated with each other. Which means higher the sales of category comparatively higher was the Order return count.</a:t>
            </a:r>
          </a:p>
          <a:p>
            <a:r>
              <a:rPr lang="en-US" sz="1800" dirty="0"/>
              <a:t>Sales Person Analysis</a:t>
            </a:r>
          </a:p>
          <a:p>
            <a:r>
              <a:rPr lang="en-US" sz="1800" dirty="0"/>
              <a:t>Sales Person SP_419 Jackson Tracy has the highest Net Sales fallowed by SP38 Salem Turner.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555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</TotalTime>
  <Words>474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Garamond</vt:lpstr>
      <vt:lpstr>Organic</vt:lpstr>
      <vt:lpstr>Case Study On Furniture Company  Power BI Case Study – Interactive Dashboard</vt:lpstr>
      <vt:lpstr>Sales Performance Analysis &amp; Business Insights</vt:lpstr>
      <vt:lpstr>Interactivity Guide</vt:lpstr>
      <vt:lpstr>Key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Bhavika Gupta</dc:creator>
  <cp:lastModifiedBy>Bhavika Gupta</cp:lastModifiedBy>
  <cp:revision>1</cp:revision>
  <dcterms:created xsi:type="dcterms:W3CDTF">2025-07-07T11:34:14Z</dcterms:created>
  <dcterms:modified xsi:type="dcterms:W3CDTF">2025-07-08T12:47:00Z</dcterms:modified>
</cp:coreProperties>
</file>