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Century Schoolbook"/>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GoogleSlidesCustomDataVersion2">
      <go:slidesCustomData xmlns:go="http://customooxmlschemas.google.com/" r:id="rId30" roundtripDataSignature="AMtx7mgqIGpq+7137+X0CSfu4LEuZf+U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enturySchoolbook-regular.fntdata"/><Relationship Id="rId25" Type="http://schemas.openxmlformats.org/officeDocument/2006/relationships/slide" Target="slides/slide20.xml"/><Relationship Id="rId28" Type="http://schemas.openxmlformats.org/officeDocument/2006/relationships/font" Target="fonts/CenturySchoolbook-italic.fntdata"/><Relationship Id="rId27" Type="http://schemas.openxmlformats.org/officeDocument/2006/relationships/font" Target="fonts/CenturySchoolboo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Schoolbook-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7" name="Shape 17"/>
        <p:cNvGrpSpPr/>
        <p:nvPr/>
      </p:nvGrpSpPr>
      <p:grpSpPr>
        <a:xfrm>
          <a:off x="0" y="0"/>
          <a:ext cx="0" cy="0"/>
          <a:chOff x="0" y="0"/>
          <a:chExt cx="0" cy="0"/>
        </a:xfrm>
      </p:grpSpPr>
      <p:sp>
        <p:nvSpPr>
          <p:cNvPr id="18" name="Google Shape;18;p22"/>
          <p:cNvSpPr txBox="1"/>
          <p:nvPr>
            <p:ph type="ctrTitle"/>
          </p:nvPr>
        </p:nvSpPr>
        <p:spPr>
          <a:xfrm>
            <a:off x="2286000" y="2343150"/>
            <a:ext cx="6172200" cy="142077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subTitle"/>
          </p:nvPr>
        </p:nvSpPr>
        <p:spPr>
          <a:xfrm>
            <a:off x="2286000" y="3752492"/>
            <a:ext cx="6172200" cy="10287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0" name="Google Shape;20;p22"/>
          <p:cNvSpPr txBox="1"/>
          <p:nvPr>
            <p:ph idx="10" type="dt"/>
          </p:nvPr>
        </p:nvSpPr>
        <p:spPr>
          <a:xfrm rot="5400000">
            <a:off x="8050371" y="832948"/>
            <a:ext cx="17145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rot="5400000">
            <a:off x="7534469" y="3088246"/>
            <a:ext cx="27432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p:nvPr/>
        </p:nvSpPr>
        <p:spPr>
          <a:xfrm>
            <a:off x="381000" y="0"/>
            <a:ext cx="609600" cy="51435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3" name="Google Shape;23;p22"/>
          <p:cNvSpPr/>
          <p:nvPr/>
        </p:nvSpPr>
        <p:spPr>
          <a:xfrm>
            <a:off x="276336" y="0"/>
            <a:ext cx="104664" cy="51435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4" name="Google Shape;24;p22"/>
          <p:cNvSpPr/>
          <p:nvPr/>
        </p:nvSpPr>
        <p:spPr>
          <a:xfrm>
            <a:off x="990600" y="0"/>
            <a:ext cx="181872" cy="51435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25" name="Google Shape;25;p22"/>
          <p:cNvSpPr/>
          <p:nvPr/>
        </p:nvSpPr>
        <p:spPr>
          <a:xfrm>
            <a:off x="1141320" y="0"/>
            <a:ext cx="230280" cy="51435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26" name="Google Shape;26;p22"/>
          <p:cNvCxnSpPr/>
          <p:nvPr/>
        </p:nvCxnSpPr>
        <p:spPr>
          <a:xfrm>
            <a:off x="106344" y="0"/>
            <a:ext cx="0" cy="51435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27" name="Google Shape;27;p22"/>
          <p:cNvCxnSpPr/>
          <p:nvPr/>
        </p:nvCxnSpPr>
        <p:spPr>
          <a:xfrm>
            <a:off x="914400" y="0"/>
            <a:ext cx="0" cy="51435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28" name="Google Shape;28;p22"/>
          <p:cNvCxnSpPr/>
          <p:nvPr/>
        </p:nvCxnSpPr>
        <p:spPr>
          <a:xfrm>
            <a:off x="854112" y="0"/>
            <a:ext cx="0" cy="5143500"/>
          </a:xfrm>
          <a:prstGeom prst="straightConnector1">
            <a:avLst/>
          </a:prstGeom>
          <a:noFill/>
          <a:ln cap="flat" cmpd="sng" w="57150">
            <a:solidFill>
              <a:srgbClr val="FEC2AC"/>
            </a:solidFill>
            <a:prstDash val="solid"/>
            <a:round/>
            <a:headEnd len="sm" w="sm" type="none"/>
            <a:tailEnd len="sm" w="sm" type="none"/>
          </a:ln>
        </p:spPr>
      </p:cxnSp>
      <p:cxnSp>
        <p:nvCxnSpPr>
          <p:cNvPr id="29" name="Google Shape;29;p22"/>
          <p:cNvCxnSpPr/>
          <p:nvPr/>
        </p:nvCxnSpPr>
        <p:spPr>
          <a:xfrm>
            <a:off x="1726640" y="0"/>
            <a:ext cx="0" cy="51435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0" name="Google Shape;30;p22"/>
          <p:cNvCxnSpPr/>
          <p:nvPr/>
        </p:nvCxnSpPr>
        <p:spPr>
          <a:xfrm>
            <a:off x="1066800" y="0"/>
            <a:ext cx="0" cy="5143500"/>
          </a:xfrm>
          <a:prstGeom prst="straightConnector1">
            <a:avLst/>
          </a:prstGeom>
          <a:noFill/>
          <a:ln cap="flat" cmpd="sng" w="9525">
            <a:solidFill>
              <a:srgbClr val="FEC2AC"/>
            </a:solidFill>
            <a:prstDash val="solid"/>
            <a:round/>
            <a:headEnd len="sm" w="sm" type="none"/>
            <a:tailEnd len="sm" w="sm" type="none"/>
          </a:ln>
        </p:spPr>
      </p:cxnSp>
      <p:cxnSp>
        <p:nvCxnSpPr>
          <p:cNvPr id="31" name="Google Shape;31;p22"/>
          <p:cNvCxnSpPr/>
          <p:nvPr/>
        </p:nvCxnSpPr>
        <p:spPr>
          <a:xfrm>
            <a:off x="9113856" y="0"/>
            <a:ext cx="0" cy="5143500"/>
          </a:xfrm>
          <a:prstGeom prst="straightConnector1">
            <a:avLst/>
          </a:prstGeom>
          <a:noFill/>
          <a:ln cap="flat" cmpd="thickThin" w="57150">
            <a:solidFill>
              <a:srgbClr val="FEC2AC"/>
            </a:solidFill>
            <a:prstDash val="solid"/>
            <a:round/>
            <a:headEnd len="sm" w="sm" type="none"/>
            <a:tailEnd len="sm" w="sm" type="none"/>
          </a:ln>
        </p:spPr>
      </p:cxnSp>
      <p:sp>
        <p:nvSpPr>
          <p:cNvPr id="32" name="Google Shape;32;p22"/>
          <p:cNvSpPr/>
          <p:nvPr/>
        </p:nvSpPr>
        <p:spPr>
          <a:xfrm>
            <a:off x="1219200" y="0"/>
            <a:ext cx="76200" cy="51435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3" name="Google Shape;33;p22"/>
          <p:cNvSpPr/>
          <p:nvPr/>
        </p:nvSpPr>
        <p:spPr>
          <a:xfrm>
            <a:off x="609600" y="2571750"/>
            <a:ext cx="129540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4" name="Google Shape;34;p22"/>
          <p:cNvSpPr/>
          <p:nvPr/>
        </p:nvSpPr>
        <p:spPr>
          <a:xfrm>
            <a:off x="1309632" y="3650064"/>
            <a:ext cx="641424" cy="48106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5" name="Google Shape;35;p22"/>
          <p:cNvSpPr/>
          <p:nvPr/>
        </p:nvSpPr>
        <p:spPr>
          <a:xfrm>
            <a:off x="1091080" y="4125474"/>
            <a:ext cx="137160" cy="10287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22"/>
          <p:cNvSpPr/>
          <p:nvPr/>
        </p:nvSpPr>
        <p:spPr>
          <a:xfrm>
            <a:off x="1664208" y="4341114"/>
            <a:ext cx="274320" cy="2057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22"/>
          <p:cNvSpPr/>
          <p:nvPr/>
        </p:nvSpPr>
        <p:spPr>
          <a:xfrm>
            <a:off x="1905000" y="3371850"/>
            <a:ext cx="36576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22"/>
          <p:cNvSpPr txBox="1"/>
          <p:nvPr>
            <p:ph idx="12" type="sldNum"/>
          </p:nvPr>
        </p:nvSpPr>
        <p:spPr>
          <a:xfrm>
            <a:off x="1325544" y="3696527"/>
            <a:ext cx="609600" cy="38814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31"/>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1"/>
          <p:cNvSpPr txBox="1"/>
          <p:nvPr>
            <p:ph idx="1" type="body"/>
          </p:nvPr>
        </p:nvSpPr>
        <p:spPr>
          <a:xfrm rot="5400000">
            <a:off x="2363343" y="-705993"/>
            <a:ext cx="3655314"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31"/>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1"/>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1"/>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32"/>
          <p:cNvSpPr txBox="1"/>
          <p:nvPr>
            <p:ph type="title"/>
          </p:nvPr>
        </p:nvSpPr>
        <p:spPr>
          <a:xfrm rot="5400000">
            <a:off x="5273278" y="1562102"/>
            <a:ext cx="4388644"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32"/>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32"/>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2"/>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2"/>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3"/>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3"/>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3"/>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4" name="Google Shape;44;p23"/>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5" name="Shape 45"/>
        <p:cNvGrpSpPr/>
        <p:nvPr/>
      </p:nvGrpSpPr>
      <p:grpSpPr>
        <a:xfrm>
          <a:off x="0" y="0"/>
          <a:ext cx="0" cy="0"/>
          <a:chOff x="0" y="0"/>
          <a:chExt cx="0" cy="0"/>
        </a:xfrm>
      </p:grpSpPr>
      <p:sp>
        <p:nvSpPr>
          <p:cNvPr id="46" name="Google Shape;46;p24"/>
          <p:cNvSpPr txBox="1"/>
          <p:nvPr>
            <p:ph type="title"/>
          </p:nvPr>
        </p:nvSpPr>
        <p:spPr>
          <a:xfrm>
            <a:off x="2286000" y="2171700"/>
            <a:ext cx="6172200" cy="154019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2286000" y="3757613"/>
            <a:ext cx="6172200" cy="10287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24"/>
          <p:cNvSpPr txBox="1"/>
          <p:nvPr>
            <p:ph idx="10" type="dt"/>
          </p:nvPr>
        </p:nvSpPr>
        <p:spPr>
          <a:xfrm rot="5400000">
            <a:off x="8049006" y="830199"/>
            <a:ext cx="17145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1" type="ftr"/>
          </p:nvPr>
        </p:nvSpPr>
        <p:spPr>
          <a:xfrm rot="5400000">
            <a:off x="7534656" y="3086100"/>
            <a:ext cx="27432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p:nvPr/>
        </p:nvSpPr>
        <p:spPr>
          <a:xfrm>
            <a:off x="381000" y="0"/>
            <a:ext cx="609600" cy="51435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1" name="Google Shape;51;p24"/>
          <p:cNvSpPr/>
          <p:nvPr/>
        </p:nvSpPr>
        <p:spPr>
          <a:xfrm>
            <a:off x="276336" y="0"/>
            <a:ext cx="104664" cy="51435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2" name="Google Shape;52;p24"/>
          <p:cNvSpPr/>
          <p:nvPr/>
        </p:nvSpPr>
        <p:spPr>
          <a:xfrm>
            <a:off x="990600" y="0"/>
            <a:ext cx="181872" cy="51435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3" name="Google Shape;53;p24"/>
          <p:cNvSpPr/>
          <p:nvPr/>
        </p:nvSpPr>
        <p:spPr>
          <a:xfrm>
            <a:off x="1141320" y="0"/>
            <a:ext cx="230280" cy="51435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4" name="Google Shape;54;p24"/>
          <p:cNvCxnSpPr/>
          <p:nvPr/>
        </p:nvCxnSpPr>
        <p:spPr>
          <a:xfrm>
            <a:off x="106344" y="0"/>
            <a:ext cx="0" cy="51435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5" name="Google Shape;55;p24"/>
          <p:cNvCxnSpPr/>
          <p:nvPr/>
        </p:nvCxnSpPr>
        <p:spPr>
          <a:xfrm>
            <a:off x="914400" y="0"/>
            <a:ext cx="0" cy="51435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56" name="Google Shape;56;p24"/>
          <p:cNvCxnSpPr/>
          <p:nvPr/>
        </p:nvCxnSpPr>
        <p:spPr>
          <a:xfrm>
            <a:off x="854112" y="0"/>
            <a:ext cx="0" cy="5143500"/>
          </a:xfrm>
          <a:prstGeom prst="straightConnector1">
            <a:avLst/>
          </a:prstGeom>
          <a:noFill/>
          <a:ln cap="flat" cmpd="sng" w="57150">
            <a:solidFill>
              <a:srgbClr val="FEC2AC"/>
            </a:solidFill>
            <a:prstDash val="solid"/>
            <a:round/>
            <a:headEnd len="sm" w="sm" type="none"/>
            <a:tailEnd len="sm" w="sm" type="none"/>
          </a:ln>
        </p:spPr>
      </p:cxnSp>
      <p:cxnSp>
        <p:nvCxnSpPr>
          <p:cNvPr id="57" name="Google Shape;57;p24"/>
          <p:cNvCxnSpPr/>
          <p:nvPr/>
        </p:nvCxnSpPr>
        <p:spPr>
          <a:xfrm>
            <a:off x="1726640" y="0"/>
            <a:ext cx="0" cy="51435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58" name="Google Shape;58;p24"/>
          <p:cNvCxnSpPr/>
          <p:nvPr/>
        </p:nvCxnSpPr>
        <p:spPr>
          <a:xfrm>
            <a:off x="1066800" y="0"/>
            <a:ext cx="0" cy="5143500"/>
          </a:xfrm>
          <a:prstGeom prst="straightConnector1">
            <a:avLst/>
          </a:prstGeom>
          <a:noFill/>
          <a:ln cap="flat" cmpd="sng" w="9525">
            <a:solidFill>
              <a:srgbClr val="FEC2AC"/>
            </a:solidFill>
            <a:prstDash val="solid"/>
            <a:round/>
            <a:headEnd len="sm" w="sm" type="none"/>
            <a:tailEnd len="sm" w="sm" type="none"/>
          </a:ln>
        </p:spPr>
      </p:cxnSp>
      <p:sp>
        <p:nvSpPr>
          <p:cNvPr id="59" name="Google Shape;59;p24"/>
          <p:cNvSpPr/>
          <p:nvPr/>
        </p:nvSpPr>
        <p:spPr>
          <a:xfrm>
            <a:off x="1219200" y="0"/>
            <a:ext cx="76200" cy="51435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0" name="Google Shape;60;p24"/>
          <p:cNvSpPr/>
          <p:nvPr/>
        </p:nvSpPr>
        <p:spPr>
          <a:xfrm>
            <a:off x="609600" y="2571750"/>
            <a:ext cx="1295400" cy="9715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1" name="Google Shape;61;p24"/>
          <p:cNvSpPr/>
          <p:nvPr/>
        </p:nvSpPr>
        <p:spPr>
          <a:xfrm>
            <a:off x="1324704" y="3650064"/>
            <a:ext cx="641424" cy="48106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2" name="Google Shape;62;p24"/>
          <p:cNvSpPr/>
          <p:nvPr/>
        </p:nvSpPr>
        <p:spPr>
          <a:xfrm>
            <a:off x="1091080" y="4125474"/>
            <a:ext cx="137160" cy="10287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3" name="Google Shape;63;p24"/>
          <p:cNvSpPr/>
          <p:nvPr/>
        </p:nvSpPr>
        <p:spPr>
          <a:xfrm>
            <a:off x="1664208" y="4343400"/>
            <a:ext cx="274320" cy="2057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24"/>
          <p:cNvSpPr/>
          <p:nvPr/>
        </p:nvSpPr>
        <p:spPr>
          <a:xfrm>
            <a:off x="1879040" y="3359916"/>
            <a:ext cx="36576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5" name="Google Shape;65;p24"/>
          <p:cNvCxnSpPr/>
          <p:nvPr/>
        </p:nvCxnSpPr>
        <p:spPr>
          <a:xfrm>
            <a:off x="9097944" y="0"/>
            <a:ext cx="0" cy="5143500"/>
          </a:xfrm>
          <a:prstGeom prst="straightConnector1">
            <a:avLst/>
          </a:prstGeom>
          <a:noFill/>
          <a:ln cap="flat" cmpd="thickThin" w="57150">
            <a:solidFill>
              <a:srgbClr val="FEC2AC"/>
            </a:solidFill>
            <a:prstDash val="solid"/>
            <a:round/>
            <a:headEnd len="sm" w="sm" type="none"/>
            <a:tailEnd len="sm" w="sm" type="none"/>
          </a:ln>
        </p:spPr>
      </p:cxnSp>
      <p:sp>
        <p:nvSpPr>
          <p:cNvPr id="66" name="Google Shape;66;p24"/>
          <p:cNvSpPr txBox="1"/>
          <p:nvPr>
            <p:ph idx="12" type="sldNum"/>
          </p:nvPr>
        </p:nvSpPr>
        <p:spPr>
          <a:xfrm>
            <a:off x="1340616" y="3696527"/>
            <a:ext cx="609600" cy="388143"/>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25"/>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5"/>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2" name="Google Shape;72;p25"/>
          <p:cNvSpPr txBox="1"/>
          <p:nvPr>
            <p:ph idx="1" type="body"/>
          </p:nvPr>
        </p:nvSpPr>
        <p:spPr>
          <a:xfrm>
            <a:off x="457200" y="1200150"/>
            <a:ext cx="3657600" cy="3429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3" name="Google Shape;73;p25"/>
          <p:cNvSpPr txBox="1"/>
          <p:nvPr>
            <p:ph idx="2" type="body"/>
          </p:nvPr>
        </p:nvSpPr>
        <p:spPr>
          <a:xfrm>
            <a:off x="4270248" y="1200150"/>
            <a:ext cx="3657600" cy="3429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26"/>
          <p:cNvSpPr txBox="1"/>
          <p:nvPr>
            <p:ph type="title"/>
          </p:nvPr>
        </p:nvSpPr>
        <p:spPr>
          <a:xfrm>
            <a:off x="457200" y="204788"/>
            <a:ext cx="754380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26"/>
          <p:cNvSpPr txBox="1"/>
          <p:nvPr>
            <p:ph idx="1" type="body"/>
          </p:nvPr>
        </p:nvSpPr>
        <p:spPr>
          <a:xfrm>
            <a:off x="457200" y="1771650"/>
            <a:ext cx="3657600" cy="291465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26"/>
          <p:cNvSpPr txBox="1"/>
          <p:nvPr>
            <p:ph idx="2" type="body"/>
          </p:nvPr>
        </p:nvSpPr>
        <p:spPr>
          <a:xfrm>
            <a:off x="4371975" y="1771650"/>
            <a:ext cx="3657600" cy="291465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26"/>
          <p:cNvSpPr/>
          <p:nvPr>
            <p:ph idx="3" type="body"/>
          </p:nvPr>
        </p:nvSpPr>
        <p:spPr>
          <a:xfrm>
            <a:off x="457200" y="1177290"/>
            <a:ext cx="3657600" cy="493776"/>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6"/>
          <p:cNvSpPr/>
          <p:nvPr>
            <p:ph idx="4" type="body"/>
          </p:nvPr>
        </p:nvSpPr>
        <p:spPr>
          <a:xfrm>
            <a:off x="4343400" y="1177290"/>
            <a:ext cx="3657600" cy="493776"/>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27"/>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7"/>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7"/>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7" name="Google Shape;87;p27"/>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28"/>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29"/>
          <p:cNvCxnSpPr/>
          <p:nvPr/>
        </p:nvCxnSpPr>
        <p:spPr>
          <a:xfrm>
            <a:off x="8763000" y="0"/>
            <a:ext cx="0" cy="51435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4" name="Google Shape;94;p29"/>
          <p:cNvSpPr txBox="1"/>
          <p:nvPr>
            <p:ph type="title"/>
          </p:nvPr>
        </p:nvSpPr>
        <p:spPr>
          <a:xfrm rot="5400000">
            <a:off x="4160520" y="2343150"/>
            <a:ext cx="473202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9"/>
          <p:cNvSpPr txBox="1"/>
          <p:nvPr>
            <p:ph idx="1" type="body"/>
          </p:nvPr>
        </p:nvSpPr>
        <p:spPr>
          <a:xfrm>
            <a:off x="6812280" y="205740"/>
            <a:ext cx="1527048" cy="373761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6" name="Google Shape;96;p29"/>
          <p:cNvCxnSpPr/>
          <p:nvPr/>
        </p:nvCxnSpPr>
        <p:spPr>
          <a:xfrm>
            <a:off x="6248400" y="0"/>
            <a:ext cx="0" cy="51435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29"/>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29"/>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29"/>
          <p:cNvSpPr/>
          <p:nvPr/>
        </p:nvSpPr>
        <p:spPr>
          <a:xfrm>
            <a:off x="8839200" y="0"/>
            <a:ext cx="304800" cy="51435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0" name="Google Shape;100;p29"/>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29"/>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2" name="Google Shape;102;p29"/>
          <p:cNvSpPr txBox="1"/>
          <p:nvPr>
            <p:ph idx="2" type="body"/>
          </p:nvPr>
        </p:nvSpPr>
        <p:spPr>
          <a:xfrm>
            <a:off x="304800" y="205740"/>
            <a:ext cx="5638800" cy="4745736"/>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29"/>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9"/>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29"/>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30"/>
          <p:cNvCxnSpPr/>
          <p:nvPr/>
        </p:nvCxnSpPr>
        <p:spPr>
          <a:xfrm>
            <a:off x="8763000" y="0"/>
            <a:ext cx="0" cy="5143500"/>
          </a:xfrm>
          <a:prstGeom prst="straightConnector1">
            <a:avLst/>
          </a:prstGeom>
          <a:noFill/>
          <a:ln cap="flat" cmpd="sng" w="38100">
            <a:solidFill>
              <a:srgbClr val="FEC2AC"/>
            </a:solidFill>
            <a:prstDash val="solid"/>
            <a:round/>
            <a:headEnd len="sm" w="sm" type="none"/>
            <a:tailEnd len="sm" w="sm" type="none"/>
          </a:ln>
        </p:spPr>
      </p:cxnSp>
      <p:sp>
        <p:nvSpPr>
          <p:cNvPr id="108" name="Google Shape;108;p30"/>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9" name="Google Shape;109;p30"/>
          <p:cNvSpPr txBox="1"/>
          <p:nvPr>
            <p:ph type="title"/>
          </p:nvPr>
        </p:nvSpPr>
        <p:spPr>
          <a:xfrm rot="5400000">
            <a:off x="4138803" y="2343150"/>
            <a:ext cx="473202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30"/>
          <p:cNvSpPr/>
          <p:nvPr>
            <p:ph idx="2" type="pic"/>
          </p:nvPr>
        </p:nvSpPr>
        <p:spPr>
          <a:xfrm>
            <a:off x="0" y="0"/>
            <a:ext cx="6172200" cy="5143500"/>
          </a:xfrm>
          <a:prstGeom prst="rect">
            <a:avLst/>
          </a:prstGeom>
          <a:solidFill>
            <a:schemeClr val="lt2"/>
          </a:solidFill>
          <a:ln>
            <a:noFill/>
          </a:ln>
        </p:spPr>
      </p:sp>
      <p:sp>
        <p:nvSpPr>
          <p:cNvPr id="111" name="Google Shape;111;p30"/>
          <p:cNvSpPr txBox="1"/>
          <p:nvPr>
            <p:ph idx="1" type="body"/>
          </p:nvPr>
        </p:nvSpPr>
        <p:spPr>
          <a:xfrm>
            <a:off x="6765798" y="198596"/>
            <a:ext cx="1524000" cy="3717036"/>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2" name="Google Shape;112;p30"/>
          <p:cNvCxnSpPr/>
          <p:nvPr/>
        </p:nvCxnSpPr>
        <p:spPr>
          <a:xfrm>
            <a:off x="8991600" y="0"/>
            <a:ext cx="0" cy="5143500"/>
          </a:xfrm>
          <a:prstGeom prst="straightConnector1">
            <a:avLst/>
          </a:prstGeom>
          <a:noFill/>
          <a:ln cap="flat" cmpd="sng" w="9525">
            <a:solidFill>
              <a:schemeClr val="dk1"/>
            </a:solidFill>
            <a:prstDash val="solid"/>
            <a:round/>
            <a:headEnd len="sm" w="sm" type="none"/>
            <a:tailEnd len="sm" w="sm" type="none"/>
          </a:ln>
        </p:spPr>
      </p:cxnSp>
      <p:sp>
        <p:nvSpPr>
          <p:cNvPr id="113" name="Google Shape;113;p30"/>
          <p:cNvSpPr/>
          <p:nvPr/>
        </p:nvSpPr>
        <p:spPr>
          <a:xfrm>
            <a:off x="8839200" y="0"/>
            <a:ext cx="304800" cy="51435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4" name="Google Shape;114;p30"/>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30"/>
          <p:cNvCxnSpPr/>
          <p:nvPr/>
        </p:nvCxnSpPr>
        <p:spPr>
          <a:xfrm>
            <a:off x="6248400" y="0"/>
            <a:ext cx="0" cy="51435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30"/>
          <p:cNvCxnSpPr/>
          <p:nvPr/>
        </p:nvCxnSpPr>
        <p:spPr>
          <a:xfrm>
            <a:off x="6192296" y="0"/>
            <a:ext cx="0" cy="51435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30"/>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0"/>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30"/>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21"/>
          <p:cNvCxnSpPr/>
          <p:nvPr/>
        </p:nvCxnSpPr>
        <p:spPr>
          <a:xfrm>
            <a:off x="8763000" y="0"/>
            <a:ext cx="0" cy="51435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7" name="Google Shape;7;p21"/>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21"/>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21"/>
          <p:cNvSpPr txBox="1"/>
          <p:nvPr>
            <p:ph idx="10" type="dt"/>
          </p:nvPr>
        </p:nvSpPr>
        <p:spPr>
          <a:xfrm rot="5400000">
            <a:off x="7840980" y="763382"/>
            <a:ext cx="150876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21"/>
          <p:cNvSpPr txBox="1"/>
          <p:nvPr>
            <p:ph idx="11" type="ftr"/>
          </p:nvPr>
        </p:nvSpPr>
        <p:spPr>
          <a:xfrm rot="5400000">
            <a:off x="7390236" y="2757210"/>
            <a:ext cx="24003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21"/>
          <p:cNvCxnSpPr/>
          <p:nvPr/>
        </p:nvCxnSpPr>
        <p:spPr>
          <a:xfrm>
            <a:off x="76200" y="0"/>
            <a:ext cx="0" cy="51435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21"/>
          <p:cNvCxnSpPr/>
          <p:nvPr/>
        </p:nvCxnSpPr>
        <p:spPr>
          <a:xfrm>
            <a:off x="8991600" y="0"/>
            <a:ext cx="0" cy="51435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21"/>
          <p:cNvSpPr/>
          <p:nvPr/>
        </p:nvSpPr>
        <p:spPr>
          <a:xfrm>
            <a:off x="8839200" y="0"/>
            <a:ext cx="304800" cy="51435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21"/>
          <p:cNvCxnSpPr/>
          <p:nvPr/>
        </p:nvCxnSpPr>
        <p:spPr>
          <a:xfrm>
            <a:off x="8915400" y="0"/>
            <a:ext cx="0" cy="5143500"/>
          </a:xfrm>
          <a:prstGeom prst="straightConnector1">
            <a:avLst/>
          </a:prstGeom>
          <a:noFill/>
          <a:ln cap="flat" cmpd="sng" w="9525">
            <a:solidFill>
              <a:schemeClr val="accent1"/>
            </a:solidFill>
            <a:prstDash val="solid"/>
            <a:round/>
            <a:headEnd len="sm" w="sm" type="none"/>
            <a:tailEnd len="sm" w="sm" type="none"/>
          </a:ln>
        </p:spPr>
      </p:cxnSp>
      <p:sp>
        <p:nvSpPr>
          <p:cNvPr id="15" name="Google Shape;15;p21"/>
          <p:cNvSpPr/>
          <p:nvPr/>
        </p:nvSpPr>
        <p:spPr>
          <a:xfrm>
            <a:off x="8156448" y="4286250"/>
            <a:ext cx="548640" cy="4114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21"/>
          <p:cNvSpPr txBox="1"/>
          <p:nvPr>
            <p:ph idx="12" type="sldNum"/>
          </p:nvPr>
        </p:nvSpPr>
        <p:spPr>
          <a:xfrm>
            <a:off x="8129016" y="4300538"/>
            <a:ext cx="609600" cy="390906"/>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ctrTitle"/>
          </p:nvPr>
        </p:nvSpPr>
        <p:spPr>
          <a:xfrm>
            <a:off x="2286000" y="2343150"/>
            <a:ext cx="6172200" cy="142077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Century Schoolbook"/>
              <a:buNone/>
            </a:pPr>
            <a:br>
              <a:rPr lang="en-US"/>
            </a:br>
            <a:br>
              <a:rPr lang="en-US"/>
            </a:br>
            <a:endParaRPr/>
          </a:p>
        </p:txBody>
      </p:sp>
      <p:sp>
        <p:nvSpPr>
          <p:cNvPr id="137" name="Google Shape;137;p1"/>
          <p:cNvSpPr txBox="1"/>
          <p:nvPr>
            <p:ph idx="1" type="subTitle"/>
          </p:nvPr>
        </p:nvSpPr>
        <p:spPr>
          <a:xfrm>
            <a:off x="2286000" y="3752492"/>
            <a:ext cx="6172200" cy="7826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260"/>
              <a:buNone/>
            </a:pPr>
            <a:r>
              <a:t/>
            </a:r>
            <a:endParaRPr/>
          </a:p>
          <a:p>
            <a:pPr indent="0" lvl="0" marL="0" rtl="0" algn="l">
              <a:spcBef>
                <a:spcPts val="600"/>
              </a:spcBef>
              <a:spcAft>
                <a:spcPts val="0"/>
              </a:spcAft>
              <a:buSzPts val="1260"/>
              <a:buNone/>
            </a:pPr>
            <a:r>
              <a:t/>
            </a:r>
            <a:endParaRPr/>
          </a:p>
        </p:txBody>
      </p:sp>
      <p:sp>
        <p:nvSpPr>
          <p:cNvPr id="138" name="Google Shape;138;p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entury Schoolbook"/>
              <a:buNone/>
            </a:pPr>
            <a:r>
              <a:t/>
            </a:r>
            <a:endParaRPr b="0" i="0" sz="1800" u="none" cap="none" strike="noStrike">
              <a:solidFill>
                <a:schemeClr val="dk1"/>
              </a:solidFill>
              <a:latin typeface="Arial"/>
              <a:ea typeface="Arial"/>
              <a:cs typeface="Arial"/>
              <a:sym typeface="Arial"/>
            </a:endParaRPr>
          </a:p>
        </p:txBody>
      </p:sp>
      <p:sp>
        <p:nvSpPr>
          <p:cNvPr id="139" name="Google Shape;139;p1"/>
          <p:cNvSpPr/>
          <p:nvPr/>
        </p:nvSpPr>
        <p:spPr>
          <a:xfrm>
            <a:off x="152400" y="15240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entury Schoolbook"/>
              <a:buNone/>
            </a:pPr>
            <a:r>
              <a:t/>
            </a:r>
            <a:endParaRPr b="0" i="0" sz="1800" u="none" cap="none" strike="noStrike">
              <a:solidFill>
                <a:schemeClr val="dk1"/>
              </a:solidFill>
              <a:latin typeface="Arial"/>
              <a:ea typeface="Arial"/>
              <a:cs typeface="Arial"/>
              <a:sym typeface="Arial"/>
            </a:endParaRPr>
          </a:p>
        </p:txBody>
      </p:sp>
      <p:pic>
        <p:nvPicPr>
          <p:cNvPr descr="Amazon Order Management" id="140" name="Google Shape;140;p1"/>
          <p:cNvPicPr preferRelativeResize="0"/>
          <p:nvPr/>
        </p:nvPicPr>
        <p:blipFill rotWithShape="1">
          <a:blip r:embed="rId3">
            <a:alphaModFix/>
          </a:blip>
          <a:srcRect b="0" l="0" r="0" t="0"/>
          <a:stretch/>
        </p:blipFill>
        <p:spPr>
          <a:xfrm>
            <a:off x="2559968" y="987574"/>
            <a:ext cx="6149396" cy="3459036"/>
          </a:xfrm>
          <a:prstGeom prst="rect">
            <a:avLst/>
          </a:prstGeom>
          <a:noFill/>
          <a:ln>
            <a:noFill/>
          </a:ln>
        </p:spPr>
      </p:pic>
      <p:sp>
        <p:nvSpPr>
          <p:cNvPr id="141" name="Google Shape;141;p1"/>
          <p:cNvSpPr txBox="1"/>
          <p:nvPr/>
        </p:nvSpPr>
        <p:spPr>
          <a:xfrm>
            <a:off x="3411487" y="3935710"/>
            <a:ext cx="5373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FFD966"/>
                </a:solidFill>
                <a:latin typeface="Algerian"/>
                <a:ea typeface="Algerian"/>
                <a:cs typeface="Algerian"/>
                <a:sym typeface="Algerian"/>
              </a:rPr>
              <a:t>Project by Bhavna Bhalani</a:t>
            </a:r>
            <a:endParaRPr sz="2800">
              <a:solidFill>
                <a:srgbClr val="FFD966"/>
              </a:solidFill>
              <a:latin typeface="Algerian"/>
              <a:ea typeface="Algerian"/>
              <a:cs typeface="Algerian"/>
              <a:sym typeface="Algerian"/>
            </a:endParaRPr>
          </a:p>
        </p:txBody>
      </p:sp>
      <p:sp>
        <p:nvSpPr>
          <p:cNvPr id="142" name="Google Shape;142;p1"/>
          <p:cNvSpPr/>
          <p:nvPr/>
        </p:nvSpPr>
        <p:spPr>
          <a:xfrm>
            <a:off x="1819875" y="0"/>
            <a:ext cx="7195800" cy="12312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000">
                <a:solidFill>
                  <a:srgbClr val="CC0000"/>
                </a:solidFill>
                <a:latin typeface="Algerian"/>
                <a:ea typeface="Algerian"/>
                <a:cs typeface="Algerian"/>
                <a:sym typeface="Algerian"/>
              </a:rPr>
              <a:t>Relational Database Project Using SQL for Amazon Orders</a:t>
            </a:r>
            <a:endParaRPr sz="1600">
              <a:solidFill>
                <a:srgbClr val="CC0000"/>
              </a:solidFill>
            </a:endParaRPr>
          </a:p>
          <a:p>
            <a:pPr indent="0" lvl="0" marL="0" marR="0" rtl="0" algn="l">
              <a:spcBef>
                <a:spcPts val="0"/>
              </a:spcBef>
              <a:spcAft>
                <a:spcPts val="0"/>
              </a:spcAft>
              <a:buNone/>
            </a:pPr>
            <a:r>
              <a:t/>
            </a:r>
            <a:endParaRPr b="1" sz="1800">
              <a:solidFill>
                <a:srgbClr val="000000"/>
              </a:solidFill>
              <a:latin typeface="Century Schoolbook"/>
              <a:ea typeface="Century Schoolbook"/>
              <a:cs typeface="Century Schoolbook"/>
              <a:sym typeface="Century Schoolbook"/>
            </a:endParaRPr>
          </a:p>
        </p:txBody>
      </p:sp>
      <p:sp>
        <p:nvSpPr>
          <p:cNvPr id="143" name="Google Shape;143;p1"/>
          <p:cNvSpPr txBox="1"/>
          <p:nvPr/>
        </p:nvSpPr>
        <p:spPr>
          <a:xfrm>
            <a:off x="1996480" y="4535130"/>
            <a:ext cx="70392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0000FF"/>
                </a:solidFill>
                <a:latin typeface="Century Schoolbook"/>
                <a:ea typeface="Century Schoolbook"/>
                <a:cs typeface="Century Schoolbook"/>
                <a:sym typeface="Century Schoolbook"/>
              </a:rPr>
              <a:t>https://github.com/BhavikaBhalani/Project-of-Relational-database-on-Amozone-order-using-SQL</a:t>
            </a:r>
            <a:endParaRPr sz="1800">
              <a:solidFill>
                <a:srgbClr val="0000FF"/>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0"/>
          <p:cNvPicPr preferRelativeResize="0"/>
          <p:nvPr>
            <p:ph idx="1" type="body"/>
          </p:nvPr>
        </p:nvPicPr>
        <p:blipFill rotWithShape="1">
          <a:blip r:embed="rId3">
            <a:alphaModFix/>
          </a:blip>
          <a:srcRect b="0" l="0" r="0" t="0"/>
          <a:stretch/>
        </p:blipFill>
        <p:spPr>
          <a:xfrm>
            <a:off x="611560" y="483518"/>
            <a:ext cx="7061247" cy="36741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1"/>
          <p:cNvPicPr preferRelativeResize="0"/>
          <p:nvPr>
            <p:ph idx="1" type="body"/>
          </p:nvPr>
        </p:nvPicPr>
        <p:blipFill rotWithShape="1">
          <a:blip r:embed="rId3">
            <a:alphaModFix/>
          </a:blip>
          <a:srcRect b="0" l="0" r="0" t="0"/>
          <a:stretch/>
        </p:blipFill>
        <p:spPr>
          <a:xfrm>
            <a:off x="1095795" y="339502"/>
            <a:ext cx="6500541" cy="45166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2"/>
          <p:cNvPicPr preferRelativeResize="0"/>
          <p:nvPr>
            <p:ph idx="1" type="body"/>
          </p:nvPr>
        </p:nvPicPr>
        <p:blipFill rotWithShape="1">
          <a:blip r:embed="rId3">
            <a:alphaModFix/>
          </a:blip>
          <a:srcRect b="0" l="0" r="0" t="0"/>
          <a:stretch/>
        </p:blipFill>
        <p:spPr>
          <a:xfrm>
            <a:off x="467544" y="98534"/>
            <a:ext cx="7560840" cy="47576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13"/>
          <p:cNvPicPr preferRelativeResize="0"/>
          <p:nvPr>
            <p:ph idx="1" type="body"/>
          </p:nvPr>
        </p:nvPicPr>
        <p:blipFill rotWithShape="1">
          <a:blip r:embed="rId3">
            <a:alphaModFix/>
          </a:blip>
          <a:srcRect b="0" l="0" r="0" t="0"/>
          <a:stretch/>
        </p:blipFill>
        <p:spPr>
          <a:xfrm>
            <a:off x="611560" y="267494"/>
            <a:ext cx="7200800" cy="46805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4"/>
          <p:cNvPicPr preferRelativeResize="0"/>
          <p:nvPr>
            <p:ph idx="1" type="body"/>
          </p:nvPr>
        </p:nvPicPr>
        <p:blipFill rotWithShape="1">
          <a:blip r:embed="rId3">
            <a:alphaModFix/>
          </a:blip>
          <a:srcRect b="0" l="0" r="0" t="0"/>
          <a:stretch/>
        </p:blipFill>
        <p:spPr>
          <a:xfrm>
            <a:off x="457200" y="699542"/>
            <a:ext cx="7467600" cy="40695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15"/>
          <p:cNvPicPr preferRelativeResize="0"/>
          <p:nvPr>
            <p:ph idx="1" type="body"/>
          </p:nvPr>
        </p:nvPicPr>
        <p:blipFill rotWithShape="1">
          <a:blip r:embed="rId3">
            <a:alphaModFix/>
          </a:blip>
          <a:srcRect b="0" l="0" r="0" t="0"/>
          <a:stretch/>
        </p:blipFill>
        <p:spPr>
          <a:xfrm>
            <a:off x="827584" y="85852"/>
            <a:ext cx="7200800" cy="47703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6"/>
          <p:cNvPicPr preferRelativeResize="0"/>
          <p:nvPr>
            <p:ph idx="1" type="body"/>
          </p:nvPr>
        </p:nvPicPr>
        <p:blipFill rotWithShape="1">
          <a:blip r:embed="rId3">
            <a:alphaModFix/>
          </a:blip>
          <a:srcRect b="0" l="0" r="0" t="0"/>
          <a:stretch/>
        </p:blipFill>
        <p:spPr>
          <a:xfrm>
            <a:off x="395536" y="559422"/>
            <a:ext cx="6912768" cy="42967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7"/>
          <p:cNvPicPr preferRelativeResize="0"/>
          <p:nvPr>
            <p:ph idx="1" type="body"/>
          </p:nvPr>
        </p:nvPicPr>
        <p:blipFill rotWithShape="1">
          <a:blip r:embed="rId3">
            <a:alphaModFix/>
          </a:blip>
          <a:srcRect b="0" l="0" r="0" t="0"/>
          <a:stretch/>
        </p:blipFill>
        <p:spPr>
          <a:xfrm>
            <a:off x="251520" y="711680"/>
            <a:ext cx="7560840" cy="4002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8"/>
          <p:cNvPicPr preferRelativeResize="0"/>
          <p:nvPr>
            <p:ph idx="1" type="body"/>
          </p:nvPr>
        </p:nvPicPr>
        <p:blipFill rotWithShape="1">
          <a:blip r:embed="rId3">
            <a:alphaModFix/>
          </a:blip>
          <a:srcRect b="0" l="0" r="0" t="0"/>
          <a:stretch/>
        </p:blipFill>
        <p:spPr>
          <a:xfrm>
            <a:off x="395536" y="411510"/>
            <a:ext cx="7632848" cy="44446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9"/>
          <p:cNvPicPr preferRelativeResize="0"/>
          <p:nvPr/>
        </p:nvPicPr>
        <p:blipFill rotWithShape="1">
          <a:blip r:embed="rId3">
            <a:alphaModFix/>
          </a:blip>
          <a:srcRect b="2814" l="0" r="5916" t="890"/>
          <a:stretch/>
        </p:blipFill>
        <p:spPr>
          <a:xfrm>
            <a:off x="0" y="759302"/>
            <a:ext cx="9144000" cy="4404736"/>
          </a:xfrm>
          <a:prstGeom prst="rect">
            <a:avLst/>
          </a:prstGeom>
          <a:noFill/>
          <a:ln>
            <a:noFill/>
          </a:ln>
        </p:spPr>
      </p:pic>
      <p:sp>
        <p:nvSpPr>
          <p:cNvPr id="240" name="Google Shape;240;p19"/>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Century Schoolbook"/>
              <a:buNone/>
            </a:pPr>
            <a:r>
              <a:rPr b="1" lang="en-US">
                <a:solidFill>
                  <a:srgbClr val="C00000"/>
                </a:solidFill>
              </a:rPr>
              <a:t>ER Diagram</a:t>
            </a:r>
            <a:br>
              <a:rPr b="1"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C00000"/>
              </a:buClr>
              <a:buSzPts val="3000"/>
              <a:buFont typeface="Algerian"/>
              <a:buNone/>
            </a:pPr>
            <a:r>
              <a:rPr lang="en-US">
                <a:solidFill>
                  <a:srgbClr val="C00000"/>
                </a:solidFill>
                <a:latin typeface="Algerian"/>
                <a:ea typeface="Algerian"/>
                <a:cs typeface="Algerian"/>
                <a:sym typeface="Algerian"/>
              </a:rPr>
              <a:t>Introduction</a:t>
            </a:r>
            <a:endParaRPr/>
          </a:p>
        </p:txBody>
      </p:sp>
      <p:sp>
        <p:nvSpPr>
          <p:cNvPr id="149" name="Google Shape;149;p2"/>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rmAutofit/>
          </a:bodyPr>
          <a:lstStyle/>
          <a:p>
            <a:pPr indent="-274320" lvl="0" marL="274320" rtl="0" algn="just">
              <a:spcBef>
                <a:spcPts val="0"/>
              </a:spcBef>
              <a:spcAft>
                <a:spcPts val="0"/>
              </a:spcAft>
              <a:buSzPts val="1540"/>
              <a:buChar char="🞆"/>
            </a:pPr>
            <a:r>
              <a:rPr lang="en-US" sz="2200"/>
              <a:t>This project analyzes an Amazon e-commerce dataset, which includes comprehensive information about products, categories, customers, orders, and more. The dataset's eight tables—categories, customers, employees, orders, orderdetails, products, shippers, and suppliers—provide detailed insights into Amazon's business operations. By examining this data, we aim to uncover patterns and trends that can enhance understanding of Amazon's order processes, customer behavior, and supply chain dynamics</a:t>
            </a:r>
            <a:r>
              <a:rPr lang="en-US"/>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467544" y="30882"/>
            <a:ext cx="7467600" cy="8572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C00000"/>
              </a:buClr>
              <a:buSzPts val="3000"/>
              <a:buFont typeface="Algerian"/>
              <a:buNone/>
            </a:pPr>
            <a:r>
              <a:rPr lang="en-US">
                <a:solidFill>
                  <a:srgbClr val="C00000"/>
                </a:solidFill>
                <a:latin typeface="Algerian"/>
                <a:ea typeface="Algerian"/>
                <a:cs typeface="Algerian"/>
                <a:sym typeface="Algerian"/>
              </a:rPr>
              <a:t>CONCLUSION</a:t>
            </a:r>
            <a:endParaRPr>
              <a:solidFill>
                <a:srgbClr val="C00000"/>
              </a:solidFill>
              <a:latin typeface="Algerian"/>
              <a:ea typeface="Algerian"/>
              <a:cs typeface="Algerian"/>
              <a:sym typeface="Algerian"/>
            </a:endParaRPr>
          </a:p>
        </p:txBody>
      </p:sp>
      <p:sp>
        <p:nvSpPr>
          <p:cNvPr id="246" name="Google Shape;246;p20"/>
          <p:cNvSpPr txBox="1"/>
          <p:nvPr>
            <p:ph idx="1" type="body"/>
          </p:nvPr>
        </p:nvSpPr>
        <p:spPr>
          <a:xfrm>
            <a:off x="395536" y="915566"/>
            <a:ext cx="7539608" cy="3799330"/>
          </a:xfrm>
          <a:prstGeom prst="rect">
            <a:avLst/>
          </a:prstGeom>
          <a:noFill/>
          <a:ln>
            <a:noFill/>
          </a:ln>
        </p:spPr>
        <p:txBody>
          <a:bodyPr anchorCtr="0" anchor="t" bIns="45700" lIns="91425" spcFirstLastPara="1" rIns="91425" wrap="square" tIns="45700">
            <a:normAutofit fontScale="55000" lnSpcReduction="20000"/>
          </a:bodyPr>
          <a:lstStyle/>
          <a:p>
            <a:pPr indent="-274320" lvl="0" marL="274320" rtl="0" algn="just">
              <a:spcBef>
                <a:spcPts val="0"/>
              </a:spcBef>
              <a:spcAft>
                <a:spcPts val="0"/>
              </a:spcAft>
              <a:buSzPct val="70000"/>
              <a:buChar char="🞆"/>
            </a:pPr>
            <a:r>
              <a:rPr lang="en-US" sz="2900"/>
              <a:t>This project offers a comprehensive schema design for an Amazon e-commerce database, structured to manage detailed information across various business entities. By integrating eight interconnected tables—Categories, Customers, Employees, Orders, OrderDetails, Products, Shippers, and Suppliers—the database effectively supports Amazon's complex operations.</a:t>
            </a:r>
            <a:endParaRPr/>
          </a:p>
          <a:p>
            <a:pPr indent="-274320" lvl="0" marL="274320" rtl="0" algn="just">
              <a:spcBef>
                <a:spcPts val="600"/>
              </a:spcBef>
              <a:spcAft>
                <a:spcPts val="0"/>
              </a:spcAft>
              <a:buSzPct val="70000"/>
              <a:buChar char="🞆"/>
            </a:pPr>
            <a:r>
              <a:rPr lang="en-US" sz="2900"/>
              <a:t>The well-defined relationships between entities ensure data integrity and enable insightful analysis. Linking orders with customers, employees, and shippers provides a complete view of the order fulfillment process. Similarly, connecting products with suppliers and categories enhances inventory management and product organization.</a:t>
            </a:r>
            <a:endParaRPr/>
          </a:p>
          <a:p>
            <a:pPr indent="-274320" lvl="0" marL="274320" rtl="0" algn="just">
              <a:spcBef>
                <a:spcPts val="600"/>
              </a:spcBef>
              <a:spcAft>
                <a:spcPts val="0"/>
              </a:spcAft>
              <a:buSzPct val="70000"/>
              <a:buChar char="🞆"/>
            </a:pPr>
            <a:r>
              <a:rPr lang="en-US" sz="2900"/>
              <a:t>This robust schema design ensures efficient data management, supports diverse analytical queries, and provides a solid foundation for strategic decision-making. It reflects the complexity of Amazon's e-commerce ecosystem, promoting operational efficiency and improved customer satisfaction.</a:t>
            </a:r>
            <a:endParaRPr/>
          </a:p>
          <a:p>
            <a:pPr indent="-215646" lvl="0" marL="274320" rtl="0" algn="l">
              <a:spcBef>
                <a:spcPts val="600"/>
              </a:spcBef>
              <a:spcAft>
                <a:spcPts val="0"/>
              </a:spcAft>
              <a:buSzPct val="7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idx="1" type="body"/>
          </p:nvPr>
        </p:nvSpPr>
        <p:spPr>
          <a:xfrm>
            <a:off x="323528" y="843558"/>
            <a:ext cx="7467600" cy="3655314"/>
          </a:xfrm>
          <a:prstGeom prst="rect">
            <a:avLst/>
          </a:prstGeom>
          <a:noFill/>
          <a:ln>
            <a:noFill/>
          </a:ln>
        </p:spPr>
        <p:txBody>
          <a:bodyPr anchorCtr="0" anchor="t" bIns="45700" lIns="91425" spcFirstLastPara="1" rIns="91425" wrap="square" tIns="45700">
            <a:normAutofit fontScale="85000" lnSpcReduction="10000"/>
          </a:bodyPr>
          <a:lstStyle/>
          <a:p>
            <a:pPr indent="-274320" lvl="0" marL="274320" rtl="0" algn="l">
              <a:spcBef>
                <a:spcPts val="0"/>
              </a:spcBef>
              <a:spcAft>
                <a:spcPts val="0"/>
              </a:spcAft>
              <a:buSzPct val="70000"/>
              <a:buChar char="🞆"/>
            </a:pPr>
            <a:r>
              <a:rPr b="1" lang="en-US"/>
              <a:t>Categories</a:t>
            </a:r>
            <a:r>
              <a:rPr lang="en-US"/>
              <a:t>: Holds information about product categories.</a:t>
            </a:r>
            <a:endParaRPr/>
          </a:p>
          <a:p>
            <a:pPr indent="-274320" lvl="0" marL="274320" rtl="0" algn="l">
              <a:spcBef>
                <a:spcPts val="600"/>
              </a:spcBef>
              <a:spcAft>
                <a:spcPts val="0"/>
              </a:spcAft>
              <a:buSzPct val="70000"/>
              <a:buChar char="🞆"/>
            </a:pPr>
            <a:r>
              <a:rPr b="1" lang="en-US"/>
              <a:t>Customers</a:t>
            </a:r>
            <a:r>
              <a:rPr lang="en-US"/>
              <a:t>: Contains customer information.</a:t>
            </a:r>
            <a:endParaRPr/>
          </a:p>
          <a:p>
            <a:pPr indent="-274320" lvl="0" marL="274320" rtl="0" algn="l">
              <a:spcBef>
                <a:spcPts val="600"/>
              </a:spcBef>
              <a:spcAft>
                <a:spcPts val="0"/>
              </a:spcAft>
              <a:buSzPct val="70000"/>
              <a:buChar char="🞆"/>
            </a:pPr>
            <a:r>
              <a:rPr b="1" lang="en-US"/>
              <a:t>Employees</a:t>
            </a:r>
            <a:r>
              <a:rPr lang="en-US"/>
              <a:t>: Stores employee data.</a:t>
            </a:r>
            <a:endParaRPr/>
          </a:p>
          <a:p>
            <a:pPr indent="-274320" lvl="0" marL="274320" rtl="0" algn="l">
              <a:spcBef>
                <a:spcPts val="600"/>
              </a:spcBef>
              <a:spcAft>
                <a:spcPts val="0"/>
              </a:spcAft>
              <a:buSzPct val="70000"/>
              <a:buChar char="🞆"/>
            </a:pPr>
            <a:r>
              <a:rPr b="1" lang="en-US"/>
              <a:t>Orders</a:t>
            </a:r>
            <a:r>
              <a:rPr lang="en-US"/>
              <a:t>: Tracks orders placed by customers, linked to Customers, Employees, and Shippers.</a:t>
            </a:r>
            <a:endParaRPr/>
          </a:p>
          <a:p>
            <a:pPr indent="-274320" lvl="0" marL="274320" rtl="0" algn="l">
              <a:spcBef>
                <a:spcPts val="600"/>
              </a:spcBef>
              <a:spcAft>
                <a:spcPts val="0"/>
              </a:spcAft>
              <a:buSzPct val="70000"/>
              <a:buChar char="🞆"/>
            </a:pPr>
            <a:r>
              <a:rPr b="1" lang="en-US"/>
              <a:t>Order Details</a:t>
            </a:r>
            <a:r>
              <a:rPr lang="en-US"/>
              <a:t>: Contains detailed information about each order, linked to Orders and Products.</a:t>
            </a:r>
            <a:endParaRPr/>
          </a:p>
          <a:p>
            <a:pPr indent="-274320" lvl="0" marL="274320" rtl="0" algn="l">
              <a:spcBef>
                <a:spcPts val="600"/>
              </a:spcBef>
              <a:spcAft>
                <a:spcPts val="0"/>
              </a:spcAft>
              <a:buSzPct val="70000"/>
              <a:buChar char="🞆"/>
            </a:pPr>
            <a:r>
              <a:rPr b="1" lang="en-US"/>
              <a:t>Products</a:t>
            </a:r>
            <a:r>
              <a:rPr lang="en-US"/>
              <a:t>: Holds product information, linked to Suppliers and Categories.</a:t>
            </a:r>
            <a:endParaRPr/>
          </a:p>
          <a:p>
            <a:pPr indent="-274320" lvl="0" marL="274320" rtl="0" algn="l">
              <a:spcBef>
                <a:spcPts val="600"/>
              </a:spcBef>
              <a:spcAft>
                <a:spcPts val="0"/>
              </a:spcAft>
              <a:buSzPct val="70000"/>
              <a:buChar char="🞆"/>
            </a:pPr>
            <a:r>
              <a:rPr b="1" lang="en-US"/>
              <a:t>Shippers</a:t>
            </a:r>
            <a:r>
              <a:rPr lang="en-US"/>
              <a:t>: Stores shipping company details.</a:t>
            </a:r>
            <a:endParaRPr/>
          </a:p>
          <a:p>
            <a:pPr indent="-274320" lvl="0" marL="274320" rtl="0" algn="l">
              <a:spcBef>
                <a:spcPts val="600"/>
              </a:spcBef>
              <a:spcAft>
                <a:spcPts val="0"/>
              </a:spcAft>
              <a:buSzPct val="70000"/>
              <a:buChar char="🞆"/>
            </a:pPr>
            <a:r>
              <a:rPr b="1" lang="en-US"/>
              <a:t>Suppliers</a:t>
            </a:r>
            <a:r>
              <a:rPr lang="en-US"/>
              <a:t>: Contains supplier information.</a:t>
            </a:r>
            <a:endParaRPr/>
          </a:p>
          <a:p>
            <a:pPr indent="-183642" lvl="0" marL="274320" rtl="0" algn="l">
              <a:spcBef>
                <a:spcPts val="600"/>
              </a:spcBef>
              <a:spcAft>
                <a:spcPts val="0"/>
              </a:spcAft>
              <a:buSzPct val="70000"/>
              <a:buNone/>
            </a:pPr>
            <a:r>
              <a:t/>
            </a:r>
            <a:endParaRPr/>
          </a:p>
          <a:p>
            <a:pPr indent="-183642" lvl="0" marL="274320" rtl="0" algn="l">
              <a:spcBef>
                <a:spcPts val="600"/>
              </a:spcBef>
              <a:spcAft>
                <a:spcPts val="0"/>
              </a:spcAft>
              <a:buSzPct val="70000"/>
              <a:buNone/>
            </a:pPr>
            <a:r>
              <a:t/>
            </a:r>
            <a:endParaRPr/>
          </a:p>
        </p:txBody>
      </p:sp>
      <p:sp>
        <p:nvSpPr>
          <p:cNvPr id="155" name="Google Shape;155;p3"/>
          <p:cNvSpPr txBox="1"/>
          <p:nvPr>
            <p:ph type="title"/>
          </p:nvPr>
        </p:nvSpPr>
        <p:spPr>
          <a:xfrm>
            <a:off x="323525" y="81054"/>
            <a:ext cx="7467600" cy="857400"/>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C00000"/>
              </a:buClr>
              <a:buSzPts val="3000"/>
              <a:buFont typeface="Algerian"/>
              <a:buNone/>
            </a:pPr>
            <a:r>
              <a:rPr b="1" lang="en-US">
                <a:solidFill>
                  <a:srgbClr val="C00000"/>
                </a:solidFill>
              </a:rPr>
              <a:t>Schema </a:t>
            </a:r>
            <a:r>
              <a:rPr lang="en-US">
                <a:solidFill>
                  <a:srgbClr val="C00000"/>
                </a:solidFill>
                <a:latin typeface="Algerian"/>
                <a:ea typeface="Algerian"/>
                <a:cs typeface="Algerian"/>
                <a:sym typeface="Algerian"/>
              </a:rPr>
              <a:t>Design</a:t>
            </a:r>
            <a:r>
              <a:rPr b="1" lang="en-US">
                <a:solidFill>
                  <a:srgbClr val="C00000"/>
                </a:solidFill>
              </a:rPr>
              <a:t> and Alignment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
          <p:cNvSpPr txBox="1"/>
          <p:nvPr>
            <p:ph type="title"/>
          </p:nvPr>
        </p:nvSpPr>
        <p:spPr>
          <a:xfrm>
            <a:off x="457200" y="205979"/>
            <a:ext cx="7467600" cy="85725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Century Schoolbook"/>
              <a:buNone/>
            </a:pPr>
            <a:r>
              <a:rPr b="1" lang="en-US">
                <a:solidFill>
                  <a:srgbClr val="C00000"/>
                </a:solidFill>
              </a:rPr>
              <a:t>Foreign Key </a:t>
            </a:r>
            <a:r>
              <a:rPr b="1" lang="en-US">
                <a:solidFill>
                  <a:srgbClr val="C00000"/>
                </a:solidFill>
              </a:rPr>
              <a:t>Relationships</a:t>
            </a:r>
            <a:br>
              <a:rPr b="1" lang="en-US"/>
            </a:br>
            <a:endParaRPr/>
          </a:p>
        </p:txBody>
      </p:sp>
      <p:sp>
        <p:nvSpPr>
          <p:cNvPr id="161" name="Google Shape;161;p4"/>
          <p:cNvSpPr txBox="1"/>
          <p:nvPr>
            <p:ph idx="1" type="body"/>
          </p:nvPr>
        </p:nvSpPr>
        <p:spPr>
          <a:xfrm>
            <a:off x="457200" y="1200150"/>
            <a:ext cx="7467600" cy="3655314"/>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0000"/>
              <a:buChar char="🞆"/>
            </a:pPr>
            <a:r>
              <a:rPr lang="en-US" sz="2200"/>
              <a:t>Orders.CustomerID references Customers.CustomerID.</a:t>
            </a:r>
            <a:endParaRPr/>
          </a:p>
          <a:p>
            <a:pPr indent="-274320" lvl="0" marL="274320" rtl="0" algn="l">
              <a:spcBef>
                <a:spcPts val="600"/>
              </a:spcBef>
              <a:spcAft>
                <a:spcPts val="0"/>
              </a:spcAft>
              <a:buSzPct val="70000"/>
              <a:buChar char="🞆"/>
            </a:pPr>
            <a:r>
              <a:rPr lang="en-US" sz="2200"/>
              <a:t>Orders.EmployeeID references Employees.EmployeeID.</a:t>
            </a:r>
            <a:endParaRPr/>
          </a:p>
          <a:p>
            <a:pPr indent="-274320" lvl="0" marL="274320" rtl="0" algn="l">
              <a:spcBef>
                <a:spcPts val="600"/>
              </a:spcBef>
              <a:spcAft>
                <a:spcPts val="0"/>
              </a:spcAft>
              <a:buSzPct val="70000"/>
              <a:buChar char="🞆"/>
            </a:pPr>
            <a:r>
              <a:rPr lang="en-US" sz="2200"/>
              <a:t>Orders.ShipperID references Shippers.ShipperID.</a:t>
            </a:r>
            <a:endParaRPr/>
          </a:p>
          <a:p>
            <a:pPr indent="-274320" lvl="0" marL="274320" rtl="0" algn="l">
              <a:spcBef>
                <a:spcPts val="600"/>
              </a:spcBef>
              <a:spcAft>
                <a:spcPts val="0"/>
              </a:spcAft>
              <a:buSzPct val="70000"/>
              <a:buChar char="🞆"/>
            </a:pPr>
            <a:r>
              <a:rPr lang="en-US" sz="2200"/>
              <a:t>OrderDetails.OrderID references Orders.OrderID.</a:t>
            </a:r>
            <a:endParaRPr/>
          </a:p>
          <a:p>
            <a:pPr indent="-274320" lvl="0" marL="274320" rtl="0" algn="l">
              <a:spcBef>
                <a:spcPts val="600"/>
              </a:spcBef>
              <a:spcAft>
                <a:spcPts val="0"/>
              </a:spcAft>
              <a:buSzPct val="70000"/>
              <a:buChar char="🞆"/>
            </a:pPr>
            <a:r>
              <a:rPr lang="en-US" sz="2200"/>
              <a:t>OrderDetails.ProductID references Products.ProductID.</a:t>
            </a:r>
            <a:endParaRPr/>
          </a:p>
          <a:p>
            <a:pPr indent="-274320" lvl="0" marL="274320" rtl="0" algn="l">
              <a:spcBef>
                <a:spcPts val="600"/>
              </a:spcBef>
              <a:spcAft>
                <a:spcPts val="0"/>
              </a:spcAft>
              <a:buSzPct val="70000"/>
              <a:buChar char="🞆"/>
            </a:pPr>
            <a:r>
              <a:rPr lang="en-US" sz="2200"/>
              <a:t>Products.SupplierID references Suppliers.SupplierID.</a:t>
            </a:r>
            <a:endParaRPr/>
          </a:p>
          <a:p>
            <a:pPr indent="-274320" lvl="0" marL="274320" rtl="0" algn="l">
              <a:spcBef>
                <a:spcPts val="600"/>
              </a:spcBef>
              <a:spcAft>
                <a:spcPts val="0"/>
              </a:spcAft>
              <a:buSzPct val="70000"/>
              <a:buChar char="🞆"/>
            </a:pPr>
            <a:r>
              <a:rPr lang="en-US" sz="2200"/>
              <a:t>Products.CategoryID references Categories.CategoryID.</a:t>
            </a:r>
            <a:endParaRPr/>
          </a:p>
          <a:p>
            <a:pPr indent="-175641" lvl="0" marL="274320" rtl="0" algn="l">
              <a:spcBef>
                <a:spcPts val="600"/>
              </a:spcBef>
              <a:spcAft>
                <a:spcPts val="0"/>
              </a:spcAft>
              <a:buSzPct val="7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467544" y="195486"/>
            <a:ext cx="7467600" cy="8572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C00000"/>
              </a:buClr>
              <a:buSzPts val="3000"/>
              <a:buFont typeface="Algerian"/>
              <a:buNone/>
            </a:pPr>
            <a:r>
              <a:rPr lang="en-US">
                <a:solidFill>
                  <a:srgbClr val="C00000"/>
                </a:solidFill>
                <a:latin typeface="Algerian"/>
                <a:ea typeface="Algerian"/>
                <a:cs typeface="Algerian"/>
                <a:sym typeface="Algerian"/>
              </a:rPr>
              <a:t>TABLES</a:t>
            </a:r>
            <a:endParaRPr>
              <a:solidFill>
                <a:srgbClr val="C00000"/>
              </a:solidFill>
              <a:latin typeface="Algerian"/>
              <a:ea typeface="Algerian"/>
              <a:cs typeface="Algerian"/>
              <a:sym typeface="Algerian"/>
            </a:endParaRPr>
          </a:p>
        </p:txBody>
      </p:sp>
      <p:pic>
        <p:nvPicPr>
          <p:cNvPr id="167" name="Google Shape;167;p5"/>
          <p:cNvPicPr preferRelativeResize="0"/>
          <p:nvPr>
            <p:ph idx="1" type="body"/>
          </p:nvPr>
        </p:nvPicPr>
        <p:blipFill rotWithShape="1">
          <a:blip r:embed="rId3">
            <a:alphaModFix/>
          </a:blip>
          <a:srcRect b="0" l="0" r="0" t="0"/>
          <a:stretch/>
        </p:blipFill>
        <p:spPr>
          <a:xfrm>
            <a:off x="827584" y="1075459"/>
            <a:ext cx="2706935" cy="3656013"/>
          </a:xfrm>
          <a:prstGeom prst="rect">
            <a:avLst/>
          </a:prstGeom>
          <a:noFill/>
          <a:ln>
            <a:noFill/>
          </a:ln>
        </p:spPr>
      </p:pic>
      <p:pic>
        <p:nvPicPr>
          <p:cNvPr id="168" name="Google Shape;168;p5"/>
          <p:cNvPicPr preferRelativeResize="0"/>
          <p:nvPr/>
        </p:nvPicPr>
        <p:blipFill rotWithShape="1">
          <a:blip r:embed="rId4">
            <a:alphaModFix/>
          </a:blip>
          <a:srcRect b="2305" l="0" r="0" t="0"/>
          <a:stretch/>
        </p:blipFill>
        <p:spPr>
          <a:xfrm>
            <a:off x="4067944" y="1075459"/>
            <a:ext cx="2743200" cy="39641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6"/>
          <p:cNvPicPr preferRelativeResize="0"/>
          <p:nvPr>
            <p:ph idx="1" type="body"/>
          </p:nvPr>
        </p:nvPicPr>
        <p:blipFill rotWithShape="1">
          <a:blip r:embed="rId3">
            <a:alphaModFix/>
          </a:blip>
          <a:srcRect b="0" l="0" r="0" t="0"/>
          <a:stretch/>
        </p:blipFill>
        <p:spPr>
          <a:xfrm>
            <a:off x="467544" y="339502"/>
            <a:ext cx="7632848" cy="44644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7"/>
          <p:cNvPicPr preferRelativeResize="0"/>
          <p:nvPr>
            <p:ph idx="1" type="body"/>
          </p:nvPr>
        </p:nvPicPr>
        <p:blipFill rotWithShape="1">
          <a:blip r:embed="rId3">
            <a:alphaModFix/>
          </a:blip>
          <a:srcRect b="0" l="0" r="0" t="0"/>
          <a:stretch/>
        </p:blipFill>
        <p:spPr>
          <a:xfrm>
            <a:off x="467544" y="60642"/>
            <a:ext cx="5889494" cy="3656013"/>
          </a:xfrm>
          <a:prstGeom prst="rect">
            <a:avLst/>
          </a:prstGeom>
          <a:noFill/>
          <a:ln>
            <a:noFill/>
          </a:ln>
        </p:spPr>
      </p:pic>
      <p:pic>
        <p:nvPicPr>
          <p:cNvPr id="179" name="Google Shape;179;p7"/>
          <p:cNvPicPr preferRelativeResize="0"/>
          <p:nvPr/>
        </p:nvPicPr>
        <p:blipFill rotWithShape="1">
          <a:blip r:embed="rId4">
            <a:alphaModFix/>
          </a:blip>
          <a:srcRect b="0" l="0" r="0" t="0"/>
          <a:stretch/>
        </p:blipFill>
        <p:spPr>
          <a:xfrm>
            <a:off x="467544" y="3723878"/>
            <a:ext cx="5731510" cy="8228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8"/>
          <p:cNvPicPr preferRelativeResize="0"/>
          <p:nvPr>
            <p:ph idx="1" type="body"/>
          </p:nvPr>
        </p:nvPicPr>
        <p:blipFill rotWithShape="1">
          <a:blip r:embed="rId3">
            <a:alphaModFix/>
          </a:blip>
          <a:srcRect b="0" l="0" r="0" t="0"/>
          <a:stretch/>
        </p:blipFill>
        <p:spPr>
          <a:xfrm>
            <a:off x="611560" y="339502"/>
            <a:ext cx="6199776" cy="434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9"/>
          <p:cNvPicPr preferRelativeResize="0"/>
          <p:nvPr>
            <p:ph idx="1" type="body"/>
          </p:nvPr>
        </p:nvPicPr>
        <p:blipFill rotWithShape="1">
          <a:blip r:embed="rId3">
            <a:alphaModFix/>
          </a:blip>
          <a:srcRect b="0" l="0" r="0" t="0"/>
          <a:stretch/>
        </p:blipFill>
        <p:spPr>
          <a:xfrm>
            <a:off x="1043608" y="274252"/>
            <a:ext cx="6336704" cy="4601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2024-05-30T11:43:23Z</dcterms:created>
  <dc:creator>MBB</dc:creator>
</cp:coreProperties>
</file>