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382" r:id="rId4"/>
    <p:sldId id="385" r:id="rId5"/>
    <p:sldId id="386" r:id="rId6"/>
    <p:sldId id="383" r:id="rId7"/>
    <p:sldId id="384" r:id="rId8"/>
    <p:sldId id="329" r:id="rId9"/>
    <p:sldId id="387" r:id="rId10"/>
    <p:sldId id="388" r:id="rId11"/>
    <p:sldId id="379" r:id="rId12"/>
    <p:sldId id="389" r:id="rId13"/>
    <p:sldId id="392" r:id="rId14"/>
    <p:sldId id="391" r:id="rId15"/>
    <p:sldId id="39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autoAdjust="0"/>
    <p:restoredTop sz="94660"/>
  </p:normalViewPr>
  <p:slideViewPr>
    <p:cSldViewPr snapToGrid="0" showGuides="1">
      <p:cViewPr varScale="1">
        <p:scale>
          <a:sx n="72" d="100"/>
          <a:sy n="72" d="100"/>
        </p:scale>
        <p:origin x="63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pPr/>
              <a:t>07-09-2024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07-09-2024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pPr/>
              <a:t>07-09-2024</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Created By:-</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err="1">
                <a:solidFill>
                  <a:schemeClr val="tx1"/>
                </a:solidFill>
                <a:latin typeface="Segoe UI Semibold" panose="020B0702040204020203" pitchFamily="34" charset="0"/>
                <a:ea typeface="Ebrima" panose="02000000000000000000" pitchFamily="2" charset="0"/>
                <a:cs typeface="Segoe UI Semibold" panose="020B0702040204020203" pitchFamily="34" charset="0"/>
              </a:rPr>
              <a:t>Bhavika</a:t>
            </a: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 </a:t>
            </a:r>
            <a:r>
              <a:rPr lang="en-US" sz="2400" b="1" dirty="0" err="1">
                <a:solidFill>
                  <a:schemeClr val="tx1"/>
                </a:solidFill>
                <a:latin typeface="Segoe UI Semibold" panose="020B0702040204020203" pitchFamily="34" charset="0"/>
                <a:ea typeface="Ebrima" panose="02000000000000000000" pitchFamily="2" charset="0"/>
                <a:cs typeface="Segoe UI Semibold" panose="020B0702040204020203" pitchFamily="34" charset="0"/>
              </a:rPr>
              <a:t>Pathak</a:t>
            </a: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4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b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t>E-commerce Sales Dashboard</a:t>
            </a:r>
            <a:endParaRPr lang="en-IN"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anose="02040502050405020303"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a:t>
            </a:fld>
            <a:endParaRPr lang="en-US" sz="32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000" y="2306121"/>
            <a:ext cx="6779987" cy="3840480"/>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10</a:t>
            </a:fld>
            <a:endParaRPr lang="en-US" sz="3200" b="1" dirty="0">
              <a:solidFill>
                <a:schemeClr val="tx1"/>
              </a:solidFill>
            </a:endParaRPr>
          </a:p>
        </p:txBody>
      </p:sp>
      <p:sp>
        <p:nvSpPr>
          <p:cNvPr id="7" name="Rectangle 6"/>
          <p:cNvSpPr/>
          <p:nvPr/>
        </p:nvSpPr>
        <p:spPr>
          <a:xfrm>
            <a:off x="2120900" y="284152"/>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MODEL CREATION</a:t>
            </a:r>
          </a:p>
        </p:txBody>
      </p:sp>
      <p:sp>
        <p:nvSpPr>
          <p:cNvPr id="4" name="TextBox 3"/>
          <p:cNvSpPr txBox="1"/>
          <p:nvPr/>
        </p:nvSpPr>
        <p:spPr>
          <a:xfrm>
            <a:off x="165100" y="2222760"/>
            <a:ext cx="11861800" cy="1631216"/>
          </a:xfrm>
          <a:prstGeom prst="rect">
            <a:avLst/>
          </a:prstGeom>
          <a:noFill/>
        </p:spPr>
        <p:txBody>
          <a:bodyPr wrap="square" rtlCol="0">
            <a:spAutoFit/>
          </a:bodyPr>
          <a:lstStyle/>
          <a:p>
            <a:r>
              <a:rPr lang="en-US" sz="2000" dirty="0">
                <a:solidFill>
                  <a:schemeClr val="bg1"/>
                </a:solidFill>
              </a:rPr>
              <a:t>The </a:t>
            </a:r>
            <a:r>
              <a:rPr lang="en-US" sz="2000" b="1" dirty="0">
                <a:solidFill>
                  <a:schemeClr val="bg1"/>
                </a:solidFill>
              </a:rPr>
              <a:t>E-commerce Sales Dashboard</a:t>
            </a:r>
            <a:r>
              <a:rPr lang="en-US" sz="2000" dirty="0">
                <a:solidFill>
                  <a:schemeClr val="bg1"/>
                </a:solidFill>
              </a:rPr>
              <a:t> is developed with the following components:</a:t>
            </a:r>
          </a:p>
          <a:p>
            <a:pPr marL="342900" indent="-342900">
              <a:buFont typeface="Wingdings" panose="05000000000000000000" pitchFamily="2" charset="2"/>
              <a:buChar char="Ø"/>
            </a:pPr>
            <a:r>
              <a:rPr lang="en-US" sz="2000" b="1" dirty="0">
                <a:solidFill>
                  <a:schemeClr val="bg1"/>
                </a:solidFill>
              </a:rPr>
              <a:t>Data Aggregation</a:t>
            </a:r>
            <a:r>
              <a:rPr lang="en-US" sz="2000" dirty="0">
                <a:solidFill>
                  <a:schemeClr val="bg1"/>
                </a:solidFill>
              </a:rPr>
              <a:t>: Using pivot tables to summarize data by category, region, and time period.</a:t>
            </a:r>
          </a:p>
          <a:p>
            <a:pPr marL="342900" indent="-342900">
              <a:buFont typeface="Wingdings" panose="05000000000000000000" pitchFamily="2" charset="2"/>
              <a:buChar char="Ø"/>
            </a:pPr>
            <a:r>
              <a:rPr lang="en-US" sz="2000" b="1" dirty="0">
                <a:solidFill>
                  <a:schemeClr val="bg1"/>
                </a:solidFill>
              </a:rPr>
              <a:t>Charts and Graphs</a:t>
            </a:r>
            <a:r>
              <a:rPr lang="en-US" sz="2000" dirty="0">
                <a:solidFill>
                  <a:schemeClr val="bg1"/>
                </a:solidFill>
              </a:rPr>
              <a:t>: Visualizing sales trends, product performance, and customer segments.</a:t>
            </a:r>
          </a:p>
          <a:p>
            <a:pPr marL="342900" indent="-342900">
              <a:buFont typeface="Wingdings" panose="05000000000000000000" pitchFamily="2" charset="2"/>
              <a:buChar char="Ø"/>
            </a:pPr>
            <a:r>
              <a:rPr lang="en-US" sz="2000" b="1" dirty="0">
                <a:solidFill>
                  <a:schemeClr val="bg1"/>
                </a:solidFill>
              </a:rPr>
              <a:t>Interactive Elements</a:t>
            </a:r>
            <a:r>
              <a:rPr lang="en-US" sz="2000" dirty="0">
                <a:solidFill>
                  <a:schemeClr val="bg1"/>
                </a:solidFill>
              </a:rPr>
              <a:t>: Slicers and filters for data exploration.</a:t>
            </a:r>
          </a:p>
          <a:p>
            <a:pPr marL="342900" indent="-342900">
              <a:buFont typeface="Wingdings" panose="05000000000000000000" pitchFamily="2" charset="2"/>
              <a:buChar char="Ø"/>
            </a:pPr>
            <a:r>
              <a:rPr lang="en-US" sz="2000" b="1" dirty="0">
                <a:solidFill>
                  <a:schemeClr val="bg1"/>
                </a:solidFill>
              </a:rPr>
              <a:t>Macros</a:t>
            </a:r>
            <a:r>
              <a:rPr lang="en-US" sz="2000" dirty="0">
                <a:solidFill>
                  <a:schemeClr val="bg1"/>
                </a:solidFill>
              </a:rPr>
              <a:t>: Automating the report generation and data updating process.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016" y="1800186"/>
            <a:ext cx="11256617" cy="3416320"/>
          </a:xfrm>
          <a:prstGeom prst="rect">
            <a:avLst/>
          </a:prstGeom>
          <a:noFill/>
        </p:spPr>
        <p:txBody>
          <a:bodyPr wrap="square" rtlCol="0">
            <a:spAutoFit/>
          </a:bodyPr>
          <a:lstStyle/>
          <a:p>
            <a:pPr marL="571500" indent="-571500">
              <a:buFont typeface="Wingdings" panose="05000000000000000000" pitchFamily="2" charset="2"/>
              <a:buChar char="v"/>
            </a:pPr>
            <a:r>
              <a:rPr lang="en-US" sz="3600" b="1" dirty="0">
                <a:solidFill>
                  <a:schemeClr val="bg1"/>
                </a:solidFill>
              </a:rPr>
              <a:t>Excel</a:t>
            </a:r>
            <a:r>
              <a:rPr lang="en-US" sz="3600" dirty="0">
                <a:solidFill>
                  <a:schemeClr val="bg1"/>
                </a:solidFill>
              </a:rPr>
              <a:t>: For data analysis and visualization.</a:t>
            </a:r>
          </a:p>
          <a:p>
            <a:pPr marL="571500" indent="-571500">
              <a:buFont typeface="Wingdings" panose="05000000000000000000" pitchFamily="2" charset="2"/>
              <a:buChar char="v"/>
            </a:pPr>
            <a:r>
              <a:rPr lang="en-US" sz="3600" b="1" dirty="0">
                <a:solidFill>
                  <a:schemeClr val="bg1"/>
                </a:solidFill>
              </a:rPr>
              <a:t>Power Query</a:t>
            </a:r>
            <a:r>
              <a:rPr lang="en-US" sz="3600" dirty="0">
                <a:solidFill>
                  <a:schemeClr val="bg1"/>
                </a:solidFill>
              </a:rPr>
              <a:t>: For data cleaning and transformation.</a:t>
            </a:r>
          </a:p>
          <a:p>
            <a:pPr marL="571500" indent="-571500">
              <a:buFont typeface="Wingdings" panose="05000000000000000000" pitchFamily="2" charset="2"/>
              <a:buChar char="v"/>
            </a:pPr>
            <a:r>
              <a:rPr lang="en-US" sz="3600" b="1" dirty="0">
                <a:solidFill>
                  <a:schemeClr val="bg1"/>
                </a:solidFill>
              </a:rPr>
              <a:t>Pivot Tables and Charts</a:t>
            </a:r>
            <a:r>
              <a:rPr lang="en-US" sz="3600" dirty="0">
                <a:solidFill>
                  <a:schemeClr val="bg1"/>
                </a:solidFill>
              </a:rPr>
              <a:t>: For creating summaries and visualizations.</a:t>
            </a:r>
          </a:p>
          <a:p>
            <a:pPr marL="571500" indent="-571500">
              <a:buFont typeface="Wingdings" panose="05000000000000000000" pitchFamily="2" charset="2"/>
              <a:buChar char="v"/>
            </a:pPr>
            <a:r>
              <a:rPr lang="en-US" sz="3600" b="1" dirty="0">
                <a:solidFill>
                  <a:schemeClr val="bg1"/>
                </a:solidFill>
              </a:rPr>
              <a:t>Excel Formulas</a:t>
            </a:r>
            <a:r>
              <a:rPr lang="en-US" sz="3600" dirty="0">
                <a:solidFill>
                  <a:schemeClr val="bg1"/>
                </a:solidFill>
              </a:rPr>
              <a:t>: For data manipulation and calculation.</a:t>
            </a:r>
          </a:p>
          <a:p>
            <a:pPr marL="571500" indent="-571500">
              <a:buFont typeface="Wingdings" panose="05000000000000000000" pitchFamily="2" charset="2"/>
              <a:buChar char="v"/>
            </a:pPr>
            <a:r>
              <a:rPr lang="en-US" sz="3600" b="1" dirty="0">
                <a:solidFill>
                  <a:schemeClr val="bg1"/>
                </a:solidFill>
              </a:rPr>
              <a:t>Macros</a:t>
            </a:r>
            <a:r>
              <a:rPr lang="en-US" sz="3600" dirty="0">
                <a:solidFill>
                  <a:schemeClr val="bg1"/>
                </a:solidFill>
              </a:rPr>
              <a:t>: For automation of repetitive tasks.</a:t>
            </a: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11</a:t>
            </a:fld>
            <a:endParaRPr lang="en-US" sz="3200" b="1" dirty="0">
              <a:solidFill>
                <a:schemeClr val="tx1"/>
              </a:solidFill>
            </a:endParaRPr>
          </a:p>
        </p:txBody>
      </p:sp>
      <p:sp>
        <p:nvSpPr>
          <p:cNvPr id="7" name="Rectangle 6"/>
          <p:cNvSpPr/>
          <p:nvPr/>
        </p:nvSpPr>
        <p:spPr>
          <a:xfrm>
            <a:off x="2197141" y="267782"/>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TOOLS USED</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12</a:t>
            </a:fld>
            <a:endParaRPr lang="en-US" sz="3200" b="1" dirty="0">
              <a:solidFill>
                <a:schemeClr val="tx1"/>
              </a:solidFill>
            </a:endParaRPr>
          </a:p>
        </p:txBody>
      </p:sp>
      <p:sp>
        <p:nvSpPr>
          <p:cNvPr id="7" name="Rectangle 6"/>
          <p:cNvSpPr/>
          <p:nvPr/>
        </p:nvSpPr>
        <p:spPr>
          <a:xfrm>
            <a:off x="2197141" y="388956"/>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SOFTWARES</a:t>
            </a:r>
          </a:p>
        </p:txBody>
      </p:sp>
      <p:sp>
        <p:nvSpPr>
          <p:cNvPr id="3" name="Rectangle 2">
            <a:extLst>
              <a:ext uri="{FF2B5EF4-FFF2-40B4-BE49-F238E27FC236}">
                <a16:creationId xmlns:a16="http://schemas.microsoft.com/office/drawing/2014/main" id="{E9DBE79E-D15D-4B6E-9C66-5DA1B3DC1692}"/>
              </a:ext>
            </a:extLst>
          </p:cNvPr>
          <p:cNvSpPr/>
          <p:nvPr/>
        </p:nvSpPr>
        <p:spPr>
          <a:xfrm>
            <a:off x="1126435" y="1974573"/>
            <a:ext cx="10760766" cy="2554545"/>
          </a:xfrm>
          <a:prstGeom prst="rect">
            <a:avLst/>
          </a:prstGeom>
        </p:spPr>
        <p:txBody>
          <a:bodyPr wrap="square">
            <a:spAutoFit/>
          </a:bodyPr>
          <a:lstStyle/>
          <a:p>
            <a:r>
              <a:rPr lang="en-US" sz="4000" b="1" dirty="0">
                <a:solidFill>
                  <a:schemeClr val="bg1"/>
                </a:solidFill>
              </a:rPr>
              <a:t>Microsoft Excel: </a:t>
            </a:r>
            <a:r>
              <a:rPr lang="en-US" sz="4000" dirty="0">
                <a:solidFill>
                  <a:schemeClr val="bg1"/>
                </a:solidFill>
              </a:rPr>
              <a:t>The primary platform for data analysis and visualization.</a:t>
            </a:r>
          </a:p>
          <a:p>
            <a:r>
              <a:rPr lang="en-US" sz="4000" b="1" dirty="0">
                <a:solidFill>
                  <a:schemeClr val="bg1"/>
                </a:solidFill>
              </a:rPr>
              <a:t>Google Drive/OneDrive: </a:t>
            </a:r>
            <a:r>
              <a:rPr lang="en-US" sz="4000" dirty="0">
                <a:solidFill>
                  <a:schemeClr val="bg1"/>
                </a:solidFill>
              </a:rPr>
              <a:t>For cloud storage and sharing.</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48000" y="403790"/>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DEPLOYMENT</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13</a:t>
            </a:fld>
            <a:endParaRPr lang="en-US" sz="3200" b="1" dirty="0">
              <a:solidFill>
                <a:schemeClr val="tx1"/>
              </a:solidFill>
            </a:endParaRPr>
          </a:p>
        </p:txBody>
      </p:sp>
      <p:sp>
        <p:nvSpPr>
          <p:cNvPr id="2" name="Rectangle 1">
            <a:extLst>
              <a:ext uri="{FF2B5EF4-FFF2-40B4-BE49-F238E27FC236}">
                <a16:creationId xmlns:a16="http://schemas.microsoft.com/office/drawing/2014/main" id="{47FF28E3-D6EF-4183-A152-5DC73982F986}"/>
              </a:ext>
            </a:extLst>
          </p:cNvPr>
          <p:cNvSpPr/>
          <p:nvPr/>
        </p:nvSpPr>
        <p:spPr>
          <a:xfrm>
            <a:off x="1199322" y="1728905"/>
            <a:ext cx="9793356" cy="2554545"/>
          </a:xfrm>
          <a:prstGeom prst="rect">
            <a:avLst/>
          </a:prstGeom>
        </p:spPr>
        <p:txBody>
          <a:bodyPr wrap="square">
            <a:spAutoFit/>
          </a:bodyPr>
          <a:lstStyle/>
          <a:p>
            <a:r>
              <a:rPr lang="en-US" sz="4000" dirty="0">
                <a:solidFill>
                  <a:schemeClr val="bg1"/>
                </a:solidFill>
              </a:rPr>
              <a:t>The dashboard can be shared via cloud platforms like </a:t>
            </a:r>
            <a:r>
              <a:rPr lang="en-US" sz="4000" b="1" dirty="0">
                <a:solidFill>
                  <a:schemeClr val="bg1"/>
                </a:solidFill>
              </a:rPr>
              <a:t>Google Drive</a:t>
            </a:r>
            <a:r>
              <a:rPr lang="en-US" sz="4000" dirty="0">
                <a:solidFill>
                  <a:schemeClr val="bg1"/>
                </a:solidFill>
              </a:rPr>
              <a:t> or </a:t>
            </a:r>
            <a:r>
              <a:rPr lang="en-US" sz="4000" b="1" dirty="0">
                <a:solidFill>
                  <a:schemeClr val="bg1"/>
                </a:solidFill>
              </a:rPr>
              <a:t>OneDrive</a:t>
            </a:r>
            <a:r>
              <a:rPr lang="en-US" sz="4000" dirty="0">
                <a:solidFill>
                  <a:schemeClr val="bg1"/>
                </a:solidFill>
              </a:rPr>
              <a:t>, ensuring real-time collaboration and access across devices.</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08" y="1281496"/>
            <a:ext cx="11655973" cy="1223166"/>
          </a:xfrm>
          <a:noFill/>
          <a:ln>
            <a:noFill/>
          </a:ln>
        </p:spPr>
        <p:txBody>
          <a:bodyPr>
            <a:noAutofit/>
          </a:bodyPr>
          <a:lstStyle/>
          <a:p>
            <a:pPr marL="0" indent="0">
              <a:lnSpc>
                <a:spcPct val="150000"/>
              </a:lnSpc>
              <a:buClrTx/>
              <a:buSzPct val="120000"/>
              <a:buNone/>
            </a:pPr>
            <a:r>
              <a:rPr lang="en-US" sz="1800" dirty="0">
                <a:solidFill>
                  <a:schemeClr val="bg1"/>
                </a:solidFill>
                <a:cs typeface="Times New Roman" panose="02020603050405020304" pitchFamily="18" charset="0"/>
              </a:rPr>
              <a:t>The UI is designed with user-friendly features, including dropdown filters, slicers, and interactive charts that allow non-technical users to explore data with ease. Users can filter by product categories, date ranges, and regions.</a:t>
            </a:r>
            <a:endParaRPr lang="en-IN" sz="1800" dirty="0">
              <a:solidFill>
                <a:schemeClr val="bg1"/>
              </a:solidFill>
              <a:cs typeface="Times New Roman" panose="02020603050405020304" pitchFamily="18" charset="0"/>
            </a:endParaRPr>
          </a:p>
        </p:txBody>
      </p:sp>
      <p:sp>
        <p:nvSpPr>
          <p:cNvPr id="30" name="Rectangle 29"/>
          <p:cNvSpPr/>
          <p:nvPr/>
        </p:nvSpPr>
        <p:spPr>
          <a:xfrm>
            <a:off x="3084905" y="313387"/>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USER INTERFACE </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14</a:t>
            </a:fld>
            <a:endParaRPr lang="en-US" sz="3200" b="1" dirty="0">
              <a:solidFill>
                <a:schemeClr val="tx1"/>
              </a:solidFill>
            </a:endParaRPr>
          </a:p>
        </p:txBody>
      </p:sp>
      <p:pic>
        <p:nvPicPr>
          <p:cNvPr id="4" name="Picture 3">
            <a:extLst>
              <a:ext uri="{FF2B5EF4-FFF2-40B4-BE49-F238E27FC236}">
                <a16:creationId xmlns:a16="http://schemas.microsoft.com/office/drawing/2014/main" id="{CBE61D63-A55F-4FCD-B3BA-25D04BB6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505" y="2624258"/>
            <a:ext cx="7087589" cy="401058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None/>
            </a:pPr>
            <a:r>
              <a:rPr lang="en-US" sz="1800" dirty="0">
                <a:solidFill>
                  <a:schemeClr val="bg1"/>
                </a:solidFill>
              </a:rPr>
              <a:t>The performance of the dashboard is measured based on its ability to:</a:t>
            </a:r>
          </a:p>
          <a:p>
            <a:pPr>
              <a:buFont typeface="Wingdings" panose="05000000000000000000" pitchFamily="2" charset="2"/>
              <a:buChar char="Ø"/>
            </a:pPr>
            <a:r>
              <a:rPr lang="en-US" sz="1800" dirty="0">
                <a:solidFill>
                  <a:schemeClr val="bg1"/>
                </a:solidFill>
              </a:rPr>
              <a:t>Handle large datasets without performance lag.</a:t>
            </a:r>
          </a:p>
          <a:p>
            <a:pPr>
              <a:buFont typeface="Wingdings" panose="05000000000000000000" pitchFamily="2" charset="2"/>
              <a:buChar char="Ø"/>
            </a:pPr>
            <a:r>
              <a:rPr lang="en-US" sz="1800" dirty="0">
                <a:solidFill>
                  <a:schemeClr val="bg1"/>
                </a:solidFill>
              </a:rPr>
              <a:t>Provide real-time updates on key metrics.</a:t>
            </a:r>
          </a:p>
          <a:p>
            <a:pPr>
              <a:buFont typeface="Wingdings" panose="05000000000000000000" pitchFamily="2" charset="2"/>
              <a:buChar char="Ø"/>
            </a:pPr>
            <a:r>
              <a:rPr lang="en-US" sz="1800" dirty="0">
                <a:solidFill>
                  <a:schemeClr val="bg1"/>
                </a:solidFill>
              </a:rPr>
              <a:t>Deliver accurate insights with minimal manual intervention.</a:t>
            </a:r>
          </a:p>
          <a:p>
            <a:pPr marL="0" indent="0">
              <a:buClrTx/>
              <a:buSzPct val="120000"/>
              <a:buNone/>
            </a:pPr>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2" y="377297"/>
            <a:ext cx="6022189" cy="1200329"/>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PERFORMANCE EVALUATION</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15</a:t>
            </a:fld>
            <a:endParaRPr lang="en-US" sz="3200" b="1" dirty="0">
              <a:solidFill>
                <a:schemeClr val="tx1"/>
              </a:solidFill>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9443" y="1943435"/>
            <a:ext cx="10243930" cy="2492990"/>
          </a:xfrm>
          <a:prstGeom prst="rect">
            <a:avLst/>
          </a:prstGeom>
        </p:spPr>
        <p:txBody>
          <a:bodyPr wrap="square">
            <a:spAutoFit/>
          </a:bodyPr>
          <a:lstStyle/>
          <a:p>
            <a:r>
              <a:rPr lang="en-US" sz="2800" dirty="0">
                <a:solidFill>
                  <a:schemeClr val="bg1"/>
                </a:solidFill>
              </a:rPr>
              <a:t>The </a:t>
            </a:r>
            <a:r>
              <a:rPr lang="en-US" sz="2800" b="1" dirty="0">
                <a:solidFill>
                  <a:schemeClr val="bg1"/>
                </a:solidFill>
              </a:rPr>
              <a:t>E-commerce Sales Dashboard</a:t>
            </a:r>
            <a:r>
              <a:rPr lang="en-US" sz="2800" dirty="0">
                <a:solidFill>
                  <a:schemeClr val="bg1"/>
                </a:solidFill>
              </a:rPr>
              <a:t> provides a comprehensive and scalable solution for monitoring and analyzing e-commerce sales data. By integrating sales data and offering customizable insights, the dashboard helps businesses optimize sales strategies, improve decision-making, and enhance overall operational efficiency.</a:t>
            </a:r>
          </a:p>
          <a:p>
            <a:pPr algn="just"/>
            <a:endParaRPr lang="en-IN" sz="1600" dirty="0">
              <a:solidFill>
                <a:srgbClr val="002060"/>
              </a:solidFill>
              <a:latin typeface="Trebuchet MS" panose="020B0603020202020204" pitchFamily="34" charset="0"/>
              <a:cs typeface="Times New Roman" panose="02020603050405020304" pitchFamily="18" charset="0"/>
            </a:endParaRPr>
          </a:p>
        </p:txBody>
      </p:sp>
      <p:sp>
        <p:nvSpPr>
          <p:cNvPr id="7" name="Rectangle 6"/>
          <p:cNvSpPr/>
          <p:nvPr/>
        </p:nvSpPr>
        <p:spPr>
          <a:xfrm>
            <a:off x="3299791" y="430448"/>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CONCLUSION</a:t>
            </a: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16</a:t>
            </a:fld>
            <a:endParaRPr lang="en-US" sz="3200" b="1" dirty="0">
              <a:solidFill>
                <a:schemeClr val="tx1"/>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endParaRPr lang="en-US" sz="1800" dirty="0">
              <a:solidFill>
                <a:schemeClr val="bg1"/>
              </a:solidFill>
            </a:endParaRPr>
          </a:p>
          <a:p>
            <a:pPr algn="just">
              <a:lnSpc>
                <a:spcPct val="150000"/>
              </a:lnSpc>
              <a:buClr>
                <a:srgbClr val="002060"/>
              </a:buClr>
              <a:buSzPct val="120000"/>
              <a:buFont typeface="Wingdings" panose="05000000000000000000" pitchFamily="2" charset="2"/>
              <a:buChar char="Ø"/>
            </a:pPr>
            <a:r>
              <a:rPr lang="en-US" sz="1800" dirty="0">
                <a:solidFill>
                  <a:schemeClr val="bg1"/>
                </a:solidFill>
              </a:rPr>
              <a:t>The </a:t>
            </a:r>
            <a:r>
              <a:rPr lang="en-US" sz="1800" b="1" dirty="0">
                <a:solidFill>
                  <a:schemeClr val="bg1"/>
                </a:solidFill>
              </a:rPr>
              <a:t>E-commerce Sales Dashboard</a:t>
            </a:r>
            <a:r>
              <a:rPr lang="en-US" sz="1800" dirty="0">
                <a:solidFill>
                  <a:schemeClr val="bg1"/>
                </a:solidFill>
              </a:rPr>
              <a:t> is designed to provide an interactive, data-driven platform to monitor, track, and analyze key performance metrics for an e-commerce business. The dashboard integrates various sales data to offer insights into revenue trends, product performance, customer segmentation, and regional sales. It is built using Excel’s advanced features such as pivot tables, formulas, and charts, with the objective of empowering decision-makers to streamline operations, identify business opportunities, and optimize sales strategies.</a:t>
            </a:r>
            <a:endParaRPr lang="en-IN" sz="1800" b="1" dirty="0">
              <a:solidFill>
                <a:schemeClr val="bg1"/>
              </a:solidFill>
              <a:latin typeface="Trebuchet MS" panose="020B0603020202020204" pitchFamily="34" charset="0"/>
              <a:cs typeface="Times New Roman" panose="02020603050405020304" pitchFamily="18" charset="0"/>
            </a:endParaRP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2</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ABSTRACT</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buClr>
                <a:schemeClr val="accent5"/>
              </a:buClr>
              <a:buFont typeface="Wingdings" panose="05000000000000000000" pitchFamily="2" charset="2"/>
              <a:buChar char="Ø"/>
            </a:pPr>
            <a:r>
              <a:rPr lang="en-US" sz="1800" dirty="0">
                <a:solidFill>
                  <a:schemeClr val="bg1"/>
                </a:solidFill>
              </a:rPr>
              <a:t>In today's digital world, e-commerce businesses are constantly challenged with managing large volumes of data across different platforms. The ability to analyze this data effectively plays a crucial role in maintaining competitiveness and maximizing sales. The </a:t>
            </a:r>
            <a:r>
              <a:rPr lang="en-US" sz="1800" b="1" dirty="0">
                <a:solidFill>
                  <a:schemeClr val="bg1"/>
                </a:solidFill>
              </a:rPr>
              <a:t>E-commerce Sales Dashboard</a:t>
            </a:r>
            <a:r>
              <a:rPr lang="en-US" sz="1800" dirty="0">
                <a:solidFill>
                  <a:schemeClr val="bg1"/>
                </a:solidFill>
              </a:rPr>
              <a:t> provides a consolidated view of sales data, helping businesses understand customer behavior, product demand, and overall market trends.</a:t>
            </a:r>
          </a:p>
          <a:p>
            <a:pPr>
              <a:buClr>
                <a:schemeClr val="accent5"/>
              </a:buClr>
              <a:buFont typeface="Wingdings" panose="05000000000000000000" pitchFamily="2" charset="2"/>
              <a:buChar char="Ø"/>
            </a:pPr>
            <a:r>
              <a:rPr lang="en-US" sz="1800" dirty="0">
                <a:solidFill>
                  <a:schemeClr val="bg1"/>
                </a:solidFill>
              </a:rPr>
              <a:t>The primary goal of this project is to create a user-friendly dashboard that enables businesses to make data-driven decisions to improve sales performance and operational efficiency.</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3</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INTRODUCTION</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pitchFamily="2" charset="2"/>
              <a:buChar char="Ø"/>
            </a:pPr>
            <a:r>
              <a:rPr lang="en-US" sz="1800" dirty="0">
                <a:solidFill>
                  <a:schemeClr val="bg1"/>
                </a:solidFill>
              </a:rPr>
              <a:t>The key challenge faced by e-commerce businesses is fragmented sales data from various sources, making it difficult to gain a comprehensive view of business performance. There is a need for a centralized platform that allows businesses to monitor sales KPIs, assess product trends, and evaluate customer segmentation in real-time.</a:t>
            </a:r>
            <a:endParaRPr lang="en-IN" sz="1800" b="1" dirty="0">
              <a:solidFill>
                <a:schemeClr val="bg1"/>
              </a:solidFill>
              <a:latin typeface="Trebuchet MS" panose="020B0603020202020204" pitchFamily="34" charset="0"/>
              <a:cs typeface="Times New Roman" panose="02020603050405020304" pitchFamily="18" charset="0"/>
            </a:endParaRP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4</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Business Problem</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4456625" y="146337"/>
            <a:ext cx="3278750" cy="523220"/>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BENEFITS</a:t>
            </a:r>
            <a:endParaRPr lang="en-IN" sz="2000" b="1" u="sng" dirty="0">
              <a:solidFill>
                <a:schemeClr val="accent1">
                  <a:lumMod val="20000"/>
                  <a:lumOff val="80000"/>
                </a:schemeClr>
              </a:solidFill>
              <a:latin typeface="Georgia" panose="02040502050405020303" pitchFamily="18" charset="0"/>
            </a:endParaRP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5</a:t>
            </a:fld>
            <a:endParaRPr lang="en-US" sz="3200" b="1" dirty="0">
              <a:solidFill>
                <a:schemeClr val="tx1"/>
              </a:solidFill>
            </a:endParaRPr>
          </a:p>
        </p:txBody>
      </p:sp>
      <p:sp>
        <p:nvSpPr>
          <p:cNvPr id="25" name="Rectangle 24">
            <a:hlinkClick r:id="rId2" action="ppaction://hlinksldjump"/>
          </p:cNvPr>
          <p:cNvSpPr/>
          <p:nvPr/>
        </p:nvSpPr>
        <p:spPr>
          <a:xfrm>
            <a:off x="2309773" y="5021666"/>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b="1" u="sng" dirty="0">
              <a:solidFill>
                <a:schemeClr val="accent5"/>
              </a:solidFill>
              <a:latin typeface="Georgia" panose="02040502050405020303" pitchFamily="18" charset="0"/>
            </a:endParaRPr>
          </a:p>
        </p:txBody>
      </p:sp>
      <p:sp>
        <p:nvSpPr>
          <p:cNvPr id="27" name="Subtitle 2"/>
          <p:cNvSpPr txBox="1"/>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pitchFamily="2" charset="2"/>
              <a:buChar char="Ø"/>
            </a:pPr>
            <a:endParaRPr lang="en-IN" sz="1800" b="1" dirty="0">
              <a:solidFill>
                <a:srgbClr val="002060"/>
              </a:solidFill>
              <a:latin typeface="Trebuchet MS" panose="020B060302020202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CB0947C7-107E-4940-9BE1-7044089F9CA8}"/>
              </a:ext>
            </a:extLst>
          </p:cNvPr>
          <p:cNvSpPr>
            <a:spLocks noGrp="1" noChangeArrowheads="1"/>
          </p:cNvSpPr>
          <p:nvPr>
            <p:ph idx="1"/>
          </p:nvPr>
        </p:nvSpPr>
        <p:spPr bwMode="auto">
          <a:xfrm>
            <a:off x="68490" y="2153804"/>
            <a:ext cx="120409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bg1"/>
                </a:solidFill>
                <a:effectLst/>
              </a:rPr>
              <a:t>Centralized Data</a:t>
            </a:r>
            <a:r>
              <a:rPr kumimoji="0" lang="en-US" altLang="en-US" sz="1800" b="0" i="0" u="none" strike="noStrike" cap="none" normalizeH="0" baseline="0" dirty="0">
                <a:ln>
                  <a:noFill/>
                </a:ln>
                <a:solidFill>
                  <a:schemeClr val="bg1"/>
                </a:solidFill>
                <a:effectLst/>
              </a:rPr>
              <a:t>: Integrates data from multiple sources into one dashboard for a holistic view.</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bg1"/>
                </a:solidFill>
                <a:effectLst/>
              </a:rPr>
              <a:t>Actionable Insights</a:t>
            </a:r>
            <a:r>
              <a:rPr kumimoji="0" lang="en-US" altLang="en-US" sz="1800" b="0" i="0" u="none" strike="noStrike" cap="none" normalizeH="0" baseline="0" dirty="0">
                <a:ln>
                  <a:noFill/>
                </a:ln>
                <a:solidFill>
                  <a:schemeClr val="bg1"/>
                </a:solidFill>
                <a:effectLst/>
              </a:rPr>
              <a:t>: Provides visual representation of key metrics such as revenue trends, product sales, and customer behavior.</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bg1"/>
                </a:solidFill>
                <a:effectLst/>
              </a:rPr>
              <a:t>User-friendly</a:t>
            </a:r>
            <a:r>
              <a:rPr kumimoji="0" lang="en-US" altLang="en-US" sz="1800" b="0" i="0" u="none" strike="noStrike" cap="none" normalizeH="0" baseline="0" dirty="0">
                <a:ln>
                  <a:noFill/>
                </a:ln>
                <a:solidFill>
                  <a:schemeClr val="bg1"/>
                </a:solidFill>
                <a:effectLst/>
              </a:rPr>
              <a:t>: Non-technical users can interact with and explore data through slicers, filters, and visualizations.</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bg1"/>
                </a:solidFill>
                <a:effectLst/>
              </a:rPr>
              <a:t>Time-Saving</a:t>
            </a:r>
            <a:r>
              <a:rPr kumimoji="0" lang="en-US" altLang="en-US" sz="1800" b="0" i="0" u="none" strike="noStrike" cap="none" normalizeH="0" baseline="0" dirty="0">
                <a:ln>
                  <a:noFill/>
                </a:ln>
                <a:solidFill>
                  <a:schemeClr val="bg1"/>
                </a:solidFill>
                <a:effectLst/>
              </a:rPr>
              <a:t>: Automates the data updating and report generation process.</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bg1"/>
                </a:solidFill>
                <a:effectLst/>
              </a:rPr>
              <a:t>Customizable</a:t>
            </a:r>
            <a:r>
              <a:rPr kumimoji="0" lang="en-US" altLang="en-US" sz="1800" b="0" i="0" u="none" strike="noStrike" cap="none" normalizeH="0" baseline="0" dirty="0">
                <a:ln>
                  <a:noFill/>
                </a:ln>
                <a:solidFill>
                  <a:schemeClr val="bg1"/>
                </a:solidFill>
                <a:effectLst/>
              </a:rPr>
              <a:t>: Offers flexible reporting options tailored to different business needs.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809594"/>
            <a:ext cx="11655973" cy="4061119"/>
          </a:xfrm>
          <a:noFill/>
          <a:ln>
            <a:noFill/>
          </a:ln>
        </p:spPr>
        <p:txBody>
          <a:bodyPr>
            <a:noAutofit/>
          </a:bodyPr>
          <a:lstStyle/>
          <a:p>
            <a:pPr marL="0" indent="0">
              <a:buNone/>
            </a:pPr>
            <a:r>
              <a:rPr lang="en-US" sz="1800" dirty="0">
                <a:solidFill>
                  <a:schemeClr val="bg1"/>
                </a:solidFill>
              </a:rPr>
              <a:t>The development of the </a:t>
            </a:r>
            <a:r>
              <a:rPr lang="en-US" sz="1800" b="1" dirty="0">
                <a:solidFill>
                  <a:schemeClr val="bg1"/>
                </a:solidFill>
              </a:rPr>
              <a:t>E-commerce Sales Dashboard</a:t>
            </a:r>
            <a:r>
              <a:rPr lang="en-US" sz="1800" dirty="0">
                <a:solidFill>
                  <a:schemeClr val="bg1"/>
                </a:solidFill>
              </a:rPr>
              <a:t> involves the following key steps:</a:t>
            </a:r>
          </a:p>
          <a:p>
            <a:pPr>
              <a:buFont typeface="Wingdings" panose="05000000000000000000" pitchFamily="2" charset="2"/>
              <a:buChar char="Ø"/>
            </a:pPr>
            <a:r>
              <a:rPr lang="en-US" sz="1800" b="1" dirty="0">
                <a:solidFill>
                  <a:schemeClr val="bg1"/>
                </a:solidFill>
              </a:rPr>
              <a:t>Data Pre-processing</a:t>
            </a:r>
            <a:r>
              <a:rPr lang="en-US" sz="1800" dirty="0">
                <a:solidFill>
                  <a:schemeClr val="bg1"/>
                </a:solidFill>
              </a:rPr>
              <a:t>: Cleaning and organizing sales data using Excel formulas.</a:t>
            </a:r>
          </a:p>
          <a:p>
            <a:pPr>
              <a:buFont typeface="Wingdings" panose="05000000000000000000" pitchFamily="2" charset="2"/>
              <a:buChar char="Ø"/>
            </a:pPr>
            <a:r>
              <a:rPr lang="en-US" sz="1800" b="1" dirty="0">
                <a:solidFill>
                  <a:schemeClr val="bg1"/>
                </a:solidFill>
              </a:rPr>
              <a:t>Feature Engineering</a:t>
            </a:r>
            <a:r>
              <a:rPr lang="en-US" sz="1800" dirty="0">
                <a:solidFill>
                  <a:schemeClr val="bg1"/>
                </a:solidFill>
              </a:rPr>
              <a:t>: Extracting key metrics such as total sales, average order value, and customer segmentation.</a:t>
            </a:r>
          </a:p>
          <a:p>
            <a:pPr>
              <a:buFont typeface="Wingdings" panose="05000000000000000000" pitchFamily="2" charset="2"/>
              <a:buChar char="Ø"/>
            </a:pPr>
            <a:r>
              <a:rPr lang="en-US" sz="1800" b="1" dirty="0">
                <a:solidFill>
                  <a:schemeClr val="bg1"/>
                </a:solidFill>
              </a:rPr>
              <a:t>Dashboard Design</a:t>
            </a:r>
            <a:r>
              <a:rPr lang="en-US" sz="1800" dirty="0">
                <a:solidFill>
                  <a:schemeClr val="bg1"/>
                </a:solidFill>
              </a:rPr>
              <a:t>: Creating visualizations such as pivot tables, charts, and interactive elements like slicers.</a:t>
            </a:r>
          </a:p>
          <a:p>
            <a:pPr>
              <a:buFont typeface="Wingdings" panose="05000000000000000000" pitchFamily="2" charset="2"/>
              <a:buChar char="Ø"/>
            </a:pPr>
            <a:r>
              <a:rPr lang="en-US" sz="1800" b="1" dirty="0">
                <a:solidFill>
                  <a:schemeClr val="bg1"/>
                </a:solidFill>
              </a:rPr>
              <a:t>Automation</a:t>
            </a:r>
            <a:r>
              <a:rPr lang="en-US" sz="1800" dirty="0">
                <a:solidFill>
                  <a:schemeClr val="bg1"/>
                </a:solidFill>
              </a:rPr>
              <a:t>: Using macros to automate data updates and report generation.</a:t>
            </a:r>
          </a:p>
          <a:p>
            <a:pPr algn="just">
              <a:lnSpc>
                <a:spcPct val="150000"/>
              </a:lnSpc>
              <a:buClrTx/>
              <a:buSzPct val="120000"/>
              <a:buFont typeface="Wingdings" panose="05000000000000000000" pitchFamily="2" charset="2"/>
              <a:buChar char="Ø"/>
            </a:pPr>
            <a:endParaRPr lang="en-US" b="1" dirty="0">
              <a:solidFill>
                <a:schemeClr val="accent1">
                  <a:lumMod val="75000"/>
                </a:schemeClr>
              </a:solidFill>
              <a:latin typeface="Trebuchet MS" panose="020B0603020202020204" pitchFamily="34" charset="0"/>
              <a:cs typeface="Times New Roman" panose="02020603050405020304"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PROPOSED METHOD</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6</a:t>
            </a:fld>
            <a:endParaRPr lang="en-US" sz="3200" b="1" dirty="0">
              <a:solidFill>
                <a:schemeClr val="tx1"/>
              </a:solidFill>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7</a:t>
            </a:fld>
            <a:endParaRPr lang="en-US" sz="3200" b="1" dirty="0">
              <a:solidFill>
                <a:schemeClr val="tx1"/>
              </a:solidFill>
            </a:endParaRPr>
          </a:p>
        </p:txBody>
      </p:sp>
      <p:sp>
        <p:nvSpPr>
          <p:cNvPr id="87" name="Rectangle 86"/>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Architecture</a:t>
            </a:r>
          </a:p>
        </p:txBody>
      </p:sp>
      <p:grpSp>
        <p:nvGrpSpPr>
          <p:cNvPr id="2" name="Group 1">
            <a:extLst>
              <a:ext uri="{FF2B5EF4-FFF2-40B4-BE49-F238E27FC236}">
                <a16:creationId xmlns:a16="http://schemas.microsoft.com/office/drawing/2014/main" id="{C3ACF67C-1017-4F90-8293-F78033F406E9}"/>
              </a:ext>
            </a:extLst>
          </p:cNvPr>
          <p:cNvGrpSpPr/>
          <p:nvPr/>
        </p:nvGrpSpPr>
        <p:grpSpPr>
          <a:xfrm>
            <a:off x="386634" y="1495688"/>
            <a:ext cx="10970479" cy="3866623"/>
            <a:chOff x="373382" y="1460752"/>
            <a:chExt cx="10792657" cy="1775254"/>
          </a:xfrm>
        </p:grpSpPr>
        <p:grpSp>
          <p:nvGrpSpPr>
            <p:cNvPr id="30" name="Diagram group">
              <a:extLst>
                <a:ext uri="{FF2B5EF4-FFF2-40B4-BE49-F238E27FC236}">
                  <a16:creationId xmlns:a16="http://schemas.microsoft.com/office/drawing/2014/main" id="{42A2A1B6-37BD-4CE5-ADD3-58593B75088C}"/>
                </a:ext>
              </a:extLst>
            </p:cNvPr>
            <p:cNvGrpSpPr/>
            <p:nvPr/>
          </p:nvGrpSpPr>
          <p:grpSpPr>
            <a:xfrm>
              <a:off x="373382" y="1460752"/>
              <a:ext cx="2629346" cy="1577607"/>
              <a:chOff x="1657126" y="910"/>
              <a:chExt cx="2629346" cy="1577607"/>
            </a:xfrm>
            <a:scene3d>
              <a:camera prst="isometricOffAxis2Left" zoom="95000"/>
              <a:lightRig rig="flat" dir="t"/>
            </a:scene3d>
          </p:grpSpPr>
          <p:grpSp>
            <p:nvGrpSpPr>
              <p:cNvPr id="31" name="Group 30">
                <a:extLst>
                  <a:ext uri="{FF2B5EF4-FFF2-40B4-BE49-F238E27FC236}">
                    <a16:creationId xmlns:a16="http://schemas.microsoft.com/office/drawing/2014/main" id="{991B0738-A1F4-45AE-9167-AF868CC81375}"/>
                  </a:ext>
                </a:extLst>
              </p:cNvPr>
              <p:cNvGrpSpPr/>
              <p:nvPr/>
            </p:nvGrpSpPr>
            <p:grpSpPr>
              <a:xfrm>
                <a:off x="1657126" y="910"/>
                <a:ext cx="2629346" cy="1577607"/>
                <a:chOff x="1657126" y="910"/>
                <a:chExt cx="2629346" cy="1577607"/>
              </a:xfrm>
            </p:grpSpPr>
            <p:sp>
              <p:nvSpPr>
                <p:cNvPr id="32" name="Rectangle: Rounded Corners 31">
                  <a:extLst>
                    <a:ext uri="{FF2B5EF4-FFF2-40B4-BE49-F238E27FC236}">
                      <a16:creationId xmlns:a16="http://schemas.microsoft.com/office/drawing/2014/main" id="{5ABE0C0D-B5C0-4177-AD09-8E6B600CB142}"/>
                    </a:ext>
                  </a:extLst>
                </p:cNvPr>
                <p:cNvSpPr/>
                <p:nvPr/>
              </p:nvSpPr>
              <p:spPr>
                <a:xfrm>
                  <a:off x="1657126" y="910"/>
                  <a:ext cx="2629346" cy="1577607"/>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ectangle: Rounded Corners 4">
                  <a:extLst>
                    <a:ext uri="{FF2B5EF4-FFF2-40B4-BE49-F238E27FC236}">
                      <a16:creationId xmlns:a16="http://schemas.microsoft.com/office/drawing/2014/main" id="{454C3216-71E3-4043-AA72-4316B399EBEF}"/>
                    </a:ext>
                  </a:extLst>
                </p:cNvPr>
                <p:cNvSpPr txBox="1"/>
                <p:nvPr/>
              </p:nvSpPr>
              <p:spPr>
                <a:xfrm>
                  <a:off x="1703333" y="47117"/>
                  <a:ext cx="2536932" cy="148519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kern="1200" dirty="0"/>
                    <a:t>Data Source</a:t>
                  </a:r>
                  <a:r>
                    <a:rPr lang="en-US" sz="1700" kern="1200" dirty="0"/>
                    <a:t>: Excel sheets containing sales data, product information, and customer demographics.</a:t>
                  </a:r>
                </a:p>
              </p:txBody>
            </p:sp>
          </p:grpSp>
        </p:grpSp>
        <p:grpSp>
          <p:nvGrpSpPr>
            <p:cNvPr id="34" name="Diagram group">
              <a:extLst>
                <a:ext uri="{FF2B5EF4-FFF2-40B4-BE49-F238E27FC236}">
                  <a16:creationId xmlns:a16="http://schemas.microsoft.com/office/drawing/2014/main" id="{8A4341F4-126E-4243-9D88-9560929DE0B1}"/>
                </a:ext>
              </a:extLst>
            </p:cNvPr>
            <p:cNvGrpSpPr/>
            <p:nvPr/>
          </p:nvGrpSpPr>
          <p:grpSpPr>
            <a:xfrm>
              <a:off x="4069907" y="1612192"/>
              <a:ext cx="2629346" cy="1577607"/>
              <a:chOff x="1657126" y="2630257"/>
              <a:chExt cx="2629346" cy="1577607"/>
            </a:xfrm>
            <a:scene3d>
              <a:camera prst="isometricOffAxis2Left" zoom="95000"/>
              <a:lightRig rig="flat" dir="t"/>
            </a:scene3d>
          </p:grpSpPr>
          <p:grpSp>
            <p:nvGrpSpPr>
              <p:cNvPr id="35" name="Group 34">
                <a:extLst>
                  <a:ext uri="{FF2B5EF4-FFF2-40B4-BE49-F238E27FC236}">
                    <a16:creationId xmlns:a16="http://schemas.microsoft.com/office/drawing/2014/main" id="{3800E485-583A-47DC-898E-F40FDF572651}"/>
                  </a:ext>
                </a:extLst>
              </p:cNvPr>
              <p:cNvGrpSpPr/>
              <p:nvPr/>
            </p:nvGrpSpPr>
            <p:grpSpPr>
              <a:xfrm>
                <a:off x="1657126" y="2630257"/>
                <a:ext cx="2629346" cy="1577607"/>
                <a:chOff x="1657126" y="2630257"/>
                <a:chExt cx="2629346" cy="1577607"/>
              </a:xfrm>
            </p:grpSpPr>
            <p:sp>
              <p:nvSpPr>
                <p:cNvPr id="36" name="Rectangle: Rounded Corners 35">
                  <a:extLst>
                    <a:ext uri="{FF2B5EF4-FFF2-40B4-BE49-F238E27FC236}">
                      <a16:creationId xmlns:a16="http://schemas.microsoft.com/office/drawing/2014/main" id="{BD62AA63-8BD2-4ED9-B9E3-CC8AC274AB40}"/>
                    </a:ext>
                  </a:extLst>
                </p:cNvPr>
                <p:cNvSpPr/>
                <p:nvPr/>
              </p:nvSpPr>
              <p:spPr>
                <a:xfrm>
                  <a:off x="1657126" y="2630257"/>
                  <a:ext cx="2629346" cy="1577607"/>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ectangle: Rounded Corners 4">
                  <a:extLst>
                    <a:ext uri="{FF2B5EF4-FFF2-40B4-BE49-F238E27FC236}">
                      <a16:creationId xmlns:a16="http://schemas.microsoft.com/office/drawing/2014/main" id="{AB3570C2-585E-4A4F-AAA3-A91A73818E3C}"/>
                    </a:ext>
                  </a:extLst>
                </p:cNvPr>
                <p:cNvSpPr txBox="1"/>
                <p:nvPr/>
              </p:nvSpPr>
              <p:spPr>
                <a:xfrm>
                  <a:off x="1703333" y="2676464"/>
                  <a:ext cx="2536932" cy="148519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kern="1200"/>
                    <a:t>Data Processing</a:t>
                  </a:r>
                  <a:r>
                    <a:rPr lang="en-US" sz="1700" kern="1200"/>
                    <a:t>: Preprocessing the collected data in Excel using pivot tables, formulas, and filtering functions.</a:t>
                  </a:r>
                </a:p>
              </p:txBody>
            </p:sp>
          </p:grpSp>
        </p:grpSp>
        <p:grpSp>
          <p:nvGrpSpPr>
            <p:cNvPr id="38" name="Diagram group">
              <a:extLst>
                <a:ext uri="{FF2B5EF4-FFF2-40B4-BE49-F238E27FC236}">
                  <a16:creationId xmlns:a16="http://schemas.microsoft.com/office/drawing/2014/main" id="{DDC855EE-09C0-4DAF-8D87-5E21198F9209}"/>
                </a:ext>
              </a:extLst>
            </p:cNvPr>
            <p:cNvGrpSpPr/>
            <p:nvPr/>
          </p:nvGrpSpPr>
          <p:grpSpPr>
            <a:xfrm>
              <a:off x="8536693" y="1658399"/>
              <a:ext cx="2629346" cy="1577607"/>
              <a:chOff x="1657126" y="5259603"/>
              <a:chExt cx="2629346" cy="1577607"/>
            </a:xfrm>
            <a:scene3d>
              <a:camera prst="isometricOffAxis2Left" zoom="95000"/>
              <a:lightRig rig="flat" dir="t"/>
            </a:scene3d>
          </p:grpSpPr>
          <p:grpSp>
            <p:nvGrpSpPr>
              <p:cNvPr id="39" name="Group 38">
                <a:extLst>
                  <a:ext uri="{FF2B5EF4-FFF2-40B4-BE49-F238E27FC236}">
                    <a16:creationId xmlns:a16="http://schemas.microsoft.com/office/drawing/2014/main" id="{9CFE768A-5FEE-4FCA-AAD1-68C24E48DE64}"/>
                  </a:ext>
                </a:extLst>
              </p:cNvPr>
              <p:cNvGrpSpPr/>
              <p:nvPr/>
            </p:nvGrpSpPr>
            <p:grpSpPr>
              <a:xfrm>
                <a:off x="1657126" y="5259603"/>
                <a:ext cx="2629346" cy="1577607"/>
                <a:chOff x="1657126" y="5259603"/>
                <a:chExt cx="2629346" cy="1577607"/>
              </a:xfrm>
            </p:grpSpPr>
            <p:sp>
              <p:nvSpPr>
                <p:cNvPr id="40" name="Rectangle: Rounded Corners 39">
                  <a:extLst>
                    <a:ext uri="{FF2B5EF4-FFF2-40B4-BE49-F238E27FC236}">
                      <a16:creationId xmlns:a16="http://schemas.microsoft.com/office/drawing/2014/main" id="{E2522815-7407-46BB-AF07-298A5D92ED70}"/>
                    </a:ext>
                  </a:extLst>
                </p:cNvPr>
                <p:cNvSpPr/>
                <p:nvPr/>
              </p:nvSpPr>
              <p:spPr>
                <a:xfrm>
                  <a:off x="1657126" y="5259603"/>
                  <a:ext cx="2629346" cy="1577607"/>
                </a:xfrm>
                <a:prstGeom prst="roundRect">
                  <a:avLst>
                    <a:gd name="adj" fmla="val 10000"/>
                  </a:avLst>
                </a:prstGeom>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90533EAF-C0FA-4AE4-B6ED-6C0EEB54603B}"/>
                    </a:ext>
                  </a:extLst>
                </p:cNvPr>
                <p:cNvSpPr txBox="1"/>
                <p:nvPr/>
              </p:nvSpPr>
              <p:spPr>
                <a:xfrm>
                  <a:off x="1703333" y="5305810"/>
                  <a:ext cx="2536932" cy="148519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1" kern="1200"/>
                    <a:t>Visualization</a:t>
                  </a:r>
                  <a:r>
                    <a:rPr lang="en-US" sz="1700" kern="1200"/>
                    <a:t>: Creating an interactive sales performance dashboard with dynamic charts and summary tables.</a:t>
                  </a:r>
                </a:p>
              </p:txBody>
            </p:sp>
          </p:grpSp>
        </p:grpSp>
        <p:grpSp>
          <p:nvGrpSpPr>
            <p:cNvPr id="42" name="Diagram group">
              <a:extLst>
                <a:ext uri="{FF2B5EF4-FFF2-40B4-BE49-F238E27FC236}">
                  <a16:creationId xmlns:a16="http://schemas.microsoft.com/office/drawing/2014/main" id="{B70C3747-04CC-496C-8414-6CF063BCA9B0}"/>
                </a:ext>
              </a:extLst>
            </p:cNvPr>
            <p:cNvGrpSpPr/>
            <p:nvPr/>
          </p:nvGrpSpPr>
          <p:grpSpPr>
            <a:xfrm rot="16200000">
              <a:off x="3210279" y="2102175"/>
              <a:ext cx="652077" cy="557421"/>
              <a:chOff x="2645761" y="4439247"/>
              <a:chExt cx="652077" cy="557421"/>
            </a:xfrm>
            <a:scene3d>
              <a:camera prst="isometricOffAxis2Left" zoom="95000"/>
              <a:lightRig rig="flat" dir="t"/>
            </a:scene3d>
          </p:grpSpPr>
          <p:grpSp>
            <p:nvGrpSpPr>
              <p:cNvPr id="43" name="Group 42">
                <a:extLst>
                  <a:ext uri="{FF2B5EF4-FFF2-40B4-BE49-F238E27FC236}">
                    <a16:creationId xmlns:a16="http://schemas.microsoft.com/office/drawing/2014/main" id="{DF7C1FEE-C70A-48F6-9828-B8116C6A960F}"/>
                  </a:ext>
                </a:extLst>
              </p:cNvPr>
              <p:cNvGrpSpPr/>
              <p:nvPr/>
            </p:nvGrpSpPr>
            <p:grpSpPr>
              <a:xfrm>
                <a:off x="2645761" y="4439247"/>
                <a:ext cx="652077" cy="557421"/>
                <a:chOff x="2645761" y="4439247"/>
                <a:chExt cx="652077" cy="557421"/>
              </a:xfrm>
            </p:grpSpPr>
            <p:sp>
              <p:nvSpPr>
                <p:cNvPr id="44" name="Arrow: Right 43">
                  <a:extLst>
                    <a:ext uri="{FF2B5EF4-FFF2-40B4-BE49-F238E27FC236}">
                      <a16:creationId xmlns:a16="http://schemas.microsoft.com/office/drawing/2014/main" id="{9C593A09-6B95-486C-84A6-5702A0F94A87}"/>
                    </a:ext>
                  </a:extLst>
                </p:cNvPr>
                <p:cNvSpPr/>
                <p:nvPr/>
              </p:nvSpPr>
              <p:spPr>
                <a:xfrm rot="5400000">
                  <a:off x="2693089" y="4391919"/>
                  <a:ext cx="557421" cy="652077"/>
                </a:xfrm>
                <a:prstGeom prst="rightArrow">
                  <a:avLst>
                    <a:gd name="adj1" fmla="val 60000"/>
                    <a:gd name="adj2" fmla="val 50000"/>
                  </a:avLst>
                </a:prstGeom>
                <a:sp3d z="-52400" extrusionH="181000" contourW="38100" prstMaterial="matte">
                  <a:contourClr>
                    <a:schemeClr val="lt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4">
                  <a:extLst>
                    <a:ext uri="{FF2B5EF4-FFF2-40B4-BE49-F238E27FC236}">
                      <a16:creationId xmlns:a16="http://schemas.microsoft.com/office/drawing/2014/main" id="{47A405A1-DC8F-4BA8-BA6A-FF9CB985000B}"/>
                    </a:ext>
                  </a:extLst>
                </p:cNvPr>
                <p:cNvSpPr txBox="1"/>
                <p:nvPr/>
              </p:nvSpPr>
              <p:spPr>
                <a:xfrm>
                  <a:off x="2776176" y="4439247"/>
                  <a:ext cx="391247" cy="390195"/>
                </a:xfrm>
                <a:prstGeom prst="rect">
                  <a:avLst/>
                </a:prstGeom>
                <a:sp3d z="-524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p:txBody>
            </p:sp>
          </p:grpSp>
        </p:grpSp>
        <p:grpSp>
          <p:nvGrpSpPr>
            <p:cNvPr id="46" name="Diagram group">
              <a:extLst>
                <a:ext uri="{FF2B5EF4-FFF2-40B4-BE49-F238E27FC236}">
                  <a16:creationId xmlns:a16="http://schemas.microsoft.com/office/drawing/2014/main" id="{9F720EEC-8FCC-463F-9077-AE6C1FD3E738}"/>
                </a:ext>
              </a:extLst>
            </p:cNvPr>
            <p:cNvGrpSpPr/>
            <p:nvPr/>
          </p:nvGrpSpPr>
          <p:grpSpPr>
            <a:xfrm rot="16200000">
              <a:off x="7232979" y="2191387"/>
              <a:ext cx="769987" cy="719346"/>
              <a:chOff x="2645761" y="4439247"/>
              <a:chExt cx="652077" cy="557421"/>
            </a:xfrm>
            <a:scene3d>
              <a:camera prst="isometricOffAxis2Left" zoom="95000"/>
              <a:lightRig rig="flat" dir="t"/>
            </a:scene3d>
          </p:grpSpPr>
          <p:grpSp>
            <p:nvGrpSpPr>
              <p:cNvPr id="47" name="Group 46">
                <a:extLst>
                  <a:ext uri="{FF2B5EF4-FFF2-40B4-BE49-F238E27FC236}">
                    <a16:creationId xmlns:a16="http://schemas.microsoft.com/office/drawing/2014/main" id="{6CC5A302-7484-42FA-A544-7ABD1B489076}"/>
                  </a:ext>
                </a:extLst>
              </p:cNvPr>
              <p:cNvGrpSpPr/>
              <p:nvPr/>
            </p:nvGrpSpPr>
            <p:grpSpPr>
              <a:xfrm>
                <a:off x="2645761" y="4439247"/>
                <a:ext cx="652077" cy="557421"/>
                <a:chOff x="2645761" y="4439247"/>
                <a:chExt cx="652077" cy="557421"/>
              </a:xfrm>
            </p:grpSpPr>
            <p:sp>
              <p:nvSpPr>
                <p:cNvPr id="48" name="Arrow: Right 47">
                  <a:extLst>
                    <a:ext uri="{FF2B5EF4-FFF2-40B4-BE49-F238E27FC236}">
                      <a16:creationId xmlns:a16="http://schemas.microsoft.com/office/drawing/2014/main" id="{D7252B04-92FB-43CE-944B-C3FA4B98BC85}"/>
                    </a:ext>
                  </a:extLst>
                </p:cNvPr>
                <p:cNvSpPr/>
                <p:nvPr/>
              </p:nvSpPr>
              <p:spPr>
                <a:xfrm rot="5400000">
                  <a:off x="2693089" y="4391919"/>
                  <a:ext cx="557421" cy="652077"/>
                </a:xfrm>
                <a:prstGeom prst="rightArrow">
                  <a:avLst>
                    <a:gd name="adj1" fmla="val 60000"/>
                    <a:gd name="adj2" fmla="val 50000"/>
                  </a:avLst>
                </a:prstGeom>
                <a:sp3d z="-52400" extrusionH="181000" contourW="38100" prstMaterial="matte">
                  <a:contourClr>
                    <a:schemeClr val="lt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Arrow: Right 4">
                  <a:extLst>
                    <a:ext uri="{FF2B5EF4-FFF2-40B4-BE49-F238E27FC236}">
                      <a16:creationId xmlns:a16="http://schemas.microsoft.com/office/drawing/2014/main" id="{5487B706-2D04-403C-81E9-1819BAC6153D}"/>
                    </a:ext>
                  </a:extLst>
                </p:cNvPr>
                <p:cNvSpPr txBox="1"/>
                <p:nvPr/>
              </p:nvSpPr>
              <p:spPr>
                <a:xfrm>
                  <a:off x="2776176" y="4439247"/>
                  <a:ext cx="391247" cy="390195"/>
                </a:xfrm>
                <a:prstGeom prst="rect">
                  <a:avLst/>
                </a:prstGeom>
                <a:sp3d z="-524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p:txBody>
            </p:sp>
          </p:grpSp>
        </p:gr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8</a:t>
            </a:fld>
            <a:endParaRPr lang="en-US" sz="3200" b="1" dirty="0">
              <a:solidFill>
                <a:schemeClr val="tx1"/>
              </a:solidFill>
            </a:endParaRPr>
          </a:p>
        </p:txBody>
      </p:sp>
      <p:sp>
        <p:nvSpPr>
          <p:cNvPr id="7" name="Rectangle 6"/>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DATASET</a:t>
            </a:r>
          </a:p>
        </p:txBody>
      </p:sp>
      <p:sp>
        <p:nvSpPr>
          <p:cNvPr id="4" name="TextBox 3"/>
          <p:cNvSpPr txBox="1"/>
          <p:nvPr/>
        </p:nvSpPr>
        <p:spPr>
          <a:xfrm>
            <a:off x="190500" y="1224881"/>
            <a:ext cx="11811000" cy="1200329"/>
          </a:xfrm>
          <a:prstGeom prst="rect">
            <a:avLst/>
          </a:prstGeom>
          <a:noFill/>
        </p:spPr>
        <p:txBody>
          <a:bodyPr wrap="square" rtlCol="0">
            <a:spAutoFit/>
          </a:bodyPr>
          <a:lstStyle/>
          <a:p>
            <a:r>
              <a:rPr lang="en-US" dirty="0">
                <a:solidFill>
                  <a:schemeClr val="bg1"/>
                </a:solidFill>
              </a:rPr>
              <a:t>The dataset for this project is sourced from the e-commerce platform, which includes:</a:t>
            </a:r>
          </a:p>
          <a:p>
            <a:pPr marL="285750" indent="-285750">
              <a:buFont typeface="Wingdings" panose="05000000000000000000" pitchFamily="2" charset="2"/>
              <a:buChar char="Ø"/>
            </a:pPr>
            <a:r>
              <a:rPr lang="en-US" b="1" dirty="0">
                <a:solidFill>
                  <a:schemeClr val="bg1"/>
                </a:solidFill>
              </a:rPr>
              <a:t>Transaction Data</a:t>
            </a:r>
            <a:r>
              <a:rPr lang="en-US" dirty="0">
                <a:solidFill>
                  <a:schemeClr val="bg1"/>
                </a:solidFill>
              </a:rPr>
              <a:t>: Order ID, product categories, sales amount, date of sale.</a:t>
            </a:r>
          </a:p>
          <a:p>
            <a:pPr marL="285750" indent="-285750">
              <a:buFont typeface="Wingdings" panose="05000000000000000000" pitchFamily="2" charset="2"/>
              <a:buChar char="Ø"/>
            </a:pPr>
            <a:r>
              <a:rPr lang="en-US" b="1" dirty="0">
                <a:solidFill>
                  <a:schemeClr val="bg1"/>
                </a:solidFill>
              </a:rPr>
              <a:t>Customer Information</a:t>
            </a:r>
            <a:r>
              <a:rPr lang="en-US" dirty="0">
                <a:solidFill>
                  <a:schemeClr val="bg1"/>
                </a:solidFill>
              </a:rPr>
              <a:t>: Demographics, location, purchase history.</a:t>
            </a:r>
          </a:p>
          <a:p>
            <a:pPr marL="285750" indent="-285750">
              <a:buFont typeface="Wingdings" panose="05000000000000000000" pitchFamily="2" charset="2"/>
              <a:buChar char="Ø"/>
            </a:pPr>
            <a:r>
              <a:rPr lang="en-US" b="1" dirty="0">
                <a:solidFill>
                  <a:schemeClr val="bg1"/>
                </a:solidFill>
              </a:rPr>
              <a:t>Product Data</a:t>
            </a:r>
            <a:r>
              <a:rPr lang="en-US" dirty="0">
                <a:solidFill>
                  <a:schemeClr val="bg1"/>
                </a:solidFill>
              </a:rPr>
              <a:t>: Product categories, pricing, stock levels.</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9</a:t>
            </a:fld>
            <a:endParaRPr lang="en-US" sz="3200" b="1" dirty="0">
              <a:solidFill>
                <a:schemeClr val="tx1"/>
              </a:solidFill>
            </a:endParaRPr>
          </a:p>
        </p:txBody>
      </p:sp>
      <p:sp>
        <p:nvSpPr>
          <p:cNvPr id="7" name="Rectangle 6"/>
          <p:cNvSpPr/>
          <p:nvPr/>
        </p:nvSpPr>
        <p:spPr>
          <a:xfrm>
            <a:off x="1779656" y="391650"/>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pitchFamily="18" charset="0"/>
              </a:rPr>
              <a:t>PROJECT WORKFLOW</a:t>
            </a:r>
          </a:p>
        </p:txBody>
      </p:sp>
      <p:sp>
        <p:nvSpPr>
          <p:cNvPr id="2" name="Rectangle 1">
            <a:extLst>
              <a:ext uri="{FF2B5EF4-FFF2-40B4-BE49-F238E27FC236}">
                <a16:creationId xmlns:a16="http://schemas.microsoft.com/office/drawing/2014/main" id="{49716BFA-E884-4DBD-91F0-7644C373144B}"/>
              </a:ext>
            </a:extLst>
          </p:cNvPr>
          <p:cNvSpPr>
            <a:spLocks noChangeArrowheads="1"/>
          </p:cNvSpPr>
          <p:nvPr/>
        </p:nvSpPr>
        <p:spPr bwMode="auto">
          <a:xfrm>
            <a:off x="172278" y="1443116"/>
            <a:ext cx="1201972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The workflow for the project includes: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solidFill>
                <a:effectLst/>
              </a:rPr>
              <a:t>Data Collection</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a:ln>
                  <a:noFill/>
                </a:ln>
                <a:solidFill>
                  <a:schemeClr val="bg1"/>
                </a:solidFill>
                <a:effectLst/>
              </a:rPr>
              <a:t>Collecting raw sales and customer data from CSV files or databases.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solidFill>
                <a:effectLst/>
              </a:rPr>
              <a:t>Data Cleaning</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err="1">
                <a:ln>
                  <a:noFill/>
                </a:ln>
                <a:solidFill>
                  <a:schemeClr val="bg1"/>
                </a:solidFill>
                <a:effectLst/>
              </a:rPr>
              <a:t>Cleaning</a:t>
            </a:r>
            <a:r>
              <a:rPr kumimoji="0" lang="en-US" altLang="en-US" sz="2000" b="0" i="0" u="none" strike="noStrike" cap="none" normalizeH="0" baseline="0" dirty="0">
                <a:ln>
                  <a:noFill/>
                </a:ln>
                <a:solidFill>
                  <a:schemeClr val="bg1"/>
                </a:solidFill>
                <a:effectLst/>
              </a:rPr>
              <a:t> the data by removing duplicates, handling missing values, and standardizing formats using Excel functions such as </a:t>
            </a:r>
            <a:r>
              <a:rPr kumimoji="0" lang="en-US" altLang="en-US" b="0" i="0" u="none" strike="noStrike" cap="none" normalizeH="0" baseline="0" dirty="0">
                <a:ln>
                  <a:noFill/>
                </a:ln>
                <a:solidFill>
                  <a:schemeClr val="bg1"/>
                </a:solidFill>
                <a:effectLst/>
              </a:rPr>
              <a:t>IFERROR</a:t>
            </a:r>
            <a:r>
              <a:rPr kumimoji="0" lang="en-US" altLang="en-US" sz="24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VLOOKUP</a:t>
            </a:r>
            <a:r>
              <a:rPr kumimoji="0" lang="en-US" altLang="en-US" sz="2400" b="0" i="0" u="none" strike="noStrike" cap="none" normalizeH="0" baseline="0" dirty="0">
                <a:ln>
                  <a:noFill/>
                </a:ln>
                <a:solidFill>
                  <a:schemeClr val="bg1"/>
                </a:solidFill>
                <a:effectLst/>
              </a:rPr>
              <a:t>, and </a:t>
            </a:r>
            <a:r>
              <a:rPr kumimoji="0" lang="en-US" altLang="en-US" b="0" i="0" u="none" strike="noStrike" cap="none" normalizeH="0" baseline="0" dirty="0">
                <a:ln>
                  <a:noFill/>
                </a:ln>
                <a:solidFill>
                  <a:schemeClr val="bg1"/>
                </a:solidFill>
                <a:effectLst/>
              </a:rPr>
              <a:t>TEXT</a:t>
            </a:r>
            <a:r>
              <a:rPr kumimoji="0" lang="en-US" altLang="en-US" sz="2400" b="0" i="0" u="none" strike="noStrike" cap="none" normalizeH="0" baseline="0" dirty="0">
                <a:ln>
                  <a:noFill/>
                </a:ln>
                <a:solidFill>
                  <a:schemeClr val="bg1"/>
                </a:solidFill>
                <a:effectLst/>
              </a:rPr>
              <a:t>.</a:t>
            </a:r>
            <a:endParaRPr kumimoji="0" lang="en-US" altLang="en-US" sz="4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solidFill>
                <a:effectLst/>
              </a:rPr>
              <a:t>Data Transformation</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a:ln>
                  <a:noFill/>
                </a:ln>
                <a:solidFill>
                  <a:schemeClr val="bg1"/>
                </a:solidFill>
                <a:effectLst/>
              </a:rPr>
              <a:t>Aggregating data and creating key metrics using Excel’s </a:t>
            </a:r>
            <a:r>
              <a:rPr kumimoji="0" lang="en-US" altLang="en-US" b="0" i="0" u="none" strike="noStrike" cap="none" normalizeH="0" baseline="0" dirty="0">
                <a:ln>
                  <a:noFill/>
                </a:ln>
                <a:solidFill>
                  <a:schemeClr val="bg1"/>
                </a:solidFill>
                <a:effectLst/>
              </a:rPr>
              <a:t>SUMIF</a:t>
            </a:r>
            <a:r>
              <a:rPr kumimoji="0" lang="en-US" altLang="en-US" sz="2400" b="0" i="0" u="none" strike="noStrike" cap="none" normalizeH="0" baseline="0" dirty="0">
                <a:ln>
                  <a:noFill/>
                </a:ln>
                <a:solidFill>
                  <a:schemeClr val="bg1"/>
                </a:solidFill>
                <a:effectLst/>
              </a:rPr>
              <a:t>, </a:t>
            </a:r>
            <a:r>
              <a:rPr kumimoji="0" lang="en-US" altLang="en-US" b="0" i="0" u="none" strike="noStrike" cap="none" normalizeH="0" baseline="0" dirty="0">
                <a:ln>
                  <a:noFill/>
                </a:ln>
                <a:solidFill>
                  <a:schemeClr val="bg1"/>
                </a:solidFill>
                <a:effectLst/>
              </a:rPr>
              <a:t>COUNTIF</a:t>
            </a:r>
            <a:r>
              <a:rPr kumimoji="0" lang="en-US" altLang="en-US" sz="2400" b="0" i="0" u="none" strike="noStrike" cap="none" normalizeH="0" baseline="0" dirty="0">
                <a:ln>
                  <a:noFill/>
                </a:ln>
                <a:solidFill>
                  <a:schemeClr val="bg1"/>
                </a:solidFill>
                <a:effectLst/>
              </a:rPr>
              <a:t>, and </a:t>
            </a:r>
            <a:r>
              <a:rPr kumimoji="0" lang="en-US" altLang="en-US" b="0" i="0" u="none" strike="noStrike" cap="none" normalizeH="0" baseline="0" dirty="0">
                <a:ln>
                  <a:noFill/>
                </a:ln>
                <a:solidFill>
                  <a:schemeClr val="bg1"/>
                </a:solidFill>
                <a:effectLst/>
              </a:rPr>
              <a:t>AVERAGE</a:t>
            </a:r>
            <a:r>
              <a:rPr kumimoji="0" lang="en-US" altLang="en-US" sz="2400" b="0" i="0" u="none" strike="noStrike" cap="none" normalizeH="0" baseline="0" dirty="0">
                <a:ln>
                  <a:noFill/>
                </a:ln>
                <a:solidFill>
                  <a:schemeClr val="bg1"/>
                </a:solidFill>
                <a:effectLst/>
              </a:rPr>
              <a:t> functions</a:t>
            </a:r>
            <a:r>
              <a:rPr kumimoji="0" lang="en-US" altLang="en-US" sz="1200" b="0" i="0" u="none" strike="noStrike" cap="none" normalizeH="0" baseline="0" dirty="0">
                <a:ln>
                  <a:noFill/>
                </a:ln>
                <a:solidFill>
                  <a:schemeClr val="bg1"/>
                </a:solidFill>
                <a:effectLst/>
              </a:rPr>
              <a:t>.</a:t>
            </a:r>
            <a:endParaRPr kumimoji="0" lang="en-US" altLang="en-US" sz="2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solidFill>
                <a:effectLst/>
              </a:rPr>
              <a:t>Visualization</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a:ln>
                  <a:noFill/>
                </a:ln>
                <a:solidFill>
                  <a:schemeClr val="bg1"/>
                </a:solidFill>
                <a:effectLst/>
              </a:rPr>
              <a:t>Using pivot tables and charts to create visualizations of revenue trends, product performance, and customer segmentation.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bg1"/>
                </a:solidFill>
                <a:effectLst/>
              </a:rPr>
              <a:t>User Interface</a:t>
            </a:r>
            <a:br>
              <a:rPr kumimoji="0" lang="en-US" altLang="en-US" sz="2000" b="0" i="0" u="none" strike="noStrike" cap="none" normalizeH="0" baseline="0" dirty="0">
                <a:ln>
                  <a:noFill/>
                </a:ln>
                <a:solidFill>
                  <a:schemeClr val="bg1"/>
                </a:solidFill>
                <a:effectLst/>
              </a:rPr>
            </a:br>
            <a:r>
              <a:rPr kumimoji="0" lang="en-US" altLang="en-US" sz="2000" b="0" i="0" u="none" strike="noStrike" cap="none" normalizeH="0" baseline="0" dirty="0">
                <a:ln>
                  <a:noFill/>
                </a:ln>
                <a:solidFill>
                  <a:schemeClr val="bg1"/>
                </a:solidFill>
                <a:effectLst/>
              </a:rPr>
              <a:t>Designing an interactive UI with slicers and filters, allowing users to explore different data dimensions.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endParaRPr>
          </a:p>
        </p:txBody>
      </p:sp>
    </p:spTree>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TotalTime>
  <Words>922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Calibri Light</vt:lpstr>
      <vt:lpstr>Dubai</vt:lpstr>
      <vt:lpstr>Ebrima</vt:lpstr>
      <vt:lpstr>Georgia</vt:lpstr>
      <vt:lpstr>Leelawadee UI</vt:lpstr>
      <vt:lpstr>Segoe UI Semibold</vt:lpstr>
      <vt:lpstr>Times New Roman</vt:lpstr>
      <vt:lpstr>Trebuchet MS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bhavika pathak</cp:lastModifiedBy>
  <cp:revision>1398</cp:revision>
  <dcterms:created xsi:type="dcterms:W3CDTF">2018-11-26T03:58:00Z</dcterms:created>
  <dcterms:modified xsi:type="dcterms:W3CDTF">2024-09-07T10:46:21Z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1033-12.2.0.13412</vt:lpwstr>
  </property>
  <property fmtid="{D5CDD505-2E9C-101B-9397-08002B2CF9AE}" pid="3" name="ICV">
    <vt:lpwstr>488B97612A3A446A9B797FD531A4D1E6_12</vt:lpwstr>
  </property>
</Properties>
</file>