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omments/modernComment_118_F5B200AC.xml" ContentType="application/vnd.ms-powerpoint.comments+xml"/>
  <Override PartName="/ppt/notesSlides/notesSlide2.xml" ContentType="application/vnd.openxmlformats-officedocument.presentationml.notesSlide+xml"/>
  <Override PartName="/ppt/comments/modernComment_115_63B38883.xml" ContentType="application/vnd.ms-powerpoint.comments+xml"/>
  <Override PartName="/ppt/notesSlides/notesSlide3.xml" ContentType="application/vnd.openxmlformats-officedocument.presentationml.notesSlide+xml"/>
  <Override PartName="/ppt/comments/modernComment_11C_884F4BE2.xml" ContentType="application/vnd.ms-powerpoint.comments+xml"/>
  <Override PartName="/ppt/notesSlides/notesSlide4.xml" ContentType="application/vnd.openxmlformats-officedocument.presentationml.notesSlide+xml"/>
  <Override PartName="/ppt/comments/modernComment_121_83914308.xml" ContentType="application/vnd.ms-powerpoint.comments+xml"/>
  <Override PartName="/ppt/notesSlides/notesSlide5.xml" ContentType="application/vnd.openxmlformats-officedocument.presentationml.notesSlide+xml"/>
  <Override PartName="/ppt/comments/modernComment_11A_C94327D7.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63" r:id="rId5"/>
    <p:sldId id="265" r:id="rId6"/>
    <p:sldId id="279" r:id="rId7"/>
    <p:sldId id="297" r:id="rId8"/>
    <p:sldId id="260" r:id="rId9"/>
    <p:sldId id="276" r:id="rId10"/>
    <p:sldId id="292" r:id="rId11"/>
    <p:sldId id="296" r:id="rId12"/>
    <p:sldId id="271" r:id="rId13"/>
    <p:sldId id="280" r:id="rId14"/>
    <p:sldId id="277" r:id="rId15"/>
    <p:sldId id="290" r:id="rId16"/>
    <p:sldId id="294" r:id="rId17"/>
    <p:sldId id="285" r:id="rId18"/>
    <p:sldId id="284" r:id="rId19"/>
    <p:sldId id="289" r:id="rId20"/>
    <p:sldId id="282" r:id="rId21"/>
    <p:sldId id="275" r:id="rId22"/>
    <p:sldId id="295" r:id="rId23"/>
    <p:sldId id="26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5DB8336-FC31-4D29-B328-93796A6A3C92}">
          <p14:sldIdLst>
            <p14:sldId id="263"/>
            <p14:sldId id="265"/>
            <p14:sldId id="279"/>
            <p14:sldId id="297"/>
            <p14:sldId id="260"/>
            <p14:sldId id="276"/>
            <p14:sldId id="292"/>
            <p14:sldId id="296"/>
            <p14:sldId id="271"/>
            <p14:sldId id="280"/>
            <p14:sldId id="277"/>
            <p14:sldId id="290"/>
            <p14:sldId id="294"/>
            <p14:sldId id="285"/>
            <p14:sldId id="284"/>
            <p14:sldId id="289"/>
            <p14:sldId id="282"/>
            <p14:sldId id="275"/>
            <p14:sldId id="295"/>
          </p14:sldIdLst>
        </p14:section>
        <p14:section name="Extras" id="{ACCD5F55-8AA9-4F06-A46B-8122B8607CA5}">
          <p14:sldIdLst>
            <p14:sldId id="26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B4E389-14B1-FE56-5B47-CB95B99DF17A}" name="Lovish Chopra" initials="LC" userId="S::l_chopra@live.concordia.ca::12652e06-b731-462e-8299-5446e53e3b50" providerId="AD"/>
  <p188:author id="{51E86AB2-9F54-1A78-7E84-818DBFDC8C8D}" name="Gershyn Lobo" initials="GL" userId="S::g_lobo@live.concordia.ca::a6f15801-4c7e-4ad2-b1d7-8f2cce6dc0c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8D5EC-E59B-6CA6-1C01-3DFB09834DBB}" v="10" dt="2023-11-27T17:48:21.258"/>
    <p1510:client id="{29AD6D87-8271-46CF-B821-1190306B7086}" v="996" dt="2023-12-09T05:28:18.609"/>
    <p1510:client id="{8881C1DC-DEBC-4F9C-9AD3-7D6EF35AFBC2}" v="15" vWet="17" dt="2023-11-27T23:27:56.817"/>
    <p1510:client id="{BECD6B04-91A0-45AF-95A9-CAF8950CA7F2}" v="848" dt="2023-11-28T03:27:02.261"/>
    <p1510:client id="{C55A91E9-ABD3-794F-8BAC-2952E98214DC}" v="526" dt="2023-11-28T13:31:51.960"/>
    <p1510:client id="{D769D515-A59A-5341-800D-1427D29DEAB7}" v="750" dt="2023-11-28T03:18:42.386"/>
    <p1510:client id="{E8EDABA8-5F5B-488F-B8B0-F7C5CD98F2B1}" v="3" dt="2023-12-08T22:19:09.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omments/modernComment_115_63B38883.xml><?xml version="1.0" encoding="utf-8"?>
<p188:cmLst xmlns:a="http://schemas.openxmlformats.org/drawingml/2006/main" xmlns:r="http://schemas.openxmlformats.org/officeDocument/2006/relationships" xmlns:p188="http://schemas.microsoft.com/office/powerpoint/2018/8/main">
  <p188:cm id="{67D12567-9290-4342-AA31-48D1078436DF}" authorId="{51E86AB2-9F54-1A78-7E84-818DBFDC8C8D}" status="resolved" created="2023-11-24T01:16:10.134" complete="100000">
    <pc:sldMkLst xmlns:pc="http://schemas.microsoft.com/office/powerpoint/2013/main/command">
      <pc:docMk/>
      <pc:sldMk cId="1672710275" sldId="277"/>
    </pc:sldMkLst>
    <p188:txBody>
      <a:bodyPr/>
      <a:lstStyle/>
      <a:p>
        <a:r>
          <a:rPr lang="en-CA"/>
          <a:t>Add caption and source</a:t>
        </a:r>
      </a:p>
    </p188:txBody>
  </p188:cm>
</p188:cmLst>
</file>

<file path=ppt/comments/modernComment_118_F5B200AC.xml><?xml version="1.0" encoding="utf-8"?>
<p188:cmLst xmlns:a="http://schemas.openxmlformats.org/drawingml/2006/main" xmlns:r="http://schemas.openxmlformats.org/officeDocument/2006/relationships" xmlns:p188="http://schemas.microsoft.com/office/powerpoint/2018/8/main">
  <p188:cm id="{02FA01C0-974D-4E3E-85C3-9AAF77723970}" authorId="{51E86AB2-9F54-1A78-7E84-818DBFDC8C8D}" status="resolved" created="2023-11-24T01:16:15.202" complete="100000">
    <pc:sldMkLst xmlns:pc="http://schemas.microsoft.com/office/powerpoint/2013/main/command">
      <pc:docMk/>
      <pc:sldMk cId="4122083500" sldId="280"/>
    </pc:sldMkLst>
    <p188:txBody>
      <a:bodyPr/>
      <a:lstStyle/>
      <a:p>
        <a:r>
          <a:rPr lang="en-CA"/>
          <a:t>Add caption and source</a:t>
        </a:r>
      </a:p>
    </p188:txBody>
  </p188:cm>
</p188:cmLst>
</file>

<file path=ppt/comments/modernComment_11A_C94327D7.xml><?xml version="1.0" encoding="utf-8"?>
<p188:cmLst xmlns:a="http://schemas.openxmlformats.org/drawingml/2006/main" xmlns:r="http://schemas.openxmlformats.org/officeDocument/2006/relationships" xmlns:p188="http://schemas.microsoft.com/office/powerpoint/2018/8/main">
  <p188:cm id="{182D5209-F46D-4950-8AB1-2B84C7C26911}" authorId="{51E86AB2-9F54-1A78-7E84-818DBFDC8C8D}" created="2023-11-24T01:15:31.393">
    <pc:sldMkLst xmlns:pc="http://schemas.microsoft.com/office/powerpoint/2013/main/command">
      <pc:docMk/>
      <pc:sldMk cId="3376621527" sldId="282"/>
    </pc:sldMkLst>
    <p188:txBody>
      <a:bodyPr/>
      <a:lstStyle/>
      <a:p>
        <a:r>
          <a:rPr lang="en-CA"/>
          <a:t>Add caption and souce</a:t>
        </a:r>
      </a:p>
    </p188:txBody>
  </p188:cm>
</p188:cmLst>
</file>

<file path=ppt/comments/modernComment_11C_884F4BE2.xml><?xml version="1.0" encoding="utf-8"?>
<p188:cmLst xmlns:a="http://schemas.openxmlformats.org/drawingml/2006/main" xmlns:r="http://schemas.openxmlformats.org/officeDocument/2006/relationships" xmlns:p188="http://schemas.microsoft.com/office/powerpoint/2018/8/main">
  <p188:cm id="{793E42C0-86EA-444D-ABB5-197ACA392264}" authorId="{51E86AB2-9F54-1A78-7E84-818DBFDC8C8D}" status="resolved" created="2023-11-24T01:15:38.158" complete="100000">
    <pc:sldMkLst xmlns:pc="http://schemas.microsoft.com/office/powerpoint/2013/main/command">
      <pc:docMk/>
      <pc:sldMk cId="2286898146" sldId="284"/>
    </pc:sldMkLst>
    <p188:txBody>
      <a:bodyPr/>
      <a:lstStyle/>
      <a:p>
        <a:r>
          <a:rPr lang="en-CA"/>
          <a:t>Add caption and souce</a:t>
        </a:r>
      </a:p>
    </p188:txBody>
  </p188:cm>
</p188:cmLst>
</file>

<file path=ppt/comments/modernComment_121_83914308.xml><?xml version="1.0" encoding="utf-8"?>
<p188:cmLst xmlns:a="http://schemas.openxmlformats.org/drawingml/2006/main" xmlns:r="http://schemas.openxmlformats.org/officeDocument/2006/relationships" xmlns:p188="http://schemas.microsoft.com/office/powerpoint/2018/8/main">
  <p188:cm id="{C130FAB3-47C0-468B-AE2D-1C8A35774104}" authorId="{51E86AB2-9F54-1A78-7E84-818DBFDC8C8D}" created="2023-11-24T01:15:25.409">
    <pc:sldMkLst xmlns:pc="http://schemas.microsoft.com/office/powerpoint/2013/main/command">
      <pc:docMk/>
      <pc:sldMk cId="2207335176" sldId="289"/>
    </pc:sldMkLst>
    <p188:txBody>
      <a:bodyPr/>
      <a:lstStyle/>
      <a:p>
        <a:r>
          <a:rPr lang="en-CA"/>
          <a:t>Add caption and souce</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7B04BE-8438-1C40-83E7-E06A45149CDF}" type="doc">
      <dgm:prSet loTypeId="urn:microsoft.com/office/officeart/2005/8/layout/default" loCatId="" qsTypeId="urn:microsoft.com/office/officeart/2005/8/quickstyle/simple1" qsCatId="simple" csTypeId="urn:microsoft.com/office/officeart/2005/8/colors/accent1_2" csCatId="accent1" phldr="1"/>
      <dgm:spPr/>
      <dgm:t>
        <a:bodyPr/>
        <a:lstStyle/>
        <a:p>
          <a:endParaRPr lang="en-US"/>
        </a:p>
      </dgm:t>
    </dgm:pt>
    <dgm:pt modelId="{0FC2CEE8-DC0A-2D46-9F0F-7B86FA653576}">
      <dgm:prSet phldrT="[Text]" custT="1"/>
      <dgm:spPr>
        <a:noFill/>
        <a:ln w="25400">
          <a:solidFill>
            <a:srgbClr val="00B050"/>
          </a:solidFill>
        </a:ln>
      </dgm:spPr>
      <dgm:t>
        <a:bodyPr/>
        <a:lstStyle/>
        <a:p>
          <a:r>
            <a:rPr lang="en-US" sz="3200" b="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EGR – Exhaust Gas Re-circulation</a:t>
          </a:r>
        </a:p>
      </dgm:t>
    </dgm:pt>
    <dgm:pt modelId="{BDC916C1-5586-1841-B13A-495C0E23183D}" type="parTrans" cxnId="{BF59E474-70B6-764A-A5E7-6495B6FA7A74}">
      <dgm:prSet/>
      <dgm:spPr/>
      <dgm:t>
        <a:bodyPr/>
        <a:lstStyle/>
        <a:p>
          <a:endParaRPr lang="en-US"/>
        </a:p>
      </dgm:t>
    </dgm:pt>
    <dgm:pt modelId="{D059F4BD-21B6-6649-AB19-1AB3C2B4BC3B}" type="sibTrans" cxnId="{BF59E474-70B6-764A-A5E7-6495B6FA7A74}">
      <dgm:prSet/>
      <dgm:spPr/>
      <dgm:t>
        <a:bodyPr/>
        <a:lstStyle/>
        <a:p>
          <a:endParaRPr lang="en-US"/>
        </a:p>
      </dgm:t>
    </dgm:pt>
    <dgm:pt modelId="{112EC4ED-D12C-D147-8C95-93B79CCF72B6}">
      <dgm:prSet phldrT="[Text]" custT="1"/>
      <dgm:spPr>
        <a:noFill/>
        <a:ln w="25400">
          <a:solidFill>
            <a:srgbClr val="00B050"/>
          </a:solidFill>
        </a:ln>
      </dgm:spPr>
      <dgm:t>
        <a:bodyPr/>
        <a:lstStyle/>
        <a:p>
          <a:r>
            <a:rPr lang="en-US" sz="3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DLE – Dry Low Emissions</a:t>
          </a:r>
        </a:p>
      </dgm:t>
    </dgm:pt>
    <dgm:pt modelId="{BEA3949E-3F43-904E-8E49-786347702D85}" type="parTrans" cxnId="{3C730091-D0F3-AC4A-96F7-FA2AEC4D1949}">
      <dgm:prSet/>
      <dgm:spPr/>
      <dgm:t>
        <a:bodyPr/>
        <a:lstStyle/>
        <a:p>
          <a:endParaRPr lang="en-US"/>
        </a:p>
      </dgm:t>
    </dgm:pt>
    <dgm:pt modelId="{1319B2B5-302D-1843-9352-2040C372B718}" type="sibTrans" cxnId="{3C730091-D0F3-AC4A-96F7-FA2AEC4D1949}">
      <dgm:prSet/>
      <dgm:spPr/>
      <dgm:t>
        <a:bodyPr/>
        <a:lstStyle/>
        <a:p>
          <a:endParaRPr lang="en-US"/>
        </a:p>
      </dgm:t>
    </dgm:pt>
    <dgm:pt modelId="{D9625AC3-3F53-3944-820E-9A314AD6829B}">
      <dgm:prSet phldrT="[Text]" custT="1"/>
      <dgm:spPr>
        <a:noFill/>
        <a:ln w="25400">
          <a:solidFill>
            <a:srgbClr val="00B050"/>
          </a:solidFill>
        </a:ln>
      </dgm:spPr>
      <dgm:t>
        <a:bodyPr/>
        <a:lstStyle/>
        <a:p>
          <a:r>
            <a:rPr lang="en-US" sz="3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MILD – Moderate or Intense Low Oxygen Dilution</a:t>
          </a:r>
        </a:p>
      </dgm:t>
    </dgm:pt>
    <dgm:pt modelId="{F0F893CC-F373-BA41-8342-B319368B0E19}" type="parTrans" cxnId="{807A31AF-8F70-1444-B479-E36E68D315C0}">
      <dgm:prSet/>
      <dgm:spPr/>
      <dgm:t>
        <a:bodyPr/>
        <a:lstStyle/>
        <a:p>
          <a:endParaRPr lang="en-US"/>
        </a:p>
      </dgm:t>
    </dgm:pt>
    <dgm:pt modelId="{93A40276-DBDD-6F43-81E8-397909133512}" type="sibTrans" cxnId="{807A31AF-8F70-1444-B479-E36E68D315C0}">
      <dgm:prSet/>
      <dgm:spPr/>
      <dgm:t>
        <a:bodyPr/>
        <a:lstStyle/>
        <a:p>
          <a:endParaRPr lang="en-US"/>
        </a:p>
      </dgm:t>
    </dgm:pt>
    <dgm:pt modelId="{87277CB7-EA8B-5741-8A87-EC0551356B9A}">
      <dgm:prSet phldrT="[Text]" custT="1"/>
      <dgm:spPr>
        <a:noFill/>
        <a:ln w="25400">
          <a:solidFill>
            <a:srgbClr val="00B050"/>
          </a:solidFill>
        </a:ln>
      </dgm:spPr>
      <dgm:t>
        <a:bodyPr/>
        <a:lstStyle/>
        <a:p>
          <a:r>
            <a:rPr lang="en-US" sz="3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RQL – Rich Burn; Quick Quench Lean </a:t>
          </a:r>
        </a:p>
      </dgm:t>
    </dgm:pt>
    <dgm:pt modelId="{84BDDE02-331C-E245-BA84-1F5F2FF0F9E8}" type="parTrans" cxnId="{0B11D4CC-CF30-C54D-9A15-CB4F9AFAD1AA}">
      <dgm:prSet/>
      <dgm:spPr/>
      <dgm:t>
        <a:bodyPr/>
        <a:lstStyle/>
        <a:p>
          <a:endParaRPr lang="en-US"/>
        </a:p>
      </dgm:t>
    </dgm:pt>
    <dgm:pt modelId="{74C61493-6ADF-894B-862E-3F45988876EF}" type="sibTrans" cxnId="{0B11D4CC-CF30-C54D-9A15-CB4F9AFAD1AA}">
      <dgm:prSet/>
      <dgm:spPr/>
      <dgm:t>
        <a:bodyPr/>
        <a:lstStyle/>
        <a:p>
          <a:endParaRPr lang="en-US"/>
        </a:p>
      </dgm:t>
    </dgm:pt>
    <dgm:pt modelId="{FCD6D4D9-4D8E-6440-9313-FD7E6D7FB7AB}" type="pres">
      <dgm:prSet presAssocID="{247B04BE-8438-1C40-83E7-E06A45149CDF}" presName="diagram" presStyleCnt="0">
        <dgm:presLayoutVars>
          <dgm:dir/>
          <dgm:resizeHandles val="exact"/>
        </dgm:presLayoutVars>
      </dgm:prSet>
      <dgm:spPr/>
    </dgm:pt>
    <dgm:pt modelId="{38389798-5C7D-4E4A-90CB-9FB22DE59542}" type="pres">
      <dgm:prSet presAssocID="{0FC2CEE8-DC0A-2D46-9F0F-7B86FA653576}" presName="node" presStyleLbl="node1" presStyleIdx="0" presStyleCnt="4">
        <dgm:presLayoutVars>
          <dgm:bulletEnabled val="1"/>
        </dgm:presLayoutVars>
      </dgm:prSet>
      <dgm:spPr/>
    </dgm:pt>
    <dgm:pt modelId="{DFDE427C-06B2-6A4A-86EA-2E1578D504E6}" type="pres">
      <dgm:prSet presAssocID="{D059F4BD-21B6-6649-AB19-1AB3C2B4BC3B}" presName="sibTrans" presStyleCnt="0"/>
      <dgm:spPr/>
    </dgm:pt>
    <dgm:pt modelId="{BADD937C-E6E5-B84F-AF40-FE839FECE025}" type="pres">
      <dgm:prSet presAssocID="{112EC4ED-D12C-D147-8C95-93B79CCF72B6}" presName="node" presStyleLbl="node1" presStyleIdx="1" presStyleCnt="4">
        <dgm:presLayoutVars>
          <dgm:bulletEnabled val="1"/>
        </dgm:presLayoutVars>
      </dgm:prSet>
      <dgm:spPr/>
    </dgm:pt>
    <dgm:pt modelId="{180D42E4-9454-3941-AE2A-D3575A95E98D}" type="pres">
      <dgm:prSet presAssocID="{1319B2B5-302D-1843-9352-2040C372B718}" presName="sibTrans" presStyleCnt="0"/>
      <dgm:spPr/>
    </dgm:pt>
    <dgm:pt modelId="{41854B5D-9B4F-3D4D-A154-376B6EFC03B7}" type="pres">
      <dgm:prSet presAssocID="{D9625AC3-3F53-3944-820E-9A314AD6829B}" presName="node" presStyleLbl="node1" presStyleIdx="2" presStyleCnt="4">
        <dgm:presLayoutVars>
          <dgm:bulletEnabled val="1"/>
        </dgm:presLayoutVars>
      </dgm:prSet>
      <dgm:spPr/>
    </dgm:pt>
    <dgm:pt modelId="{FD6BBD9A-7D39-B44E-A2E7-E6C13CBC7704}" type="pres">
      <dgm:prSet presAssocID="{93A40276-DBDD-6F43-81E8-397909133512}" presName="sibTrans" presStyleCnt="0"/>
      <dgm:spPr/>
    </dgm:pt>
    <dgm:pt modelId="{E037E0E2-D45F-6543-A1A8-696A7E5C59D4}" type="pres">
      <dgm:prSet presAssocID="{87277CB7-EA8B-5741-8A87-EC0551356B9A}" presName="node" presStyleLbl="node1" presStyleIdx="3" presStyleCnt="4">
        <dgm:presLayoutVars>
          <dgm:bulletEnabled val="1"/>
        </dgm:presLayoutVars>
      </dgm:prSet>
      <dgm:spPr/>
    </dgm:pt>
  </dgm:ptLst>
  <dgm:cxnLst>
    <dgm:cxn modelId="{4F815505-FD51-6844-9B65-C9ADFA8935A5}" type="presOf" srcId="{112EC4ED-D12C-D147-8C95-93B79CCF72B6}" destId="{BADD937C-E6E5-B84F-AF40-FE839FECE025}" srcOrd="0" destOrd="0" presId="urn:microsoft.com/office/officeart/2005/8/layout/default"/>
    <dgm:cxn modelId="{33C8EF08-66D5-B94A-8417-BC7C4C522094}" type="presOf" srcId="{87277CB7-EA8B-5741-8A87-EC0551356B9A}" destId="{E037E0E2-D45F-6543-A1A8-696A7E5C59D4}" srcOrd="0" destOrd="0" presId="urn:microsoft.com/office/officeart/2005/8/layout/default"/>
    <dgm:cxn modelId="{BF59E474-70B6-764A-A5E7-6495B6FA7A74}" srcId="{247B04BE-8438-1C40-83E7-E06A45149CDF}" destId="{0FC2CEE8-DC0A-2D46-9F0F-7B86FA653576}" srcOrd="0" destOrd="0" parTransId="{BDC916C1-5586-1841-B13A-495C0E23183D}" sibTransId="{D059F4BD-21B6-6649-AB19-1AB3C2B4BC3B}"/>
    <dgm:cxn modelId="{3C730091-D0F3-AC4A-96F7-FA2AEC4D1949}" srcId="{247B04BE-8438-1C40-83E7-E06A45149CDF}" destId="{112EC4ED-D12C-D147-8C95-93B79CCF72B6}" srcOrd="1" destOrd="0" parTransId="{BEA3949E-3F43-904E-8E49-786347702D85}" sibTransId="{1319B2B5-302D-1843-9352-2040C372B718}"/>
    <dgm:cxn modelId="{619EDCA3-FF68-5649-97F0-60F2036659E1}" type="presOf" srcId="{0FC2CEE8-DC0A-2D46-9F0F-7B86FA653576}" destId="{38389798-5C7D-4E4A-90CB-9FB22DE59542}" srcOrd="0" destOrd="0" presId="urn:microsoft.com/office/officeart/2005/8/layout/default"/>
    <dgm:cxn modelId="{807A31AF-8F70-1444-B479-E36E68D315C0}" srcId="{247B04BE-8438-1C40-83E7-E06A45149CDF}" destId="{D9625AC3-3F53-3944-820E-9A314AD6829B}" srcOrd="2" destOrd="0" parTransId="{F0F893CC-F373-BA41-8342-B319368B0E19}" sibTransId="{93A40276-DBDD-6F43-81E8-397909133512}"/>
    <dgm:cxn modelId="{77752DB4-8AED-3142-B510-83CBF5114E7C}" type="presOf" srcId="{D9625AC3-3F53-3944-820E-9A314AD6829B}" destId="{41854B5D-9B4F-3D4D-A154-376B6EFC03B7}" srcOrd="0" destOrd="0" presId="urn:microsoft.com/office/officeart/2005/8/layout/default"/>
    <dgm:cxn modelId="{0B11D4CC-CF30-C54D-9A15-CB4F9AFAD1AA}" srcId="{247B04BE-8438-1C40-83E7-E06A45149CDF}" destId="{87277CB7-EA8B-5741-8A87-EC0551356B9A}" srcOrd="3" destOrd="0" parTransId="{84BDDE02-331C-E245-BA84-1F5F2FF0F9E8}" sibTransId="{74C61493-6ADF-894B-862E-3F45988876EF}"/>
    <dgm:cxn modelId="{44AACAFA-2C1C-1147-A189-B5B39702A3DF}" type="presOf" srcId="{247B04BE-8438-1C40-83E7-E06A45149CDF}" destId="{FCD6D4D9-4D8E-6440-9313-FD7E6D7FB7AB}" srcOrd="0" destOrd="0" presId="urn:microsoft.com/office/officeart/2005/8/layout/default"/>
    <dgm:cxn modelId="{953BCE4A-A70B-D443-9F8C-F99FDB991E13}" type="presParOf" srcId="{FCD6D4D9-4D8E-6440-9313-FD7E6D7FB7AB}" destId="{38389798-5C7D-4E4A-90CB-9FB22DE59542}" srcOrd="0" destOrd="0" presId="urn:microsoft.com/office/officeart/2005/8/layout/default"/>
    <dgm:cxn modelId="{6794C29A-8923-BE40-894B-8DF3594D9F42}" type="presParOf" srcId="{FCD6D4D9-4D8E-6440-9313-FD7E6D7FB7AB}" destId="{DFDE427C-06B2-6A4A-86EA-2E1578D504E6}" srcOrd="1" destOrd="0" presId="urn:microsoft.com/office/officeart/2005/8/layout/default"/>
    <dgm:cxn modelId="{400EE295-AC62-6542-BFCA-2489A5DBF647}" type="presParOf" srcId="{FCD6D4D9-4D8E-6440-9313-FD7E6D7FB7AB}" destId="{BADD937C-E6E5-B84F-AF40-FE839FECE025}" srcOrd="2" destOrd="0" presId="urn:microsoft.com/office/officeart/2005/8/layout/default"/>
    <dgm:cxn modelId="{16B9EF9C-1B13-444F-9C34-728E96044892}" type="presParOf" srcId="{FCD6D4D9-4D8E-6440-9313-FD7E6D7FB7AB}" destId="{180D42E4-9454-3941-AE2A-D3575A95E98D}" srcOrd="3" destOrd="0" presId="urn:microsoft.com/office/officeart/2005/8/layout/default"/>
    <dgm:cxn modelId="{45A8BF97-EB1E-EA40-B119-6AC500114FE8}" type="presParOf" srcId="{FCD6D4D9-4D8E-6440-9313-FD7E6D7FB7AB}" destId="{41854B5D-9B4F-3D4D-A154-376B6EFC03B7}" srcOrd="4" destOrd="0" presId="urn:microsoft.com/office/officeart/2005/8/layout/default"/>
    <dgm:cxn modelId="{1977275B-2A8D-214D-A6E9-29549A83EBB0}" type="presParOf" srcId="{FCD6D4D9-4D8E-6440-9313-FD7E6D7FB7AB}" destId="{FD6BBD9A-7D39-B44E-A2E7-E6C13CBC7704}" srcOrd="5" destOrd="0" presId="urn:microsoft.com/office/officeart/2005/8/layout/default"/>
    <dgm:cxn modelId="{7F255FFE-11AD-C247-80E3-87666246A35F}" type="presParOf" srcId="{FCD6D4D9-4D8E-6440-9313-FD7E6D7FB7AB}" destId="{E037E0E2-D45F-6543-A1A8-696A7E5C59D4}" srcOrd="6" destOrd="0" presId="urn:microsoft.com/office/officeart/2005/8/layout/default"/>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89798-5C7D-4E4A-90CB-9FB22DE59542}">
      <dsp:nvSpPr>
        <dsp:cNvPr id="0" name=""/>
        <dsp:cNvSpPr/>
      </dsp:nvSpPr>
      <dsp:spPr>
        <a:xfrm>
          <a:off x="992" y="355407"/>
          <a:ext cx="3869531" cy="2321718"/>
        </a:xfrm>
        <a:prstGeom prst="rect">
          <a:avLst/>
        </a:prstGeom>
        <a:noFill/>
        <a:ln w="254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0" kern="1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EGR – Exhaust Gas Re-circulation</a:t>
          </a:r>
        </a:p>
      </dsp:txBody>
      <dsp:txXfrm>
        <a:off x="992" y="355407"/>
        <a:ext cx="3869531" cy="2321718"/>
      </dsp:txXfrm>
    </dsp:sp>
    <dsp:sp modelId="{BADD937C-E6E5-B84F-AF40-FE839FECE025}">
      <dsp:nvSpPr>
        <dsp:cNvPr id="0" name=""/>
        <dsp:cNvSpPr/>
      </dsp:nvSpPr>
      <dsp:spPr>
        <a:xfrm>
          <a:off x="4257476" y="355407"/>
          <a:ext cx="3869531" cy="2321718"/>
        </a:xfrm>
        <a:prstGeom prst="rect">
          <a:avLst/>
        </a:prstGeom>
        <a:noFill/>
        <a:ln w="254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DLE – Dry Low Emissions</a:t>
          </a:r>
        </a:p>
      </dsp:txBody>
      <dsp:txXfrm>
        <a:off x="4257476" y="355407"/>
        <a:ext cx="3869531" cy="2321718"/>
      </dsp:txXfrm>
    </dsp:sp>
    <dsp:sp modelId="{41854B5D-9B4F-3D4D-A154-376B6EFC03B7}">
      <dsp:nvSpPr>
        <dsp:cNvPr id="0" name=""/>
        <dsp:cNvSpPr/>
      </dsp:nvSpPr>
      <dsp:spPr>
        <a:xfrm>
          <a:off x="992" y="3064079"/>
          <a:ext cx="3869531" cy="2321718"/>
        </a:xfrm>
        <a:prstGeom prst="rect">
          <a:avLst/>
        </a:prstGeom>
        <a:noFill/>
        <a:ln w="254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MILD – Moderate or Intense Low Oxygen Dilution</a:t>
          </a:r>
        </a:p>
      </dsp:txBody>
      <dsp:txXfrm>
        <a:off x="992" y="3064079"/>
        <a:ext cx="3869531" cy="2321718"/>
      </dsp:txXfrm>
    </dsp:sp>
    <dsp:sp modelId="{E037E0E2-D45F-6543-A1A8-696A7E5C59D4}">
      <dsp:nvSpPr>
        <dsp:cNvPr id="0" name=""/>
        <dsp:cNvSpPr/>
      </dsp:nvSpPr>
      <dsp:spPr>
        <a:xfrm>
          <a:off x="4257476" y="3064079"/>
          <a:ext cx="3869531" cy="2321718"/>
        </a:xfrm>
        <a:prstGeom prst="rect">
          <a:avLst/>
        </a:prstGeom>
        <a:noFill/>
        <a:ln w="25400" cap="flat" cmpd="sng" algn="ctr">
          <a:solidFill>
            <a:srgbClr val="00B05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a:ln>
                <a:solidFill>
                  <a:sysClr val="windowText" lastClr="000000"/>
                </a:solidFill>
              </a:ln>
              <a:solidFill>
                <a:sysClr val="windowText" lastClr="000000"/>
              </a:solidFill>
              <a:latin typeface="Times New Roman" panose="02020603050405020304" pitchFamily="18" charset="0"/>
              <a:cs typeface="Times New Roman" panose="02020603050405020304" pitchFamily="18" charset="0"/>
            </a:rPr>
            <a:t>RQL – Rich Burn; Quick Quench Lean </a:t>
          </a:r>
        </a:p>
      </dsp:txBody>
      <dsp:txXfrm>
        <a:off x="4257476" y="3064079"/>
        <a:ext cx="3869531" cy="232171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AA616B-8C8F-47E7-BD23-E4BC7AC04DA2}"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FD11E6-784C-4C9D-A1F0-8CA967976EAA}" type="slidenum">
              <a:rPr lang="en-US" smtClean="0"/>
              <a:t>‹#›</a:t>
            </a:fld>
            <a:endParaRPr lang="en-US"/>
          </a:p>
        </p:txBody>
      </p:sp>
    </p:spTree>
    <p:extLst>
      <p:ext uri="{BB962C8B-B14F-4D97-AF65-F5344CB8AC3E}">
        <p14:creationId xmlns:p14="http://schemas.microsoft.com/office/powerpoint/2010/main" val="3636961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b="0" i="0" u="none" strike="noStrike">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b="0" i="0" u="sng" strike="noStrike">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800" b="0" i="0" u="sng" strike="noStrike">
                <a:solidFill>
                  <a:srgbClr val="000000"/>
                </a:solidFill>
                <a:effectLst/>
                <a:latin typeface="Calibri" panose="020F0502020204030204" pitchFamily="34" charset="0"/>
              </a:rPr>
              <a:t>Explanation of selection of combustor material </a:t>
            </a:r>
            <a:r>
              <a:rPr lang="en-CA" sz="1800" b="0" i="0" u="none" strike="noStrike">
                <a:solidFill>
                  <a:srgbClr val="000000"/>
                </a:solidFill>
                <a:effectLst/>
                <a:latin typeface="Calibri" panose="020F0502020204030204" pitchFamily="34" charset="0"/>
              </a:rPr>
              <a:t>- In the primary zone, for example, the use of air for cooling the liner wall is precluded in order to avoid the generation of near-stoichiometric mixture ratios and the associated production of nitrogen oxides in the vicinity of the wall. As a result, the temperature and composition of gases in the primary zone create a demanding, reducing environment for the liner material. The concentrations of hydrogen alone and the concomitant demands of hydrogen embrittlement in particular have combined to require a major investment in materials research in support of RQL technology.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800" b="0" i="0" u="none" strike="noStrike">
              <a:solidFill>
                <a:srgbClr val="000000"/>
              </a:solidFill>
              <a:effectLst/>
              <a:latin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u="sng"/>
              <a:t>Quick Mix </a:t>
            </a:r>
            <a:r>
              <a:rPr lang="en-CA"/>
              <a:t>- A key to the success of the RQL is the efficacy of mixing the air with the effluent exiting the primary zone. The mixing of the injected air takes the reaction through the conditions most vulnerable for the high production of oxides of nitrogen</a:t>
            </a:r>
          </a:p>
        </p:txBody>
      </p:sp>
      <p:sp>
        <p:nvSpPr>
          <p:cNvPr id="4" name="Slide Number Placeholder 3"/>
          <p:cNvSpPr>
            <a:spLocks noGrp="1"/>
          </p:cNvSpPr>
          <p:nvPr>
            <p:ph type="sldNum" sz="quarter" idx="5"/>
          </p:nvPr>
        </p:nvSpPr>
        <p:spPr/>
        <p:txBody>
          <a:bodyPr/>
          <a:lstStyle/>
          <a:p>
            <a:fld id="{50FD11E6-784C-4C9D-A1F0-8CA967976EAA}" type="slidenum">
              <a:rPr lang="en-US" smtClean="0"/>
              <a:t>10</a:t>
            </a:fld>
            <a:endParaRPr lang="en-US"/>
          </a:p>
        </p:txBody>
      </p:sp>
    </p:spTree>
    <p:extLst>
      <p:ext uri="{BB962C8B-B14F-4D97-AF65-F5344CB8AC3E}">
        <p14:creationId xmlns:p14="http://schemas.microsoft.com/office/powerpoint/2010/main" val="1458547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50FD11E6-784C-4C9D-A1F0-8CA967976EAA}" type="slidenum">
              <a:rPr lang="en-US" smtClean="0"/>
              <a:t>11</a:t>
            </a:fld>
            <a:endParaRPr lang="en-US"/>
          </a:p>
        </p:txBody>
      </p:sp>
    </p:spTree>
    <p:extLst>
      <p:ext uri="{BB962C8B-B14F-4D97-AF65-F5344CB8AC3E}">
        <p14:creationId xmlns:p14="http://schemas.microsoft.com/office/powerpoint/2010/main" val="1073176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en-CA"/>
              <a:t>An analysis was conducted by the European Climate Foundation and the Transport and Environment into the cost of implementing Hydrogen in aviation. </a:t>
            </a:r>
          </a:p>
          <a:p>
            <a:r>
              <a:rPr lang="en-CA"/>
              <a:t>They determined that 299 billion euros would be needed between 2025 and 2050 to develop and run the hydrogen aviation value chain in Europe. </a:t>
            </a:r>
          </a:p>
          <a:p>
            <a:endParaRPr lang="en-CA"/>
          </a:p>
          <a:p>
            <a:r>
              <a:rPr lang="en-CA"/>
              <a:t>Assuming for an aircraft that enters into service in 2035 with a 2000 nm range most of the cost would be for the production of hydrogen and the next for the </a:t>
            </a:r>
            <a:r>
              <a:rPr lang="en-CA" err="1"/>
              <a:t>liquification</a:t>
            </a:r>
            <a:r>
              <a:rPr lang="en-CA"/>
              <a:t> of Hydrogen. And we can see that any changes to the design of the aircraft would only account for 5% of the total cost. </a:t>
            </a:r>
            <a:endParaRPr lang="en-US"/>
          </a:p>
          <a:p>
            <a:endParaRPr lang="en-US"/>
          </a:p>
          <a:p>
            <a:r>
              <a:rPr lang="en-US"/>
              <a:t>One possible way of avoiding the costs associated with having 100% hydrogen would be to have blends with jet fuel.</a:t>
            </a:r>
            <a:endParaRPr lang="en-CA"/>
          </a:p>
        </p:txBody>
      </p:sp>
      <p:sp>
        <p:nvSpPr>
          <p:cNvPr id="4" name="Slide Number Placeholder 3"/>
          <p:cNvSpPr>
            <a:spLocks noGrp="1"/>
          </p:cNvSpPr>
          <p:nvPr>
            <p:ph type="sldNum" sz="quarter" idx="5"/>
          </p:nvPr>
        </p:nvSpPr>
        <p:spPr/>
        <p:txBody>
          <a:bodyPr/>
          <a:lstStyle/>
          <a:p>
            <a:fld id="{50FD11E6-784C-4C9D-A1F0-8CA967976EAA}" type="slidenum">
              <a:rPr lang="en-US" smtClean="0"/>
              <a:t>15</a:t>
            </a:fld>
            <a:endParaRPr lang="en-US"/>
          </a:p>
        </p:txBody>
      </p:sp>
    </p:spTree>
    <p:extLst>
      <p:ext uri="{BB962C8B-B14F-4D97-AF65-F5344CB8AC3E}">
        <p14:creationId xmlns:p14="http://schemas.microsoft.com/office/powerpoint/2010/main" val="1124565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end goal of increasing hydrogen in Jet fuel is to have 100% hydrogen fuel powered aircraft in the future. </a:t>
            </a:r>
          </a:p>
          <a:p>
            <a:r>
              <a:rPr lang="en-CA"/>
              <a:t>With this in mind, there are a few design challenges that come with having hydrogen in an aircraft.</a:t>
            </a:r>
          </a:p>
          <a:p>
            <a:r>
              <a:rPr lang="en-CA"/>
              <a:t>Since hydrogen has high volume to energy characteristics, aircraft would be required to carry a larger volume of fuel than they do now. This can be done in two ways:</a:t>
            </a:r>
          </a:p>
          <a:p>
            <a:r>
              <a:rPr lang="en-CA"/>
              <a:t>Non-integral fuel tanks, which would be situated outside the aircraft either above the fuselage or on the wings, however they would need to be designed to cope with aerodynamic loads, and they must not increase drag – contribute to more fuel burn.</a:t>
            </a:r>
          </a:p>
          <a:p>
            <a:endParaRPr lang="en-CA"/>
          </a:p>
          <a:p>
            <a:r>
              <a:rPr lang="en-CA"/>
              <a:t>Integral tanks are located inside the fuselage and hence do not need to be designed to cope with drag, however these tanks would have an impact on the structural integrity of the fuselage. Additionally, the length and width of the fuselage would have to be increased to accommodate the fuel tanks.</a:t>
            </a:r>
          </a:p>
        </p:txBody>
      </p:sp>
      <p:sp>
        <p:nvSpPr>
          <p:cNvPr id="4" name="Slide Number Placeholder 3"/>
          <p:cNvSpPr>
            <a:spLocks noGrp="1"/>
          </p:cNvSpPr>
          <p:nvPr>
            <p:ph type="sldNum" sz="quarter" idx="5"/>
          </p:nvPr>
        </p:nvSpPr>
        <p:spPr/>
        <p:txBody>
          <a:bodyPr/>
          <a:lstStyle/>
          <a:p>
            <a:fld id="{50FD11E6-784C-4C9D-A1F0-8CA967976EAA}" type="slidenum">
              <a:rPr lang="en-US" smtClean="0"/>
              <a:t>16</a:t>
            </a:fld>
            <a:endParaRPr lang="en-US"/>
          </a:p>
        </p:txBody>
      </p:sp>
    </p:spTree>
    <p:extLst>
      <p:ext uri="{BB962C8B-B14F-4D97-AF65-F5344CB8AC3E}">
        <p14:creationId xmlns:p14="http://schemas.microsoft.com/office/powerpoint/2010/main" val="4246276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The end goal of increasing hydrogen in Jet fuel is to have 100% hydrogen fuel powered aircraft in the future. </a:t>
            </a:r>
          </a:p>
          <a:p>
            <a:r>
              <a:rPr lang="en-CA"/>
              <a:t>With this in mind, there are a few design challenges that come with having hydrogen in an aircraft.</a:t>
            </a:r>
          </a:p>
          <a:p>
            <a:r>
              <a:rPr lang="en-CA"/>
              <a:t>Since hydrogen has high volume to energy characteristics, aircraft would be required to carry a larger volume of fuel than they do now. This can be done in two ways:</a:t>
            </a:r>
          </a:p>
          <a:p>
            <a:r>
              <a:rPr lang="en-CA"/>
              <a:t>Non-integral fuel tanks, which would be situated outside the aircraft either above the fuselage or on the wings, however they would need to be designed to cope with aerodynamic loads, and they must not increase drag – contribute to more fuel burn.</a:t>
            </a:r>
          </a:p>
        </p:txBody>
      </p:sp>
      <p:sp>
        <p:nvSpPr>
          <p:cNvPr id="4" name="Slide Number Placeholder 3"/>
          <p:cNvSpPr>
            <a:spLocks noGrp="1"/>
          </p:cNvSpPr>
          <p:nvPr>
            <p:ph type="sldNum" sz="quarter" idx="5"/>
          </p:nvPr>
        </p:nvSpPr>
        <p:spPr/>
        <p:txBody>
          <a:bodyPr/>
          <a:lstStyle/>
          <a:p>
            <a:fld id="{50FD11E6-784C-4C9D-A1F0-8CA967976EAA}" type="slidenum">
              <a:rPr lang="en-US" smtClean="0"/>
              <a:t>17</a:t>
            </a:fld>
            <a:endParaRPr lang="en-US"/>
          </a:p>
        </p:txBody>
      </p:sp>
    </p:spTree>
    <p:extLst>
      <p:ext uri="{BB962C8B-B14F-4D97-AF65-F5344CB8AC3E}">
        <p14:creationId xmlns:p14="http://schemas.microsoft.com/office/powerpoint/2010/main" val="1929412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E1F34-94D3-FDA8-47F2-54D37AA37A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35FDDC9-1E1E-60C2-9A2E-939DB6CE47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230D60-5C1F-0373-2CFE-1D2C9956F16E}"/>
              </a:ext>
            </a:extLst>
          </p:cNvPr>
          <p:cNvSpPr>
            <a:spLocks noGrp="1"/>
          </p:cNvSpPr>
          <p:nvPr>
            <p:ph type="dt" sz="half" idx="10"/>
          </p:nvPr>
        </p:nvSpPr>
        <p:spPr/>
        <p:txBody>
          <a:bodyPr/>
          <a:lstStyle/>
          <a:p>
            <a:fld id="{16C96ADE-86E5-4BFA-9E08-EB697D5F63DC}" type="datetime1">
              <a:rPr lang="en-IN" smtClean="0"/>
              <a:t>09-12-2023</a:t>
            </a:fld>
            <a:endParaRPr lang="en-IN"/>
          </a:p>
        </p:txBody>
      </p:sp>
      <p:sp>
        <p:nvSpPr>
          <p:cNvPr id="5" name="Footer Placeholder 4">
            <a:extLst>
              <a:ext uri="{FF2B5EF4-FFF2-40B4-BE49-F238E27FC236}">
                <a16:creationId xmlns:a16="http://schemas.microsoft.com/office/drawing/2014/main" id="{FD73FC94-399C-8221-65D6-25C70B4B58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9D598-3E9B-3A90-ED98-2256B9EC74D9}"/>
              </a:ext>
            </a:extLst>
          </p:cNvPr>
          <p:cNvSpPr>
            <a:spLocks noGrp="1"/>
          </p:cNvSpPr>
          <p:nvPr>
            <p:ph type="sldNum" sz="quarter" idx="12"/>
          </p:nvPr>
        </p:nvSpPr>
        <p:spPr/>
        <p:txBody>
          <a:bodyPr/>
          <a:lstStyle/>
          <a:p>
            <a:fld id="{DBEB55AC-06D0-495C-B103-A3A67F3DE331}" type="slidenum">
              <a:rPr lang="en-IN" smtClean="0"/>
              <a:t>‹#›</a:t>
            </a:fld>
            <a:endParaRPr lang="en-IN"/>
          </a:p>
        </p:txBody>
      </p:sp>
    </p:spTree>
    <p:extLst>
      <p:ext uri="{BB962C8B-B14F-4D97-AF65-F5344CB8AC3E}">
        <p14:creationId xmlns:p14="http://schemas.microsoft.com/office/powerpoint/2010/main" val="3172721564"/>
      </p:ext>
    </p:extLst>
  </p:cSld>
  <p:clrMapOvr>
    <a:masterClrMapping/>
  </p:clrMapOvr>
  <p:transition>
    <p:fade/>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6FB8-55FC-7604-C487-2DD42E5819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1FACBF-5165-F0DE-557F-F00F4922D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A5CA7E-8699-6F3E-AAC4-5F4DDAD6BBA3}"/>
              </a:ext>
            </a:extLst>
          </p:cNvPr>
          <p:cNvSpPr>
            <a:spLocks noGrp="1"/>
          </p:cNvSpPr>
          <p:nvPr>
            <p:ph type="dt" sz="half" idx="10"/>
          </p:nvPr>
        </p:nvSpPr>
        <p:spPr/>
        <p:txBody>
          <a:bodyPr/>
          <a:lstStyle/>
          <a:p>
            <a:fld id="{5BE4AF54-5179-4915-B3E4-5238674BA67A}" type="datetime1">
              <a:rPr lang="en-IN" smtClean="0"/>
              <a:t>09-12-2023</a:t>
            </a:fld>
            <a:endParaRPr lang="en-IN"/>
          </a:p>
        </p:txBody>
      </p:sp>
      <p:sp>
        <p:nvSpPr>
          <p:cNvPr id="5" name="Footer Placeholder 4">
            <a:extLst>
              <a:ext uri="{FF2B5EF4-FFF2-40B4-BE49-F238E27FC236}">
                <a16:creationId xmlns:a16="http://schemas.microsoft.com/office/drawing/2014/main" id="{52BAE840-1A3A-5E88-0EB0-11577F8187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A1D8D5-34DB-B5FE-4159-AC5562E62161}"/>
              </a:ext>
            </a:extLst>
          </p:cNvPr>
          <p:cNvSpPr>
            <a:spLocks noGrp="1"/>
          </p:cNvSpPr>
          <p:nvPr>
            <p:ph type="sldNum" sz="quarter" idx="12"/>
          </p:nvPr>
        </p:nvSpPr>
        <p:spPr/>
        <p:txBody>
          <a:bodyPr/>
          <a:lstStyle/>
          <a:p>
            <a:fld id="{DBEB55AC-06D0-495C-B103-A3A67F3DE331}" type="slidenum">
              <a:rPr lang="en-IN" smtClean="0"/>
              <a:t>‹#›</a:t>
            </a:fld>
            <a:endParaRPr lang="en-IN"/>
          </a:p>
        </p:txBody>
      </p:sp>
    </p:spTree>
    <p:extLst>
      <p:ext uri="{BB962C8B-B14F-4D97-AF65-F5344CB8AC3E}">
        <p14:creationId xmlns:p14="http://schemas.microsoft.com/office/powerpoint/2010/main" val="421830955"/>
      </p:ext>
    </p:extLst>
  </p:cSld>
  <p:clrMapOvr>
    <a:masterClrMapping/>
  </p:clrMapOvr>
  <p:transition>
    <p:fade/>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496F4-72FE-8ADC-415B-DAE8992C37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1B490F-F55F-1E2F-700F-FC42C37515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C21D7E-F0CF-4202-AEB6-376C70B04CF9}"/>
              </a:ext>
            </a:extLst>
          </p:cNvPr>
          <p:cNvSpPr>
            <a:spLocks noGrp="1"/>
          </p:cNvSpPr>
          <p:nvPr>
            <p:ph type="dt" sz="half" idx="10"/>
          </p:nvPr>
        </p:nvSpPr>
        <p:spPr/>
        <p:txBody>
          <a:bodyPr/>
          <a:lstStyle/>
          <a:p>
            <a:fld id="{06FD2FBB-D362-471D-B872-2DB94AB72557}" type="datetime1">
              <a:rPr lang="en-IN" smtClean="0"/>
              <a:t>09-12-2023</a:t>
            </a:fld>
            <a:endParaRPr lang="en-IN"/>
          </a:p>
        </p:txBody>
      </p:sp>
      <p:sp>
        <p:nvSpPr>
          <p:cNvPr id="5" name="Footer Placeholder 4">
            <a:extLst>
              <a:ext uri="{FF2B5EF4-FFF2-40B4-BE49-F238E27FC236}">
                <a16:creationId xmlns:a16="http://schemas.microsoft.com/office/drawing/2014/main" id="{FF715771-AD1B-8CA2-DE86-278A45F46E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FE38C-591F-896D-D4EA-7872882F034A}"/>
              </a:ext>
            </a:extLst>
          </p:cNvPr>
          <p:cNvSpPr>
            <a:spLocks noGrp="1"/>
          </p:cNvSpPr>
          <p:nvPr>
            <p:ph type="sldNum" sz="quarter" idx="12"/>
          </p:nvPr>
        </p:nvSpPr>
        <p:spPr/>
        <p:txBody>
          <a:bodyPr/>
          <a:lstStyle/>
          <a:p>
            <a:fld id="{DBEB55AC-06D0-495C-B103-A3A67F3DE331}" type="slidenum">
              <a:rPr lang="en-IN" smtClean="0"/>
              <a:t>‹#›</a:t>
            </a:fld>
            <a:endParaRPr lang="en-IN"/>
          </a:p>
        </p:txBody>
      </p:sp>
    </p:spTree>
    <p:extLst>
      <p:ext uri="{BB962C8B-B14F-4D97-AF65-F5344CB8AC3E}">
        <p14:creationId xmlns:p14="http://schemas.microsoft.com/office/powerpoint/2010/main" val="3615425416"/>
      </p:ext>
    </p:extLst>
  </p:cSld>
  <p:clrMapOvr>
    <a:masterClrMapping/>
  </p:clrMapOvr>
  <p:transition>
    <p:fade/>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BD9E-D886-10D4-D03D-766CAF478A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B44414-E296-220B-8756-B1935A482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0776E-D583-9A16-2C65-B3E66204731C}"/>
              </a:ext>
            </a:extLst>
          </p:cNvPr>
          <p:cNvSpPr>
            <a:spLocks noGrp="1"/>
          </p:cNvSpPr>
          <p:nvPr>
            <p:ph type="dt" sz="half" idx="10"/>
          </p:nvPr>
        </p:nvSpPr>
        <p:spPr/>
        <p:txBody>
          <a:bodyPr/>
          <a:lstStyle/>
          <a:p>
            <a:fld id="{B31D57C6-AD3C-4979-916B-A5A15FB8D7A2}" type="datetime1">
              <a:rPr lang="en-IN" smtClean="0"/>
              <a:t>09-12-2023</a:t>
            </a:fld>
            <a:endParaRPr lang="en-IN"/>
          </a:p>
        </p:txBody>
      </p:sp>
      <p:sp>
        <p:nvSpPr>
          <p:cNvPr id="5" name="Footer Placeholder 4">
            <a:extLst>
              <a:ext uri="{FF2B5EF4-FFF2-40B4-BE49-F238E27FC236}">
                <a16:creationId xmlns:a16="http://schemas.microsoft.com/office/drawing/2014/main" id="{128B9EFA-2453-4B22-61D4-2046B00870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5D58E0-CCB8-8F2A-F985-174B4FDF6EF8}"/>
              </a:ext>
            </a:extLst>
          </p:cNvPr>
          <p:cNvSpPr>
            <a:spLocks noGrp="1"/>
          </p:cNvSpPr>
          <p:nvPr>
            <p:ph type="sldNum" sz="quarter" idx="12"/>
          </p:nvPr>
        </p:nvSpPr>
        <p:spPr/>
        <p:txBody>
          <a:bodyPr/>
          <a:lstStyle/>
          <a:p>
            <a:fld id="{DBEB55AC-06D0-495C-B103-A3A67F3DE331}" type="slidenum">
              <a:rPr lang="en-IN" smtClean="0"/>
              <a:t>‹#›</a:t>
            </a:fld>
            <a:endParaRPr lang="en-IN"/>
          </a:p>
        </p:txBody>
      </p:sp>
      <p:pic>
        <p:nvPicPr>
          <p:cNvPr id="7" name="Picture 2" descr="Les logos de McGill | Identité visuelle de McGill - McGill University">
            <a:extLst>
              <a:ext uri="{FF2B5EF4-FFF2-40B4-BE49-F238E27FC236}">
                <a16:creationId xmlns:a16="http://schemas.microsoft.com/office/drawing/2014/main" id="{D761D858-40AE-0F4D-CDC8-846D0DA92ED0}"/>
              </a:ext>
            </a:extLst>
          </p:cNvPr>
          <p:cNvPicPr>
            <a:picLocks noChangeAspect="1" noChangeArrowheads="1"/>
          </p:cNvPicPr>
          <p:nvPr userDrawn="1"/>
        </p:nvPicPr>
        <p:blipFill>
          <a:blip r:embed="rId2">
            <a:alphaModFix amt="45000"/>
            <a:extLst>
              <a:ext uri="{28A0092B-C50C-407E-A947-70E740481C1C}">
                <a14:useLocalDpi xmlns:a14="http://schemas.microsoft.com/office/drawing/2010/main" val="0"/>
              </a:ext>
            </a:extLst>
          </a:blip>
          <a:srcRect/>
          <a:stretch>
            <a:fillRect/>
          </a:stretch>
        </p:blipFill>
        <p:spPr bwMode="auto">
          <a:xfrm>
            <a:off x="8992772" y="5836475"/>
            <a:ext cx="3199228" cy="103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570517"/>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C176-872D-B639-AE97-DBEC9C1FB1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F9B542-54A0-8D39-FAA5-A777098BED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992E4D-0274-26DF-4DC2-6066564586B5}"/>
              </a:ext>
            </a:extLst>
          </p:cNvPr>
          <p:cNvSpPr>
            <a:spLocks noGrp="1"/>
          </p:cNvSpPr>
          <p:nvPr>
            <p:ph type="dt" sz="half" idx="10"/>
          </p:nvPr>
        </p:nvSpPr>
        <p:spPr/>
        <p:txBody>
          <a:bodyPr/>
          <a:lstStyle/>
          <a:p>
            <a:fld id="{511DA28C-E6A6-466D-A143-E087FF5338E4}" type="datetime1">
              <a:rPr lang="en-IN" smtClean="0"/>
              <a:t>09-12-2023</a:t>
            </a:fld>
            <a:endParaRPr lang="en-IN"/>
          </a:p>
        </p:txBody>
      </p:sp>
      <p:sp>
        <p:nvSpPr>
          <p:cNvPr id="5" name="Footer Placeholder 4">
            <a:extLst>
              <a:ext uri="{FF2B5EF4-FFF2-40B4-BE49-F238E27FC236}">
                <a16:creationId xmlns:a16="http://schemas.microsoft.com/office/drawing/2014/main" id="{1D0D5838-6B8C-6B8C-88D3-152DB09479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1694A7-B20A-41C5-C07D-4E0C37E9BD9A}"/>
              </a:ext>
            </a:extLst>
          </p:cNvPr>
          <p:cNvSpPr>
            <a:spLocks noGrp="1"/>
          </p:cNvSpPr>
          <p:nvPr>
            <p:ph type="sldNum" sz="quarter" idx="12"/>
          </p:nvPr>
        </p:nvSpPr>
        <p:spPr/>
        <p:txBody>
          <a:bodyPr/>
          <a:lstStyle/>
          <a:p>
            <a:fld id="{DBEB55AC-06D0-495C-B103-A3A67F3DE331}" type="slidenum">
              <a:rPr lang="en-IN" smtClean="0"/>
              <a:t>‹#›</a:t>
            </a:fld>
            <a:endParaRPr lang="en-IN"/>
          </a:p>
        </p:txBody>
      </p:sp>
    </p:spTree>
    <p:extLst>
      <p:ext uri="{BB962C8B-B14F-4D97-AF65-F5344CB8AC3E}">
        <p14:creationId xmlns:p14="http://schemas.microsoft.com/office/powerpoint/2010/main" val="64610803"/>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1426-4DF7-E0F9-5BE8-114A9C1792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FB5E59-EAA0-EBC7-22D3-7B9307205C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B57C416-6CEF-4983-92C8-F3820FAB90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CCED3E-812D-48CE-AD94-8FC98DA627F7}"/>
              </a:ext>
            </a:extLst>
          </p:cNvPr>
          <p:cNvSpPr>
            <a:spLocks noGrp="1"/>
          </p:cNvSpPr>
          <p:nvPr>
            <p:ph type="dt" sz="half" idx="10"/>
          </p:nvPr>
        </p:nvSpPr>
        <p:spPr/>
        <p:txBody>
          <a:bodyPr/>
          <a:lstStyle/>
          <a:p>
            <a:fld id="{D7312A99-25EE-4964-812F-065D4E933706}" type="datetime1">
              <a:rPr lang="en-IN" smtClean="0"/>
              <a:t>09-12-2023</a:t>
            </a:fld>
            <a:endParaRPr lang="en-IN"/>
          </a:p>
        </p:txBody>
      </p:sp>
      <p:sp>
        <p:nvSpPr>
          <p:cNvPr id="6" name="Footer Placeholder 5">
            <a:extLst>
              <a:ext uri="{FF2B5EF4-FFF2-40B4-BE49-F238E27FC236}">
                <a16:creationId xmlns:a16="http://schemas.microsoft.com/office/drawing/2014/main" id="{43A16E9B-54C6-46F1-E251-8FD5250F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F660D6-A67F-0B5C-87A4-FC3E1FC8AC49}"/>
              </a:ext>
            </a:extLst>
          </p:cNvPr>
          <p:cNvSpPr>
            <a:spLocks noGrp="1"/>
          </p:cNvSpPr>
          <p:nvPr>
            <p:ph type="sldNum" sz="quarter" idx="12"/>
          </p:nvPr>
        </p:nvSpPr>
        <p:spPr/>
        <p:txBody>
          <a:bodyPr/>
          <a:lstStyle/>
          <a:p>
            <a:fld id="{DBEB55AC-06D0-495C-B103-A3A67F3DE331}" type="slidenum">
              <a:rPr lang="en-IN" smtClean="0"/>
              <a:t>‹#›</a:t>
            </a:fld>
            <a:endParaRPr lang="en-IN"/>
          </a:p>
        </p:txBody>
      </p:sp>
      <p:pic>
        <p:nvPicPr>
          <p:cNvPr id="8" name="Picture 2" descr="Les logos de McGill | Identité visuelle de McGill - McGill University">
            <a:extLst>
              <a:ext uri="{FF2B5EF4-FFF2-40B4-BE49-F238E27FC236}">
                <a16:creationId xmlns:a16="http://schemas.microsoft.com/office/drawing/2014/main" id="{106CCCE7-87D6-5052-3086-BE724CE3D350}"/>
              </a:ext>
            </a:extLst>
          </p:cNvPr>
          <p:cNvPicPr>
            <a:picLocks noChangeAspect="1" noChangeArrowheads="1"/>
          </p:cNvPicPr>
          <p:nvPr userDrawn="1"/>
        </p:nvPicPr>
        <p:blipFill>
          <a:blip r:embed="rId2">
            <a:alphaModFix amt="45000"/>
            <a:extLst>
              <a:ext uri="{28A0092B-C50C-407E-A947-70E740481C1C}">
                <a14:useLocalDpi xmlns:a14="http://schemas.microsoft.com/office/drawing/2010/main" val="0"/>
              </a:ext>
            </a:extLst>
          </a:blip>
          <a:srcRect/>
          <a:stretch>
            <a:fillRect/>
          </a:stretch>
        </p:blipFill>
        <p:spPr bwMode="auto">
          <a:xfrm>
            <a:off x="8992772" y="5818251"/>
            <a:ext cx="3199228" cy="103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494741"/>
      </p:ext>
    </p:extLst>
  </p:cSld>
  <p:clrMapOvr>
    <a:masterClrMapping/>
  </p:clrMapOvr>
  <p:transition>
    <p:fade/>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073A-EF75-9F77-4D1A-AFA6521421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3B234C-0B98-B04F-3ABC-B86BCD2667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67CC2B-0A20-6358-A16E-725F279E68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FCA9D4-746E-19EF-4346-23D82F2986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80117E-50C0-5FD7-3CC0-ACA970981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EEEFC87-DE27-2F8D-0FDF-61D36C21C402}"/>
              </a:ext>
            </a:extLst>
          </p:cNvPr>
          <p:cNvSpPr>
            <a:spLocks noGrp="1"/>
          </p:cNvSpPr>
          <p:nvPr>
            <p:ph type="dt" sz="half" idx="10"/>
          </p:nvPr>
        </p:nvSpPr>
        <p:spPr/>
        <p:txBody>
          <a:bodyPr/>
          <a:lstStyle/>
          <a:p>
            <a:fld id="{3D69F114-0005-4510-B112-30C0FCB48A5E}" type="datetime1">
              <a:rPr lang="en-IN" smtClean="0"/>
              <a:t>09-12-2023</a:t>
            </a:fld>
            <a:endParaRPr lang="en-IN"/>
          </a:p>
        </p:txBody>
      </p:sp>
      <p:sp>
        <p:nvSpPr>
          <p:cNvPr id="8" name="Footer Placeholder 7">
            <a:extLst>
              <a:ext uri="{FF2B5EF4-FFF2-40B4-BE49-F238E27FC236}">
                <a16:creationId xmlns:a16="http://schemas.microsoft.com/office/drawing/2014/main" id="{7C2ACF2C-1385-3F6D-413A-2E302C20D9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4B3FE5-399F-903C-79B3-F1FD7BCB40A3}"/>
              </a:ext>
            </a:extLst>
          </p:cNvPr>
          <p:cNvSpPr>
            <a:spLocks noGrp="1"/>
          </p:cNvSpPr>
          <p:nvPr>
            <p:ph type="sldNum" sz="quarter" idx="12"/>
          </p:nvPr>
        </p:nvSpPr>
        <p:spPr/>
        <p:txBody>
          <a:bodyPr/>
          <a:lstStyle/>
          <a:p>
            <a:fld id="{DBEB55AC-06D0-495C-B103-A3A67F3DE331}" type="slidenum">
              <a:rPr lang="en-IN" smtClean="0"/>
              <a:t>‹#›</a:t>
            </a:fld>
            <a:endParaRPr lang="en-IN"/>
          </a:p>
        </p:txBody>
      </p:sp>
      <p:pic>
        <p:nvPicPr>
          <p:cNvPr id="10" name="Picture 2" descr="Les logos de McGill | Identité visuelle de McGill - McGill University">
            <a:extLst>
              <a:ext uri="{FF2B5EF4-FFF2-40B4-BE49-F238E27FC236}">
                <a16:creationId xmlns:a16="http://schemas.microsoft.com/office/drawing/2014/main" id="{8BD1848C-BE91-E089-18F9-203782415E6F}"/>
              </a:ext>
            </a:extLst>
          </p:cNvPr>
          <p:cNvPicPr>
            <a:picLocks noChangeAspect="1" noChangeArrowheads="1"/>
          </p:cNvPicPr>
          <p:nvPr userDrawn="1"/>
        </p:nvPicPr>
        <p:blipFill>
          <a:blip r:embed="rId2">
            <a:alphaModFix amt="45000"/>
            <a:extLst>
              <a:ext uri="{28A0092B-C50C-407E-A947-70E740481C1C}">
                <a14:useLocalDpi xmlns:a14="http://schemas.microsoft.com/office/drawing/2010/main" val="0"/>
              </a:ext>
            </a:extLst>
          </a:blip>
          <a:srcRect/>
          <a:stretch>
            <a:fillRect/>
          </a:stretch>
        </p:blipFill>
        <p:spPr bwMode="auto">
          <a:xfrm>
            <a:off x="8992772" y="5818251"/>
            <a:ext cx="3199228" cy="103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699460"/>
      </p:ext>
    </p:extLst>
  </p:cSld>
  <p:clrMapOvr>
    <a:masterClrMapping/>
  </p:clrMapOvr>
  <p:transition>
    <p:fade/>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E6478-2B09-014C-9FA0-6D21E46EFE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76070C0-6B7A-F4E7-BF27-6CF4D716A669}"/>
              </a:ext>
            </a:extLst>
          </p:cNvPr>
          <p:cNvSpPr>
            <a:spLocks noGrp="1"/>
          </p:cNvSpPr>
          <p:nvPr>
            <p:ph type="dt" sz="half" idx="10"/>
          </p:nvPr>
        </p:nvSpPr>
        <p:spPr/>
        <p:txBody>
          <a:bodyPr/>
          <a:lstStyle/>
          <a:p>
            <a:fld id="{2BA09644-70D6-49B3-A95F-6557306BF114}" type="datetime1">
              <a:rPr lang="en-IN" smtClean="0"/>
              <a:t>09-12-2023</a:t>
            </a:fld>
            <a:endParaRPr lang="en-IN"/>
          </a:p>
        </p:txBody>
      </p:sp>
      <p:sp>
        <p:nvSpPr>
          <p:cNvPr id="4" name="Footer Placeholder 3">
            <a:extLst>
              <a:ext uri="{FF2B5EF4-FFF2-40B4-BE49-F238E27FC236}">
                <a16:creationId xmlns:a16="http://schemas.microsoft.com/office/drawing/2014/main" id="{4EC8256B-20AC-54D5-3CDF-0799163A23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99E0CC6-7850-C5AD-DBA8-F16BFB989907}"/>
              </a:ext>
            </a:extLst>
          </p:cNvPr>
          <p:cNvSpPr>
            <a:spLocks noGrp="1"/>
          </p:cNvSpPr>
          <p:nvPr>
            <p:ph type="sldNum" sz="quarter" idx="12"/>
          </p:nvPr>
        </p:nvSpPr>
        <p:spPr/>
        <p:txBody>
          <a:bodyPr/>
          <a:lstStyle/>
          <a:p>
            <a:fld id="{DBEB55AC-06D0-495C-B103-A3A67F3DE331}" type="slidenum">
              <a:rPr lang="en-IN" smtClean="0"/>
              <a:t>‹#›</a:t>
            </a:fld>
            <a:endParaRPr lang="en-IN"/>
          </a:p>
        </p:txBody>
      </p:sp>
      <p:pic>
        <p:nvPicPr>
          <p:cNvPr id="6" name="Picture 2" descr="Les logos de McGill | Identité visuelle de McGill - McGill University">
            <a:extLst>
              <a:ext uri="{FF2B5EF4-FFF2-40B4-BE49-F238E27FC236}">
                <a16:creationId xmlns:a16="http://schemas.microsoft.com/office/drawing/2014/main" id="{504D1717-D07B-E2C4-7CB5-CD86AC3F92A9}"/>
              </a:ext>
            </a:extLst>
          </p:cNvPr>
          <p:cNvPicPr>
            <a:picLocks noChangeAspect="1" noChangeArrowheads="1"/>
          </p:cNvPicPr>
          <p:nvPr userDrawn="1"/>
        </p:nvPicPr>
        <p:blipFill>
          <a:blip r:embed="rId2">
            <a:alphaModFix amt="45000"/>
            <a:extLst>
              <a:ext uri="{28A0092B-C50C-407E-A947-70E740481C1C}">
                <a14:useLocalDpi xmlns:a14="http://schemas.microsoft.com/office/drawing/2010/main" val="0"/>
              </a:ext>
            </a:extLst>
          </a:blip>
          <a:srcRect/>
          <a:stretch>
            <a:fillRect/>
          </a:stretch>
        </p:blipFill>
        <p:spPr bwMode="auto">
          <a:xfrm>
            <a:off x="8992772" y="5818251"/>
            <a:ext cx="3199228" cy="103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385875"/>
      </p:ext>
    </p:extLst>
  </p:cSld>
  <p:clrMapOvr>
    <a:masterClrMapping/>
  </p:clrMapOvr>
  <p:transition>
    <p:fade/>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D6796-6E81-7F10-1E1F-201D29D06894}"/>
              </a:ext>
            </a:extLst>
          </p:cNvPr>
          <p:cNvSpPr>
            <a:spLocks noGrp="1"/>
          </p:cNvSpPr>
          <p:nvPr>
            <p:ph type="dt" sz="half" idx="10"/>
          </p:nvPr>
        </p:nvSpPr>
        <p:spPr/>
        <p:txBody>
          <a:bodyPr/>
          <a:lstStyle/>
          <a:p>
            <a:fld id="{94F46FE2-067A-4CBA-928B-CED5E5A9BF2D}" type="datetime1">
              <a:rPr lang="en-IN" smtClean="0"/>
              <a:t>09-12-2023</a:t>
            </a:fld>
            <a:endParaRPr lang="en-IN"/>
          </a:p>
        </p:txBody>
      </p:sp>
      <p:sp>
        <p:nvSpPr>
          <p:cNvPr id="3" name="Footer Placeholder 2">
            <a:extLst>
              <a:ext uri="{FF2B5EF4-FFF2-40B4-BE49-F238E27FC236}">
                <a16:creationId xmlns:a16="http://schemas.microsoft.com/office/drawing/2014/main" id="{379F0309-4FD0-ECA0-B83A-E7907679B08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FAEAEEB-7369-5415-5756-1C842A70BB2D}"/>
              </a:ext>
            </a:extLst>
          </p:cNvPr>
          <p:cNvSpPr>
            <a:spLocks noGrp="1"/>
          </p:cNvSpPr>
          <p:nvPr>
            <p:ph type="sldNum" sz="quarter" idx="12"/>
          </p:nvPr>
        </p:nvSpPr>
        <p:spPr/>
        <p:txBody>
          <a:bodyPr/>
          <a:lstStyle/>
          <a:p>
            <a:fld id="{DBEB55AC-06D0-495C-B103-A3A67F3DE331}" type="slidenum">
              <a:rPr lang="en-IN" smtClean="0"/>
              <a:t>‹#›</a:t>
            </a:fld>
            <a:endParaRPr lang="en-IN"/>
          </a:p>
        </p:txBody>
      </p:sp>
    </p:spTree>
    <p:extLst>
      <p:ext uri="{BB962C8B-B14F-4D97-AF65-F5344CB8AC3E}">
        <p14:creationId xmlns:p14="http://schemas.microsoft.com/office/powerpoint/2010/main" val="230774892"/>
      </p:ext>
    </p:extLst>
  </p:cSld>
  <p:clrMapOvr>
    <a:masterClrMapping/>
  </p:clrMapOvr>
  <p:transition>
    <p:fade/>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54C1A-3FAE-69D0-5F06-A10F9C823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1F7D42-2487-6928-C062-877B801383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2BFB30-F6D5-69BC-2AB3-63CFE0355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FB4287-6B9C-C8E9-B845-B7784FC8BA75}"/>
              </a:ext>
            </a:extLst>
          </p:cNvPr>
          <p:cNvSpPr>
            <a:spLocks noGrp="1"/>
          </p:cNvSpPr>
          <p:nvPr>
            <p:ph type="dt" sz="half" idx="10"/>
          </p:nvPr>
        </p:nvSpPr>
        <p:spPr/>
        <p:txBody>
          <a:bodyPr/>
          <a:lstStyle/>
          <a:p>
            <a:fld id="{FA376BAF-5BBF-4A3C-8A3E-998473CD2BCA}" type="datetime1">
              <a:rPr lang="en-IN" smtClean="0"/>
              <a:t>09-12-2023</a:t>
            </a:fld>
            <a:endParaRPr lang="en-IN"/>
          </a:p>
        </p:txBody>
      </p:sp>
      <p:sp>
        <p:nvSpPr>
          <p:cNvPr id="6" name="Footer Placeholder 5">
            <a:extLst>
              <a:ext uri="{FF2B5EF4-FFF2-40B4-BE49-F238E27FC236}">
                <a16:creationId xmlns:a16="http://schemas.microsoft.com/office/drawing/2014/main" id="{A17BAFC9-ED68-40AE-6B4D-5532446B9A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861E1-515F-39A2-6C3D-C361006E17ED}"/>
              </a:ext>
            </a:extLst>
          </p:cNvPr>
          <p:cNvSpPr>
            <a:spLocks noGrp="1"/>
          </p:cNvSpPr>
          <p:nvPr>
            <p:ph type="sldNum" sz="quarter" idx="12"/>
          </p:nvPr>
        </p:nvSpPr>
        <p:spPr/>
        <p:txBody>
          <a:bodyPr/>
          <a:lstStyle/>
          <a:p>
            <a:fld id="{DBEB55AC-06D0-495C-B103-A3A67F3DE331}" type="slidenum">
              <a:rPr lang="en-IN" smtClean="0"/>
              <a:t>‹#›</a:t>
            </a:fld>
            <a:endParaRPr lang="en-IN"/>
          </a:p>
        </p:txBody>
      </p:sp>
      <p:pic>
        <p:nvPicPr>
          <p:cNvPr id="8" name="Picture 2" descr="Les logos de McGill | Identité visuelle de McGill - McGill University">
            <a:extLst>
              <a:ext uri="{FF2B5EF4-FFF2-40B4-BE49-F238E27FC236}">
                <a16:creationId xmlns:a16="http://schemas.microsoft.com/office/drawing/2014/main" id="{6214AD39-1F02-B9CD-73AF-4F6AD6DF6F40}"/>
              </a:ext>
            </a:extLst>
          </p:cNvPr>
          <p:cNvPicPr>
            <a:picLocks noChangeAspect="1" noChangeArrowheads="1"/>
          </p:cNvPicPr>
          <p:nvPr userDrawn="1"/>
        </p:nvPicPr>
        <p:blipFill>
          <a:blip r:embed="rId2">
            <a:alphaModFix amt="45000"/>
            <a:extLst>
              <a:ext uri="{28A0092B-C50C-407E-A947-70E740481C1C}">
                <a14:useLocalDpi xmlns:a14="http://schemas.microsoft.com/office/drawing/2010/main" val="0"/>
              </a:ext>
            </a:extLst>
          </a:blip>
          <a:srcRect/>
          <a:stretch>
            <a:fillRect/>
          </a:stretch>
        </p:blipFill>
        <p:spPr bwMode="auto">
          <a:xfrm>
            <a:off x="8992772" y="23286"/>
            <a:ext cx="3199228" cy="1039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704139"/>
      </p:ext>
    </p:extLst>
  </p:cSld>
  <p:clrMapOvr>
    <a:masterClrMapping/>
  </p:clrMapOvr>
  <p:transition>
    <p:fade/>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D626-4574-02D9-CDAB-18A2C9DFA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7CC3F6-5C3D-8D03-8F6D-DC4F1B73F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801022-7CD8-BE18-85AB-1017CA880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2C73-B52A-8EE3-6AFC-6DF0237981FE}"/>
              </a:ext>
            </a:extLst>
          </p:cNvPr>
          <p:cNvSpPr>
            <a:spLocks noGrp="1"/>
          </p:cNvSpPr>
          <p:nvPr>
            <p:ph type="dt" sz="half" idx="10"/>
          </p:nvPr>
        </p:nvSpPr>
        <p:spPr/>
        <p:txBody>
          <a:bodyPr/>
          <a:lstStyle/>
          <a:p>
            <a:fld id="{24818D5A-2B24-4F42-B89C-70723B0AC9E3}" type="datetime1">
              <a:rPr lang="en-IN" smtClean="0"/>
              <a:t>09-12-2023</a:t>
            </a:fld>
            <a:endParaRPr lang="en-IN"/>
          </a:p>
        </p:txBody>
      </p:sp>
      <p:sp>
        <p:nvSpPr>
          <p:cNvPr id="6" name="Footer Placeholder 5">
            <a:extLst>
              <a:ext uri="{FF2B5EF4-FFF2-40B4-BE49-F238E27FC236}">
                <a16:creationId xmlns:a16="http://schemas.microsoft.com/office/drawing/2014/main" id="{C333D94F-B376-BA53-D63F-26EEEFE6C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ED0337-7EE6-1062-4496-FD6CDD088E4C}"/>
              </a:ext>
            </a:extLst>
          </p:cNvPr>
          <p:cNvSpPr>
            <a:spLocks noGrp="1"/>
          </p:cNvSpPr>
          <p:nvPr>
            <p:ph type="sldNum" sz="quarter" idx="12"/>
          </p:nvPr>
        </p:nvSpPr>
        <p:spPr/>
        <p:txBody>
          <a:bodyPr/>
          <a:lstStyle/>
          <a:p>
            <a:fld id="{DBEB55AC-06D0-495C-B103-A3A67F3DE331}" type="slidenum">
              <a:rPr lang="en-IN" smtClean="0"/>
              <a:t>‹#›</a:t>
            </a:fld>
            <a:endParaRPr lang="en-IN"/>
          </a:p>
        </p:txBody>
      </p:sp>
    </p:spTree>
    <p:extLst>
      <p:ext uri="{BB962C8B-B14F-4D97-AF65-F5344CB8AC3E}">
        <p14:creationId xmlns:p14="http://schemas.microsoft.com/office/powerpoint/2010/main" val="3786566081"/>
      </p:ext>
    </p:extLst>
  </p:cSld>
  <p:clrMapOvr>
    <a:masterClrMapping/>
  </p:clrMapOvr>
  <p:transition>
    <p:fade/>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0DC65F-A3BE-A32D-9F0E-F5DA9765C5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442317-27BD-CDB4-950D-9EEFD4C850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FA27AB-6F92-7856-CBC9-0CE798713A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E0C65-596F-436B-B927-DEA3B493A3E8}" type="datetime1">
              <a:rPr lang="en-IN" smtClean="0"/>
              <a:t>09-12-2023</a:t>
            </a:fld>
            <a:endParaRPr lang="en-IN"/>
          </a:p>
        </p:txBody>
      </p:sp>
      <p:sp>
        <p:nvSpPr>
          <p:cNvPr id="5" name="Footer Placeholder 4">
            <a:extLst>
              <a:ext uri="{FF2B5EF4-FFF2-40B4-BE49-F238E27FC236}">
                <a16:creationId xmlns:a16="http://schemas.microsoft.com/office/drawing/2014/main" id="{742487EC-12EA-7213-3F3F-83ECCB321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68FBD2-D197-800B-51D5-43EB67357A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B55AC-06D0-495C-B103-A3A67F3DE331}" type="slidenum">
              <a:rPr lang="en-IN" smtClean="0"/>
              <a:t>‹#›</a:t>
            </a:fld>
            <a:endParaRPr lang="en-IN"/>
          </a:p>
        </p:txBody>
      </p:sp>
    </p:spTree>
    <p:extLst>
      <p:ext uri="{BB962C8B-B14F-4D97-AF65-F5344CB8AC3E}">
        <p14:creationId xmlns:p14="http://schemas.microsoft.com/office/powerpoint/2010/main" val="19330058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18_F5B200AC.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microsoft.com/office/2018/10/relationships/comments" Target="../comments/modernComment_115_63B38883.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8/10/relationships/comments" Target="../comments/modernComment_11C_884F4BE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21_83914308.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1A_C94327D7.xml"/><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3.jpeg"/></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diagramLayout" Target="../diagrams/layout1.xml"/><Relationship Id="rId7" Type="http://schemas.openxmlformats.org/officeDocument/2006/relationships/image" Target="../media/image12.png"/><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7A6D-FF46-D1C6-A4E8-915096F7D2D2}"/>
              </a:ext>
            </a:extLst>
          </p:cNvPr>
          <p:cNvSpPr>
            <a:spLocks noGrp="1"/>
          </p:cNvSpPr>
          <p:nvPr>
            <p:ph type="ctrTitle"/>
          </p:nvPr>
        </p:nvSpPr>
        <p:spPr>
          <a:xfrm>
            <a:off x="1709529" y="1529468"/>
            <a:ext cx="8772939" cy="1186924"/>
          </a:xfrm>
        </p:spPr>
        <p:txBody>
          <a:bodyPr>
            <a:normAutofit/>
          </a:bodyPr>
          <a:lstStyle/>
          <a:p>
            <a:r>
              <a:rPr lang="en-CA" sz="2400">
                <a:latin typeface="Times New Roman"/>
                <a:cs typeface="Times New Roman"/>
              </a:rPr>
              <a:t>MECH 652/MECH 447</a:t>
            </a:r>
            <a:br>
              <a:rPr lang="en-CA" sz="2400">
                <a:latin typeface="Times New Roman" panose="02020603050405020304" pitchFamily="18" charset="0"/>
                <a:cs typeface="Times New Roman" panose="02020603050405020304" pitchFamily="18" charset="0"/>
              </a:rPr>
            </a:br>
            <a:r>
              <a:rPr lang="en-CA" sz="2400">
                <a:latin typeface="Times New Roman"/>
                <a:cs typeface="Times New Roman"/>
              </a:rPr>
              <a:t>Dynamics of Combustion</a:t>
            </a:r>
            <a:endParaRPr lang="en-IN" sz="2400">
              <a:latin typeface="Times New Roman"/>
              <a:cs typeface="Times New Roman"/>
            </a:endParaRPr>
          </a:p>
        </p:txBody>
      </p:sp>
      <p:sp>
        <p:nvSpPr>
          <p:cNvPr id="3" name="Subtitle 2">
            <a:extLst>
              <a:ext uri="{FF2B5EF4-FFF2-40B4-BE49-F238E27FC236}">
                <a16:creationId xmlns:a16="http://schemas.microsoft.com/office/drawing/2014/main" id="{9D915805-B361-2F40-41DC-6EDCCDC6FFF9}"/>
              </a:ext>
            </a:extLst>
          </p:cNvPr>
          <p:cNvSpPr>
            <a:spLocks noGrp="1"/>
          </p:cNvSpPr>
          <p:nvPr>
            <p:ph type="subTitle" idx="1"/>
          </p:nvPr>
        </p:nvSpPr>
        <p:spPr>
          <a:xfrm>
            <a:off x="1523998" y="4928146"/>
            <a:ext cx="9144000" cy="1655762"/>
          </a:xfrm>
        </p:spPr>
        <p:txBody>
          <a:bodyPr vert="horz" lIns="91440" tIns="45720" rIns="91440" bIns="45720" rtlCol="0" anchor="t">
            <a:normAutofit/>
          </a:bodyPr>
          <a:lstStyle/>
          <a:p>
            <a:r>
              <a:rPr lang="en-CA" sz="2800">
                <a:latin typeface="Times New Roman" panose="02020603050405020304" pitchFamily="18" charset="0"/>
                <a:cs typeface="Times New Roman" panose="02020603050405020304" pitchFamily="18" charset="0"/>
              </a:rPr>
              <a:t>Group 3</a:t>
            </a:r>
            <a:endParaRPr lang="en-IN" sz="2800">
              <a:latin typeface="Times New Roman" panose="02020603050405020304" pitchFamily="18" charset="0"/>
              <a:cs typeface="Times New Roman" panose="02020603050405020304" pitchFamily="18" charset="0"/>
            </a:endParaRPr>
          </a:p>
        </p:txBody>
      </p:sp>
      <p:pic>
        <p:nvPicPr>
          <p:cNvPr id="4" name="Picture 2" descr="Les logos de McGill | Identité visuelle de McGill - McGill University">
            <a:extLst>
              <a:ext uri="{FF2B5EF4-FFF2-40B4-BE49-F238E27FC236}">
                <a16:creationId xmlns:a16="http://schemas.microsoft.com/office/drawing/2014/main" id="{07E48F8C-D8AB-11D0-5B5D-0C9D172A2D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4820" y="99337"/>
            <a:ext cx="5134708" cy="166878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C22E7106-4A3D-D9A9-F680-BF5E8914E406}"/>
              </a:ext>
            </a:extLst>
          </p:cNvPr>
          <p:cNvSpPr>
            <a:spLocks noGrp="1"/>
          </p:cNvSpPr>
          <p:nvPr>
            <p:ph type="sldNum" sz="quarter" idx="12"/>
          </p:nvPr>
        </p:nvSpPr>
        <p:spPr/>
        <p:txBody>
          <a:bodyPr/>
          <a:lstStyle/>
          <a:p>
            <a:fld id="{DBEB55AC-06D0-495C-B103-A3A67F3DE331}" type="slidenum">
              <a:rPr lang="en-IN" smtClean="0"/>
              <a:t>1</a:t>
            </a:fld>
            <a:endParaRPr lang="en-IN"/>
          </a:p>
        </p:txBody>
      </p:sp>
      <p:sp>
        <p:nvSpPr>
          <p:cNvPr id="5" name="Subtitle 2">
            <a:extLst>
              <a:ext uri="{FF2B5EF4-FFF2-40B4-BE49-F238E27FC236}">
                <a16:creationId xmlns:a16="http://schemas.microsoft.com/office/drawing/2014/main" id="{8EDAD889-AC8D-13FA-2435-DFD6E53656B8}"/>
              </a:ext>
            </a:extLst>
          </p:cNvPr>
          <p:cNvSpPr txBox="1">
            <a:spLocks/>
          </p:cNvSpPr>
          <p:nvPr/>
        </p:nvSpPr>
        <p:spPr>
          <a:xfrm>
            <a:off x="1523999" y="3237799"/>
            <a:ext cx="9144000" cy="16557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sz="3200" i="1">
                <a:latin typeface="Times New Roman" panose="02020603050405020304" pitchFamily="18" charset="0"/>
                <a:cs typeface="Times New Roman" panose="02020603050405020304" pitchFamily="18" charset="0"/>
              </a:rPr>
              <a:t>Implementation of Jet C1/Hydrogen Blends in an Aircraft Gas Turbine Propulsion System </a:t>
            </a:r>
            <a:endParaRPr lang="en-IN" sz="32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433725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564E3-DEEB-691C-8DEC-759D26737695}"/>
              </a:ext>
            </a:extLst>
          </p:cNvPr>
          <p:cNvSpPr>
            <a:spLocks noGrp="1"/>
          </p:cNvSpPr>
          <p:nvPr>
            <p:ph idx="1"/>
          </p:nvPr>
        </p:nvSpPr>
        <p:spPr>
          <a:xfrm>
            <a:off x="80210" y="1206455"/>
            <a:ext cx="6769460" cy="5149895"/>
          </a:xfrm>
        </p:spPr>
        <p:txBody>
          <a:bodyPr vert="horz" lIns="91440" tIns="45720" rIns="91440" bIns="45720" rtlCol="0" anchor="t">
            <a:normAutofit fontScale="77500" lnSpcReduction="20000"/>
          </a:bodyPr>
          <a:lstStyle/>
          <a:p>
            <a:pPr marL="0" indent="0">
              <a:lnSpc>
                <a:spcPct val="150000"/>
              </a:lnSpc>
              <a:buNone/>
            </a:pPr>
            <a:r>
              <a:rPr lang="en-CA" sz="2700" b="1">
                <a:latin typeface="Times New Roman" panose="02020603050405020304" pitchFamily="18" charset="0"/>
                <a:cs typeface="Times New Roman" panose="02020603050405020304" pitchFamily="18" charset="0"/>
              </a:rPr>
              <a:t>Benefits :– </a:t>
            </a:r>
          </a:p>
          <a:p>
            <a:pPr lvl="1">
              <a:lnSpc>
                <a:spcPct val="120000"/>
              </a:lnSpc>
              <a:buFont typeface="Arial" panose="05000000000000000000" pitchFamily="2" charset="2"/>
              <a:buChar char="•"/>
            </a:pPr>
            <a:r>
              <a:rPr lang="en-CA" sz="2800">
                <a:latin typeface="Times New Roman" panose="02020603050405020304" pitchFamily="18" charset="0"/>
                <a:cs typeface="Times New Roman" panose="02020603050405020304" pitchFamily="18" charset="0"/>
              </a:rPr>
              <a:t>Emission reduction – Ideally, we avoid stoichiometric combustion </a:t>
            </a:r>
          </a:p>
          <a:p>
            <a:pPr lvl="1">
              <a:lnSpc>
                <a:spcPct val="120000"/>
              </a:lnSpc>
              <a:buFont typeface="Arial" panose="05000000000000000000" pitchFamily="2" charset="2"/>
              <a:buChar char="•"/>
            </a:pPr>
            <a:r>
              <a:rPr lang="en-CA" sz="2800">
                <a:latin typeface="Times New Roman" panose="02020603050405020304" pitchFamily="18" charset="0"/>
                <a:cs typeface="Times New Roman" panose="02020603050405020304" pitchFamily="18" charset="0"/>
              </a:rPr>
              <a:t>Fuel Flexibility </a:t>
            </a:r>
          </a:p>
          <a:p>
            <a:pPr lvl="1">
              <a:lnSpc>
                <a:spcPct val="120000"/>
              </a:lnSpc>
              <a:buFont typeface="Arial" panose="05000000000000000000" pitchFamily="2" charset="2"/>
              <a:buChar char="•"/>
            </a:pPr>
            <a:r>
              <a:rPr lang="en-CA" sz="2800">
                <a:latin typeface="Times New Roman" panose="02020603050405020304" pitchFamily="18" charset="0"/>
                <a:cs typeface="Times New Roman" panose="02020603050405020304" pitchFamily="18" charset="0"/>
              </a:rPr>
              <a:t>High combustor stability due to the rich primary zone</a:t>
            </a:r>
          </a:p>
          <a:p>
            <a:pPr marL="0" indent="0">
              <a:lnSpc>
                <a:spcPct val="150000"/>
              </a:lnSpc>
              <a:buNone/>
            </a:pPr>
            <a:r>
              <a:rPr lang="en-CA" sz="2700" b="1">
                <a:latin typeface="Times New Roman" panose="02020603050405020304" pitchFamily="18" charset="0"/>
                <a:cs typeface="Times New Roman" panose="02020603050405020304" pitchFamily="18" charset="0"/>
              </a:rPr>
              <a:t>Challenges</a:t>
            </a:r>
            <a:r>
              <a:rPr lang="en-CA" sz="2700">
                <a:latin typeface="Times New Roman" panose="02020603050405020304" pitchFamily="18" charset="0"/>
                <a:cs typeface="Times New Roman" panose="02020603050405020304" pitchFamily="18" charset="0"/>
              </a:rPr>
              <a:t> :– </a:t>
            </a:r>
          </a:p>
          <a:p>
            <a:pPr lvl="1">
              <a:lnSpc>
                <a:spcPct val="120000"/>
              </a:lnSpc>
              <a:buFont typeface="Arial" panose="05000000000000000000" pitchFamily="2" charset="2"/>
              <a:buChar char="•"/>
            </a:pPr>
            <a:r>
              <a:rPr lang="en-CA" sz="2600">
                <a:latin typeface="Times New Roman" panose="02020603050405020304" pitchFamily="18" charset="0"/>
                <a:ea typeface="+mn-lt"/>
                <a:cs typeface="Times New Roman" panose="02020603050405020304" pitchFamily="18" charset="0"/>
              </a:rPr>
              <a:t>Quick-Mix region </a:t>
            </a:r>
          </a:p>
          <a:p>
            <a:pPr lvl="1">
              <a:lnSpc>
                <a:spcPct val="120000"/>
              </a:lnSpc>
              <a:buFont typeface="Arial" panose="05000000000000000000" pitchFamily="2" charset="2"/>
              <a:buChar char="•"/>
            </a:pPr>
            <a:r>
              <a:rPr lang="en-CA" sz="2600">
                <a:latin typeface="Times New Roman" panose="02020603050405020304" pitchFamily="18" charset="0"/>
                <a:cs typeface="Times New Roman" panose="02020603050405020304" pitchFamily="18" charset="0"/>
              </a:rPr>
              <a:t>Best mixing in zone 2 may not necessarily reduce NOx emissions i.e. aerodynamically optimized mixer does not guarantee NOx reduction. </a:t>
            </a:r>
          </a:p>
          <a:p>
            <a:pPr lvl="1">
              <a:lnSpc>
                <a:spcPct val="120000"/>
              </a:lnSpc>
              <a:buFont typeface="Arial" panose="05000000000000000000" pitchFamily="2" charset="2"/>
              <a:buChar char="•"/>
            </a:pPr>
            <a:r>
              <a:rPr lang="en-CA" sz="2600">
                <a:latin typeface="Times New Roman" panose="02020603050405020304" pitchFamily="18" charset="0"/>
                <a:cs typeface="Times New Roman" panose="02020603050405020304" pitchFamily="18" charset="0"/>
              </a:rPr>
              <a:t>Combustor material (Presence of Nitrogen oxides and H2 embrittlement)</a:t>
            </a:r>
          </a:p>
          <a:p>
            <a:pPr lvl="1">
              <a:lnSpc>
                <a:spcPct val="120000"/>
              </a:lnSpc>
              <a:buFont typeface="Arial" panose="05000000000000000000" pitchFamily="2" charset="2"/>
              <a:buChar char="•"/>
            </a:pPr>
            <a:endParaRPr lang="en-CA" sz="2600">
              <a:latin typeface="Times New Roman" panose="02020603050405020304" pitchFamily="18" charset="0"/>
              <a:cs typeface="Times New Roman" panose="02020603050405020304" pitchFamily="18" charset="0"/>
            </a:endParaRPr>
          </a:p>
          <a:p>
            <a:pPr marL="457200" lvl="1" indent="0">
              <a:lnSpc>
                <a:spcPct val="150000"/>
              </a:lnSpc>
              <a:buNone/>
            </a:pPr>
            <a:endParaRPr lang="en-CA" sz="1800">
              <a:latin typeface="Times New Roman" panose="02020603050405020304" pitchFamily="18" charset="0"/>
              <a:cs typeface="Times New Roman" panose="02020603050405020304" pitchFamily="18" charset="0"/>
            </a:endParaRPr>
          </a:p>
        </p:txBody>
      </p:sp>
      <p:pic>
        <p:nvPicPr>
          <p:cNvPr id="7" name="Picture 6" descr="Diagram of a diagram of a combustion engine&#10;&#10;Description automatically generated">
            <a:extLst>
              <a:ext uri="{FF2B5EF4-FFF2-40B4-BE49-F238E27FC236}">
                <a16:creationId xmlns:a16="http://schemas.microsoft.com/office/drawing/2014/main" id="{D76F3FAE-3DEF-1CE9-B54C-A165CD28E39D}"/>
              </a:ext>
            </a:extLst>
          </p:cNvPr>
          <p:cNvPicPr>
            <a:picLocks noChangeAspect="1"/>
          </p:cNvPicPr>
          <p:nvPr/>
        </p:nvPicPr>
        <p:blipFill rotWithShape="1">
          <a:blip r:embed="rId4"/>
          <a:srcRect r="3500" b="6872"/>
          <a:stretch/>
        </p:blipFill>
        <p:spPr>
          <a:xfrm>
            <a:off x="7083637" y="1206455"/>
            <a:ext cx="4617295" cy="3569553"/>
          </a:xfrm>
          <a:prstGeom prst="rect">
            <a:avLst/>
          </a:prstGeom>
          <a:effectLst>
            <a:outerShdw blurRad="50800" dist="38100" dir="2700000" algn="tl" rotWithShape="0">
              <a:prstClr val="black">
                <a:alpha val="40000"/>
              </a:prstClr>
            </a:outerShdw>
          </a:effectLst>
        </p:spPr>
      </p:pic>
      <p:sp>
        <p:nvSpPr>
          <p:cNvPr id="4" name="Slide Number Placeholder 3">
            <a:extLst>
              <a:ext uri="{FF2B5EF4-FFF2-40B4-BE49-F238E27FC236}">
                <a16:creationId xmlns:a16="http://schemas.microsoft.com/office/drawing/2014/main" id="{CB608949-0BEA-02C2-2342-EC2047960DD7}"/>
              </a:ext>
            </a:extLst>
          </p:cNvPr>
          <p:cNvSpPr>
            <a:spLocks noGrp="1"/>
          </p:cNvSpPr>
          <p:nvPr>
            <p:ph type="sldNum" sz="quarter" idx="12"/>
          </p:nvPr>
        </p:nvSpPr>
        <p:spPr>
          <a:xfrm>
            <a:off x="11445238" y="6356350"/>
            <a:ext cx="548640" cy="365125"/>
          </a:xfrm>
        </p:spPr>
        <p:txBody>
          <a:bodyPr>
            <a:normAutofit/>
          </a:bodyPr>
          <a:lstStyle/>
          <a:p>
            <a:pPr>
              <a:spcAft>
                <a:spcPts val="600"/>
              </a:spcAft>
            </a:pPr>
            <a:fld id="{DBEB55AC-06D0-495C-B103-A3A67F3DE331}" type="slidenum">
              <a:rPr lang="en-IN">
                <a:solidFill>
                  <a:schemeClr val="tx2"/>
                </a:solidFill>
              </a:rPr>
              <a:pPr>
                <a:spcAft>
                  <a:spcPts val="600"/>
                </a:spcAft>
              </a:pPr>
              <a:t>10</a:t>
            </a:fld>
            <a:endParaRPr lang="en-IN">
              <a:solidFill>
                <a:schemeClr val="tx2"/>
              </a:solidFill>
            </a:endParaRPr>
          </a:p>
        </p:txBody>
      </p:sp>
      <p:sp>
        <p:nvSpPr>
          <p:cNvPr id="10" name="Title 1">
            <a:extLst>
              <a:ext uri="{FF2B5EF4-FFF2-40B4-BE49-F238E27FC236}">
                <a16:creationId xmlns:a16="http://schemas.microsoft.com/office/drawing/2014/main" id="{74B67824-7BE8-F35E-0316-05B59C24499B}"/>
              </a:ext>
            </a:extLst>
          </p:cNvPr>
          <p:cNvSpPr>
            <a:spLocks noGrp="1"/>
          </p:cNvSpPr>
          <p:nvPr>
            <p:ph type="title"/>
          </p:nvPr>
        </p:nvSpPr>
        <p:spPr>
          <a:xfrm>
            <a:off x="314178" y="78438"/>
            <a:ext cx="11563643" cy="1325563"/>
          </a:xfrm>
        </p:spPr>
        <p:txBody>
          <a:bodyPr>
            <a:normAutofit/>
          </a:bodyPr>
          <a:lstStyle/>
          <a:p>
            <a:r>
              <a:rPr lang="en-CA" sz="4000">
                <a:latin typeface="Times New Roman" panose="02020603050405020304" pitchFamily="18" charset="0"/>
                <a:cs typeface="Times New Roman" panose="02020603050405020304" pitchFamily="18" charset="0"/>
              </a:rPr>
              <a:t>RQL </a:t>
            </a:r>
            <a:r>
              <a:rPr lang="en-CA" sz="4000">
                <a:solidFill>
                  <a:schemeClr val="tx1">
                    <a:lumMod val="75000"/>
                    <a:lumOff val="25000"/>
                  </a:schemeClr>
                </a:solidFill>
                <a:latin typeface="Times New Roman" panose="02020603050405020304" pitchFamily="18" charset="0"/>
                <a:cs typeface="Times New Roman" panose="02020603050405020304" pitchFamily="18" charset="0"/>
              </a:rPr>
              <a:t>| Benefits and Challenges</a:t>
            </a:r>
          </a:p>
        </p:txBody>
      </p:sp>
      <p:sp>
        <p:nvSpPr>
          <p:cNvPr id="11" name="TextBox 10">
            <a:extLst>
              <a:ext uri="{FF2B5EF4-FFF2-40B4-BE49-F238E27FC236}">
                <a16:creationId xmlns:a16="http://schemas.microsoft.com/office/drawing/2014/main" id="{5530208D-6801-7420-AB9E-B8384BC4D118}"/>
              </a:ext>
            </a:extLst>
          </p:cNvPr>
          <p:cNvSpPr txBox="1"/>
          <p:nvPr/>
        </p:nvSpPr>
        <p:spPr>
          <a:xfrm>
            <a:off x="64477" y="6475254"/>
            <a:ext cx="11820796" cy="246221"/>
          </a:xfrm>
          <a:prstGeom prst="rect">
            <a:avLst/>
          </a:prstGeom>
          <a:noFill/>
        </p:spPr>
        <p:txBody>
          <a:bodyPr wrap="square" lIns="91440" tIns="45720" rIns="91440" bIns="45720" anchor="t">
            <a:spAutoFit/>
          </a:bodyPr>
          <a:lstStyle/>
          <a:p>
            <a:r>
              <a:rPr lang="en-CA" sz="1000">
                <a:solidFill>
                  <a:schemeClr val="bg1">
                    <a:lumMod val="65000"/>
                  </a:schemeClr>
                </a:solidFill>
              </a:rPr>
              <a:t>Lecture 8 Dynamics Of Combustion – Prof. Jeffrey M. Bergthorson</a:t>
            </a:r>
          </a:p>
        </p:txBody>
      </p:sp>
      <p:sp>
        <p:nvSpPr>
          <p:cNvPr id="2" name="TextBox 1">
            <a:extLst>
              <a:ext uri="{FF2B5EF4-FFF2-40B4-BE49-F238E27FC236}">
                <a16:creationId xmlns:a16="http://schemas.microsoft.com/office/drawing/2014/main" id="{C5340E43-9B15-7D5A-0727-4B9ACE5A6B1A}"/>
              </a:ext>
            </a:extLst>
          </p:cNvPr>
          <p:cNvSpPr txBox="1"/>
          <p:nvPr/>
        </p:nvSpPr>
        <p:spPr>
          <a:xfrm>
            <a:off x="6956796" y="4988451"/>
            <a:ext cx="4473574" cy="261610"/>
          </a:xfrm>
          <a:prstGeom prst="rect">
            <a:avLst/>
          </a:prstGeom>
          <a:noFill/>
        </p:spPr>
        <p:txBody>
          <a:bodyPr wrap="square" lIns="91440" tIns="45720" rIns="91440" bIns="45720" rtlCol="0" anchor="t">
            <a:spAutoFit/>
          </a:bodyPr>
          <a:lstStyle/>
          <a:p>
            <a:pPr algn="ctr"/>
            <a:r>
              <a:rPr lang="en-CA" sz="1100" i="1">
                <a:latin typeface="Times New Roman"/>
                <a:cs typeface="Times New Roman"/>
              </a:rPr>
              <a:t>Source: Dynamics of Combustion-Lecture 8 (Prof. Jeffrey M. Bergthorson)</a:t>
            </a:r>
            <a:endParaRPr lang="en-CA" sz="1000" i="1">
              <a:latin typeface="Times New Roman"/>
              <a:cs typeface="Times New Roman"/>
            </a:endParaRPr>
          </a:p>
        </p:txBody>
      </p:sp>
    </p:spTree>
    <p:extLst>
      <p:ext uri="{BB962C8B-B14F-4D97-AF65-F5344CB8AC3E}">
        <p14:creationId xmlns:p14="http://schemas.microsoft.com/office/powerpoint/2010/main" val="4122083500"/>
      </p:ext>
    </p:extLst>
  </p:cSld>
  <p:clrMapOvr>
    <a:masterClrMapping/>
  </p:clrMapOvr>
  <p:transition>
    <p:fade/>
  </p:transition>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2E2F5-40B5-CC81-08AC-F1AC4EB8A4E6}"/>
              </a:ext>
            </a:extLst>
          </p:cNvPr>
          <p:cNvSpPr>
            <a:spLocks noGrp="1"/>
          </p:cNvSpPr>
          <p:nvPr>
            <p:ph type="title"/>
          </p:nvPr>
        </p:nvSpPr>
        <p:spPr>
          <a:xfrm>
            <a:off x="159727" y="29915"/>
            <a:ext cx="11563643" cy="1325563"/>
          </a:xfrm>
        </p:spPr>
        <p:txBody>
          <a:bodyPr>
            <a:normAutofit/>
          </a:bodyPr>
          <a:lstStyle/>
          <a:p>
            <a:r>
              <a:rPr lang="en-CA" sz="4000">
                <a:latin typeface="Times New Roman" panose="02020603050405020304" pitchFamily="18" charset="0"/>
                <a:cs typeface="Times New Roman" panose="02020603050405020304" pitchFamily="18" charset="0"/>
              </a:rPr>
              <a:t>RQL| </a:t>
            </a:r>
            <a:r>
              <a:rPr lang="en-CA" sz="4000">
                <a:solidFill>
                  <a:schemeClr val="tx1">
                    <a:lumMod val="75000"/>
                    <a:lumOff val="25000"/>
                  </a:schemeClr>
                </a:solidFill>
                <a:latin typeface="Times New Roman" panose="02020603050405020304" pitchFamily="18" charset="0"/>
                <a:cs typeface="Times New Roman" panose="02020603050405020304" pitchFamily="18" charset="0"/>
              </a:rPr>
              <a:t>Implementation - Cantera </a:t>
            </a:r>
          </a:p>
        </p:txBody>
      </p:sp>
      <p:sp>
        <p:nvSpPr>
          <p:cNvPr id="4" name="Slide Number Placeholder 3">
            <a:extLst>
              <a:ext uri="{FF2B5EF4-FFF2-40B4-BE49-F238E27FC236}">
                <a16:creationId xmlns:a16="http://schemas.microsoft.com/office/drawing/2014/main" id="{BB43FA96-9723-782F-8995-E8A9C7E50485}"/>
              </a:ext>
            </a:extLst>
          </p:cNvPr>
          <p:cNvSpPr>
            <a:spLocks noGrp="1"/>
          </p:cNvSpPr>
          <p:nvPr>
            <p:ph type="sldNum" sz="quarter" idx="12"/>
          </p:nvPr>
        </p:nvSpPr>
        <p:spPr/>
        <p:txBody>
          <a:bodyPr/>
          <a:lstStyle/>
          <a:p>
            <a:fld id="{DBEB55AC-06D0-495C-B103-A3A67F3DE331}" type="slidenum">
              <a:rPr lang="en-IN" smtClean="0">
                <a:latin typeface="Times New Roman" panose="02020603050405020304" pitchFamily="18" charset="0"/>
                <a:cs typeface="Times New Roman" panose="02020603050405020304" pitchFamily="18" charset="0"/>
              </a:rPr>
              <a:t>11</a:t>
            </a:fld>
            <a:endParaRPr lang="en-IN">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22C73895-854A-ABC1-3BFA-EFE7DDAD3BE1}"/>
              </a:ext>
            </a:extLst>
          </p:cNvPr>
          <p:cNvSpPr txBox="1"/>
          <p:nvPr/>
        </p:nvSpPr>
        <p:spPr>
          <a:xfrm>
            <a:off x="0" y="6475254"/>
            <a:ext cx="11820796" cy="246221"/>
          </a:xfrm>
          <a:prstGeom prst="rect">
            <a:avLst/>
          </a:prstGeom>
          <a:noFill/>
        </p:spPr>
        <p:txBody>
          <a:bodyPr wrap="square">
            <a:spAutoFit/>
          </a:bodyPr>
          <a:lstStyle/>
          <a:p>
            <a:r>
              <a:rPr lang="en-CA" sz="1000">
                <a:solidFill>
                  <a:schemeClr val="bg1">
                    <a:lumMod val="65000"/>
                  </a:schemeClr>
                </a:solidFill>
                <a:latin typeface="Times New Roman" panose="02020603050405020304" pitchFamily="18" charset="0"/>
                <a:cs typeface="Times New Roman" panose="02020603050405020304" pitchFamily="18" charset="0"/>
              </a:rPr>
              <a:t>https://www.tandfonline.com/doi/epdf/10.1080/00102202.2020.1748018?needAccess=true</a:t>
            </a:r>
          </a:p>
        </p:txBody>
      </p:sp>
      <p:sp>
        <p:nvSpPr>
          <p:cNvPr id="27" name="TextBox 26">
            <a:extLst>
              <a:ext uri="{FF2B5EF4-FFF2-40B4-BE49-F238E27FC236}">
                <a16:creationId xmlns:a16="http://schemas.microsoft.com/office/drawing/2014/main" id="{4E717A43-7AB4-02BC-EF71-DCD6C16D27ED}"/>
              </a:ext>
            </a:extLst>
          </p:cNvPr>
          <p:cNvSpPr txBox="1"/>
          <p:nvPr/>
        </p:nvSpPr>
        <p:spPr>
          <a:xfrm>
            <a:off x="537128" y="1204663"/>
            <a:ext cx="9826072" cy="830997"/>
          </a:xfrm>
          <a:prstGeom prst="rect">
            <a:avLst/>
          </a:prstGeom>
          <a:noFill/>
        </p:spPr>
        <p:txBody>
          <a:bodyPr wrap="square" rtlCol="0">
            <a:spAutoFit/>
          </a:bodyPr>
          <a:lstStyle/>
          <a:p>
            <a:pPr marL="285750" indent="-28575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Air Composition – 800 K, 30 atm, 79 % Nitrogen, 21 % Oxygen</a:t>
            </a:r>
          </a:p>
          <a:p>
            <a:pPr marL="285750" indent="-28575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Limited Fuel species </a:t>
            </a:r>
          </a:p>
        </p:txBody>
      </p:sp>
      <p:grpSp>
        <p:nvGrpSpPr>
          <p:cNvPr id="32" name="Group 31">
            <a:extLst>
              <a:ext uri="{FF2B5EF4-FFF2-40B4-BE49-F238E27FC236}">
                <a16:creationId xmlns:a16="http://schemas.microsoft.com/office/drawing/2014/main" id="{030E52A1-3AF9-318C-E770-6D0B852358F0}"/>
              </a:ext>
            </a:extLst>
          </p:cNvPr>
          <p:cNvGrpSpPr/>
          <p:nvPr/>
        </p:nvGrpSpPr>
        <p:grpSpPr>
          <a:xfrm>
            <a:off x="1297516" y="2201376"/>
            <a:ext cx="9596967" cy="3427980"/>
            <a:chOff x="1047814" y="2751497"/>
            <a:chExt cx="9596967" cy="3427980"/>
          </a:xfrm>
        </p:grpSpPr>
        <p:grpSp>
          <p:nvGrpSpPr>
            <p:cNvPr id="26" name="Group 25">
              <a:extLst>
                <a:ext uri="{FF2B5EF4-FFF2-40B4-BE49-F238E27FC236}">
                  <a16:creationId xmlns:a16="http://schemas.microsoft.com/office/drawing/2014/main" id="{3D82E421-ACFD-601B-C4D6-633FF2CC111D}"/>
                </a:ext>
              </a:extLst>
            </p:cNvPr>
            <p:cNvGrpSpPr/>
            <p:nvPr/>
          </p:nvGrpSpPr>
          <p:grpSpPr>
            <a:xfrm>
              <a:off x="1047814" y="3669458"/>
              <a:ext cx="9596967" cy="2510019"/>
              <a:chOff x="1204382" y="3234128"/>
              <a:chExt cx="9596967" cy="2510019"/>
            </a:xfrm>
          </p:grpSpPr>
          <p:grpSp>
            <p:nvGrpSpPr>
              <p:cNvPr id="23" name="Group 22">
                <a:extLst>
                  <a:ext uri="{FF2B5EF4-FFF2-40B4-BE49-F238E27FC236}">
                    <a16:creationId xmlns:a16="http://schemas.microsoft.com/office/drawing/2014/main" id="{99DBBFA6-F0BE-9540-58B6-6A548AC29BF1}"/>
                  </a:ext>
                </a:extLst>
              </p:cNvPr>
              <p:cNvGrpSpPr/>
              <p:nvPr/>
            </p:nvGrpSpPr>
            <p:grpSpPr>
              <a:xfrm>
                <a:off x="1204382" y="3234128"/>
                <a:ext cx="9596967" cy="2501278"/>
                <a:chOff x="1435100" y="2718032"/>
                <a:chExt cx="9596967" cy="2501278"/>
              </a:xfrm>
            </p:grpSpPr>
            <p:sp>
              <p:nvSpPr>
                <p:cNvPr id="3" name="Rectangle 2">
                  <a:extLst>
                    <a:ext uri="{FF2B5EF4-FFF2-40B4-BE49-F238E27FC236}">
                      <a16:creationId xmlns:a16="http://schemas.microsoft.com/office/drawing/2014/main" id="{21256497-8C83-94EC-7315-DFC49953A0EA}"/>
                    </a:ext>
                  </a:extLst>
                </p:cNvPr>
                <p:cNvSpPr/>
                <p:nvPr/>
              </p:nvSpPr>
              <p:spPr>
                <a:xfrm>
                  <a:off x="1435100" y="2718034"/>
                  <a:ext cx="2971800" cy="1049867"/>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Laminar Premixed Flame </a:t>
                  </a:r>
                </a:p>
              </p:txBody>
            </p:sp>
            <p:sp>
              <p:nvSpPr>
                <p:cNvPr id="5" name="Rectangle 4">
                  <a:extLst>
                    <a:ext uri="{FF2B5EF4-FFF2-40B4-BE49-F238E27FC236}">
                      <a16:creationId xmlns:a16="http://schemas.microsoft.com/office/drawing/2014/main" id="{9BB73A63-7397-EF16-A0D4-F29243415C73}"/>
                    </a:ext>
                  </a:extLst>
                </p:cNvPr>
                <p:cNvSpPr/>
                <p:nvPr/>
              </p:nvSpPr>
              <p:spPr>
                <a:xfrm>
                  <a:off x="5041902" y="2718033"/>
                  <a:ext cx="2573867" cy="1049867"/>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Well Stirred </a:t>
                  </a:r>
                </a:p>
                <a:p>
                  <a:pPr algn="ctr"/>
                  <a:r>
                    <a:rPr lang="en-US" sz="3000">
                      <a:latin typeface="Times New Roman" panose="02020603050405020304" pitchFamily="18" charset="0"/>
                      <a:cs typeface="Times New Roman" panose="02020603050405020304" pitchFamily="18" charset="0"/>
                    </a:rPr>
                    <a:t>Reactor</a:t>
                  </a:r>
                </a:p>
              </p:txBody>
            </p:sp>
            <p:sp>
              <p:nvSpPr>
                <p:cNvPr id="7" name="Rectangle 6">
                  <a:extLst>
                    <a:ext uri="{FF2B5EF4-FFF2-40B4-BE49-F238E27FC236}">
                      <a16:creationId xmlns:a16="http://schemas.microsoft.com/office/drawing/2014/main" id="{244D25CF-8500-D38C-15FD-BDD0A654A179}"/>
                    </a:ext>
                  </a:extLst>
                </p:cNvPr>
                <p:cNvSpPr/>
                <p:nvPr/>
              </p:nvSpPr>
              <p:spPr>
                <a:xfrm>
                  <a:off x="8458200" y="2718032"/>
                  <a:ext cx="2573867" cy="1049867"/>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Plug Flow Reactor</a:t>
                  </a:r>
                </a:p>
              </p:txBody>
            </p:sp>
            <p:cxnSp>
              <p:nvCxnSpPr>
                <p:cNvPr id="13" name="Straight Arrow Connector 12">
                  <a:extLst>
                    <a:ext uri="{FF2B5EF4-FFF2-40B4-BE49-F238E27FC236}">
                      <a16:creationId xmlns:a16="http://schemas.microsoft.com/office/drawing/2014/main" id="{AA702029-5456-EE0D-286E-000D055E1B80}"/>
                    </a:ext>
                  </a:extLst>
                </p:cNvPr>
                <p:cNvCxnSpPr>
                  <a:stCxn id="3" idx="3"/>
                  <a:endCxn id="5" idx="1"/>
                </p:cNvCxnSpPr>
                <p:nvPr/>
              </p:nvCxnSpPr>
              <p:spPr>
                <a:xfrm flipV="1">
                  <a:off x="4406900" y="3242967"/>
                  <a:ext cx="635002"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33F0C1D-E3B8-B8F4-3803-D60DF00EE16D}"/>
                    </a:ext>
                  </a:extLst>
                </p:cNvPr>
                <p:cNvCxnSpPr>
                  <a:cxnSpLocks/>
                  <a:endCxn id="7" idx="1"/>
                </p:cNvCxnSpPr>
                <p:nvPr/>
              </p:nvCxnSpPr>
              <p:spPr>
                <a:xfrm>
                  <a:off x="7615769" y="3242965"/>
                  <a:ext cx="842431"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335650A-10CB-3539-F91C-CD056BEC101A}"/>
                    </a:ext>
                  </a:extLst>
                </p:cNvPr>
                <p:cNvSpPr txBox="1"/>
                <p:nvPr/>
              </p:nvSpPr>
              <p:spPr>
                <a:xfrm>
                  <a:off x="2446871" y="3810576"/>
                  <a:ext cx="355600"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R</a:t>
                  </a:r>
                </a:p>
              </p:txBody>
            </p:sp>
            <p:sp>
              <p:nvSpPr>
                <p:cNvPr id="18" name="TextBox 17">
                  <a:extLst>
                    <a:ext uri="{FF2B5EF4-FFF2-40B4-BE49-F238E27FC236}">
                      <a16:creationId xmlns:a16="http://schemas.microsoft.com/office/drawing/2014/main" id="{F46351FE-8811-1277-ADED-66858949E6D9}"/>
                    </a:ext>
                  </a:extLst>
                </p:cNvPr>
                <p:cNvSpPr txBox="1"/>
                <p:nvPr/>
              </p:nvSpPr>
              <p:spPr>
                <a:xfrm>
                  <a:off x="6007102" y="3810576"/>
                  <a:ext cx="355600"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Q</a:t>
                  </a:r>
                </a:p>
              </p:txBody>
            </p:sp>
            <p:sp>
              <p:nvSpPr>
                <p:cNvPr id="19" name="TextBox 18">
                  <a:extLst>
                    <a:ext uri="{FF2B5EF4-FFF2-40B4-BE49-F238E27FC236}">
                      <a16:creationId xmlns:a16="http://schemas.microsoft.com/office/drawing/2014/main" id="{2CC433C7-2F82-0B54-7D4D-45F7764C57A3}"/>
                    </a:ext>
                  </a:extLst>
                </p:cNvPr>
                <p:cNvSpPr txBox="1"/>
                <p:nvPr/>
              </p:nvSpPr>
              <p:spPr>
                <a:xfrm>
                  <a:off x="9567333" y="3738695"/>
                  <a:ext cx="355600"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L</a:t>
                  </a:r>
                </a:p>
              </p:txBody>
            </p:sp>
            <p:cxnSp>
              <p:nvCxnSpPr>
                <p:cNvPr id="21" name="Straight Arrow Connector 20">
                  <a:extLst>
                    <a:ext uri="{FF2B5EF4-FFF2-40B4-BE49-F238E27FC236}">
                      <a16:creationId xmlns:a16="http://schemas.microsoft.com/office/drawing/2014/main" id="{536C167B-8333-2E19-A9B9-A94187B1452A}"/>
                    </a:ext>
                  </a:extLst>
                </p:cNvPr>
                <p:cNvCxnSpPr/>
                <p:nvPr/>
              </p:nvCxnSpPr>
              <p:spPr>
                <a:xfrm>
                  <a:off x="4699000" y="3242966"/>
                  <a:ext cx="0" cy="154545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9275E5C-B0BB-A21A-500C-64A19509FABD}"/>
                    </a:ext>
                  </a:extLst>
                </p:cNvPr>
                <p:cNvSpPr txBox="1"/>
                <p:nvPr/>
              </p:nvSpPr>
              <p:spPr>
                <a:xfrm>
                  <a:off x="3640666" y="4788423"/>
                  <a:ext cx="2573851" cy="430887"/>
                </a:xfrm>
                <a:prstGeom prst="rect">
                  <a:avLst/>
                </a:prstGeom>
                <a:noFill/>
              </p:spPr>
              <p:txBody>
                <a:bodyPr wrap="square" rtlCol="0">
                  <a:spAutoFit/>
                </a:bodyPr>
                <a:lstStyle/>
                <a:p>
                  <a:r>
                    <a:rPr lang="en-US" sz="2200" b="1" i="1">
                      <a:latin typeface="Times New Roman" panose="02020603050405020304" pitchFamily="18" charset="0"/>
                      <a:cs typeface="Times New Roman" panose="02020603050405020304" pitchFamily="18" charset="0"/>
                    </a:rPr>
                    <a:t>{T, P, Y</a:t>
                  </a:r>
                  <a:r>
                    <a:rPr lang="en-US" sz="2200" b="1" i="1" baseline="-25000">
                      <a:latin typeface="Times New Roman" panose="02020603050405020304" pitchFamily="18" charset="0"/>
                      <a:cs typeface="Times New Roman" panose="02020603050405020304" pitchFamily="18" charset="0"/>
                    </a:rPr>
                    <a:t>1</a:t>
                  </a:r>
                  <a:r>
                    <a:rPr lang="en-US" sz="2200" b="1" i="1">
                      <a:latin typeface="Times New Roman" panose="02020603050405020304" pitchFamily="18" charset="0"/>
                      <a:cs typeface="Times New Roman" panose="02020603050405020304" pitchFamily="18" charset="0"/>
                    </a:rPr>
                    <a:t>,Y</a:t>
                  </a:r>
                  <a:r>
                    <a:rPr lang="en-US" sz="2200" b="1" i="1" baseline="-25000">
                      <a:latin typeface="Times New Roman" panose="02020603050405020304" pitchFamily="18" charset="0"/>
                      <a:cs typeface="Times New Roman" panose="02020603050405020304" pitchFamily="18" charset="0"/>
                    </a:rPr>
                    <a:t>2…..</a:t>
                  </a:r>
                  <a:r>
                    <a:rPr lang="en-US" sz="2200" b="1" i="1">
                      <a:latin typeface="Times New Roman" panose="02020603050405020304" pitchFamily="18" charset="0"/>
                      <a:cs typeface="Times New Roman" panose="02020603050405020304" pitchFamily="18" charset="0"/>
                    </a:rPr>
                    <a:t> Y</a:t>
                  </a:r>
                  <a:r>
                    <a:rPr lang="en-US" sz="2200" b="1" i="1" baseline="-25000">
                      <a:latin typeface="Times New Roman" panose="02020603050405020304" pitchFamily="18" charset="0"/>
                      <a:cs typeface="Times New Roman" panose="02020603050405020304" pitchFamily="18" charset="0"/>
                    </a:rPr>
                    <a:t>N </a:t>
                  </a:r>
                  <a:r>
                    <a:rPr lang="en-US" sz="2200" b="1" i="1">
                      <a:latin typeface="Times New Roman" panose="02020603050405020304" pitchFamily="18" charset="0"/>
                      <a:cs typeface="Times New Roman" panose="02020603050405020304" pitchFamily="18" charset="0"/>
                    </a:rPr>
                    <a:t>}</a:t>
                  </a:r>
                  <a:r>
                    <a:rPr lang="en-US" sz="2200" b="1" i="1" baseline="-25000">
                      <a:latin typeface="Times New Roman" panose="02020603050405020304" pitchFamily="18" charset="0"/>
                      <a:cs typeface="Times New Roman" panose="02020603050405020304" pitchFamily="18" charset="0"/>
                    </a:rPr>
                    <a:t>1</a:t>
                  </a:r>
                  <a:r>
                    <a:rPr lang="en-US" sz="2200" b="1" i="1">
                      <a:latin typeface="Times New Roman" panose="02020603050405020304" pitchFamily="18" charset="0"/>
                      <a:cs typeface="Times New Roman" panose="02020603050405020304" pitchFamily="18" charset="0"/>
                    </a:rPr>
                    <a:t>   </a:t>
                  </a:r>
                </a:p>
              </p:txBody>
            </p:sp>
          </p:grpSp>
          <p:cxnSp>
            <p:nvCxnSpPr>
              <p:cNvPr id="24" name="Straight Arrow Connector 23">
                <a:extLst>
                  <a:ext uri="{FF2B5EF4-FFF2-40B4-BE49-F238E27FC236}">
                    <a16:creationId xmlns:a16="http://schemas.microsoft.com/office/drawing/2014/main" id="{29732BD3-1B85-C1C1-28E7-96B48AD1B675}"/>
                  </a:ext>
                </a:extLst>
              </p:cNvPr>
              <p:cNvCxnSpPr/>
              <p:nvPr/>
            </p:nvCxnSpPr>
            <p:spPr>
              <a:xfrm>
                <a:off x="7761815" y="3767803"/>
                <a:ext cx="0" cy="154545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B8D347C-89C3-3C05-742F-BBD83A8351EC}"/>
                  </a:ext>
                </a:extLst>
              </p:cNvPr>
              <p:cNvSpPr txBox="1"/>
              <p:nvPr/>
            </p:nvSpPr>
            <p:spPr>
              <a:xfrm>
                <a:off x="6703481" y="5313260"/>
                <a:ext cx="2906181" cy="430887"/>
              </a:xfrm>
              <a:prstGeom prst="rect">
                <a:avLst/>
              </a:prstGeom>
              <a:noFill/>
            </p:spPr>
            <p:txBody>
              <a:bodyPr wrap="square" rtlCol="0">
                <a:spAutoFit/>
              </a:bodyPr>
              <a:lstStyle/>
              <a:p>
                <a:r>
                  <a:rPr lang="en-US" sz="2200" b="1" i="1">
                    <a:latin typeface="Times New Roman" panose="02020603050405020304" pitchFamily="18" charset="0"/>
                    <a:cs typeface="Times New Roman" panose="02020603050405020304" pitchFamily="18" charset="0"/>
                  </a:rPr>
                  <a:t>{T, P, Y</a:t>
                </a:r>
                <a:r>
                  <a:rPr lang="en-US" sz="2200" b="1" i="1" baseline="-25000">
                    <a:latin typeface="Times New Roman" panose="02020603050405020304" pitchFamily="18" charset="0"/>
                    <a:cs typeface="Times New Roman" panose="02020603050405020304" pitchFamily="18" charset="0"/>
                  </a:rPr>
                  <a:t>1</a:t>
                </a:r>
                <a:r>
                  <a:rPr lang="en-US" sz="2200" b="1" i="1">
                    <a:latin typeface="Times New Roman" panose="02020603050405020304" pitchFamily="18" charset="0"/>
                    <a:cs typeface="Times New Roman" panose="02020603050405020304" pitchFamily="18" charset="0"/>
                  </a:rPr>
                  <a:t>,Y</a:t>
                </a:r>
                <a:r>
                  <a:rPr lang="en-US" sz="2200" b="1" i="1" baseline="-25000">
                    <a:latin typeface="Times New Roman" panose="02020603050405020304" pitchFamily="18" charset="0"/>
                    <a:cs typeface="Times New Roman" panose="02020603050405020304" pitchFamily="18" charset="0"/>
                  </a:rPr>
                  <a:t>2…..</a:t>
                </a:r>
                <a:r>
                  <a:rPr lang="en-US" sz="2200" b="1" i="1">
                    <a:latin typeface="Times New Roman" panose="02020603050405020304" pitchFamily="18" charset="0"/>
                    <a:cs typeface="Times New Roman" panose="02020603050405020304" pitchFamily="18" charset="0"/>
                  </a:rPr>
                  <a:t> Y</a:t>
                </a:r>
                <a:r>
                  <a:rPr lang="en-US" sz="2200" b="1" i="1" baseline="-25000">
                    <a:latin typeface="Times New Roman" panose="02020603050405020304" pitchFamily="18" charset="0"/>
                    <a:cs typeface="Times New Roman" panose="02020603050405020304" pitchFamily="18" charset="0"/>
                  </a:rPr>
                  <a:t>N </a:t>
                </a:r>
                <a:r>
                  <a:rPr lang="en-US" sz="2200" b="1" i="1">
                    <a:latin typeface="Times New Roman" panose="02020603050405020304" pitchFamily="18" charset="0"/>
                    <a:cs typeface="Times New Roman" panose="02020603050405020304" pitchFamily="18" charset="0"/>
                  </a:rPr>
                  <a:t>}</a:t>
                </a:r>
                <a:r>
                  <a:rPr lang="en-US" sz="2200" b="1" i="1" baseline="-25000">
                    <a:latin typeface="Times New Roman" panose="02020603050405020304" pitchFamily="18" charset="0"/>
                    <a:cs typeface="Times New Roman" panose="02020603050405020304" pitchFamily="18" charset="0"/>
                  </a:rPr>
                  <a:t>2</a:t>
                </a:r>
                <a:r>
                  <a:rPr lang="en-US" sz="2200" b="1" i="1">
                    <a:latin typeface="Times New Roman" panose="02020603050405020304" pitchFamily="18" charset="0"/>
                    <a:cs typeface="Times New Roman" panose="02020603050405020304" pitchFamily="18" charset="0"/>
                  </a:rPr>
                  <a:t>   </a:t>
                </a:r>
              </a:p>
            </p:txBody>
          </p:sp>
        </p:grpSp>
        <p:sp>
          <p:nvSpPr>
            <p:cNvPr id="29" name="Rectangle 28">
              <a:extLst>
                <a:ext uri="{FF2B5EF4-FFF2-40B4-BE49-F238E27FC236}">
                  <a16:creationId xmlns:a16="http://schemas.microsoft.com/office/drawing/2014/main" id="{C0EB9A22-BCA2-A173-E118-BDFD0D641ABE}"/>
                </a:ext>
              </a:extLst>
            </p:cNvPr>
            <p:cNvSpPr/>
            <p:nvPr/>
          </p:nvSpPr>
          <p:spPr>
            <a:xfrm>
              <a:off x="5189706" y="2751497"/>
              <a:ext cx="1441384" cy="425599"/>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en-US" sz="3000">
                  <a:latin typeface="Times New Roman" panose="02020603050405020304" pitchFamily="18" charset="0"/>
                  <a:cs typeface="Times New Roman" panose="02020603050405020304" pitchFamily="18" charset="0"/>
                </a:rPr>
                <a:t>Air</a:t>
              </a:r>
            </a:p>
          </p:txBody>
        </p:sp>
        <p:cxnSp>
          <p:nvCxnSpPr>
            <p:cNvPr id="30" name="Straight Arrow Connector 29">
              <a:extLst>
                <a:ext uri="{FF2B5EF4-FFF2-40B4-BE49-F238E27FC236}">
                  <a16:creationId xmlns:a16="http://schemas.microsoft.com/office/drawing/2014/main" id="{583E23B3-AA6E-144E-F1CE-CF35E3EC8A1C}"/>
                </a:ext>
              </a:extLst>
            </p:cNvPr>
            <p:cNvCxnSpPr>
              <a:cxnSpLocks/>
            </p:cNvCxnSpPr>
            <p:nvPr/>
          </p:nvCxnSpPr>
          <p:spPr>
            <a:xfrm>
              <a:off x="5941549" y="3210151"/>
              <a:ext cx="0" cy="459307"/>
            </a:xfrm>
            <a:prstGeom prst="straightConnector1">
              <a:avLst/>
            </a:prstGeom>
            <a:ln w="381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4C6A9DFD-1CAD-B7C9-F5B0-D8CBC9F3CB65}"/>
              </a:ext>
            </a:extLst>
          </p:cNvPr>
          <p:cNvSpPr txBox="1"/>
          <p:nvPr/>
        </p:nvSpPr>
        <p:spPr>
          <a:xfrm>
            <a:off x="3859212" y="6003557"/>
            <a:ext cx="4473574" cy="338554"/>
          </a:xfrm>
          <a:prstGeom prst="rect">
            <a:avLst/>
          </a:prstGeom>
          <a:noFill/>
        </p:spPr>
        <p:txBody>
          <a:bodyPr wrap="square" rtlCol="0">
            <a:spAutoFit/>
          </a:bodyPr>
          <a:lstStyle/>
          <a:p>
            <a:pPr algn="ctr"/>
            <a:r>
              <a:rPr lang="en-CA" sz="1600" i="1">
                <a:latin typeface="Times New Roman" panose="02020603050405020304" pitchFamily="18" charset="0"/>
                <a:cs typeface="Times New Roman" panose="02020603050405020304" pitchFamily="18" charset="0"/>
              </a:rPr>
              <a:t>Figure 6 – Cantera Setup</a:t>
            </a:r>
            <a:endParaRPr lang="en-CA" sz="12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710275"/>
      </p:ext>
    </p:extLst>
  </p:cSld>
  <p:clrMapOvr>
    <a:masterClrMapping/>
  </p:clrMapOvr>
  <p:transition>
    <p:fade/>
  </p:transition>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diagram of a burner&#10;&#10;Description automatically generated">
            <a:extLst>
              <a:ext uri="{FF2B5EF4-FFF2-40B4-BE49-F238E27FC236}">
                <a16:creationId xmlns:a16="http://schemas.microsoft.com/office/drawing/2014/main" id="{B96E8A50-CE09-AFDD-7CD7-F85BF5E95BA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866" t="4899" r="13511" b="9447"/>
          <a:stretch/>
        </p:blipFill>
        <p:spPr>
          <a:xfrm>
            <a:off x="2754775" y="900297"/>
            <a:ext cx="6012040" cy="4950109"/>
          </a:xfrm>
        </p:spPr>
      </p:pic>
      <p:sp>
        <p:nvSpPr>
          <p:cNvPr id="2" name="Title 1">
            <a:extLst>
              <a:ext uri="{FF2B5EF4-FFF2-40B4-BE49-F238E27FC236}">
                <a16:creationId xmlns:a16="http://schemas.microsoft.com/office/drawing/2014/main" id="{88F82F54-C90E-F356-DABF-067615506FD1}"/>
              </a:ext>
            </a:extLst>
          </p:cNvPr>
          <p:cNvSpPr>
            <a:spLocks noGrp="1"/>
          </p:cNvSpPr>
          <p:nvPr>
            <p:ph type="title"/>
          </p:nvPr>
        </p:nvSpPr>
        <p:spPr>
          <a:xfrm>
            <a:off x="161487" y="182902"/>
            <a:ext cx="10515600" cy="786341"/>
          </a:xfrm>
        </p:spPr>
        <p:txBody>
          <a:bodyPr/>
          <a:lstStyle/>
          <a:p>
            <a:r>
              <a:rPr lang="en-US">
                <a:latin typeface="Times New Roman" panose="02020603050405020304" pitchFamily="18" charset="0"/>
                <a:cs typeface="Times New Roman" panose="02020603050405020304" pitchFamily="18" charset="0"/>
              </a:rPr>
              <a:t>RQL| Test Case</a:t>
            </a:r>
          </a:p>
        </p:txBody>
      </p:sp>
      <p:sp>
        <p:nvSpPr>
          <p:cNvPr id="4" name="Slide Number Placeholder 3">
            <a:extLst>
              <a:ext uri="{FF2B5EF4-FFF2-40B4-BE49-F238E27FC236}">
                <a16:creationId xmlns:a16="http://schemas.microsoft.com/office/drawing/2014/main" id="{ABDB64C0-D735-2D16-788C-36A0D2FA0B90}"/>
              </a:ext>
            </a:extLst>
          </p:cNvPr>
          <p:cNvSpPr>
            <a:spLocks noGrp="1"/>
          </p:cNvSpPr>
          <p:nvPr>
            <p:ph type="sldNum" sz="quarter" idx="12"/>
          </p:nvPr>
        </p:nvSpPr>
        <p:spPr/>
        <p:txBody>
          <a:bodyPr/>
          <a:lstStyle/>
          <a:p>
            <a:fld id="{DBEB55AC-06D0-495C-B103-A3A67F3DE331}" type="slidenum">
              <a:rPr lang="en-IN" smtClean="0"/>
              <a:t>12</a:t>
            </a:fld>
            <a:endParaRPr lang="en-IN"/>
          </a:p>
        </p:txBody>
      </p:sp>
      <p:sp>
        <p:nvSpPr>
          <p:cNvPr id="3" name="TextBox 2">
            <a:extLst>
              <a:ext uri="{FF2B5EF4-FFF2-40B4-BE49-F238E27FC236}">
                <a16:creationId xmlns:a16="http://schemas.microsoft.com/office/drawing/2014/main" id="{A265380C-C461-CE04-55A1-8CC65986D900}"/>
              </a:ext>
            </a:extLst>
          </p:cNvPr>
          <p:cNvSpPr txBox="1"/>
          <p:nvPr/>
        </p:nvSpPr>
        <p:spPr>
          <a:xfrm>
            <a:off x="3859213" y="5850406"/>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7 –Temperature vs combustor length</a:t>
            </a:r>
            <a:endParaRPr lang="en-CA" sz="11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3799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5404-DE86-4338-8301-092707332B66}"/>
              </a:ext>
            </a:extLst>
          </p:cNvPr>
          <p:cNvSpPr>
            <a:spLocks noGrp="1"/>
          </p:cNvSpPr>
          <p:nvPr>
            <p:ph type="title"/>
          </p:nvPr>
        </p:nvSpPr>
        <p:spPr>
          <a:xfrm>
            <a:off x="0" y="-203171"/>
            <a:ext cx="10515600" cy="1325563"/>
          </a:xfrm>
        </p:spPr>
        <p:txBody>
          <a:bodyPr/>
          <a:lstStyle/>
          <a:p>
            <a:r>
              <a:rPr lang="en-CA">
                <a:latin typeface="Times New Roman" panose="02020603050405020304" pitchFamily="18" charset="0"/>
                <a:cs typeface="Times New Roman" panose="02020603050405020304" pitchFamily="18" charset="0"/>
              </a:rPr>
              <a:t>Emissions| </a:t>
            </a:r>
            <a:r>
              <a:rPr lang="en-CA">
                <a:solidFill>
                  <a:schemeClr val="tx1">
                    <a:lumMod val="75000"/>
                    <a:lumOff val="25000"/>
                  </a:schemeClr>
                </a:solidFill>
                <a:latin typeface="Times New Roman" panose="02020603050405020304" pitchFamily="18" charset="0"/>
                <a:cs typeface="Times New Roman" panose="02020603050405020304" pitchFamily="18" charset="0"/>
              </a:rPr>
              <a:t>NOx </a:t>
            </a:r>
          </a:p>
        </p:txBody>
      </p:sp>
      <p:sp>
        <p:nvSpPr>
          <p:cNvPr id="4" name="Slide Number Placeholder 3">
            <a:extLst>
              <a:ext uri="{FF2B5EF4-FFF2-40B4-BE49-F238E27FC236}">
                <a16:creationId xmlns:a16="http://schemas.microsoft.com/office/drawing/2014/main" id="{D2E6358E-0EE1-CAC2-7160-A6AF772BB4EA}"/>
              </a:ext>
            </a:extLst>
          </p:cNvPr>
          <p:cNvSpPr>
            <a:spLocks noGrp="1"/>
          </p:cNvSpPr>
          <p:nvPr>
            <p:ph type="sldNum" sz="quarter" idx="12"/>
          </p:nvPr>
        </p:nvSpPr>
        <p:spPr/>
        <p:txBody>
          <a:bodyPr/>
          <a:lstStyle/>
          <a:p>
            <a:fld id="{DBEB55AC-06D0-495C-B103-A3A67F3DE331}" type="slidenum">
              <a:rPr lang="en-IN" smtClean="0"/>
              <a:t>13</a:t>
            </a:fld>
            <a:endParaRPr lang="en-IN"/>
          </a:p>
        </p:txBody>
      </p:sp>
      <p:pic>
        <p:nvPicPr>
          <p:cNvPr id="8" name="Content Placeholder 7">
            <a:extLst>
              <a:ext uri="{FF2B5EF4-FFF2-40B4-BE49-F238E27FC236}">
                <a16:creationId xmlns:a16="http://schemas.microsoft.com/office/drawing/2014/main" id="{04A3A7FD-6233-2954-0EC3-152F9620FC63}"/>
              </a:ext>
            </a:extLst>
          </p:cNvPr>
          <p:cNvPicPr>
            <a:picLocks noGrp="1" noChangeAspect="1"/>
          </p:cNvPicPr>
          <p:nvPr>
            <p:ph idx="1"/>
          </p:nvPr>
        </p:nvPicPr>
        <p:blipFill>
          <a:blip r:embed="rId2"/>
          <a:stretch>
            <a:fillRect/>
          </a:stretch>
        </p:blipFill>
        <p:spPr>
          <a:xfrm>
            <a:off x="227953" y="788257"/>
            <a:ext cx="6259130" cy="4789547"/>
          </a:xfrm>
        </p:spPr>
      </p:pic>
      <p:sp>
        <p:nvSpPr>
          <p:cNvPr id="3" name="TextBox 2">
            <a:extLst>
              <a:ext uri="{FF2B5EF4-FFF2-40B4-BE49-F238E27FC236}">
                <a16:creationId xmlns:a16="http://schemas.microsoft.com/office/drawing/2014/main" id="{8BDE488B-BF60-7F71-BDD3-9606222E457C}"/>
              </a:ext>
            </a:extLst>
          </p:cNvPr>
          <p:cNvSpPr txBox="1"/>
          <p:nvPr/>
        </p:nvSpPr>
        <p:spPr>
          <a:xfrm>
            <a:off x="1120731" y="5557192"/>
            <a:ext cx="4473574" cy="646331"/>
          </a:xfrm>
          <a:prstGeom prst="rect">
            <a:avLst/>
          </a:prstGeom>
          <a:noFill/>
        </p:spPr>
        <p:txBody>
          <a:bodyPr wrap="square" rtlCol="0">
            <a:spAutoFit/>
          </a:bodyPr>
          <a:lstStyle/>
          <a:p>
            <a:pPr algn="ctr"/>
            <a:r>
              <a:rPr lang="en-CA" b="1" i="1">
                <a:latin typeface="Times New Roman" panose="02020603050405020304" pitchFamily="18" charset="0"/>
                <a:cs typeface="Times New Roman" panose="02020603050405020304" pitchFamily="18" charset="0"/>
              </a:rPr>
              <a:t>NOx vs primary equivalence ratio (sec is fixed – 0.4)</a:t>
            </a:r>
          </a:p>
        </p:txBody>
      </p:sp>
      <p:sp>
        <p:nvSpPr>
          <p:cNvPr id="5" name="TextBox 4">
            <a:extLst>
              <a:ext uri="{FF2B5EF4-FFF2-40B4-BE49-F238E27FC236}">
                <a16:creationId xmlns:a16="http://schemas.microsoft.com/office/drawing/2014/main" id="{FBD8BE24-1BFE-581E-84A9-8F171F534C3E}"/>
              </a:ext>
            </a:extLst>
          </p:cNvPr>
          <p:cNvSpPr txBox="1"/>
          <p:nvPr/>
        </p:nvSpPr>
        <p:spPr>
          <a:xfrm>
            <a:off x="6541983" y="5553622"/>
            <a:ext cx="4473574" cy="646331"/>
          </a:xfrm>
          <a:prstGeom prst="rect">
            <a:avLst/>
          </a:prstGeom>
          <a:noFill/>
        </p:spPr>
        <p:txBody>
          <a:bodyPr wrap="square" rtlCol="0">
            <a:spAutoFit/>
          </a:bodyPr>
          <a:lstStyle/>
          <a:p>
            <a:pPr algn="ctr"/>
            <a:r>
              <a:rPr lang="en-CA" b="1" i="1">
                <a:latin typeface="Times New Roman" panose="02020603050405020304" pitchFamily="18" charset="0"/>
                <a:cs typeface="Times New Roman" panose="02020603050405020304" pitchFamily="18" charset="0"/>
              </a:rPr>
              <a:t>NOx vs secondary equivalence ratio (primary is fixed – 1.5)</a:t>
            </a:r>
          </a:p>
        </p:txBody>
      </p:sp>
      <p:pic>
        <p:nvPicPr>
          <p:cNvPr id="6" name="Picture 5">
            <a:extLst>
              <a:ext uri="{FF2B5EF4-FFF2-40B4-BE49-F238E27FC236}">
                <a16:creationId xmlns:a16="http://schemas.microsoft.com/office/drawing/2014/main" id="{74D9FDAC-B8E6-40B6-A7C8-F77C5EE7F4DA}"/>
              </a:ext>
            </a:extLst>
          </p:cNvPr>
          <p:cNvPicPr>
            <a:picLocks noChangeAspect="1"/>
          </p:cNvPicPr>
          <p:nvPr/>
        </p:nvPicPr>
        <p:blipFill>
          <a:blip r:embed="rId3"/>
          <a:stretch>
            <a:fillRect/>
          </a:stretch>
        </p:blipFill>
        <p:spPr>
          <a:xfrm>
            <a:off x="5831270" y="788257"/>
            <a:ext cx="6259130" cy="4789547"/>
          </a:xfrm>
          <a:prstGeom prst="rect">
            <a:avLst/>
          </a:prstGeom>
        </p:spPr>
      </p:pic>
    </p:spTree>
    <p:extLst>
      <p:ext uri="{BB962C8B-B14F-4D97-AF65-F5344CB8AC3E}">
        <p14:creationId xmlns:p14="http://schemas.microsoft.com/office/powerpoint/2010/main" val="155035903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D1AA1F4-9BF8-93C6-B379-F991CDB5C5D2}"/>
              </a:ext>
            </a:extLst>
          </p:cNvPr>
          <p:cNvPicPr>
            <a:picLocks noChangeAspect="1"/>
          </p:cNvPicPr>
          <p:nvPr/>
        </p:nvPicPr>
        <p:blipFill>
          <a:blip r:embed="rId2"/>
          <a:stretch>
            <a:fillRect/>
          </a:stretch>
        </p:blipFill>
        <p:spPr>
          <a:xfrm>
            <a:off x="-25757" y="1128937"/>
            <a:ext cx="6090443" cy="4661578"/>
          </a:xfrm>
          <a:prstGeom prst="rect">
            <a:avLst/>
          </a:prstGeom>
        </p:spPr>
      </p:pic>
      <p:sp>
        <p:nvSpPr>
          <p:cNvPr id="2" name="Title 1">
            <a:extLst>
              <a:ext uri="{FF2B5EF4-FFF2-40B4-BE49-F238E27FC236}">
                <a16:creationId xmlns:a16="http://schemas.microsoft.com/office/drawing/2014/main" id="{C1AD5404-DE86-4338-8301-092707332B66}"/>
              </a:ext>
            </a:extLst>
          </p:cNvPr>
          <p:cNvSpPr>
            <a:spLocks noGrp="1"/>
          </p:cNvSpPr>
          <p:nvPr>
            <p:ph type="title"/>
          </p:nvPr>
        </p:nvSpPr>
        <p:spPr>
          <a:xfrm>
            <a:off x="0" y="-133780"/>
            <a:ext cx="10515600" cy="1325563"/>
          </a:xfrm>
        </p:spPr>
        <p:txBody>
          <a:bodyPr/>
          <a:lstStyle/>
          <a:p>
            <a:r>
              <a:rPr lang="en-CA">
                <a:latin typeface="Times New Roman" panose="02020603050405020304" pitchFamily="18" charset="0"/>
                <a:cs typeface="Times New Roman" panose="02020603050405020304" pitchFamily="18" charset="0"/>
              </a:rPr>
              <a:t>Emissions| </a:t>
            </a:r>
            <a:r>
              <a:rPr lang="en-CA">
                <a:solidFill>
                  <a:schemeClr val="tx1">
                    <a:lumMod val="75000"/>
                    <a:lumOff val="25000"/>
                  </a:schemeClr>
                </a:solidFill>
                <a:latin typeface="Times New Roman" panose="02020603050405020304" pitchFamily="18" charset="0"/>
                <a:cs typeface="Times New Roman" panose="02020603050405020304" pitchFamily="18" charset="0"/>
              </a:rPr>
              <a:t>CO</a:t>
            </a:r>
          </a:p>
        </p:txBody>
      </p:sp>
      <p:pic>
        <p:nvPicPr>
          <p:cNvPr id="5" name="Content Placeholder 4">
            <a:extLst>
              <a:ext uri="{FF2B5EF4-FFF2-40B4-BE49-F238E27FC236}">
                <a16:creationId xmlns:a16="http://schemas.microsoft.com/office/drawing/2014/main" id="{44840A00-B241-F7F5-0E6A-B7D3DD299782}"/>
              </a:ext>
            </a:extLst>
          </p:cNvPr>
          <p:cNvPicPr>
            <a:picLocks noGrp="1" noChangeAspect="1"/>
          </p:cNvPicPr>
          <p:nvPr>
            <p:ph idx="1"/>
          </p:nvPr>
        </p:nvPicPr>
        <p:blipFill>
          <a:blip r:embed="rId3"/>
          <a:stretch>
            <a:fillRect/>
          </a:stretch>
        </p:blipFill>
        <p:spPr>
          <a:xfrm>
            <a:off x="6101557" y="1128937"/>
            <a:ext cx="6090443" cy="4661578"/>
          </a:xfrm>
        </p:spPr>
      </p:pic>
      <p:sp>
        <p:nvSpPr>
          <p:cNvPr id="4" name="Slide Number Placeholder 3">
            <a:extLst>
              <a:ext uri="{FF2B5EF4-FFF2-40B4-BE49-F238E27FC236}">
                <a16:creationId xmlns:a16="http://schemas.microsoft.com/office/drawing/2014/main" id="{D2E6358E-0EE1-CAC2-7160-A6AF772BB4EA}"/>
              </a:ext>
            </a:extLst>
          </p:cNvPr>
          <p:cNvSpPr>
            <a:spLocks noGrp="1"/>
          </p:cNvSpPr>
          <p:nvPr>
            <p:ph type="sldNum" sz="quarter" idx="12"/>
          </p:nvPr>
        </p:nvSpPr>
        <p:spPr/>
        <p:txBody>
          <a:bodyPr/>
          <a:lstStyle/>
          <a:p>
            <a:fld id="{DBEB55AC-06D0-495C-B103-A3A67F3DE331}" type="slidenum">
              <a:rPr lang="en-IN" smtClean="0"/>
              <a:t>14</a:t>
            </a:fld>
            <a:endParaRPr lang="en-IN"/>
          </a:p>
        </p:txBody>
      </p:sp>
      <p:sp>
        <p:nvSpPr>
          <p:cNvPr id="7" name="TextBox 6">
            <a:extLst>
              <a:ext uri="{FF2B5EF4-FFF2-40B4-BE49-F238E27FC236}">
                <a16:creationId xmlns:a16="http://schemas.microsoft.com/office/drawing/2014/main" id="{71B84172-538B-88A7-CA48-ABF30CB4C901}"/>
              </a:ext>
            </a:extLst>
          </p:cNvPr>
          <p:cNvSpPr txBox="1"/>
          <p:nvPr/>
        </p:nvSpPr>
        <p:spPr>
          <a:xfrm>
            <a:off x="965358" y="5553622"/>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8 – CO vs secondary equivalence ratio</a:t>
            </a:r>
            <a:endParaRPr lang="en-CA" sz="1100" i="1">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B853ECE-D9CA-07FC-CF4B-FE4833F6D88B}"/>
              </a:ext>
            </a:extLst>
          </p:cNvPr>
          <p:cNvSpPr txBox="1"/>
          <p:nvPr/>
        </p:nvSpPr>
        <p:spPr>
          <a:xfrm>
            <a:off x="6584381" y="5553622"/>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9 – CO vs primary equivalence ratio</a:t>
            </a:r>
            <a:endParaRPr lang="en-CA" sz="11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633491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2F1E-C4C4-5359-B072-0B6B7A8A750B}"/>
              </a:ext>
            </a:extLst>
          </p:cNvPr>
          <p:cNvSpPr>
            <a:spLocks noGrp="1"/>
          </p:cNvSpPr>
          <p:nvPr>
            <p:ph type="title"/>
          </p:nvPr>
        </p:nvSpPr>
        <p:spPr>
          <a:xfrm>
            <a:off x="160421" y="18255"/>
            <a:ext cx="10515600" cy="1325563"/>
          </a:xfrm>
        </p:spPr>
        <p:txBody>
          <a:bodyPr/>
          <a:lstStyle/>
          <a:p>
            <a:r>
              <a:rPr lang="en-US">
                <a:latin typeface="Times New Roman" panose="02020603050405020304" pitchFamily="18" charset="0"/>
                <a:cs typeface="Times New Roman" panose="02020603050405020304" pitchFamily="18" charset="0"/>
              </a:rPr>
              <a:t>100% Hydrogen in aviation </a:t>
            </a:r>
            <a:r>
              <a:rPr lang="en-CA">
                <a:latin typeface="Times New Roman" panose="02020603050405020304" pitchFamily="18" charset="0"/>
                <a:cs typeface="Times New Roman" panose="02020603050405020304" pitchFamily="18" charset="0"/>
              </a:rPr>
              <a:t> </a:t>
            </a:r>
            <a:r>
              <a:rPr lang="en-CA">
                <a:solidFill>
                  <a:schemeClr val="tx1">
                    <a:lumMod val="65000"/>
                    <a:lumOff val="35000"/>
                  </a:schemeClr>
                </a:solidFill>
                <a:latin typeface="Times New Roman" panose="02020603050405020304" pitchFamily="18" charset="0"/>
                <a:cs typeface="Times New Roman" panose="02020603050405020304" pitchFamily="18" charset="0"/>
              </a:rPr>
              <a:t>| Feasibility</a:t>
            </a:r>
          </a:p>
        </p:txBody>
      </p:sp>
      <p:sp>
        <p:nvSpPr>
          <p:cNvPr id="4" name="Slide Number Placeholder 3">
            <a:extLst>
              <a:ext uri="{FF2B5EF4-FFF2-40B4-BE49-F238E27FC236}">
                <a16:creationId xmlns:a16="http://schemas.microsoft.com/office/drawing/2014/main" id="{6803FE06-63B8-700C-3ED8-8ADE3BB0BA34}"/>
              </a:ext>
            </a:extLst>
          </p:cNvPr>
          <p:cNvSpPr>
            <a:spLocks noGrp="1"/>
          </p:cNvSpPr>
          <p:nvPr>
            <p:ph type="sldNum" sz="quarter" idx="12"/>
          </p:nvPr>
        </p:nvSpPr>
        <p:spPr/>
        <p:txBody>
          <a:bodyPr/>
          <a:lstStyle/>
          <a:p>
            <a:fld id="{DBEB55AC-06D0-495C-B103-A3A67F3DE331}" type="slidenum">
              <a:rPr lang="en-IN" smtClean="0"/>
              <a:t>15</a:t>
            </a:fld>
            <a:endParaRPr lang="en-IN"/>
          </a:p>
        </p:txBody>
      </p:sp>
      <p:sp>
        <p:nvSpPr>
          <p:cNvPr id="7" name="Rectangle 6">
            <a:extLst>
              <a:ext uri="{FF2B5EF4-FFF2-40B4-BE49-F238E27FC236}">
                <a16:creationId xmlns:a16="http://schemas.microsoft.com/office/drawing/2014/main" id="{C3AA0C7E-BD18-0E4D-5465-01D6D74160DD}"/>
              </a:ext>
            </a:extLst>
          </p:cNvPr>
          <p:cNvSpPr/>
          <p:nvPr/>
        </p:nvSpPr>
        <p:spPr>
          <a:xfrm>
            <a:off x="6449809" y="1314486"/>
            <a:ext cx="4994030" cy="4634136"/>
          </a:xfrm>
          <a:prstGeom prst="rect">
            <a:avLst/>
          </a:prstGeom>
          <a:solidFill>
            <a:schemeClr val="bg2">
              <a:lumMod val="90000"/>
            </a:schemeClr>
          </a:solidFill>
          <a:ln>
            <a:solidFill>
              <a:schemeClr val="bg2">
                <a:lumMod val="9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lnSpc>
                <a:spcPct val="150000"/>
              </a:lnSpc>
              <a:buFont typeface="Wingdings" panose="05000000000000000000" pitchFamily="2" charset="2"/>
              <a:buChar char="§"/>
            </a:pPr>
            <a:r>
              <a:rPr lang="en-CA">
                <a:solidFill>
                  <a:schemeClr val="tx1"/>
                </a:solidFill>
                <a:latin typeface="Times New Roman"/>
                <a:cs typeface="Times New Roman"/>
              </a:rPr>
              <a:t>For an aircraft with entry into service of 2035, with a 2000 nm range.</a:t>
            </a:r>
          </a:p>
          <a:p>
            <a:pPr marL="285750" indent="-285750">
              <a:lnSpc>
                <a:spcPct val="150000"/>
              </a:lnSpc>
              <a:buFont typeface="Wingdings" panose="05000000000000000000" pitchFamily="2" charset="2"/>
              <a:buChar char="§"/>
            </a:pPr>
            <a:r>
              <a:rPr lang="en-CA" b="1">
                <a:solidFill>
                  <a:schemeClr val="tx1"/>
                </a:solidFill>
                <a:latin typeface="Times New Roman"/>
                <a:cs typeface="Times New Roman"/>
              </a:rPr>
              <a:t>299 Billion Euros </a:t>
            </a:r>
            <a:r>
              <a:rPr lang="en-CA">
                <a:solidFill>
                  <a:schemeClr val="tx1"/>
                </a:solidFill>
                <a:latin typeface="Times New Roman"/>
                <a:cs typeface="Times New Roman"/>
              </a:rPr>
              <a:t>are needed between 2025 and 2050 to develop and run the hydrogen aviation value chain in Europe.</a:t>
            </a:r>
          </a:p>
          <a:p>
            <a:pPr marL="285750" indent="-285750">
              <a:lnSpc>
                <a:spcPct val="150000"/>
              </a:lnSpc>
              <a:buFont typeface="Wingdings" panose="05000000000000000000" pitchFamily="2" charset="2"/>
              <a:buChar char="§"/>
            </a:pPr>
            <a:r>
              <a:rPr lang="en-CA">
                <a:solidFill>
                  <a:schemeClr val="tx1"/>
                </a:solidFill>
                <a:latin typeface="Times New Roman"/>
                <a:cs typeface="Times New Roman"/>
              </a:rPr>
              <a:t>Most of the costs would be on the production and liquification of green hydrogen.</a:t>
            </a:r>
          </a:p>
        </p:txBody>
      </p:sp>
      <p:pic>
        <p:nvPicPr>
          <p:cNvPr id="9" name="Picture 8">
            <a:extLst>
              <a:ext uri="{FF2B5EF4-FFF2-40B4-BE49-F238E27FC236}">
                <a16:creationId xmlns:a16="http://schemas.microsoft.com/office/drawing/2014/main" id="{B112620F-74E0-E6FD-1ACA-FFE96F013CC0}"/>
              </a:ext>
            </a:extLst>
          </p:cNvPr>
          <p:cNvPicPr>
            <a:picLocks noChangeAspect="1"/>
          </p:cNvPicPr>
          <p:nvPr/>
        </p:nvPicPr>
        <p:blipFill>
          <a:blip r:embed="rId4"/>
          <a:stretch>
            <a:fillRect/>
          </a:stretch>
        </p:blipFill>
        <p:spPr>
          <a:xfrm>
            <a:off x="1018434" y="1465192"/>
            <a:ext cx="3958063" cy="3927616"/>
          </a:xfrm>
          <a:prstGeom prst="rect">
            <a:avLst/>
          </a:prstGeom>
        </p:spPr>
      </p:pic>
      <p:sp>
        <p:nvSpPr>
          <p:cNvPr id="10" name="TextBox 9">
            <a:extLst>
              <a:ext uri="{FF2B5EF4-FFF2-40B4-BE49-F238E27FC236}">
                <a16:creationId xmlns:a16="http://schemas.microsoft.com/office/drawing/2014/main" id="{9122AFDF-ABBD-3D80-FA05-B156BE6F2E58}"/>
              </a:ext>
            </a:extLst>
          </p:cNvPr>
          <p:cNvSpPr txBox="1"/>
          <p:nvPr/>
        </p:nvSpPr>
        <p:spPr>
          <a:xfrm>
            <a:off x="0" y="6393792"/>
            <a:ext cx="9104243" cy="246221"/>
          </a:xfrm>
          <a:prstGeom prst="rect">
            <a:avLst/>
          </a:prstGeom>
          <a:noFill/>
        </p:spPr>
        <p:txBody>
          <a:bodyPr wrap="square">
            <a:spAutoFit/>
          </a:bodyPr>
          <a:lstStyle/>
          <a:p>
            <a:r>
              <a:rPr lang="en-US" sz="1000">
                <a:solidFill>
                  <a:schemeClr val="bg1">
                    <a:lumMod val="65000"/>
                  </a:schemeClr>
                </a:solidFill>
              </a:rPr>
              <a:t>Transport and Environment . (2023). The cost of hydrogen aviation - making hydrogen aircraft cost competitive. Transport and Environment .</a:t>
            </a:r>
          </a:p>
        </p:txBody>
      </p:sp>
      <p:sp>
        <p:nvSpPr>
          <p:cNvPr id="3" name="TextBox 2">
            <a:extLst>
              <a:ext uri="{FF2B5EF4-FFF2-40B4-BE49-F238E27FC236}">
                <a16:creationId xmlns:a16="http://schemas.microsoft.com/office/drawing/2014/main" id="{11F6658E-9CB4-1C99-DE98-CE3BFD747D84}"/>
              </a:ext>
            </a:extLst>
          </p:cNvPr>
          <p:cNvSpPr txBox="1"/>
          <p:nvPr/>
        </p:nvSpPr>
        <p:spPr>
          <a:xfrm>
            <a:off x="-547492" y="5543514"/>
            <a:ext cx="7089914" cy="492443"/>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Costs associated with implementing hydrogen fuel in aviation</a:t>
            </a:r>
          </a:p>
          <a:p>
            <a:pPr algn="ctr"/>
            <a:r>
              <a:rPr lang="en-CA" sz="1100" i="1">
                <a:latin typeface="Times New Roman" panose="02020603050405020304" pitchFamily="18" charset="0"/>
                <a:cs typeface="Times New Roman" panose="02020603050405020304" pitchFamily="18" charset="0"/>
              </a:rPr>
              <a:t>Source: Transport and Environment org </a:t>
            </a:r>
          </a:p>
        </p:txBody>
      </p:sp>
    </p:spTree>
    <p:extLst>
      <p:ext uri="{BB962C8B-B14F-4D97-AF65-F5344CB8AC3E}">
        <p14:creationId xmlns:p14="http://schemas.microsoft.com/office/powerpoint/2010/main" val="2286898146"/>
      </p:ext>
    </p:extLst>
  </p:cSld>
  <p:clrMapOvr>
    <a:masterClrMapping/>
  </p:clrMapOvr>
  <p:transition>
    <p:fade/>
  </p:transition>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2F1E-C4C4-5359-B072-0B6B7A8A750B}"/>
              </a:ext>
            </a:extLst>
          </p:cNvPr>
          <p:cNvSpPr>
            <a:spLocks noGrp="1"/>
          </p:cNvSpPr>
          <p:nvPr>
            <p:ph type="title"/>
          </p:nvPr>
        </p:nvSpPr>
        <p:spPr>
          <a:xfrm>
            <a:off x="0" y="-231223"/>
            <a:ext cx="10515600" cy="1325563"/>
          </a:xfrm>
        </p:spPr>
        <p:txBody>
          <a:bodyPr/>
          <a:lstStyle/>
          <a:p>
            <a:r>
              <a:rPr lang="en-CA">
                <a:latin typeface="Times New Roman" panose="02020603050405020304" pitchFamily="18" charset="0"/>
                <a:cs typeface="Times New Roman" panose="02020603050405020304" pitchFamily="18" charset="0"/>
              </a:rPr>
              <a:t>Aircraft Design</a:t>
            </a:r>
            <a:r>
              <a:rPr lang="en-CA">
                <a:solidFill>
                  <a:schemeClr val="tx1">
                    <a:lumMod val="75000"/>
                    <a:lumOff val="25000"/>
                  </a:schemeClr>
                </a:solidFill>
                <a:latin typeface="Times New Roman" panose="02020603050405020304" pitchFamily="18" charset="0"/>
                <a:cs typeface="Times New Roman" panose="02020603050405020304" pitchFamily="18" charset="0"/>
              </a:rPr>
              <a:t>| Impacts</a:t>
            </a:r>
          </a:p>
        </p:txBody>
      </p:sp>
      <p:sp>
        <p:nvSpPr>
          <p:cNvPr id="11" name="Text Placeholder 10">
            <a:extLst>
              <a:ext uri="{FF2B5EF4-FFF2-40B4-BE49-F238E27FC236}">
                <a16:creationId xmlns:a16="http://schemas.microsoft.com/office/drawing/2014/main" id="{950E45BF-DA77-B46A-72A6-41766A84A0C3}"/>
              </a:ext>
            </a:extLst>
          </p:cNvPr>
          <p:cNvSpPr>
            <a:spLocks noGrp="1"/>
          </p:cNvSpPr>
          <p:nvPr>
            <p:ph type="body" idx="1"/>
          </p:nvPr>
        </p:nvSpPr>
        <p:spPr>
          <a:xfrm>
            <a:off x="380337" y="912273"/>
            <a:ext cx="5157787" cy="435643"/>
          </a:xfrm>
        </p:spPr>
        <p:txBody>
          <a:bodyPr>
            <a:normAutofit/>
          </a:bodyPr>
          <a:lstStyle/>
          <a:p>
            <a:pPr algn="ctr"/>
            <a:r>
              <a:rPr lang="en-CA" sz="2000">
                <a:latin typeface="Times New Roman" panose="02020603050405020304" pitchFamily="18" charset="0"/>
                <a:cs typeface="Times New Roman" panose="02020603050405020304" pitchFamily="18" charset="0"/>
              </a:rPr>
              <a:t>Non-integral Fuel Tanks </a:t>
            </a:r>
          </a:p>
        </p:txBody>
      </p:sp>
      <p:sp>
        <p:nvSpPr>
          <p:cNvPr id="12" name="Content Placeholder 11">
            <a:extLst>
              <a:ext uri="{FF2B5EF4-FFF2-40B4-BE49-F238E27FC236}">
                <a16:creationId xmlns:a16="http://schemas.microsoft.com/office/drawing/2014/main" id="{380C821D-56A3-E6F9-9BCC-D90FE4409DDE}"/>
              </a:ext>
            </a:extLst>
          </p:cNvPr>
          <p:cNvSpPr>
            <a:spLocks noGrp="1"/>
          </p:cNvSpPr>
          <p:nvPr>
            <p:ph sz="half" idx="2"/>
          </p:nvPr>
        </p:nvSpPr>
        <p:spPr>
          <a:xfrm>
            <a:off x="380337" y="4590794"/>
            <a:ext cx="5157787" cy="1146453"/>
          </a:xfrm>
        </p:spPr>
        <p:txBody>
          <a:bodyPr>
            <a:normAutofit/>
          </a:bodyPr>
          <a:lstStyle/>
          <a:p>
            <a:pPr>
              <a:buFont typeface="Wingdings" panose="05000000000000000000" pitchFamily="2" charset="2"/>
              <a:buChar char="§"/>
            </a:pPr>
            <a:r>
              <a:rPr lang="en-CA" sz="1800">
                <a:latin typeface="Times New Roman" panose="02020603050405020304" pitchFamily="18" charset="0"/>
                <a:cs typeface="Times New Roman" panose="02020603050405020304" pitchFamily="18" charset="0"/>
              </a:rPr>
              <a:t>External fuel tanks located on the airframe</a:t>
            </a:r>
          </a:p>
          <a:p>
            <a:pPr>
              <a:buFont typeface="Wingdings" panose="05000000000000000000" pitchFamily="2" charset="2"/>
              <a:buChar char="§"/>
            </a:pPr>
            <a:r>
              <a:rPr lang="en-CA" sz="1800">
                <a:latin typeface="Times New Roman" panose="02020603050405020304" pitchFamily="18" charset="0"/>
                <a:cs typeface="Times New Roman" panose="02020603050405020304" pitchFamily="18" charset="0"/>
              </a:rPr>
              <a:t>Designed to sustain aerodynamic loads and must not contribute to drag.</a:t>
            </a:r>
          </a:p>
        </p:txBody>
      </p:sp>
      <p:sp>
        <p:nvSpPr>
          <p:cNvPr id="13" name="Text Placeholder 12">
            <a:extLst>
              <a:ext uri="{FF2B5EF4-FFF2-40B4-BE49-F238E27FC236}">
                <a16:creationId xmlns:a16="http://schemas.microsoft.com/office/drawing/2014/main" id="{99DC4EAA-0E36-9162-9DB1-370BDE635FA0}"/>
              </a:ext>
            </a:extLst>
          </p:cNvPr>
          <p:cNvSpPr>
            <a:spLocks noGrp="1"/>
          </p:cNvSpPr>
          <p:nvPr>
            <p:ph type="body" sz="quarter" idx="3"/>
          </p:nvPr>
        </p:nvSpPr>
        <p:spPr>
          <a:xfrm>
            <a:off x="6099803" y="1047875"/>
            <a:ext cx="5183188" cy="411956"/>
          </a:xfrm>
        </p:spPr>
        <p:txBody>
          <a:bodyPr>
            <a:normAutofit/>
          </a:bodyPr>
          <a:lstStyle/>
          <a:p>
            <a:pPr algn="ctr"/>
            <a:r>
              <a:rPr lang="en-CA" sz="2000">
                <a:latin typeface="Times New Roman" panose="02020603050405020304" pitchFamily="18" charset="0"/>
                <a:cs typeface="Times New Roman" panose="02020603050405020304" pitchFamily="18" charset="0"/>
              </a:rPr>
              <a:t>Integral Fuel Tanks</a:t>
            </a:r>
          </a:p>
        </p:txBody>
      </p:sp>
      <p:sp>
        <p:nvSpPr>
          <p:cNvPr id="4" name="Slide Number Placeholder 3">
            <a:extLst>
              <a:ext uri="{FF2B5EF4-FFF2-40B4-BE49-F238E27FC236}">
                <a16:creationId xmlns:a16="http://schemas.microsoft.com/office/drawing/2014/main" id="{6803FE06-63B8-700C-3ED8-8ADE3BB0BA34}"/>
              </a:ext>
            </a:extLst>
          </p:cNvPr>
          <p:cNvSpPr>
            <a:spLocks noGrp="1"/>
          </p:cNvSpPr>
          <p:nvPr>
            <p:ph type="sldNum" sz="quarter" idx="12"/>
          </p:nvPr>
        </p:nvSpPr>
        <p:spPr/>
        <p:txBody>
          <a:bodyPr/>
          <a:lstStyle/>
          <a:p>
            <a:fld id="{DBEB55AC-06D0-495C-B103-A3A67F3DE331}" type="slidenum">
              <a:rPr lang="en-IN" smtClean="0"/>
              <a:t>16</a:t>
            </a:fld>
            <a:endParaRPr lang="en-IN"/>
          </a:p>
        </p:txBody>
      </p:sp>
      <p:pic>
        <p:nvPicPr>
          <p:cNvPr id="1026" name="Picture 2" descr="Certification considerations for the configuration of a hydrogen-fuelled  aeroplane | The Aeronautical Journal | Cambridge Core">
            <a:extLst>
              <a:ext uri="{FF2B5EF4-FFF2-40B4-BE49-F238E27FC236}">
                <a16:creationId xmlns:a16="http://schemas.microsoft.com/office/drawing/2014/main" id="{CE64A8E1-A12D-69E8-78B2-99BF2D859B6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4868" y="1693979"/>
            <a:ext cx="3888724" cy="185119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C966061-56F1-BFE5-9F0C-4292378DC512}"/>
              </a:ext>
            </a:extLst>
          </p:cNvPr>
          <p:cNvSpPr txBox="1"/>
          <p:nvPr/>
        </p:nvSpPr>
        <p:spPr>
          <a:xfrm>
            <a:off x="84001" y="6066016"/>
            <a:ext cx="11820796" cy="861774"/>
          </a:xfrm>
          <a:prstGeom prst="rect">
            <a:avLst/>
          </a:prstGeom>
          <a:noFill/>
        </p:spPr>
        <p:txBody>
          <a:bodyPr wrap="square">
            <a:spAutoFit/>
          </a:bodyPr>
          <a:lstStyle/>
          <a:p>
            <a:r>
              <a:rPr lang="en-US" sz="1000">
                <a:solidFill>
                  <a:schemeClr val="bg1">
                    <a:lumMod val="65000"/>
                  </a:schemeClr>
                </a:solidFill>
              </a:rPr>
              <a:t>Spencer, R. (2023). Certification considerations for the configuration of a hydrogen-</a:t>
            </a:r>
            <a:r>
              <a:rPr lang="en-US" sz="1000" err="1">
                <a:solidFill>
                  <a:schemeClr val="bg1">
                    <a:lumMod val="65000"/>
                  </a:schemeClr>
                </a:solidFill>
              </a:rPr>
              <a:t>fuelled</a:t>
            </a:r>
            <a:r>
              <a:rPr lang="en-US" sz="1000">
                <a:solidFill>
                  <a:schemeClr val="bg1">
                    <a:lumMod val="65000"/>
                  </a:schemeClr>
                </a:solidFill>
              </a:rPr>
              <a:t> </a:t>
            </a:r>
            <a:r>
              <a:rPr lang="en-US" sz="1000" err="1">
                <a:solidFill>
                  <a:schemeClr val="bg1">
                    <a:lumMod val="65000"/>
                  </a:schemeClr>
                </a:solidFill>
              </a:rPr>
              <a:t>aeroplane</a:t>
            </a:r>
            <a:r>
              <a:rPr lang="en-US" sz="1000">
                <a:solidFill>
                  <a:schemeClr val="bg1">
                    <a:lumMod val="65000"/>
                  </a:schemeClr>
                </a:solidFill>
              </a:rPr>
              <a:t>. The Aeronautical Journal, 127(1308), 213-231. doi:10.1017/aer.2022.79</a:t>
            </a:r>
          </a:p>
          <a:p>
            <a:r>
              <a:rPr lang="en-CA" sz="1000" err="1">
                <a:solidFill>
                  <a:schemeClr val="bg1">
                    <a:lumMod val="65000"/>
                  </a:schemeClr>
                </a:solidFill>
              </a:rPr>
              <a:t>Rondinelli</a:t>
            </a:r>
            <a:r>
              <a:rPr lang="en-CA" sz="1000">
                <a:solidFill>
                  <a:schemeClr val="bg1">
                    <a:lumMod val="65000"/>
                  </a:schemeClr>
                </a:solidFill>
              </a:rPr>
              <a:t>, S, Sabatini, R and </a:t>
            </a:r>
            <a:r>
              <a:rPr lang="en-CA" sz="1000" err="1">
                <a:solidFill>
                  <a:schemeClr val="bg1">
                    <a:lumMod val="65000"/>
                  </a:schemeClr>
                </a:solidFill>
              </a:rPr>
              <a:t>Gardi</a:t>
            </a:r>
            <a:r>
              <a:rPr lang="en-CA" sz="1000">
                <a:solidFill>
                  <a:schemeClr val="bg1">
                    <a:lumMod val="65000"/>
                  </a:schemeClr>
                </a:solidFill>
              </a:rPr>
              <a:t>, A 2014, 'Challenges and benefits offered by liquid</a:t>
            </a:r>
          </a:p>
          <a:p>
            <a:r>
              <a:rPr lang="en-CA" sz="1000">
                <a:solidFill>
                  <a:schemeClr val="bg1">
                    <a:lumMod val="65000"/>
                  </a:schemeClr>
                </a:solidFill>
              </a:rPr>
              <a:t>hydrogen fuels in commercial aviation', in Meenakshi Arora, Geoff Sutherland, Graham</a:t>
            </a:r>
          </a:p>
          <a:p>
            <a:r>
              <a:rPr lang="en-CA" sz="1000">
                <a:solidFill>
                  <a:schemeClr val="bg1">
                    <a:lumMod val="65000"/>
                  </a:schemeClr>
                </a:solidFill>
              </a:rPr>
              <a:t>Moore (ed.) Proceedings of the Practical Responses to Climate Change 2014 (PRCC 2014),</a:t>
            </a:r>
          </a:p>
          <a:p>
            <a:r>
              <a:rPr lang="en-CA" sz="1000">
                <a:solidFill>
                  <a:schemeClr val="bg1">
                    <a:lumMod val="65000"/>
                  </a:schemeClr>
                </a:solidFill>
              </a:rPr>
              <a:t>Barton, Australia, 25-27 November 2014, pp. 1-11.</a:t>
            </a:r>
          </a:p>
        </p:txBody>
      </p:sp>
      <p:pic>
        <p:nvPicPr>
          <p:cNvPr id="17" name="Picture 16">
            <a:extLst>
              <a:ext uri="{FF2B5EF4-FFF2-40B4-BE49-F238E27FC236}">
                <a16:creationId xmlns:a16="http://schemas.microsoft.com/office/drawing/2014/main" id="{3E93DA0B-8531-7E6B-9E4C-C47DA6341712}"/>
              </a:ext>
            </a:extLst>
          </p:cNvPr>
          <p:cNvPicPr>
            <a:picLocks noChangeAspect="1"/>
          </p:cNvPicPr>
          <p:nvPr/>
        </p:nvPicPr>
        <p:blipFill>
          <a:blip r:embed="rId5"/>
          <a:stretch>
            <a:fillRect/>
          </a:stretch>
        </p:blipFill>
        <p:spPr>
          <a:xfrm>
            <a:off x="6503808" y="1723017"/>
            <a:ext cx="4375178" cy="1769143"/>
          </a:xfrm>
          <a:prstGeom prst="rect">
            <a:avLst/>
          </a:prstGeom>
          <a:effectLst>
            <a:outerShdw blurRad="50800" dist="38100" dir="2700000" algn="tl" rotWithShape="0">
              <a:prstClr val="black">
                <a:alpha val="40000"/>
              </a:prstClr>
            </a:outerShdw>
          </a:effectLst>
        </p:spPr>
      </p:pic>
      <p:sp>
        <p:nvSpPr>
          <p:cNvPr id="3" name="Content Placeholder 11">
            <a:extLst>
              <a:ext uri="{FF2B5EF4-FFF2-40B4-BE49-F238E27FC236}">
                <a16:creationId xmlns:a16="http://schemas.microsoft.com/office/drawing/2014/main" id="{A24B060F-942F-9CAF-08B1-5F829592E064}"/>
              </a:ext>
            </a:extLst>
          </p:cNvPr>
          <p:cNvSpPr txBox="1">
            <a:spLocks/>
          </p:cNvSpPr>
          <p:nvPr/>
        </p:nvSpPr>
        <p:spPr>
          <a:xfrm>
            <a:off x="6428754" y="4568437"/>
            <a:ext cx="5763246" cy="17027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CA" sz="1800">
                <a:latin typeface="Times New Roman" panose="02020603050405020304" pitchFamily="18" charset="0"/>
                <a:cs typeface="Times New Roman" panose="02020603050405020304" pitchFamily="18" charset="0"/>
              </a:rPr>
              <a:t>Internal fuel tanks located in the fuselage</a:t>
            </a:r>
          </a:p>
          <a:p>
            <a:pPr>
              <a:buFont typeface="Wingdings" panose="05000000000000000000" pitchFamily="2" charset="2"/>
              <a:buChar char="§"/>
            </a:pPr>
            <a:r>
              <a:rPr lang="en-CA" sz="1800">
                <a:latin typeface="Times New Roman" panose="02020603050405020304" pitchFamily="18" charset="0"/>
                <a:cs typeface="Times New Roman" panose="02020603050405020304" pitchFamily="18" charset="0"/>
              </a:rPr>
              <a:t>Designed to sustain structural loads</a:t>
            </a:r>
          </a:p>
          <a:p>
            <a:pPr>
              <a:buFont typeface="Wingdings" panose="05000000000000000000" pitchFamily="2" charset="2"/>
              <a:buChar char="§"/>
            </a:pPr>
            <a:r>
              <a:rPr lang="en-CA" sz="1800">
                <a:latin typeface="Times New Roman" panose="02020603050405020304" pitchFamily="18" charset="0"/>
                <a:cs typeface="Times New Roman" panose="02020603050405020304" pitchFamily="18" charset="0"/>
              </a:rPr>
              <a:t>Will increase the length and width of the fuselage </a:t>
            </a:r>
          </a:p>
        </p:txBody>
      </p:sp>
      <p:sp>
        <p:nvSpPr>
          <p:cNvPr id="5" name="TextBox 4">
            <a:extLst>
              <a:ext uri="{FF2B5EF4-FFF2-40B4-BE49-F238E27FC236}">
                <a16:creationId xmlns:a16="http://schemas.microsoft.com/office/drawing/2014/main" id="{D3D90DD9-88C3-5A91-F10C-9D62065285FC}"/>
              </a:ext>
            </a:extLst>
          </p:cNvPr>
          <p:cNvSpPr txBox="1"/>
          <p:nvPr/>
        </p:nvSpPr>
        <p:spPr>
          <a:xfrm>
            <a:off x="722443" y="3830607"/>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13 – Illustration of non-integral fuel tanks</a:t>
            </a:r>
            <a:endParaRPr lang="en-CA" sz="1100" i="1">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0BD96B6-A1E1-55DF-F862-19638E0AD40D}"/>
              </a:ext>
            </a:extLst>
          </p:cNvPr>
          <p:cNvSpPr txBox="1"/>
          <p:nvPr/>
        </p:nvSpPr>
        <p:spPr>
          <a:xfrm>
            <a:off x="6533193" y="3830606"/>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14 – Illustration of integral fuel tanks</a:t>
            </a:r>
            <a:endParaRPr lang="en-CA" sz="11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335176"/>
      </p:ext>
    </p:extLst>
  </p:cSld>
  <p:clrMapOvr>
    <a:masterClrMapping/>
  </p:clrMapOvr>
  <p:transition>
    <p:fade/>
  </p:transition>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12F1E-C4C4-5359-B072-0B6B7A8A750B}"/>
              </a:ext>
            </a:extLst>
          </p:cNvPr>
          <p:cNvSpPr>
            <a:spLocks noGrp="1"/>
          </p:cNvSpPr>
          <p:nvPr>
            <p:ph type="title"/>
          </p:nvPr>
        </p:nvSpPr>
        <p:spPr>
          <a:xfrm>
            <a:off x="0" y="-231223"/>
            <a:ext cx="10515600" cy="1325563"/>
          </a:xfrm>
        </p:spPr>
        <p:txBody>
          <a:bodyPr/>
          <a:lstStyle/>
          <a:p>
            <a:r>
              <a:rPr lang="en-CA">
                <a:latin typeface="Times New Roman" panose="02020603050405020304" pitchFamily="18" charset="0"/>
                <a:cs typeface="Times New Roman" panose="02020603050405020304" pitchFamily="18" charset="0"/>
              </a:rPr>
              <a:t>Aircraft Design</a:t>
            </a:r>
            <a:r>
              <a:rPr lang="en-CA">
                <a:solidFill>
                  <a:schemeClr val="tx1">
                    <a:lumMod val="75000"/>
                    <a:lumOff val="25000"/>
                  </a:schemeClr>
                </a:solidFill>
                <a:latin typeface="Times New Roman" panose="02020603050405020304" pitchFamily="18" charset="0"/>
                <a:cs typeface="Times New Roman" panose="02020603050405020304" pitchFamily="18" charset="0"/>
              </a:rPr>
              <a:t>| Impacts</a:t>
            </a:r>
          </a:p>
        </p:txBody>
      </p:sp>
      <p:sp>
        <p:nvSpPr>
          <p:cNvPr id="4" name="Slide Number Placeholder 3">
            <a:extLst>
              <a:ext uri="{FF2B5EF4-FFF2-40B4-BE49-F238E27FC236}">
                <a16:creationId xmlns:a16="http://schemas.microsoft.com/office/drawing/2014/main" id="{6803FE06-63B8-700C-3ED8-8ADE3BB0BA34}"/>
              </a:ext>
            </a:extLst>
          </p:cNvPr>
          <p:cNvSpPr>
            <a:spLocks noGrp="1"/>
          </p:cNvSpPr>
          <p:nvPr>
            <p:ph type="sldNum" sz="quarter" idx="12"/>
          </p:nvPr>
        </p:nvSpPr>
        <p:spPr/>
        <p:txBody>
          <a:bodyPr/>
          <a:lstStyle/>
          <a:p>
            <a:fld id="{DBEB55AC-06D0-495C-B103-A3A67F3DE331}" type="slidenum">
              <a:rPr lang="en-IN" smtClean="0"/>
              <a:t>17</a:t>
            </a:fld>
            <a:endParaRPr lang="en-IN"/>
          </a:p>
        </p:txBody>
      </p:sp>
      <p:sp>
        <p:nvSpPr>
          <p:cNvPr id="15" name="TextBox 14">
            <a:extLst>
              <a:ext uri="{FF2B5EF4-FFF2-40B4-BE49-F238E27FC236}">
                <a16:creationId xmlns:a16="http://schemas.microsoft.com/office/drawing/2014/main" id="{EC966061-56F1-BFE5-9F0C-4292378DC512}"/>
              </a:ext>
            </a:extLst>
          </p:cNvPr>
          <p:cNvSpPr txBox="1"/>
          <p:nvPr/>
        </p:nvSpPr>
        <p:spPr>
          <a:xfrm>
            <a:off x="0" y="6430695"/>
            <a:ext cx="9104243" cy="400110"/>
          </a:xfrm>
          <a:prstGeom prst="rect">
            <a:avLst/>
          </a:prstGeom>
          <a:noFill/>
        </p:spPr>
        <p:txBody>
          <a:bodyPr wrap="square">
            <a:spAutoFit/>
          </a:bodyPr>
          <a:lstStyle/>
          <a:p>
            <a:r>
              <a:rPr lang="en-US" sz="1000">
                <a:solidFill>
                  <a:schemeClr val="bg1">
                    <a:lumMod val="65000"/>
                  </a:schemeClr>
                </a:solidFill>
              </a:rPr>
              <a:t>Gates, D. (2023, March 13). “pretty </a:t>
            </a:r>
            <a:r>
              <a:rPr lang="en-US" sz="1000" err="1">
                <a:solidFill>
                  <a:schemeClr val="bg1">
                    <a:lumMod val="65000"/>
                  </a:schemeClr>
                </a:solidFill>
              </a:rPr>
              <a:t>freakin</a:t>
            </a:r>
            <a:r>
              <a:rPr lang="en-US" sz="1000">
                <a:solidFill>
                  <a:schemeClr val="bg1">
                    <a:lumMod val="65000"/>
                  </a:schemeClr>
                </a:solidFill>
              </a:rPr>
              <a:t>” amazing’: Pioneering </a:t>
            </a:r>
            <a:r>
              <a:rPr lang="en-US" sz="1000" err="1">
                <a:solidFill>
                  <a:schemeClr val="bg1">
                    <a:lumMod val="65000"/>
                  </a:schemeClr>
                </a:solidFill>
              </a:rPr>
              <a:t>moses</a:t>
            </a:r>
            <a:r>
              <a:rPr lang="en-US" sz="1000">
                <a:solidFill>
                  <a:schemeClr val="bg1">
                    <a:lumMod val="65000"/>
                  </a:schemeClr>
                </a:solidFill>
              </a:rPr>
              <a:t> lake flight uses hydrogen to power regional airplane. The Seattle Times. https://www.seattletimes.com/business/boeing-aerospace/pioneering-moses-lake-flight-uses-hydrogen-to-power-regional-airplane/ </a:t>
            </a:r>
            <a:endParaRPr lang="en-CA" sz="1000">
              <a:solidFill>
                <a:schemeClr val="bg1">
                  <a:lumMod val="65000"/>
                </a:schemeClr>
              </a:solidFill>
            </a:endParaRPr>
          </a:p>
        </p:txBody>
      </p:sp>
      <p:pic>
        <p:nvPicPr>
          <p:cNvPr id="1028" name="Picture 4" descr="To illustrate how hydrogen power could be extended to jets the size of Airbus and Boeing narrow-body aircraft, Universal produced this notional view of jets with the same seating as the Airbus A320 family. The fuselages must be extended to accommodate large liquid-hydrogen tanks yet are still shorter than the Boeing 757 fuselage. Such planes could not be powered with fuel cells such as those that powered the regional jet flown Thursday. Instead, this size plane would require a jet engine that can burn hydrogen. The engine-makers are working on it. (Universal Hydrogen)">
            <a:extLst>
              <a:ext uri="{FF2B5EF4-FFF2-40B4-BE49-F238E27FC236}">
                <a16:creationId xmlns:a16="http://schemas.microsoft.com/office/drawing/2014/main" id="{191DE4AF-934B-04B2-6C6B-7642086FCE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138" y="904032"/>
            <a:ext cx="7315724" cy="41174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B215A99-BFB9-DFDC-FAA1-725E0096B679}"/>
              </a:ext>
            </a:extLst>
          </p:cNvPr>
          <p:cNvSpPr txBox="1"/>
          <p:nvPr/>
        </p:nvSpPr>
        <p:spPr>
          <a:xfrm>
            <a:off x="3859213" y="5418305"/>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12 – Illustration of future hydrogen powered flights</a:t>
            </a:r>
            <a:endParaRPr lang="en-CA" sz="11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621527"/>
      </p:ext>
    </p:extLst>
  </p:cSld>
  <p:clrMapOvr>
    <a:masterClrMapping/>
  </p:clrMapOvr>
  <p:transition>
    <p:fade/>
  </p:transition>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86D8-EC35-6AAE-6564-B507AAA3542A}"/>
              </a:ext>
            </a:extLst>
          </p:cNvPr>
          <p:cNvSpPr>
            <a:spLocks noGrp="1"/>
          </p:cNvSpPr>
          <p:nvPr>
            <p:ph type="title"/>
          </p:nvPr>
        </p:nvSpPr>
        <p:spPr>
          <a:xfrm>
            <a:off x="804672" y="5116529"/>
            <a:ext cx="10592174" cy="1000655"/>
          </a:xfrm>
        </p:spPr>
        <p:txBody>
          <a:bodyPr vert="horz" lIns="91440" tIns="45720" rIns="91440" bIns="45720" rtlCol="0" anchor="t">
            <a:normAutofit/>
          </a:bodyPr>
          <a:lstStyle/>
          <a:p>
            <a:r>
              <a:rPr lang="en-US" sz="5400">
                <a:latin typeface="Times New Roman" panose="02020603050405020304" pitchFamily="18" charset="0"/>
                <a:cs typeface="Times New Roman" panose="02020603050405020304" pitchFamily="18" charset="0"/>
              </a:rPr>
              <a:t>Conclusion</a:t>
            </a:r>
          </a:p>
        </p:txBody>
      </p:sp>
      <p:pic>
        <p:nvPicPr>
          <p:cNvPr id="2050" name="Picture 2" descr="36,300 Blue Orange Flame On Black Background Images, Stock Photos, 3D objects, &amp; Vectors | Shutterstock">
            <a:extLst>
              <a:ext uri="{FF2B5EF4-FFF2-40B4-BE49-F238E27FC236}">
                <a16:creationId xmlns:a16="http://schemas.microsoft.com/office/drawing/2014/main" id="{0A8E2313-00E9-CB77-E21C-0951695CB2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06"/>
          <a:stretch/>
        </p:blipFill>
        <p:spPr bwMode="auto">
          <a:xfrm>
            <a:off x="-1" y="10"/>
            <a:ext cx="12192001" cy="4201449"/>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554120E-14CD-B359-E142-CBDCF17A4B0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BEB55AC-06D0-495C-B103-A3A67F3DE331}" type="slidenum">
              <a:rPr lang="en-US">
                <a:solidFill>
                  <a:prstClr val="black">
                    <a:tint val="75000"/>
                  </a:prstClr>
                </a:solidFill>
                <a:latin typeface="Calibri" panose="020F0502020204030204"/>
              </a:rPr>
              <a:pPr>
                <a:spcAft>
                  <a:spcPts val="600"/>
                </a:spcAft>
                <a:defRPr/>
              </a:pPr>
              <a:t>18</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04736231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9C4AE-DA79-F06C-AC6F-62E064827986}"/>
              </a:ext>
            </a:extLst>
          </p:cNvPr>
          <p:cNvSpPr>
            <a:spLocks noGrp="1"/>
          </p:cNvSpPr>
          <p:nvPr>
            <p:ph type="title"/>
          </p:nvPr>
        </p:nvSpPr>
        <p:spPr>
          <a:xfrm>
            <a:off x="369523" y="69850"/>
            <a:ext cx="10515600" cy="787401"/>
          </a:xfrm>
        </p:spPr>
        <p:txBody>
          <a:bodyPr>
            <a:normAutofit fontScale="90000"/>
          </a:bodyPr>
          <a:lstStyle/>
          <a:p>
            <a:r>
              <a:rPr lang="en-US">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7FF7A9AF-6C2B-EF70-2231-B32BD807359B}"/>
              </a:ext>
            </a:extLst>
          </p:cNvPr>
          <p:cNvSpPr>
            <a:spLocks noGrp="1"/>
          </p:cNvSpPr>
          <p:nvPr>
            <p:ph type="body" idx="1"/>
          </p:nvPr>
        </p:nvSpPr>
        <p:spPr>
          <a:xfrm>
            <a:off x="730250" y="1041401"/>
            <a:ext cx="10515600" cy="5680074"/>
          </a:xfrm>
        </p:spPr>
        <p:txBody>
          <a:bodyPr>
            <a:normAutofit lnSpcReduction="10000"/>
          </a:bodyPr>
          <a:lstStyle/>
          <a:p>
            <a:pPr marL="342900" indent="-342900">
              <a:buFont typeface="Arial" panose="020B0604020202020204" pitchFamily="34" charset="0"/>
              <a:buChar char="•"/>
            </a:pPr>
            <a:r>
              <a:rPr lang="en-US" b="1">
                <a:solidFill>
                  <a:schemeClr val="tx1"/>
                </a:solidFill>
                <a:latin typeface="Times New Roman" panose="02020603050405020304" pitchFamily="18" charset="0"/>
                <a:cs typeface="Times New Roman" panose="02020603050405020304" pitchFamily="18" charset="0"/>
              </a:rPr>
              <a:t>Best equivalence ratio case for implemented RQL</a:t>
            </a:r>
          </a:p>
          <a:p>
            <a:pPr marL="800100" lvl="1" indent="-342900">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Primary zone</a:t>
            </a:r>
            <a:r>
              <a:rPr lang="en-US" b="1">
                <a:solidFill>
                  <a:schemeClr val="tx1"/>
                </a:solidFill>
                <a:latin typeface="Times New Roman" panose="02020603050405020304" pitchFamily="18" charset="0"/>
                <a:cs typeface="Times New Roman" panose="02020603050405020304" pitchFamily="18" charset="0"/>
              </a:rPr>
              <a:t> – </a:t>
            </a:r>
            <a:r>
              <a:rPr lang="en-US">
                <a:solidFill>
                  <a:schemeClr val="tx1"/>
                </a:solidFill>
                <a:latin typeface="Times New Roman" panose="02020603050405020304" pitchFamily="18" charset="0"/>
                <a:cs typeface="Times New Roman" panose="02020603050405020304" pitchFamily="18" charset="0"/>
              </a:rPr>
              <a:t>1.5</a:t>
            </a:r>
          </a:p>
          <a:p>
            <a:pPr marL="800100" lvl="1" indent="-342900">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Secondary zone</a:t>
            </a:r>
            <a:r>
              <a:rPr lang="en-US" b="1">
                <a:solidFill>
                  <a:schemeClr val="tx1"/>
                </a:solidFill>
                <a:latin typeface="Times New Roman" panose="02020603050405020304" pitchFamily="18" charset="0"/>
                <a:cs typeface="Times New Roman" panose="02020603050405020304" pitchFamily="18" charset="0"/>
              </a:rPr>
              <a:t> – </a:t>
            </a:r>
            <a:r>
              <a:rPr lang="en-US">
                <a:solidFill>
                  <a:schemeClr val="tx1"/>
                </a:solidFill>
                <a:latin typeface="Times New Roman" panose="02020603050405020304" pitchFamily="18" charset="0"/>
                <a:cs typeface="Times New Roman" panose="02020603050405020304" pitchFamily="18" charset="0"/>
              </a:rPr>
              <a:t>As low as possible (0.5)</a:t>
            </a:r>
          </a:p>
          <a:p>
            <a:pPr marL="800100" lvl="1" indent="-342900">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NOx – 150 – 300 ppm</a:t>
            </a:r>
          </a:p>
          <a:p>
            <a:pPr marL="800100" lvl="1" indent="-342900">
              <a:buFont typeface="Arial" panose="020B0604020202020204" pitchFamily="34" charset="0"/>
              <a:buChar char="•"/>
            </a:pPr>
            <a:r>
              <a:rPr lang="en-US">
                <a:solidFill>
                  <a:schemeClr val="tx1"/>
                </a:solidFill>
                <a:latin typeface="Times New Roman" panose="02020603050405020304" pitchFamily="18" charset="0"/>
                <a:cs typeface="Times New Roman" panose="02020603050405020304" pitchFamily="18" charset="0"/>
              </a:rPr>
              <a:t>Trade off is required</a:t>
            </a:r>
          </a:p>
          <a:p>
            <a:pPr marL="342900" indent="-342900">
              <a:buFont typeface="Arial" panose="020B0604020202020204" pitchFamily="34" charset="0"/>
              <a:buChar char="•"/>
            </a:pPr>
            <a:r>
              <a:rPr lang="en-US" b="1">
                <a:solidFill>
                  <a:schemeClr val="tx1"/>
                </a:solidFill>
                <a:latin typeface="Times New Roman" panose="02020603050405020304" pitchFamily="18" charset="0"/>
                <a:cs typeface="Times New Roman" panose="02020603050405020304" pitchFamily="18" charset="0"/>
              </a:rPr>
              <a:t>Sensitivity Analysis – NOx and CO prediction</a:t>
            </a:r>
          </a:p>
          <a:p>
            <a:pPr marL="342900" indent="-342900">
              <a:buFont typeface="Arial" panose="020B0604020202020204" pitchFamily="34" charset="0"/>
              <a:buChar char="•"/>
            </a:pPr>
            <a:r>
              <a:rPr lang="en-US" b="1">
                <a:solidFill>
                  <a:schemeClr val="tx1"/>
                </a:solidFill>
                <a:latin typeface="Times New Roman" panose="02020603050405020304" pitchFamily="18" charset="0"/>
                <a:cs typeface="Times New Roman" panose="02020603050405020304" pitchFamily="18" charset="0"/>
              </a:rPr>
              <a:t>Hybrid techniques – Emissions control </a:t>
            </a:r>
          </a:p>
          <a:p>
            <a:pPr marL="800100" lvl="1" indent="-3429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Coupling RQL with EGR and MILD </a:t>
            </a:r>
          </a:p>
          <a:p>
            <a:pPr marL="800100" lvl="1" indent="-3429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Inhibiting reaction rates – Most sensitive equations</a:t>
            </a:r>
          </a:p>
          <a:p>
            <a:pPr marL="800100" lvl="1" indent="-342900">
              <a:buFont typeface="Arial" panose="020B0604020202020204" pitchFamily="34" charset="0"/>
              <a:buChar char="•"/>
            </a:pPr>
            <a:r>
              <a:rPr lang="en-US" sz="2400">
                <a:solidFill>
                  <a:schemeClr val="tx1"/>
                </a:solidFill>
                <a:latin typeface="Times New Roman" panose="02020603050405020304" pitchFamily="18" charset="0"/>
                <a:cs typeface="Times New Roman" panose="02020603050405020304" pitchFamily="18" charset="0"/>
              </a:rPr>
              <a:t>Photolytic Ions/Radicals Discharge</a:t>
            </a:r>
          </a:p>
          <a:p>
            <a:pPr marL="342900" indent="-342900">
              <a:buFont typeface="Arial" panose="020B0604020202020204" pitchFamily="34" charset="0"/>
              <a:buChar char="•"/>
            </a:pPr>
            <a:r>
              <a:rPr lang="en-US" sz="2800">
                <a:solidFill>
                  <a:schemeClr val="tx1"/>
                </a:solidFill>
                <a:latin typeface="Times New Roman" panose="02020603050405020304" pitchFamily="18" charset="0"/>
                <a:cs typeface="Times New Roman" panose="02020603050405020304" pitchFamily="18" charset="0"/>
              </a:rPr>
              <a:t>Future Scope : </a:t>
            </a:r>
          </a:p>
          <a:p>
            <a:pPr marL="800100" lvl="1" indent="-342900">
              <a:buFont typeface="Arial" panose="020B0604020202020204" pitchFamily="34" charset="0"/>
              <a:buChar char="•"/>
            </a:pPr>
            <a:r>
              <a:rPr lang="en-US" b="1">
                <a:solidFill>
                  <a:schemeClr val="tx1"/>
                </a:solidFill>
                <a:latin typeface="Times New Roman" panose="02020603050405020304" pitchFamily="18" charset="0"/>
                <a:cs typeface="Times New Roman" panose="02020603050405020304" pitchFamily="18" charset="0"/>
              </a:rPr>
              <a:t>Implementation of AI Models – PINN and ANN</a:t>
            </a:r>
          </a:p>
          <a:p>
            <a:pPr marL="1257300" lvl="2" indent="-342900">
              <a:buFont typeface="Arial" panose="020B0604020202020204" pitchFamily="34" charset="0"/>
              <a:buChar char="•"/>
            </a:pPr>
            <a:r>
              <a:rPr lang="en-US" sz="2200">
                <a:solidFill>
                  <a:schemeClr val="tx1"/>
                </a:solidFill>
                <a:latin typeface="Times New Roman" panose="02020603050405020304" pitchFamily="18" charset="0"/>
                <a:cs typeface="Times New Roman" panose="02020603050405020304" pitchFamily="18" charset="0"/>
              </a:rPr>
              <a:t>Require large Datasets</a:t>
            </a:r>
          </a:p>
          <a:p>
            <a:pPr marL="800100" lvl="1" indent="-342900">
              <a:buFont typeface="Arial" panose="020B0604020202020204" pitchFamily="34" charset="0"/>
              <a:buChar char="•"/>
            </a:pPr>
            <a:r>
              <a:rPr lang="en-US" b="1">
                <a:solidFill>
                  <a:schemeClr val="tx1"/>
                </a:solidFill>
                <a:latin typeface="Times New Roman" panose="02020603050405020304" pitchFamily="18" charset="0"/>
                <a:cs typeface="Times New Roman" panose="02020603050405020304" pitchFamily="18" charset="0"/>
              </a:rPr>
              <a:t>Use of Optimization techniques and algorithms – Multidisciplinary Frameworks</a:t>
            </a:r>
          </a:p>
          <a:p>
            <a:pPr marL="1257300" lvl="2" indent="-342900">
              <a:buFont typeface="Arial" panose="020B0604020202020204" pitchFamily="34" charset="0"/>
              <a:buChar char="•"/>
            </a:pPr>
            <a:r>
              <a:rPr lang="en-US" sz="2200">
                <a:solidFill>
                  <a:schemeClr val="tx1"/>
                </a:solidFill>
                <a:latin typeface="Times New Roman" panose="02020603050405020304" pitchFamily="18" charset="0"/>
                <a:cs typeface="Times New Roman" panose="02020603050405020304" pitchFamily="18" charset="0"/>
              </a:rPr>
              <a:t>Jointly analyze - LFV + ESR + IDT + Thermoacoustic Instabilities + Vibrations</a:t>
            </a:r>
          </a:p>
          <a:p>
            <a:pPr marL="800100" lvl="1" indent="-342900">
              <a:buFont typeface="Arial" panose="020B0604020202020204" pitchFamily="34" charset="0"/>
              <a:buChar char="•"/>
            </a:pPr>
            <a:endParaRPr lang="en-US" sz="2400">
              <a:solidFill>
                <a:schemeClr val="tx1"/>
              </a:solidFill>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endParaRPr lang="en-US">
              <a:solidFill>
                <a:schemeClr val="tx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p:txBody>
      </p:sp>
      <p:sp>
        <p:nvSpPr>
          <p:cNvPr id="4" name="Slide Number Placeholder 3">
            <a:extLst>
              <a:ext uri="{FF2B5EF4-FFF2-40B4-BE49-F238E27FC236}">
                <a16:creationId xmlns:a16="http://schemas.microsoft.com/office/drawing/2014/main" id="{B56DFD0F-E973-4B57-9118-EEAC0901B831}"/>
              </a:ext>
            </a:extLst>
          </p:cNvPr>
          <p:cNvSpPr>
            <a:spLocks noGrp="1"/>
          </p:cNvSpPr>
          <p:nvPr>
            <p:ph type="sldNum" sz="quarter" idx="12"/>
          </p:nvPr>
        </p:nvSpPr>
        <p:spPr/>
        <p:txBody>
          <a:bodyPr/>
          <a:lstStyle/>
          <a:p>
            <a:fld id="{DBEB55AC-06D0-495C-B103-A3A67F3DE331}" type="slidenum">
              <a:rPr lang="en-IN" smtClean="0"/>
              <a:t>19</a:t>
            </a:fld>
            <a:endParaRPr lang="en-IN"/>
          </a:p>
        </p:txBody>
      </p:sp>
    </p:spTree>
    <p:extLst>
      <p:ext uri="{BB962C8B-B14F-4D97-AF65-F5344CB8AC3E}">
        <p14:creationId xmlns:p14="http://schemas.microsoft.com/office/powerpoint/2010/main" val="30764199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59B2DB-1B91-2E54-4F54-3A4589C1BF0D}"/>
              </a:ext>
            </a:extLst>
          </p:cNvPr>
          <p:cNvSpPr>
            <a:spLocks noGrp="1"/>
          </p:cNvSpPr>
          <p:nvPr>
            <p:ph type="title"/>
          </p:nvPr>
        </p:nvSpPr>
        <p:spPr>
          <a:xfrm>
            <a:off x="640080" y="325369"/>
            <a:ext cx="4368602" cy="1956841"/>
          </a:xfrm>
        </p:spPr>
        <p:txBody>
          <a:bodyPr anchor="b">
            <a:normAutofit/>
          </a:bodyPr>
          <a:lstStyle/>
          <a:p>
            <a:r>
              <a:rPr lang="en-CA" sz="5400">
                <a:latin typeface="Times New Roman" panose="02020603050405020304" pitchFamily="18" charset="0"/>
                <a:cs typeface="Times New Roman" panose="02020603050405020304" pitchFamily="18" charset="0"/>
              </a:rPr>
              <a:t>Overview</a:t>
            </a:r>
            <a:endParaRPr lang="en-IN" sz="5400">
              <a:latin typeface="Times New Roman" panose="02020603050405020304" pitchFamily="18" charset="0"/>
              <a:cs typeface="Times New Roman" panose="02020603050405020304" pitchFamily="18" charset="0"/>
            </a:endParaRPr>
          </a:p>
        </p:txBody>
      </p:sp>
      <p:sp>
        <p:nvSpPr>
          <p:cNvPr id="2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422EFB-2951-C2E1-E0DF-C0E6CBC613A6}"/>
              </a:ext>
            </a:extLst>
          </p:cNvPr>
          <p:cNvSpPr>
            <a:spLocks noGrp="1"/>
          </p:cNvSpPr>
          <p:nvPr>
            <p:ph idx="1"/>
          </p:nvPr>
        </p:nvSpPr>
        <p:spPr>
          <a:xfrm>
            <a:off x="640080" y="2802558"/>
            <a:ext cx="6098345" cy="3985101"/>
          </a:xfrm>
        </p:spPr>
        <p:txBody>
          <a:bodyPr vert="horz" lIns="91440" tIns="45720" rIns="91440" bIns="45720" rtlCol="0" anchor="t">
            <a:normAutofit fontScale="77500" lnSpcReduction="20000"/>
          </a:bodyPr>
          <a:lstStyle/>
          <a:p>
            <a:pPr>
              <a:lnSpc>
                <a:spcPct val="150000"/>
              </a:lnSpc>
            </a:pPr>
            <a:r>
              <a:rPr lang="en-US">
                <a:latin typeface="Times New Roman"/>
                <a:cs typeface="Times New Roman"/>
              </a:rPr>
              <a:t>Alternative Fuel and Simulation Setup</a:t>
            </a:r>
            <a:r>
              <a:rPr lang="en-US"/>
              <a:t> </a:t>
            </a:r>
          </a:p>
          <a:p>
            <a:pPr>
              <a:lnSpc>
                <a:spcPct val="150000"/>
              </a:lnSpc>
            </a:pPr>
            <a:r>
              <a:rPr lang="en-US">
                <a:latin typeface="Times New Roman"/>
                <a:cs typeface="Times New Roman"/>
              </a:rPr>
              <a:t>Preliminary Calculations</a:t>
            </a:r>
          </a:p>
          <a:p>
            <a:pPr>
              <a:lnSpc>
                <a:spcPct val="150000"/>
              </a:lnSpc>
            </a:pPr>
            <a:r>
              <a:rPr lang="en-US">
                <a:latin typeface="Times New Roman"/>
                <a:cs typeface="Times New Roman"/>
              </a:rPr>
              <a:t>Alternative Fuel properties</a:t>
            </a:r>
            <a:endParaRPr lang="en-CA">
              <a:latin typeface="Times New Roman"/>
              <a:cs typeface="Times New Roman"/>
            </a:endParaRPr>
          </a:p>
          <a:p>
            <a:pPr>
              <a:lnSpc>
                <a:spcPct val="150000"/>
              </a:lnSpc>
            </a:pPr>
            <a:r>
              <a:rPr lang="en-CA">
                <a:latin typeface="Times New Roman"/>
                <a:cs typeface="Times New Roman"/>
              </a:rPr>
              <a:t>Modern gas turbine concepts</a:t>
            </a:r>
          </a:p>
          <a:p>
            <a:pPr>
              <a:lnSpc>
                <a:spcPct val="150000"/>
              </a:lnSpc>
            </a:pPr>
            <a:r>
              <a:rPr lang="en-CA">
                <a:latin typeface="Times New Roman"/>
                <a:cs typeface="Times New Roman"/>
              </a:rPr>
              <a:t>Results</a:t>
            </a:r>
            <a:endParaRPr lang="en-US">
              <a:latin typeface="Times New Roman"/>
              <a:cs typeface="Times New Roman"/>
            </a:endParaRPr>
          </a:p>
          <a:p>
            <a:pPr>
              <a:lnSpc>
                <a:spcPct val="150000"/>
              </a:lnSpc>
            </a:pPr>
            <a:r>
              <a:rPr lang="en-US">
                <a:latin typeface="Times New Roman"/>
                <a:cs typeface="Times New Roman"/>
              </a:rPr>
              <a:t>Feasibility and Aircraft design impacts </a:t>
            </a:r>
            <a:endParaRPr lang="en-CA">
              <a:latin typeface="Times New Roman"/>
              <a:cs typeface="Times New Roman"/>
            </a:endParaRPr>
          </a:p>
          <a:p>
            <a:pPr>
              <a:lnSpc>
                <a:spcPct val="150000"/>
              </a:lnSpc>
            </a:pPr>
            <a:r>
              <a:rPr lang="en-CA">
                <a:latin typeface="Times New Roman"/>
                <a:cs typeface="Times New Roman"/>
              </a:rPr>
              <a:t>Conclusion</a:t>
            </a:r>
          </a:p>
          <a:p>
            <a:pPr>
              <a:buFont typeface="Wingdings" panose="05000000000000000000" pitchFamily="2" charset="2"/>
              <a:buChar char="§"/>
            </a:pPr>
            <a:endParaRPr lang="en-CA" sz="2200">
              <a:latin typeface="Times New Roman" panose="02020603050405020304" pitchFamily="18" charset="0"/>
              <a:cs typeface="Times New Roman" panose="02020603050405020304" pitchFamily="18" charset="0"/>
            </a:endParaRPr>
          </a:p>
        </p:txBody>
      </p:sp>
      <p:pic>
        <p:nvPicPr>
          <p:cNvPr id="6" name="Picture 4" descr="How to Make Orange Fire - Easy Orange Flame Instructions">
            <a:extLst>
              <a:ext uri="{FF2B5EF4-FFF2-40B4-BE49-F238E27FC236}">
                <a16:creationId xmlns:a16="http://schemas.microsoft.com/office/drawing/2014/main" id="{7343458B-1953-99DA-A49F-9C7B4CE2975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47" r="-1" b="17904"/>
          <a:stretch/>
        </p:blipFill>
        <p:spPr bwMode="auto">
          <a:xfrm>
            <a:off x="7183320" y="10"/>
            <a:ext cx="5007157"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1FE13FB-500C-6774-8912-A739D128CC5D}"/>
              </a:ext>
            </a:extLst>
          </p:cNvPr>
          <p:cNvSpPr>
            <a:spLocks noGrp="1"/>
          </p:cNvSpPr>
          <p:nvPr>
            <p:ph type="sldNum" sz="quarter" idx="12"/>
          </p:nvPr>
        </p:nvSpPr>
        <p:spPr>
          <a:xfrm>
            <a:off x="10439400" y="6356350"/>
            <a:ext cx="914400" cy="365125"/>
          </a:xfrm>
        </p:spPr>
        <p:txBody>
          <a:bodyPr>
            <a:normAutofit/>
          </a:bodyPr>
          <a:lstStyle/>
          <a:p>
            <a:pPr>
              <a:spcAft>
                <a:spcPts val="600"/>
              </a:spcAft>
            </a:pPr>
            <a:fld id="{DBEB55AC-06D0-495C-B103-A3A67F3DE331}" type="slidenum">
              <a:rPr lang="en-IN" smtClean="0">
                <a:solidFill>
                  <a:srgbClr val="FFFFFF"/>
                </a:solidFill>
              </a:rPr>
              <a:pPr>
                <a:spcAft>
                  <a:spcPts val="600"/>
                </a:spcAft>
              </a:pPr>
              <a:t>2</a:t>
            </a:fld>
            <a:endParaRPr lang="en-IN">
              <a:solidFill>
                <a:srgbClr val="FFFFFF"/>
              </a:solidFill>
            </a:endParaRPr>
          </a:p>
        </p:txBody>
      </p:sp>
    </p:spTree>
    <p:extLst>
      <p:ext uri="{BB962C8B-B14F-4D97-AF65-F5344CB8AC3E}">
        <p14:creationId xmlns:p14="http://schemas.microsoft.com/office/powerpoint/2010/main" val="415569507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521E-0AB8-668F-C7A5-B26B89DC6824}"/>
              </a:ext>
            </a:extLst>
          </p:cNvPr>
          <p:cNvSpPr>
            <a:spLocks noGrp="1"/>
          </p:cNvSpPr>
          <p:nvPr>
            <p:ph type="title"/>
          </p:nvPr>
        </p:nvSpPr>
        <p:spPr/>
        <p:txBody>
          <a:bodyPr/>
          <a:lstStyle/>
          <a:p>
            <a:r>
              <a:rPr lang="en-CA" b="1">
                <a:latin typeface="Times New Roman" panose="02020603050405020304" pitchFamily="18" charset="0"/>
                <a:cs typeface="Times New Roman" panose="02020603050405020304" pitchFamily="18" charset="0"/>
              </a:rPr>
              <a:t>References</a:t>
            </a:r>
            <a:endParaRPr lang="en-IN" b="1"/>
          </a:p>
        </p:txBody>
      </p:sp>
      <p:sp>
        <p:nvSpPr>
          <p:cNvPr id="3" name="Content Placeholder 2">
            <a:extLst>
              <a:ext uri="{FF2B5EF4-FFF2-40B4-BE49-F238E27FC236}">
                <a16:creationId xmlns:a16="http://schemas.microsoft.com/office/drawing/2014/main" id="{0FB69B28-8ABB-1288-CC5A-F5B9AB9FD7A5}"/>
              </a:ext>
            </a:extLst>
          </p:cNvPr>
          <p:cNvSpPr>
            <a:spLocks noGrp="1"/>
          </p:cNvSpPr>
          <p:nvPr>
            <p:ph idx="1"/>
          </p:nvPr>
        </p:nvSpPr>
        <p:spPr>
          <a:xfrm>
            <a:off x="838200" y="1337733"/>
            <a:ext cx="10515600" cy="4934730"/>
          </a:xfrm>
        </p:spPr>
        <p:txBody>
          <a:bodyPr>
            <a:normAutofit/>
          </a:bodyPr>
          <a:lstStyle/>
          <a:p>
            <a:pPr algn="just"/>
            <a:r>
              <a:rPr lang="en-IN" sz="2200" b="0" i="0">
                <a:effectLst/>
                <a:latin typeface="Times New Roman" panose="02020603050405020304" pitchFamily="18" charset="0"/>
                <a:cs typeface="Times New Roman" panose="02020603050405020304" pitchFamily="18" charset="0"/>
              </a:rPr>
              <a:t>S. </a:t>
            </a:r>
            <a:r>
              <a:rPr lang="en-IN" sz="2200" b="0" i="0" err="1">
                <a:effectLst/>
                <a:latin typeface="Times New Roman" panose="02020603050405020304" pitchFamily="18" charset="0"/>
                <a:cs typeface="Times New Roman" panose="02020603050405020304" pitchFamily="18" charset="0"/>
              </a:rPr>
              <a:t>Rondinelli</a:t>
            </a:r>
            <a:r>
              <a:rPr lang="en-IN" sz="2200" b="0" i="0">
                <a:effectLst/>
                <a:latin typeface="Times New Roman" panose="02020603050405020304" pitchFamily="18" charset="0"/>
                <a:cs typeface="Times New Roman" panose="02020603050405020304" pitchFamily="18" charset="0"/>
              </a:rPr>
              <a:t>, R. Sabatini, and A. G. M. </a:t>
            </a:r>
            <a:r>
              <a:rPr lang="en-IN" sz="2200" b="0" i="0" err="1">
                <a:effectLst/>
                <a:latin typeface="Times New Roman" panose="02020603050405020304" pitchFamily="18" charset="0"/>
                <a:cs typeface="Times New Roman" panose="02020603050405020304" pitchFamily="18" charset="0"/>
              </a:rPr>
              <a:t>Gardi</a:t>
            </a:r>
            <a:r>
              <a:rPr lang="en-IN" sz="2200" b="0" i="0">
                <a:effectLst/>
                <a:latin typeface="Times New Roman" panose="02020603050405020304" pitchFamily="18" charset="0"/>
                <a:cs typeface="Times New Roman" panose="02020603050405020304" pitchFamily="18" charset="0"/>
              </a:rPr>
              <a:t>, “Challenges and benefits offered by liquid hydrogen fuels in commercial aviation,” Proceedings of the Practical Responses to Climate Change 2014 (PRCC 2014), pp. 1–11, 2014.</a:t>
            </a:r>
          </a:p>
          <a:p>
            <a:pPr algn="just"/>
            <a:r>
              <a:rPr lang="en-IN" sz="2200" b="0" i="0">
                <a:effectLst/>
                <a:latin typeface="Times New Roman" panose="02020603050405020304" pitchFamily="18" charset="0"/>
                <a:cs typeface="Times New Roman" panose="02020603050405020304" pitchFamily="18" charset="0"/>
              </a:rPr>
              <a:t>K. Wang, R. Xu, T. Parise, J. Shao, A. </a:t>
            </a:r>
            <a:r>
              <a:rPr lang="en-IN" sz="2200" b="0" i="0" err="1">
                <a:effectLst/>
                <a:latin typeface="Times New Roman" panose="02020603050405020304" pitchFamily="18" charset="0"/>
                <a:cs typeface="Times New Roman" panose="02020603050405020304" pitchFamily="18" charset="0"/>
              </a:rPr>
              <a:t>Movaghar</a:t>
            </a:r>
            <a:r>
              <a:rPr lang="en-IN" sz="2200" b="0" i="0">
                <a:effectLst/>
                <a:latin typeface="Times New Roman" panose="02020603050405020304" pitchFamily="18" charset="0"/>
                <a:cs typeface="Times New Roman" panose="02020603050405020304" pitchFamily="18" charset="0"/>
              </a:rPr>
              <a:t>, D.J. Lee, J. Park, Y. Gao, T. Lu, F.N. </a:t>
            </a:r>
            <a:r>
              <a:rPr lang="en-IN" sz="2200" b="0" i="0" err="1">
                <a:effectLst/>
                <a:latin typeface="Times New Roman" panose="02020603050405020304" pitchFamily="18" charset="0"/>
                <a:cs typeface="Times New Roman" panose="02020603050405020304" pitchFamily="18" charset="0"/>
              </a:rPr>
              <a:t>Egolfopoulos</a:t>
            </a:r>
            <a:r>
              <a:rPr lang="en-IN" sz="2200" b="0" i="0">
                <a:effectLst/>
                <a:latin typeface="Times New Roman" panose="02020603050405020304" pitchFamily="18" charset="0"/>
                <a:cs typeface="Times New Roman" panose="02020603050405020304" pitchFamily="18" charset="0"/>
              </a:rPr>
              <a:t>, D.F. Davidson, R.K. Hanson, C.T. Bowman, H. Wang, A physics-based approach to modelling real-fuel combustion chemistry - IV. </a:t>
            </a:r>
            <a:r>
              <a:rPr lang="en-IN" sz="2200" b="0" i="0" err="1">
                <a:effectLst/>
                <a:latin typeface="Times New Roman" panose="02020603050405020304" pitchFamily="18" charset="0"/>
                <a:cs typeface="Times New Roman" panose="02020603050405020304" pitchFamily="18" charset="0"/>
              </a:rPr>
              <a:t>HyChem</a:t>
            </a:r>
            <a:r>
              <a:rPr lang="en-IN" sz="2200" b="0" i="0">
                <a:effectLst/>
                <a:latin typeface="Times New Roman" panose="02020603050405020304" pitchFamily="18" charset="0"/>
                <a:cs typeface="Times New Roman" panose="02020603050405020304" pitchFamily="18" charset="0"/>
              </a:rPr>
              <a:t> </a:t>
            </a:r>
            <a:r>
              <a:rPr lang="en-IN" sz="2200" b="0" i="0" err="1">
                <a:effectLst/>
                <a:latin typeface="Times New Roman" panose="02020603050405020304" pitchFamily="18" charset="0"/>
                <a:cs typeface="Times New Roman" panose="02020603050405020304" pitchFamily="18" charset="0"/>
              </a:rPr>
              <a:t>Modeling</a:t>
            </a:r>
            <a:r>
              <a:rPr lang="en-IN" sz="2200" b="0" i="0">
                <a:effectLst/>
                <a:latin typeface="Times New Roman" panose="02020603050405020304" pitchFamily="18" charset="0"/>
                <a:cs typeface="Times New Roman" panose="02020603050405020304" pitchFamily="18" charset="0"/>
              </a:rPr>
              <a:t> of Combustion Kinetics of a Bio-derived Jet Fuel and its Blends with a Conventional Jet A, Combustion and Flame 198 (2018) 477–489.</a:t>
            </a:r>
          </a:p>
          <a:p>
            <a:pPr algn="just"/>
            <a:r>
              <a:rPr lang="en-IN" sz="2200" b="0" i="0">
                <a:effectLst/>
                <a:latin typeface="Times New Roman" panose="02020603050405020304" pitchFamily="18" charset="0"/>
                <a:cs typeface="Times New Roman" panose="02020603050405020304" pitchFamily="18" charset="0"/>
              </a:rPr>
              <a:t>Y. Huang, C. Jiang, K. Wan, Z. Gao, L. </a:t>
            </a:r>
            <a:r>
              <a:rPr lang="en-IN" sz="2200" b="0" i="0" err="1">
                <a:effectLst/>
                <a:latin typeface="Times New Roman" panose="02020603050405020304" pitchFamily="18" charset="0"/>
                <a:cs typeface="Times New Roman" panose="02020603050405020304" pitchFamily="18" charset="0"/>
              </a:rPr>
              <a:t>Vervisch</a:t>
            </a:r>
            <a:r>
              <a:rPr lang="en-IN" sz="2200" b="0" i="0">
                <a:effectLst/>
                <a:latin typeface="Times New Roman" panose="02020603050405020304" pitchFamily="18" charset="0"/>
                <a:cs typeface="Times New Roman" panose="02020603050405020304" pitchFamily="18" charset="0"/>
              </a:rPr>
              <a:t>, P. Domingo, Y. He, Z. Wang, C.-H. Lee, Q. Cai, et al., “Prediction of ignition delay times of jet a-1/hydrogen fuel mixture using machine learning,” Aerospace Science and Technology, vol. 127, p. 107675, 2022.</a:t>
            </a:r>
          </a:p>
          <a:p>
            <a:pPr algn="just"/>
            <a:r>
              <a:rPr lang="en-IN" sz="2200" b="0" i="0" err="1">
                <a:effectLst/>
                <a:latin typeface="Times New Roman" panose="02020603050405020304" pitchFamily="18" charset="0"/>
                <a:cs typeface="Times New Roman" panose="02020603050405020304" pitchFamily="18" charset="0"/>
              </a:rPr>
              <a:t>Alabaş</a:t>
            </a:r>
            <a:r>
              <a:rPr lang="en-IN" sz="2200" b="0" i="0">
                <a:effectLst/>
                <a:latin typeface="Times New Roman" panose="02020603050405020304" pitchFamily="18" charset="0"/>
                <a:cs typeface="Times New Roman" panose="02020603050405020304" pitchFamily="18" charset="0"/>
              </a:rPr>
              <a:t> HA, </a:t>
            </a:r>
            <a:r>
              <a:rPr lang="en-IN" sz="2200" b="0" i="0" err="1">
                <a:effectLst/>
                <a:latin typeface="Times New Roman" panose="02020603050405020304" pitchFamily="18" charset="0"/>
                <a:cs typeface="Times New Roman" panose="02020603050405020304" pitchFamily="18" charset="0"/>
              </a:rPr>
              <a:t>Çeper</a:t>
            </a:r>
            <a:r>
              <a:rPr lang="en-IN" sz="2200" b="0" i="0">
                <a:effectLst/>
                <a:latin typeface="Times New Roman" panose="02020603050405020304" pitchFamily="18" charset="0"/>
                <a:cs typeface="Times New Roman" panose="02020603050405020304" pitchFamily="18" charset="0"/>
              </a:rPr>
              <a:t> BA. Effect of the hydrogen/kerosene blend on the combustion characteristics and pollutant emissions in a mini jet engine under CDC conditions. International Journal of Hydrogen Energy. 2023 May 30.</a:t>
            </a:r>
          </a:p>
          <a:p>
            <a:pPr algn="just"/>
            <a:endParaRPr lang="en-IN" sz="2200" b="0" i="0">
              <a:effectLst/>
              <a:latin typeface="Times New Roman" panose="02020603050405020304" pitchFamily="18" charset="0"/>
              <a:cs typeface="Times New Roman" panose="02020603050405020304" pitchFamily="18" charset="0"/>
            </a:endParaRPr>
          </a:p>
          <a:p>
            <a:pPr algn="just"/>
            <a:endParaRPr lang="en-IN" sz="2200" b="0" i="0">
              <a:effectLst/>
              <a:latin typeface="Times New Roman" panose="02020603050405020304" pitchFamily="18" charset="0"/>
              <a:cs typeface="Times New Roman" panose="02020603050405020304" pitchFamily="18" charset="0"/>
            </a:endParaRPr>
          </a:p>
          <a:p>
            <a:pPr algn="just"/>
            <a:endParaRPr lang="en-IN" sz="220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E1C5C9E-12DE-E973-7D94-4F2A813B7C10}"/>
              </a:ext>
            </a:extLst>
          </p:cNvPr>
          <p:cNvSpPr>
            <a:spLocks noGrp="1"/>
          </p:cNvSpPr>
          <p:nvPr>
            <p:ph type="sldNum" sz="quarter" idx="12"/>
          </p:nvPr>
        </p:nvSpPr>
        <p:spPr/>
        <p:txBody>
          <a:bodyPr/>
          <a:lstStyle/>
          <a:p>
            <a:fld id="{DBEB55AC-06D0-495C-B103-A3A67F3DE331}" type="slidenum">
              <a:rPr lang="en-IN" smtClean="0"/>
              <a:t>20</a:t>
            </a:fld>
            <a:endParaRPr lang="en-IN"/>
          </a:p>
        </p:txBody>
      </p:sp>
    </p:spTree>
    <p:extLst>
      <p:ext uri="{BB962C8B-B14F-4D97-AF65-F5344CB8AC3E}">
        <p14:creationId xmlns:p14="http://schemas.microsoft.com/office/powerpoint/2010/main" val="63535957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32E3-3EF8-0C4D-F17D-E28F813C920D}"/>
              </a:ext>
            </a:extLst>
          </p:cNvPr>
          <p:cNvSpPr>
            <a:spLocks noGrp="1"/>
          </p:cNvSpPr>
          <p:nvPr>
            <p:ph type="title"/>
          </p:nvPr>
        </p:nvSpPr>
        <p:spPr>
          <a:xfrm>
            <a:off x="627184" y="292858"/>
            <a:ext cx="10515600" cy="1325563"/>
          </a:xfrm>
        </p:spPr>
        <p:txBody>
          <a:bodyPr/>
          <a:lstStyle/>
          <a:p>
            <a:r>
              <a:rPr lang="en-IN">
                <a:latin typeface="Times New Roman" panose="02020603050405020304" pitchFamily="18" charset="0"/>
                <a:cs typeface="Times New Roman" panose="02020603050405020304" pitchFamily="18" charset="0"/>
              </a:rPr>
              <a:t>Simulation Setup</a:t>
            </a:r>
            <a:r>
              <a:rPr lang="en-IN">
                <a:solidFill>
                  <a:schemeClr val="tx1">
                    <a:lumMod val="75000"/>
                    <a:lumOff val="25000"/>
                  </a:schemeClr>
                </a:solidFill>
                <a:latin typeface="Times New Roman" panose="02020603050405020304" pitchFamily="18" charset="0"/>
                <a:cs typeface="Times New Roman" panose="02020603050405020304" pitchFamily="18" charset="0"/>
              </a:rPr>
              <a:t>| Mechanism</a:t>
            </a:r>
          </a:p>
        </p:txBody>
      </p:sp>
      <p:sp>
        <p:nvSpPr>
          <p:cNvPr id="3" name="Content Placeholder 2">
            <a:extLst>
              <a:ext uri="{FF2B5EF4-FFF2-40B4-BE49-F238E27FC236}">
                <a16:creationId xmlns:a16="http://schemas.microsoft.com/office/drawing/2014/main" id="{B3A359B1-CD1E-0619-AE92-F4F01BB9C94B}"/>
              </a:ext>
            </a:extLst>
          </p:cNvPr>
          <p:cNvSpPr>
            <a:spLocks noGrp="1"/>
          </p:cNvSpPr>
          <p:nvPr>
            <p:ph idx="1"/>
          </p:nvPr>
        </p:nvSpPr>
        <p:spPr>
          <a:xfrm>
            <a:off x="838200" y="1618421"/>
            <a:ext cx="10515600" cy="4351338"/>
          </a:xfrm>
        </p:spPr>
        <p:txBody>
          <a:bodyPr vert="horz" lIns="91440" tIns="45720" rIns="91440" bIns="45720" rtlCol="0" anchor="t">
            <a:normAutofit fontScale="92500"/>
          </a:bodyPr>
          <a:lstStyle/>
          <a:p>
            <a:pPr algn="just"/>
            <a:r>
              <a:rPr lang="en-CA" sz="3200" b="1">
                <a:latin typeface="Times New Roman" panose="02020603050405020304" pitchFamily="18" charset="0"/>
                <a:cs typeface="Times New Roman" panose="02020603050405020304" pitchFamily="18" charset="0"/>
              </a:rPr>
              <a:t>Fuel: Jet C1/ Hydrogen blends </a:t>
            </a:r>
          </a:p>
          <a:p>
            <a:pPr algn="just"/>
            <a:r>
              <a:rPr lang="en-CA" sz="3200" b="1">
                <a:latin typeface="Times New Roman" panose="02020603050405020304" pitchFamily="18" charset="0"/>
                <a:cs typeface="Times New Roman" panose="02020603050405020304" pitchFamily="18" charset="0"/>
              </a:rPr>
              <a:t>Mechanism </a:t>
            </a:r>
          </a:p>
          <a:p>
            <a:pPr lvl="1" algn="just"/>
            <a:r>
              <a:rPr lang="en-CA" sz="3200">
                <a:latin typeface="Times New Roman" panose="02020603050405020304" pitchFamily="18" charset="0"/>
                <a:cs typeface="Times New Roman" panose="02020603050405020304" pitchFamily="18" charset="0"/>
              </a:rPr>
              <a:t>Selected Mechanism – Jet C1 fuel (by </a:t>
            </a:r>
            <a:r>
              <a:rPr lang="en-CA" sz="3200" err="1">
                <a:latin typeface="Times New Roman" panose="02020603050405020304" pitchFamily="18" charset="0"/>
                <a:cs typeface="Times New Roman" panose="02020603050405020304" pitchFamily="18" charset="0"/>
              </a:rPr>
              <a:t>HyChem</a:t>
            </a:r>
            <a:r>
              <a:rPr lang="en-CA" sz="3200">
                <a:latin typeface="Times New Roman" panose="02020603050405020304" pitchFamily="18" charset="0"/>
                <a:cs typeface="Times New Roman" panose="02020603050405020304" pitchFamily="18" charset="0"/>
              </a:rPr>
              <a:t> modelling group,  66 species Skeletal Mechanism  (Detailed C1 Mech + NOx captured by 150 species </a:t>
            </a:r>
            <a:r>
              <a:rPr lang="en-CA" sz="3200" err="1">
                <a:latin typeface="Times New Roman" panose="02020603050405020304" pitchFamily="18" charset="0"/>
                <a:cs typeface="Times New Roman" panose="02020603050405020304" pitchFamily="18" charset="0"/>
              </a:rPr>
              <a:t>Glarborg's</a:t>
            </a:r>
            <a:r>
              <a:rPr lang="en-CA" sz="3200">
                <a:latin typeface="Times New Roman" panose="02020603050405020304" pitchFamily="18" charset="0"/>
                <a:cs typeface="Times New Roman" panose="02020603050405020304" pitchFamily="18" charset="0"/>
              </a:rPr>
              <a:t> mechanism))</a:t>
            </a:r>
          </a:p>
          <a:p>
            <a:pPr algn="just"/>
            <a:r>
              <a:rPr lang="en-CA" sz="3200" b="1">
                <a:latin typeface="Times New Roman" panose="02020603050405020304" pitchFamily="18" charset="0"/>
                <a:cs typeface="Times New Roman" panose="02020603050405020304" pitchFamily="18" charset="0"/>
              </a:rPr>
              <a:t>Combustion System: Gas Turbine  </a:t>
            </a:r>
          </a:p>
          <a:p>
            <a:pPr lvl="1" algn="just"/>
            <a:r>
              <a:rPr lang="en-CA" sz="3200">
                <a:latin typeface="Times New Roman" panose="02020603050405020304" pitchFamily="18" charset="0"/>
                <a:cs typeface="Times New Roman" panose="02020603050405020304" pitchFamily="18" charset="0"/>
              </a:rPr>
              <a:t>Objective – Reduce emissions</a:t>
            </a:r>
          </a:p>
          <a:p>
            <a:pPr lvl="1" algn="just"/>
            <a:r>
              <a:rPr lang="en-CA" sz="3200">
                <a:latin typeface="Times New Roman" panose="02020603050405020304" pitchFamily="18" charset="0"/>
                <a:cs typeface="Times New Roman" panose="02020603050405020304" pitchFamily="18" charset="0"/>
              </a:rPr>
              <a:t>Design variables – Blending ratio, Equivalence ratio</a:t>
            </a:r>
          </a:p>
          <a:p>
            <a:pPr lvl="1" algn="just"/>
            <a:r>
              <a:rPr lang="en-CA" sz="3200">
                <a:latin typeface="Times New Roman" panose="02020603050405020304" pitchFamily="18" charset="0"/>
                <a:cs typeface="Times New Roman" panose="02020603050405020304" pitchFamily="18" charset="0"/>
              </a:rPr>
              <a:t>Constraints – Power, Air mass flow rate</a:t>
            </a:r>
          </a:p>
        </p:txBody>
      </p:sp>
      <p:sp>
        <p:nvSpPr>
          <p:cNvPr id="5" name="Slide Number Placeholder 4">
            <a:extLst>
              <a:ext uri="{FF2B5EF4-FFF2-40B4-BE49-F238E27FC236}">
                <a16:creationId xmlns:a16="http://schemas.microsoft.com/office/drawing/2014/main" id="{FF1ADC22-9F25-BEDB-6A95-392D5FF8BAFD}"/>
              </a:ext>
            </a:extLst>
          </p:cNvPr>
          <p:cNvSpPr>
            <a:spLocks noGrp="1"/>
          </p:cNvSpPr>
          <p:nvPr>
            <p:ph type="sldNum" sz="quarter" idx="12"/>
          </p:nvPr>
        </p:nvSpPr>
        <p:spPr/>
        <p:txBody>
          <a:bodyPr/>
          <a:lstStyle/>
          <a:p>
            <a:fld id="{DBEB55AC-06D0-495C-B103-A3A67F3DE331}" type="slidenum">
              <a:rPr lang="en-IN" smtClean="0"/>
              <a:t>3</a:t>
            </a:fld>
            <a:endParaRPr lang="en-IN"/>
          </a:p>
        </p:txBody>
      </p:sp>
    </p:spTree>
    <p:extLst>
      <p:ext uri="{BB962C8B-B14F-4D97-AF65-F5344CB8AC3E}">
        <p14:creationId xmlns:p14="http://schemas.microsoft.com/office/powerpoint/2010/main" val="11827034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243D1-5A99-F061-963A-5B10328AF454}"/>
              </a:ext>
            </a:extLst>
          </p:cNvPr>
          <p:cNvSpPr>
            <a:spLocks noGrp="1"/>
          </p:cNvSpPr>
          <p:nvPr>
            <p:ph type="title"/>
          </p:nvPr>
        </p:nvSpPr>
        <p:spPr>
          <a:xfrm>
            <a:off x="0" y="-23204"/>
            <a:ext cx="10515600" cy="1325563"/>
          </a:xfrm>
        </p:spPr>
        <p:txBody>
          <a:bodyPr/>
          <a:lstStyle/>
          <a:p>
            <a:r>
              <a:rPr lang="en-US">
                <a:latin typeface="Times New Roman" panose="02020603050405020304" pitchFamily="18" charset="0"/>
                <a:cs typeface="Times New Roman" panose="02020603050405020304" pitchFamily="18" charset="0"/>
              </a:rPr>
              <a:t>Preliminary Calculations</a:t>
            </a:r>
          </a:p>
        </p:txBody>
      </p:sp>
      <p:sp>
        <p:nvSpPr>
          <p:cNvPr id="3" name="Content Placeholder 2">
            <a:extLst>
              <a:ext uri="{FF2B5EF4-FFF2-40B4-BE49-F238E27FC236}">
                <a16:creationId xmlns:a16="http://schemas.microsoft.com/office/drawing/2014/main" id="{2123D0D3-FBDD-B9F9-C02F-07EACCCCC13C}"/>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Fixed Power output - 100 MW</a:t>
            </a:r>
          </a:p>
          <a:p>
            <a:r>
              <a:rPr lang="en-US">
                <a:latin typeface="Times New Roman" panose="02020603050405020304" pitchFamily="18" charset="0"/>
                <a:cs typeface="Times New Roman" panose="02020603050405020304" pitchFamily="18" charset="0"/>
              </a:rPr>
              <a:t>Combustion Efficiency - 50 %</a:t>
            </a:r>
          </a:p>
          <a:p>
            <a:r>
              <a:rPr lang="en-US">
                <a:latin typeface="Times New Roman" panose="02020603050405020304" pitchFamily="18" charset="0"/>
                <a:cs typeface="Times New Roman" panose="02020603050405020304" pitchFamily="18" charset="0"/>
              </a:rPr>
              <a:t>Mass flow rate - 50 kg/sec</a:t>
            </a:r>
          </a:p>
          <a:p>
            <a:r>
              <a:rPr lang="en-US">
                <a:latin typeface="Times New Roman" panose="02020603050405020304" pitchFamily="18" charset="0"/>
                <a:cs typeface="Times New Roman" panose="02020603050405020304" pitchFamily="18" charset="0"/>
              </a:rPr>
              <a:t>Calorific value (Q) - Weighted mass averaged (C1 and H2)</a:t>
            </a:r>
          </a:p>
          <a:p>
            <a:endParaRPr lang="en-US"/>
          </a:p>
          <a:p>
            <a:endParaRPr lang="en-US"/>
          </a:p>
          <a:p>
            <a:endParaRPr lang="en-US"/>
          </a:p>
        </p:txBody>
      </p:sp>
      <p:sp>
        <p:nvSpPr>
          <p:cNvPr id="4" name="Slide Number Placeholder 3">
            <a:extLst>
              <a:ext uri="{FF2B5EF4-FFF2-40B4-BE49-F238E27FC236}">
                <a16:creationId xmlns:a16="http://schemas.microsoft.com/office/drawing/2014/main" id="{32A453C8-1EA2-A6C3-90FB-CDC02A34214A}"/>
              </a:ext>
            </a:extLst>
          </p:cNvPr>
          <p:cNvSpPr>
            <a:spLocks noGrp="1"/>
          </p:cNvSpPr>
          <p:nvPr>
            <p:ph type="sldNum" sz="quarter" idx="12"/>
          </p:nvPr>
        </p:nvSpPr>
        <p:spPr/>
        <p:txBody>
          <a:bodyPr/>
          <a:lstStyle/>
          <a:p>
            <a:fld id="{DBEB55AC-06D0-495C-B103-A3A67F3DE331}" type="slidenum">
              <a:rPr lang="en-IN" smtClean="0"/>
              <a:t>4</a:t>
            </a:fld>
            <a:endParaRPr lang="en-IN"/>
          </a:p>
        </p:txBody>
      </p:sp>
      <p:graphicFrame>
        <p:nvGraphicFramePr>
          <p:cNvPr id="5" name="Table 4">
            <a:extLst>
              <a:ext uri="{FF2B5EF4-FFF2-40B4-BE49-F238E27FC236}">
                <a16:creationId xmlns:a16="http://schemas.microsoft.com/office/drawing/2014/main" id="{EE06E948-051E-4E0D-81DA-6513BB366330}"/>
              </a:ext>
            </a:extLst>
          </p:cNvPr>
          <p:cNvGraphicFramePr>
            <a:graphicFrameLocks noGrp="1"/>
          </p:cNvGraphicFramePr>
          <p:nvPr>
            <p:extLst>
              <p:ext uri="{D42A27DB-BD31-4B8C-83A1-F6EECF244321}">
                <p14:modId xmlns:p14="http://schemas.microsoft.com/office/powerpoint/2010/main" val="3992065916"/>
              </p:ext>
            </p:extLst>
          </p:nvPr>
        </p:nvGraphicFramePr>
        <p:xfrm>
          <a:off x="838200" y="4197720"/>
          <a:ext cx="10608735" cy="1280160"/>
        </p:xfrm>
        <a:graphic>
          <a:graphicData uri="http://schemas.openxmlformats.org/drawingml/2006/table">
            <a:tbl>
              <a:tblPr firstRow="1" bandRow="1">
                <a:tableStyleId>{5C22544A-7EE6-4342-B048-85BDC9FD1C3A}</a:tableStyleId>
              </a:tblPr>
              <a:tblGrid>
                <a:gridCol w="2121747">
                  <a:extLst>
                    <a:ext uri="{9D8B030D-6E8A-4147-A177-3AD203B41FA5}">
                      <a16:colId xmlns:a16="http://schemas.microsoft.com/office/drawing/2014/main" val="1829321830"/>
                    </a:ext>
                  </a:extLst>
                </a:gridCol>
                <a:gridCol w="2121747">
                  <a:extLst>
                    <a:ext uri="{9D8B030D-6E8A-4147-A177-3AD203B41FA5}">
                      <a16:colId xmlns:a16="http://schemas.microsoft.com/office/drawing/2014/main" val="3452310831"/>
                    </a:ext>
                  </a:extLst>
                </a:gridCol>
                <a:gridCol w="2121747">
                  <a:extLst>
                    <a:ext uri="{9D8B030D-6E8A-4147-A177-3AD203B41FA5}">
                      <a16:colId xmlns:a16="http://schemas.microsoft.com/office/drawing/2014/main" val="3319762090"/>
                    </a:ext>
                  </a:extLst>
                </a:gridCol>
                <a:gridCol w="2121747">
                  <a:extLst>
                    <a:ext uri="{9D8B030D-6E8A-4147-A177-3AD203B41FA5}">
                      <a16:colId xmlns:a16="http://schemas.microsoft.com/office/drawing/2014/main" val="2640486439"/>
                    </a:ext>
                  </a:extLst>
                </a:gridCol>
                <a:gridCol w="2121747">
                  <a:extLst>
                    <a:ext uri="{9D8B030D-6E8A-4147-A177-3AD203B41FA5}">
                      <a16:colId xmlns:a16="http://schemas.microsoft.com/office/drawing/2014/main" val="1832395784"/>
                    </a:ext>
                  </a:extLst>
                </a:gridCol>
              </a:tblGrid>
              <a:tr h="451689">
                <a:tc>
                  <a:txBody>
                    <a:bodyPr/>
                    <a:lstStyle/>
                    <a:p>
                      <a:pPr algn="ctr"/>
                      <a:r>
                        <a:rPr lang="en-US" sz="2400">
                          <a:latin typeface="Times New Roman" panose="02020603050405020304" pitchFamily="18" charset="0"/>
                          <a:cs typeface="Times New Roman" panose="02020603050405020304" pitchFamily="18" charset="0"/>
                        </a:rPr>
                        <a:t>Cases</a:t>
                      </a:r>
                    </a:p>
                  </a:txBody>
                  <a:tcPr/>
                </a:tc>
                <a:tc>
                  <a:txBody>
                    <a:bodyPr/>
                    <a:lstStyle/>
                    <a:p>
                      <a:pPr algn="ctr"/>
                      <a:r>
                        <a:rPr lang="en-US" sz="2400">
                          <a:latin typeface="Times New Roman" panose="02020603050405020304" pitchFamily="18" charset="0"/>
                          <a:cs typeface="Times New Roman" panose="02020603050405020304" pitchFamily="18" charset="0"/>
                        </a:rPr>
                        <a:t>Pure C1</a:t>
                      </a:r>
                    </a:p>
                  </a:txBody>
                  <a:tcPr/>
                </a:tc>
                <a:tc>
                  <a:txBody>
                    <a:bodyPr/>
                    <a:lstStyle/>
                    <a:p>
                      <a:pPr algn="ctr"/>
                      <a:r>
                        <a:rPr lang="en-US" sz="2400">
                          <a:latin typeface="Times New Roman" panose="02020603050405020304" pitchFamily="18" charset="0"/>
                          <a:cs typeface="Times New Roman" panose="02020603050405020304" pitchFamily="18" charset="0"/>
                        </a:rPr>
                        <a:t>10 % H2</a:t>
                      </a:r>
                    </a:p>
                  </a:txBody>
                  <a:tcPr/>
                </a:tc>
                <a:tc>
                  <a:txBody>
                    <a:bodyPr/>
                    <a:lstStyle/>
                    <a:p>
                      <a:pPr algn="ctr"/>
                      <a:r>
                        <a:rPr lang="en-US" sz="2400">
                          <a:latin typeface="Times New Roman" panose="02020603050405020304" pitchFamily="18" charset="0"/>
                          <a:cs typeface="Times New Roman" panose="02020603050405020304" pitchFamily="18" charset="0"/>
                        </a:rPr>
                        <a:t>20 % H2</a:t>
                      </a:r>
                    </a:p>
                  </a:txBody>
                  <a:tcPr/>
                </a:tc>
                <a:tc>
                  <a:txBody>
                    <a:bodyPr/>
                    <a:lstStyle/>
                    <a:p>
                      <a:pPr algn="ctr"/>
                      <a:r>
                        <a:rPr lang="en-US" sz="2400">
                          <a:latin typeface="Times New Roman" panose="02020603050405020304" pitchFamily="18" charset="0"/>
                          <a:cs typeface="Times New Roman" panose="02020603050405020304" pitchFamily="18" charset="0"/>
                        </a:rPr>
                        <a:t>30 % H2</a:t>
                      </a:r>
                    </a:p>
                  </a:txBody>
                  <a:tcPr/>
                </a:tc>
                <a:extLst>
                  <a:ext uri="{0D108BD9-81ED-4DB2-BD59-A6C34878D82A}">
                    <a16:rowId xmlns:a16="http://schemas.microsoft.com/office/drawing/2014/main" val="1403577393"/>
                  </a:ext>
                </a:extLst>
              </a:tr>
              <a:tr h="6591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Eq. ratio</a:t>
                      </a:r>
                    </a:p>
                    <a:p>
                      <a:pPr algn="ctr"/>
                      <a:endParaRPr lang="en-US" sz="240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1.4</a:t>
                      </a:r>
                    </a:p>
                  </a:txBody>
                  <a:tcPr/>
                </a:tc>
                <a:tc>
                  <a:txBody>
                    <a:bodyPr/>
                    <a:lstStyle/>
                    <a:p>
                      <a:pPr algn="ctr"/>
                      <a:r>
                        <a:rPr lang="en-US" sz="2400">
                          <a:latin typeface="Times New Roman" panose="02020603050405020304" pitchFamily="18" charset="0"/>
                          <a:cs typeface="Times New Roman" panose="02020603050405020304" pitchFamily="18" charset="0"/>
                        </a:rPr>
                        <a:t>1.26</a:t>
                      </a:r>
                    </a:p>
                  </a:txBody>
                  <a:tcPr/>
                </a:tc>
                <a:tc>
                  <a:txBody>
                    <a:bodyPr/>
                    <a:lstStyle/>
                    <a:p>
                      <a:pPr algn="ctr"/>
                      <a:r>
                        <a:rPr lang="en-US" sz="2400">
                          <a:latin typeface="Times New Roman" panose="02020603050405020304" pitchFamily="18" charset="0"/>
                          <a:cs typeface="Times New Roman" panose="02020603050405020304" pitchFamily="18" charset="0"/>
                        </a:rPr>
                        <a:t>1.17</a:t>
                      </a:r>
                    </a:p>
                  </a:txBody>
                  <a:tcPr/>
                </a:tc>
                <a:tc>
                  <a:txBody>
                    <a:bodyPr/>
                    <a:lstStyle/>
                    <a:p>
                      <a:pPr algn="ctr"/>
                      <a:r>
                        <a:rPr lang="en-US" sz="2400">
                          <a:latin typeface="Times New Roman" panose="02020603050405020304" pitchFamily="18" charset="0"/>
                          <a:cs typeface="Times New Roman" panose="02020603050405020304" pitchFamily="18" charset="0"/>
                        </a:rPr>
                        <a:t>1.11</a:t>
                      </a:r>
                    </a:p>
                  </a:txBody>
                  <a:tcPr/>
                </a:tc>
                <a:extLst>
                  <a:ext uri="{0D108BD9-81ED-4DB2-BD59-A6C34878D82A}">
                    <a16:rowId xmlns:a16="http://schemas.microsoft.com/office/drawing/2014/main" val="1462006962"/>
                  </a:ext>
                </a:extLst>
              </a:tr>
            </a:tbl>
          </a:graphicData>
        </a:graphic>
      </p:graphicFrame>
    </p:spTree>
    <p:extLst>
      <p:ext uri="{BB962C8B-B14F-4D97-AF65-F5344CB8AC3E}">
        <p14:creationId xmlns:p14="http://schemas.microsoft.com/office/powerpoint/2010/main" val="415862458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graph of a function&#10;&#10;Description automatically generated with medium confidence">
            <a:extLst>
              <a:ext uri="{FF2B5EF4-FFF2-40B4-BE49-F238E27FC236}">
                <a16:creationId xmlns:a16="http://schemas.microsoft.com/office/drawing/2014/main" id="{75AEBA8C-DAE6-A41A-128D-63810817B732}"/>
              </a:ext>
            </a:extLst>
          </p:cNvPr>
          <p:cNvPicPr>
            <a:picLocks noChangeAspect="1"/>
          </p:cNvPicPr>
          <p:nvPr/>
        </p:nvPicPr>
        <p:blipFill rotWithShape="1">
          <a:blip r:embed="rId2">
            <a:extLst>
              <a:ext uri="{28A0092B-C50C-407E-A947-70E740481C1C}">
                <a14:useLocalDpi xmlns:a14="http://schemas.microsoft.com/office/drawing/2010/main" val="0"/>
              </a:ext>
            </a:extLst>
          </a:blip>
          <a:srcRect l="6392" r="13056" b="4086"/>
          <a:stretch/>
        </p:blipFill>
        <p:spPr>
          <a:xfrm>
            <a:off x="3591951" y="3619424"/>
            <a:ext cx="3337602" cy="3116534"/>
          </a:xfrm>
          <a:prstGeom prst="rect">
            <a:avLst/>
          </a:prstGeom>
        </p:spPr>
      </p:pic>
      <p:grpSp>
        <p:nvGrpSpPr>
          <p:cNvPr id="22" name="Group 21">
            <a:extLst>
              <a:ext uri="{FF2B5EF4-FFF2-40B4-BE49-F238E27FC236}">
                <a16:creationId xmlns:a16="http://schemas.microsoft.com/office/drawing/2014/main" id="{D007DFFD-A0CC-7A07-EBD9-1574DC8B4E90}"/>
              </a:ext>
            </a:extLst>
          </p:cNvPr>
          <p:cNvGrpSpPr/>
          <p:nvPr/>
        </p:nvGrpSpPr>
        <p:grpSpPr>
          <a:xfrm>
            <a:off x="136083" y="760351"/>
            <a:ext cx="6785564" cy="5961124"/>
            <a:chOff x="1881135" y="766785"/>
            <a:chExt cx="6951049" cy="5961124"/>
          </a:xfrm>
        </p:grpSpPr>
        <p:pic>
          <p:nvPicPr>
            <p:cNvPr id="13" name="Picture 12" descr="A graph of a function&#10;&#10;Description automatically generated">
              <a:extLst>
                <a:ext uri="{FF2B5EF4-FFF2-40B4-BE49-F238E27FC236}">
                  <a16:creationId xmlns:a16="http://schemas.microsoft.com/office/drawing/2014/main" id="{615BE2D9-C147-1FBE-3ED9-0AF6940E9C03}"/>
                </a:ext>
              </a:extLst>
            </p:cNvPr>
            <p:cNvPicPr>
              <a:picLocks noChangeAspect="1"/>
            </p:cNvPicPr>
            <p:nvPr/>
          </p:nvPicPr>
          <p:blipFill rotWithShape="1">
            <a:blip r:embed="rId3">
              <a:extLst>
                <a:ext uri="{28A0092B-C50C-407E-A947-70E740481C1C}">
                  <a14:useLocalDpi xmlns:a14="http://schemas.microsoft.com/office/drawing/2010/main" val="0"/>
                </a:ext>
              </a:extLst>
            </a:blip>
            <a:srcRect l="6392" r="13056" b="3679"/>
            <a:stretch/>
          </p:blipFill>
          <p:spPr>
            <a:xfrm>
              <a:off x="1881135" y="3611375"/>
              <a:ext cx="3418999" cy="3116534"/>
            </a:xfrm>
            <a:prstGeom prst="rect">
              <a:avLst/>
            </a:prstGeom>
          </p:spPr>
        </p:pic>
        <p:pic>
          <p:nvPicPr>
            <p:cNvPr id="9" name="Picture 8" descr="A graph of a function&#10;&#10;Description automatically generated with medium confidence">
              <a:extLst>
                <a:ext uri="{FF2B5EF4-FFF2-40B4-BE49-F238E27FC236}">
                  <a16:creationId xmlns:a16="http://schemas.microsoft.com/office/drawing/2014/main" id="{88C82666-F6FF-CE23-5E99-C4FC0224D103}"/>
                </a:ext>
              </a:extLst>
            </p:cNvPr>
            <p:cNvPicPr>
              <a:picLocks noChangeAspect="1"/>
            </p:cNvPicPr>
            <p:nvPr/>
          </p:nvPicPr>
          <p:blipFill rotWithShape="1">
            <a:blip r:embed="rId4">
              <a:extLst>
                <a:ext uri="{28A0092B-C50C-407E-A947-70E740481C1C}">
                  <a14:useLocalDpi xmlns:a14="http://schemas.microsoft.com/office/drawing/2010/main" val="0"/>
                </a:ext>
              </a:extLst>
            </a:blip>
            <a:srcRect r="13280" b="14535"/>
            <a:stretch/>
          </p:blipFill>
          <p:spPr>
            <a:xfrm>
              <a:off x="5141903" y="766785"/>
              <a:ext cx="3690281" cy="2859399"/>
            </a:xfrm>
            <a:prstGeom prst="rect">
              <a:avLst/>
            </a:prstGeom>
          </p:spPr>
        </p:pic>
      </p:grpSp>
      <p:sp>
        <p:nvSpPr>
          <p:cNvPr id="2" name="Title 1">
            <a:extLst>
              <a:ext uri="{FF2B5EF4-FFF2-40B4-BE49-F238E27FC236}">
                <a16:creationId xmlns:a16="http://schemas.microsoft.com/office/drawing/2014/main" id="{3EEFF1AF-BC60-A155-B45E-135887E56A62}"/>
              </a:ext>
            </a:extLst>
          </p:cNvPr>
          <p:cNvSpPr>
            <a:spLocks noGrp="1"/>
          </p:cNvSpPr>
          <p:nvPr>
            <p:ph type="title"/>
          </p:nvPr>
        </p:nvSpPr>
        <p:spPr>
          <a:xfrm>
            <a:off x="172861" y="136525"/>
            <a:ext cx="10898262" cy="645069"/>
          </a:xfrm>
        </p:spPr>
        <p:txBody>
          <a:bodyPr>
            <a:normAutofit/>
          </a:bodyPr>
          <a:lstStyle/>
          <a:p>
            <a:r>
              <a:rPr lang="en-CA" sz="3500" b="1">
                <a:latin typeface="Times New Roman" panose="02020603050405020304" pitchFamily="18" charset="0"/>
                <a:cs typeface="Times New Roman" panose="02020603050405020304" pitchFamily="18" charset="0"/>
              </a:rPr>
              <a:t>Results of Ignition Delay with Jet C1/Hydrogen  Blends</a:t>
            </a:r>
            <a:endParaRPr lang="en-IN" sz="3500" b="1">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52D2372-644C-4E81-97B7-F9ECA8CE41F7}"/>
              </a:ext>
            </a:extLst>
          </p:cNvPr>
          <p:cNvSpPr>
            <a:spLocks noGrp="1"/>
          </p:cNvSpPr>
          <p:nvPr>
            <p:ph type="sldNum" sz="quarter" idx="12"/>
          </p:nvPr>
        </p:nvSpPr>
        <p:spPr/>
        <p:txBody>
          <a:bodyPr/>
          <a:lstStyle/>
          <a:p>
            <a:fld id="{DBEB55AC-06D0-495C-B103-A3A67F3DE331}" type="slidenum">
              <a:rPr lang="en-IN" smtClean="0"/>
              <a:t>5</a:t>
            </a:fld>
            <a:endParaRPr lang="en-IN"/>
          </a:p>
        </p:txBody>
      </p:sp>
      <p:pic>
        <p:nvPicPr>
          <p:cNvPr id="7" name="Content Placeholder 6" descr="A graph of a function&#10;&#10;Description automatically generated">
            <a:extLst>
              <a:ext uri="{FF2B5EF4-FFF2-40B4-BE49-F238E27FC236}">
                <a16:creationId xmlns:a16="http://schemas.microsoft.com/office/drawing/2014/main" id="{BBF2B205-00F3-0EAF-081B-1DFFC3E6C1DB}"/>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7655" r="13280" b="14545"/>
          <a:stretch/>
        </p:blipFill>
        <p:spPr>
          <a:xfrm>
            <a:off x="172861" y="760351"/>
            <a:ext cx="3284435" cy="2859073"/>
          </a:xfrm>
        </p:spPr>
      </p:pic>
      <p:sp>
        <p:nvSpPr>
          <p:cNvPr id="14" name="TextBox 13">
            <a:extLst>
              <a:ext uri="{FF2B5EF4-FFF2-40B4-BE49-F238E27FC236}">
                <a16:creationId xmlns:a16="http://schemas.microsoft.com/office/drawing/2014/main" id="{4FA0CB1F-A5E3-6C35-90B4-24F5728B81E1}"/>
              </a:ext>
            </a:extLst>
          </p:cNvPr>
          <p:cNvSpPr txBox="1"/>
          <p:nvPr/>
        </p:nvSpPr>
        <p:spPr>
          <a:xfrm>
            <a:off x="7364641" y="587624"/>
            <a:ext cx="3824748" cy="5632311"/>
          </a:xfrm>
          <a:prstGeom prst="rect">
            <a:avLst/>
          </a:prstGeom>
          <a:noFill/>
        </p:spPr>
        <p:txBody>
          <a:bodyPr wrap="square" rtlCol="0">
            <a:spAutoFit/>
          </a:bodyPr>
          <a:lstStyle/>
          <a:p>
            <a:pPr algn="ctr"/>
            <a:endParaRPr lang="en-US" sz="20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Decrease in ignition delays allows us to make our chamber length short which results in small combustor.</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Pure C1 : At high temperature region increase in phi leads to increase in ignition delays whereas for lower temp entire case reverse.</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Blends : Increase in hydrogen concentration tends to follow same pattern but over all ignition delay decreases as it allows to burn mixture faster than pure C1 fuel.</a:t>
            </a:r>
          </a:p>
          <a:p>
            <a:pPr marL="285750" indent="-28575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No NTC behavior (Present mech.)  </a:t>
            </a:r>
          </a:p>
        </p:txBody>
      </p:sp>
    </p:spTree>
    <p:extLst>
      <p:ext uri="{BB962C8B-B14F-4D97-AF65-F5344CB8AC3E}">
        <p14:creationId xmlns:p14="http://schemas.microsoft.com/office/powerpoint/2010/main" val="130967385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5404-DE86-4338-8301-092707332B66}"/>
              </a:ext>
            </a:extLst>
          </p:cNvPr>
          <p:cNvSpPr>
            <a:spLocks noGrp="1"/>
          </p:cNvSpPr>
          <p:nvPr>
            <p:ph type="title"/>
          </p:nvPr>
        </p:nvSpPr>
        <p:spPr>
          <a:xfrm>
            <a:off x="541867" y="212725"/>
            <a:ext cx="10515600" cy="1325563"/>
          </a:xfrm>
        </p:spPr>
        <p:txBody>
          <a:bodyPr/>
          <a:lstStyle/>
          <a:p>
            <a:r>
              <a:rPr lang="en-CA">
                <a:latin typeface="Times New Roman" panose="02020603050405020304" pitchFamily="18" charset="0"/>
                <a:cs typeface="Times New Roman" panose="02020603050405020304" pitchFamily="18" charset="0"/>
              </a:rPr>
              <a:t>Laminar Flame Velocity </a:t>
            </a:r>
            <a:endParaRPr lang="en-CA">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6" name="Content Placeholder 5" descr="A graph of different colored dots&#10;&#10;Description automatically generated">
            <a:extLst>
              <a:ext uri="{FF2B5EF4-FFF2-40B4-BE49-F238E27FC236}">
                <a16:creationId xmlns:a16="http://schemas.microsoft.com/office/drawing/2014/main" id="{A44C5490-94F3-92AD-7BF9-390FEF2242E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065" t="9505" r="13207" b="3202"/>
          <a:stretch/>
        </p:blipFill>
        <p:spPr>
          <a:xfrm>
            <a:off x="838200" y="1355050"/>
            <a:ext cx="5891943" cy="5001300"/>
          </a:xfrm>
        </p:spPr>
      </p:pic>
      <p:sp>
        <p:nvSpPr>
          <p:cNvPr id="4" name="Slide Number Placeholder 3">
            <a:extLst>
              <a:ext uri="{FF2B5EF4-FFF2-40B4-BE49-F238E27FC236}">
                <a16:creationId xmlns:a16="http://schemas.microsoft.com/office/drawing/2014/main" id="{D2E6358E-0EE1-CAC2-7160-A6AF772BB4EA}"/>
              </a:ext>
            </a:extLst>
          </p:cNvPr>
          <p:cNvSpPr>
            <a:spLocks noGrp="1"/>
          </p:cNvSpPr>
          <p:nvPr>
            <p:ph type="sldNum" sz="quarter" idx="12"/>
          </p:nvPr>
        </p:nvSpPr>
        <p:spPr/>
        <p:txBody>
          <a:bodyPr/>
          <a:lstStyle/>
          <a:p>
            <a:fld id="{DBEB55AC-06D0-495C-B103-A3A67F3DE331}" type="slidenum">
              <a:rPr lang="en-IN" smtClean="0"/>
              <a:t>6</a:t>
            </a:fld>
            <a:endParaRPr lang="en-IN"/>
          </a:p>
        </p:txBody>
      </p:sp>
      <p:sp>
        <p:nvSpPr>
          <p:cNvPr id="3" name="TextBox 2">
            <a:extLst>
              <a:ext uri="{FF2B5EF4-FFF2-40B4-BE49-F238E27FC236}">
                <a16:creationId xmlns:a16="http://schemas.microsoft.com/office/drawing/2014/main" id="{69DC4E46-3158-702F-E1A7-485C62E29CA2}"/>
              </a:ext>
            </a:extLst>
          </p:cNvPr>
          <p:cNvSpPr txBox="1"/>
          <p:nvPr/>
        </p:nvSpPr>
        <p:spPr>
          <a:xfrm>
            <a:off x="7026476" y="1859339"/>
            <a:ext cx="4936924"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Increases in flame speed </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Increases with the pressure in the combustor </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Can increase the possibility of a flash back (In Case of Premixed)</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Can lead to shock waves and even detonation</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Flame stability</a:t>
            </a:r>
          </a:p>
        </p:txBody>
      </p:sp>
      <p:sp>
        <p:nvSpPr>
          <p:cNvPr id="7" name="TextBox 6">
            <a:extLst>
              <a:ext uri="{FF2B5EF4-FFF2-40B4-BE49-F238E27FC236}">
                <a16:creationId xmlns:a16="http://schemas.microsoft.com/office/drawing/2014/main" id="{3BD9A3D7-4D32-40C9-8A4F-2FE4A4B1AE6B}"/>
              </a:ext>
            </a:extLst>
          </p:cNvPr>
          <p:cNvSpPr txBox="1"/>
          <p:nvPr/>
        </p:nvSpPr>
        <p:spPr>
          <a:xfrm>
            <a:off x="1992815" y="6253500"/>
            <a:ext cx="4473574"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2 – Laminar flame velocity vs equivalence ratio</a:t>
            </a:r>
            <a:endParaRPr lang="en-CA" sz="11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15842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D5404-DE86-4338-8301-092707332B66}"/>
              </a:ext>
            </a:extLst>
          </p:cNvPr>
          <p:cNvSpPr>
            <a:spLocks noGrp="1"/>
          </p:cNvSpPr>
          <p:nvPr>
            <p:ph type="title"/>
          </p:nvPr>
        </p:nvSpPr>
        <p:spPr>
          <a:xfrm>
            <a:off x="489615" y="190319"/>
            <a:ext cx="8419254" cy="549827"/>
          </a:xfrm>
        </p:spPr>
        <p:txBody>
          <a:bodyPr>
            <a:normAutofit fontScale="90000"/>
          </a:bodyPr>
          <a:lstStyle/>
          <a:p>
            <a:r>
              <a:rPr lang="en-CA">
                <a:latin typeface="Times New Roman" panose="02020603050405020304" pitchFamily="18" charset="0"/>
                <a:cs typeface="Times New Roman" panose="02020603050405020304" pitchFamily="18" charset="0"/>
              </a:rPr>
              <a:t>Extinction Strain Rates</a:t>
            </a:r>
            <a:endParaRPr lang="en-CA">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E6358E-0EE1-CAC2-7160-A6AF772BB4EA}"/>
              </a:ext>
            </a:extLst>
          </p:cNvPr>
          <p:cNvSpPr>
            <a:spLocks noGrp="1"/>
          </p:cNvSpPr>
          <p:nvPr>
            <p:ph type="sldNum" sz="quarter" idx="12"/>
          </p:nvPr>
        </p:nvSpPr>
        <p:spPr/>
        <p:txBody>
          <a:bodyPr/>
          <a:lstStyle/>
          <a:p>
            <a:fld id="{DBEB55AC-06D0-495C-B103-A3A67F3DE331}" type="slidenum">
              <a:rPr lang="en-IN" smtClean="0"/>
              <a:t>7</a:t>
            </a:fld>
            <a:endParaRPr lang="en-IN"/>
          </a:p>
        </p:txBody>
      </p:sp>
      <p:pic>
        <p:nvPicPr>
          <p:cNvPr id="5" name="Content Placeholder 5" descr="A graph of different colored dots&#10;&#10;Description automatically generated with medium confidence">
            <a:extLst>
              <a:ext uri="{FF2B5EF4-FFF2-40B4-BE49-F238E27FC236}">
                <a16:creationId xmlns:a16="http://schemas.microsoft.com/office/drawing/2014/main" id="{3206989B-1761-30BB-5412-65BB47E01D59}"/>
              </a:ext>
            </a:extLst>
          </p:cNvPr>
          <p:cNvPicPr>
            <a:picLocks noChangeAspect="1"/>
          </p:cNvPicPr>
          <p:nvPr/>
        </p:nvPicPr>
        <p:blipFill rotWithShape="1">
          <a:blip r:embed="rId2">
            <a:extLst>
              <a:ext uri="{28A0092B-C50C-407E-A947-70E740481C1C}">
                <a14:useLocalDpi xmlns:a14="http://schemas.microsoft.com/office/drawing/2010/main" val="0"/>
              </a:ext>
            </a:extLst>
          </a:blip>
          <a:srcRect l="6970" t="10104" r="12492" b="4080"/>
          <a:stretch/>
        </p:blipFill>
        <p:spPr>
          <a:xfrm>
            <a:off x="4314126" y="1293650"/>
            <a:ext cx="3563748" cy="2975279"/>
          </a:xfrm>
          <a:prstGeom prst="rect">
            <a:avLst/>
          </a:prstGeom>
        </p:spPr>
      </p:pic>
      <p:pic>
        <p:nvPicPr>
          <p:cNvPr id="15" name="Picture 14" descr="A graph of a graph of a graph&#10;&#10;Description automatically generated with medium confidence">
            <a:extLst>
              <a:ext uri="{FF2B5EF4-FFF2-40B4-BE49-F238E27FC236}">
                <a16:creationId xmlns:a16="http://schemas.microsoft.com/office/drawing/2014/main" id="{15685815-6423-4346-FA2E-629E905FB642}"/>
              </a:ext>
            </a:extLst>
          </p:cNvPr>
          <p:cNvPicPr>
            <a:picLocks noChangeAspect="1"/>
          </p:cNvPicPr>
          <p:nvPr/>
        </p:nvPicPr>
        <p:blipFill rotWithShape="1">
          <a:blip r:embed="rId3">
            <a:extLst>
              <a:ext uri="{28A0092B-C50C-407E-A947-70E740481C1C}">
                <a14:useLocalDpi xmlns:a14="http://schemas.microsoft.com/office/drawing/2010/main" val="0"/>
              </a:ext>
            </a:extLst>
          </a:blip>
          <a:srcRect l="7542" t="4381" r="12986" b="5143"/>
          <a:stretch/>
        </p:blipFill>
        <p:spPr>
          <a:xfrm>
            <a:off x="702714" y="1084745"/>
            <a:ext cx="3529653" cy="3144643"/>
          </a:xfrm>
          <a:prstGeom prst="rect">
            <a:avLst/>
          </a:prstGeom>
        </p:spPr>
      </p:pic>
      <p:pic>
        <p:nvPicPr>
          <p:cNvPr id="17" name="Picture 16" descr="A graph of a temperature and velocity&#10;&#10;Description automatically generated">
            <a:extLst>
              <a:ext uri="{FF2B5EF4-FFF2-40B4-BE49-F238E27FC236}">
                <a16:creationId xmlns:a16="http://schemas.microsoft.com/office/drawing/2014/main" id="{C80B1D1D-FD53-A752-477E-D1945A391686}"/>
              </a:ext>
            </a:extLst>
          </p:cNvPr>
          <p:cNvPicPr>
            <a:picLocks noChangeAspect="1"/>
          </p:cNvPicPr>
          <p:nvPr/>
        </p:nvPicPr>
        <p:blipFill rotWithShape="1">
          <a:blip r:embed="rId4">
            <a:extLst>
              <a:ext uri="{28A0092B-C50C-407E-A947-70E740481C1C}">
                <a14:useLocalDpi xmlns:a14="http://schemas.microsoft.com/office/drawing/2010/main" val="0"/>
              </a:ext>
            </a:extLst>
          </a:blip>
          <a:srcRect l="6230" t="4762" r="12475" b="4475"/>
          <a:stretch/>
        </p:blipFill>
        <p:spPr>
          <a:xfrm>
            <a:off x="7959633" y="1084745"/>
            <a:ext cx="3759158" cy="3144643"/>
          </a:xfrm>
          <a:prstGeom prst="rect">
            <a:avLst/>
          </a:prstGeom>
        </p:spPr>
      </p:pic>
      <p:sp>
        <p:nvSpPr>
          <p:cNvPr id="6" name="TextBox 5">
            <a:extLst>
              <a:ext uri="{FF2B5EF4-FFF2-40B4-BE49-F238E27FC236}">
                <a16:creationId xmlns:a16="http://schemas.microsoft.com/office/drawing/2014/main" id="{74CA3E3F-D258-732F-8CA7-4C779598404A}"/>
              </a:ext>
            </a:extLst>
          </p:cNvPr>
          <p:cNvSpPr txBox="1"/>
          <p:nvPr/>
        </p:nvSpPr>
        <p:spPr>
          <a:xfrm>
            <a:off x="862570" y="4554205"/>
            <a:ext cx="9940896" cy="1477328"/>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Counterflow premixed configuration – 800 K, Jet C1/H2/air flames </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Flame stretch rate increases as blending ratio is increased.</a:t>
            </a: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Extinction limit – du/dx is maximum</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388349421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4398-CAFE-E55C-A487-3B31C7ECE840}"/>
              </a:ext>
            </a:extLst>
          </p:cNvPr>
          <p:cNvSpPr>
            <a:spLocks noGrp="1"/>
          </p:cNvSpPr>
          <p:nvPr>
            <p:ph type="title"/>
          </p:nvPr>
        </p:nvSpPr>
        <p:spPr>
          <a:xfrm>
            <a:off x="838200" y="365125"/>
            <a:ext cx="10515600" cy="667463"/>
          </a:xfrm>
        </p:spPr>
        <p:txBody>
          <a:bodyPr>
            <a:normAutofit fontScale="90000"/>
          </a:bodyPr>
          <a:lstStyle/>
          <a:p>
            <a:r>
              <a:rPr lang="en-US">
                <a:latin typeface="Times New Roman" panose="02020603050405020304" pitchFamily="18" charset="0"/>
                <a:cs typeface="Times New Roman" panose="02020603050405020304" pitchFamily="18" charset="0"/>
              </a:rPr>
              <a:t>Adiabatic Flame Temperature</a:t>
            </a:r>
          </a:p>
        </p:txBody>
      </p:sp>
      <p:pic>
        <p:nvPicPr>
          <p:cNvPr id="6" name="Content Placeholder 5" descr="A graph of different colored squares&#10;&#10;Description automatically generated">
            <a:extLst>
              <a:ext uri="{FF2B5EF4-FFF2-40B4-BE49-F238E27FC236}">
                <a16:creationId xmlns:a16="http://schemas.microsoft.com/office/drawing/2014/main" id="{4029ABDB-4FAD-10D4-A987-F2FB927CF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4915" y="1117076"/>
            <a:ext cx="6843828" cy="5239274"/>
          </a:xfrm>
        </p:spPr>
      </p:pic>
      <p:sp>
        <p:nvSpPr>
          <p:cNvPr id="4" name="Slide Number Placeholder 3">
            <a:extLst>
              <a:ext uri="{FF2B5EF4-FFF2-40B4-BE49-F238E27FC236}">
                <a16:creationId xmlns:a16="http://schemas.microsoft.com/office/drawing/2014/main" id="{CC1B8F3A-A368-AD2C-DFC3-2FC018331E6F}"/>
              </a:ext>
            </a:extLst>
          </p:cNvPr>
          <p:cNvSpPr>
            <a:spLocks noGrp="1"/>
          </p:cNvSpPr>
          <p:nvPr>
            <p:ph type="sldNum" sz="quarter" idx="12"/>
          </p:nvPr>
        </p:nvSpPr>
        <p:spPr/>
        <p:txBody>
          <a:bodyPr/>
          <a:lstStyle/>
          <a:p>
            <a:fld id="{DBEB55AC-06D0-495C-B103-A3A67F3DE331}" type="slidenum">
              <a:rPr lang="en-IN" smtClean="0"/>
              <a:t>8</a:t>
            </a:fld>
            <a:endParaRPr lang="en-IN"/>
          </a:p>
        </p:txBody>
      </p:sp>
      <p:sp>
        <p:nvSpPr>
          <p:cNvPr id="5" name="TextBox 4">
            <a:extLst>
              <a:ext uri="{FF2B5EF4-FFF2-40B4-BE49-F238E27FC236}">
                <a16:creationId xmlns:a16="http://schemas.microsoft.com/office/drawing/2014/main" id="{64C7258D-51EC-98E4-9D98-092921F86F72}"/>
              </a:ext>
            </a:extLst>
          </p:cNvPr>
          <p:cNvSpPr txBox="1"/>
          <p:nvPr/>
        </p:nvSpPr>
        <p:spPr>
          <a:xfrm>
            <a:off x="1425725" y="6185098"/>
            <a:ext cx="5022209" cy="307777"/>
          </a:xfrm>
          <a:prstGeom prst="rect">
            <a:avLst/>
          </a:prstGeom>
          <a:noFill/>
        </p:spPr>
        <p:txBody>
          <a:bodyPr wrap="square" rtlCol="0">
            <a:spAutoFit/>
          </a:bodyPr>
          <a:lstStyle/>
          <a:p>
            <a:pPr algn="ctr"/>
            <a:r>
              <a:rPr lang="en-CA" sz="1400" i="1">
                <a:latin typeface="Times New Roman" panose="02020603050405020304" pitchFamily="18" charset="0"/>
                <a:cs typeface="Times New Roman" panose="02020603050405020304" pitchFamily="18" charset="0"/>
              </a:rPr>
              <a:t>Figure 3 – Adiabatic flame temperature vs equivalence ratio</a:t>
            </a:r>
            <a:endParaRPr lang="en-CA" sz="1100" i="1">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0507B5-3754-EB42-45E1-59D24E45B4C4}"/>
              </a:ext>
            </a:extLst>
          </p:cNvPr>
          <p:cNvSpPr txBox="1"/>
          <p:nvPr/>
        </p:nvSpPr>
        <p:spPr>
          <a:xfrm>
            <a:off x="7246641" y="2392569"/>
            <a:ext cx="4107159" cy="1846659"/>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NOx formation increases</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Implementation of emission control techniques</a:t>
            </a:r>
          </a:p>
          <a:p>
            <a:pPr marL="285750" indent="-285750">
              <a:buFont typeface="Arial" panose="020B0604020202020204" pitchFamily="34" charset="0"/>
              <a:buChar char="•"/>
            </a:pPr>
            <a:endParaRPr lang="en-US"/>
          </a:p>
        </p:txBody>
      </p:sp>
    </p:spTree>
    <p:extLst>
      <p:ext uri="{BB962C8B-B14F-4D97-AF65-F5344CB8AC3E}">
        <p14:creationId xmlns:p14="http://schemas.microsoft.com/office/powerpoint/2010/main" val="416099064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54120E-14CD-B359-E142-CBDCF17A4B00}"/>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DBEB55AC-06D0-495C-B103-A3A67F3DE331}" type="slidenum">
              <a:rPr lang="en-US">
                <a:solidFill>
                  <a:prstClr val="black">
                    <a:tint val="75000"/>
                  </a:prstClr>
                </a:solidFill>
                <a:latin typeface="Times New Roman" panose="02020603050405020304" pitchFamily="18" charset="0"/>
                <a:cs typeface="Times New Roman" panose="02020603050405020304" pitchFamily="18" charset="0"/>
              </a:rPr>
              <a:pPr>
                <a:spcAft>
                  <a:spcPts val="600"/>
                </a:spcAft>
                <a:defRPr/>
              </a:pPr>
              <a:t>9</a:t>
            </a:fld>
            <a:endParaRPr lang="en-US">
              <a:solidFill>
                <a:prstClr val="black">
                  <a:tint val="75000"/>
                </a:prstClr>
              </a:solidFill>
              <a:latin typeface="Times New Roman" panose="02020603050405020304" pitchFamily="18" charset="0"/>
              <a:cs typeface="Times New Roman" panose="02020603050405020304" pitchFamily="18" charset="0"/>
            </a:endParaRPr>
          </a:p>
        </p:txBody>
      </p:sp>
      <p:graphicFrame>
        <p:nvGraphicFramePr>
          <p:cNvPr id="6" name="Diagram 5">
            <a:extLst>
              <a:ext uri="{FF2B5EF4-FFF2-40B4-BE49-F238E27FC236}">
                <a16:creationId xmlns:a16="http://schemas.microsoft.com/office/drawing/2014/main" id="{A5A0BCD2-AE14-EC33-0CBB-A47D9C35C7B9}"/>
              </a:ext>
            </a:extLst>
          </p:cNvPr>
          <p:cNvGraphicFramePr/>
          <p:nvPr>
            <p:extLst>
              <p:ext uri="{D42A27DB-BD31-4B8C-83A1-F6EECF244321}">
                <p14:modId xmlns:p14="http://schemas.microsoft.com/office/powerpoint/2010/main" val="1314587718"/>
              </p:ext>
            </p:extLst>
          </p:nvPr>
        </p:nvGraphicFramePr>
        <p:xfrm>
          <a:off x="285653" y="797707"/>
          <a:ext cx="8128000" cy="5741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itle 7">
            <a:extLst>
              <a:ext uri="{FF2B5EF4-FFF2-40B4-BE49-F238E27FC236}">
                <a16:creationId xmlns:a16="http://schemas.microsoft.com/office/drawing/2014/main" id="{9AB6D99A-4B13-DAA4-6C4B-F8A7484E3726}"/>
              </a:ext>
            </a:extLst>
          </p:cNvPr>
          <p:cNvSpPr>
            <a:spLocks noGrp="1"/>
          </p:cNvSpPr>
          <p:nvPr>
            <p:ph type="title"/>
          </p:nvPr>
        </p:nvSpPr>
        <p:spPr>
          <a:xfrm>
            <a:off x="182033" y="307976"/>
            <a:ext cx="11827933" cy="646331"/>
          </a:xfrm>
        </p:spPr>
        <p:txBody>
          <a:bodyPr>
            <a:normAutofit/>
          </a:bodyPr>
          <a:lstStyle/>
          <a:p>
            <a:r>
              <a:rPr lang="en-US" sz="3800">
                <a:latin typeface="Times New Roman" panose="02020603050405020304" pitchFamily="18" charset="0"/>
                <a:cs typeface="Times New Roman" panose="02020603050405020304" pitchFamily="18" charset="0"/>
              </a:rPr>
              <a:t>Modern Gas Turbine Emission Control Techniques</a:t>
            </a:r>
          </a:p>
        </p:txBody>
      </p:sp>
      <p:sp>
        <p:nvSpPr>
          <p:cNvPr id="9" name="TextBox 8">
            <a:extLst>
              <a:ext uri="{FF2B5EF4-FFF2-40B4-BE49-F238E27FC236}">
                <a16:creationId xmlns:a16="http://schemas.microsoft.com/office/drawing/2014/main" id="{97D614FD-8CCB-5EC2-A3F2-38AAFBA0B50D}"/>
              </a:ext>
            </a:extLst>
          </p:cNvPr>
          <p:cNvSpPr txBox="1"/>
          <p:nvPr/>
        </p:nvSpPr>
        <p:spPr>
          <a:xfrm>
            <a:off x="8829366" y="1225689"/>
            <a:ext cx="3076981" cy="5262979"/>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State of the art, LEAP 1B in the 737 max</a:t>
            </a:r>
          </a:p>
          <a:p>
            <a:pPr marL="285750" indent="-28575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Can be used for a wide range of fuels with minimal modification to the system</a:t>
            </a:r>
          </a:p>
          <a:p>
            <a:pPr marL="285750" indent="-28575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Felt like a good challenge! </a:t>
            </a:r>
          </a:p>
          <a:p>
            <a:pPr marL="285750" indent="-285750">
              <a:buFont typeface="Arial" panose="020B0604020202020204" pitchFamily="34" charset="0"/>
              <a:buChar char="•"/>
            </a:pPr>
            <a:endParaRPr lang="en-US"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pic>
        <p:nvPicPr>
          <p:cNvPr id="7" name="Graphic 6" descr="Thumbs up sign outline">
            <a:extLst>
              <a:ext uri="{FF2B5EF4-FFF2-40B4-BE49-F238E27FC236}">
                <a16:creationId xmlns:a16="http://schemas.microsoft.com/office/drawing/2014/main" id="{C53EDE93-DD7C-7365-1755-E9DDAB262DF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105841" y="5071875"/>
            <a:ext cx="1019272" cy="1019272"/>
          </a:xfrm>
          <a:prstGeom prst="rect">
            <a:avLst/>
          </a:prstGeom>
        </p:spPr>
      </p:pic>
    </p:spTree>
    <p:extLst>
      <p:ext uri="{BB962C8B-B14F-4D97-AF65-F5344CB8AC3E}">
        <p14:creationId xmlns:p14="http://schemas.microsoft.com/office/powerpoint/2010/main" val="29272668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558A3D72A18294F94B9206C4795B8FD" ma:contentTypeVersion="5" ma:contentTypeDescription="Create a new document." ma:contentTypeScope="" ma:versionID="f474c1ff78b85e1fb61cbf5861bb0089">
  <xsd:schema xmlns:xsd="http://www.w3.org/2001/XMLSchema" xmlns:xs="http://www.w3.org/2001/XMLSchema" xmlns:p="http://schemas.microsoft.com/office/2006/metadata/properties" xmlns:ns2="3e100b48-bd7b-4fd0-b7bd-92118aea171a" xmlns:ns3="0de7df95-8ef8-4001-a9dd-c46628af75e0" targetNamespace="http://schemas.microsoft.com/office/2006/metadata/properties" ma:root="true" ma:fieldsID="5ae62dc3e97aea680d66a0ec84713cf7" ns2:_="" ns3:_="">
    <xsd:import namespace="3e100b48-bd7b-4fd0-b7bd-92118aea171a"/>
    <xsd:import namespace="0de7df95-8ef8-4001-a9dd-c46628af75e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100b48-bd7b-4fd0-b7bd-92118aea17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e7df95-8ef8-4001-a9dd-c46628af75e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de7df95-8ef8-4001-a9dd-c46628af75e0">
      <UserInfo>
        <DisplayName>Bhavik Sureshbhai Barot</DisplayName>
        <AccountId>12</AccountId>
        <AccountType/>
      </UserInfo>
      <UserInfo>
        <DisplayName>Lovish Chopra</DisplayName>
        <AccountId>10</AccountId>
        <AccountType/>
      </UserInfo>
      <UserInfo>
        <DisplayName>Gershyn Lobo</DisplayName>
        <AccountId>13</AccountId>
        <AccountType/>
      </UserInfo>
    </SharedWithUsers>
  </documentManagement>
</p:properties>
</file>

<file path=customXml/itemProps1.xml><?xml version="1.0" encoding="utf-8"?>
<ds:datastoreItem xmlns:ds="http://schemas.openxmlformats.org/officeDocument/2006/customXml" ds:itemID="{5EF1BD6A-691A-4CF8-89FB-63637207A3AD}">
  <ds:schemaRefs>
    <ds:schemaRef ds:uri="0de7df95-8ef8-4001-a9dd-c46628af75e0"/>
    <ds:schemaRef ds:uri="3e100b48-bd7b-4fd0-b7bd-92118aea171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278E74CD-5E46-44B5-A9EF-7EB1AA9C864A}">
  <ds:schemaRefs>
    <ds:schemaRef ds:uri="http://schemas.microsoft.com/sharepoint/v3/contenttype/forms"/>
  </ds:schemaRefs>
</ds:datastoreItem>
</file>

<file path=customXml/itemProps3.xml><?xml version="1.0" encoding="utf-8"?>
<ds:datastoreItem xmlns:ds="http://schemas.openxmlformats.org/officeDocument/2006/customXml" ds:itemID="{3F878096-2BCA-4281-A47B-2F2E93522446}">
  <ds:schemaRefs>
    <ds:schemaRef ds:uri="0de7df95-8ef8-4001-a9dd-c46628af75e0"/>
    <ds:schemaRef ds:uri="3e100b48-bd7b-4fd0-b7bd-92118aea171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1942</Words>
  <Application>Microsoft Office PowerPoint</Application>
  <PresentationFormat>Widescreen</PresentationFormat>
  <Paragraphs>197</Paragraphs>
  <Slides>20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MECH 652/MECH 447 Dynamics of Combustion</vt:lpstr>
      <vt:lpstr>Overview</vt:lpstr>
      <vt:lpstr>Simulation Setup| Mechanism</vt:lpstr>
      <vt:lpstr>Preliminary Calculations</vt:lpstr>
      <vt:lpstr>Results of Ignition Delay with Jet C1/Hydrogen  Blends</vt:lpstr>
      <vt:lpstr>Laminar Flame Velocity </vt:lpstr>
      <vt:lpstr>Extinction Strain Rates</vt:lpstr>
      <vt:lpstr>Adiabatic Flame Temperature</vt:lpstr>
      <vt:lpstr>Modern Gas Turbine Emission Control Techniques</vt:lpstr>
      <vt:lpstr>RQL | Benefits and Challenges</vt:lpstr>
      <vt:lpstr>RQL| Implementation - Cantera </vt:lpstr>
      <vt:lpstr>RQL| Test Case</vt:lpstr>
      <vt:lpstr>Emissions| NOx </vt:lpstr>
      <vt:lpstr>Emissions| CO</vt:lpstr>
      <vt:lpstr>100% Hydrogen in aviation  | Feasibility</vt:lpstr>
      <vt:lpstr>Aircraft Design| Impacts</vt:lpstr>
      <vt:lpstr>Aircraft Design| Impacts</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 652/MECH 447 Dynamics of Combustion</dc:title>
  <dc:creator>Gershyn Lobo</dc:creator>
  <cp:lastModifiedBy>Bhavik Sureshbhai Barot</cp:lastModifiedBy>
  <cp:revision>2</cp:revision>
  <dcterms:created xsi:type="dcterms:W3CDTF">2023-10-19T00:10:48Z</dcterms:created>
  <dcterms:modified xsi:type="dcterms:W3CDTF">2023-12-09T05:30:31Z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0x010100E558A3D72A18294F94B9206C4795B8FD</vt:lpwstr>
  </property>
</Properties>
</file>