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BEBEBE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#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D19000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BEBEBE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#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50604" y="0"/>
            <a:ext cx="393394" cy="42995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785859" y="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0"/>
                </a:moveTo>
                <a:lnTo>
                  <a:pt x="0" y="359663"/>
                </a:lnTo>
                <a:lnTo>
                  <a:pt x="359664" y="359663"/>
                </a:lnTo>
                <a:lnTo>
                  <a:pt x="0" y="0"/>
                </a:lnTo>
                <a:close/>
              </a:path>
            </a:pathLst>
          </a:custGeom>
          <a:solidFill>
            <a:srgbClr val="D1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784336" y="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359664" y="0"/>
                </a:moveTo>
                <a:lnTo>
                  <a:pt x="0" y="0"/>
                </a:lnTo>
                <a:lnTo>
                  <a:pt x="359664" y="359663"/>
                </a:lnTo>
                <a:lnTo>
                  <a:pt x="359664" y="0"/>
                </a:lnTo>
                <a:close/>
              </a:path>
            </a:pathLst>
          </a:custGeom>
          <a:solidFill>
            <a:srgbClr val="C6C8C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1000" y="76200"/>
            <a:ext cx="838200" cy="8382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43571" y="6456529"/>
            <a:ext cx="469064" cy="19344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733614" y="6459931"/>
            <a:ext cx="638175" cy="186690"/>
          </a:xfrm>
          <a:custGeom>
            <a:avLst/>
            <a:gdLst/>
            <a:ahLst/>
            <a:cxnLst/>
            <a:rect l="l" t="t" r="r" b="b"/>
            <a:pathLst>
              <a:path w="638175" h="186690">
                <a:moveTo>
                  <a:pt x="128498" y="131241"/>
                </a:moveTo>
                <a:lnTo>
                  <a:pt x="126568" y="116738"/>
                </a:lnTo>
                <a:lnTo>
                  <a:pt x="121589" y="105968"/>
                </a:lnTo>
                <a:lnTo>
                  <a:pt x="120497" y="103593"/>
                </a:lnTo>
                <a:lnTo>
                  <a:pt x="109867" y="93649"/>
                </a:lnTo>
                <a:lnTo>
                  <a:pt x="94246" y="88709"/>
                </a:lnTo>
                <a:lnTo>
                  <a:pt x="94246" y="88226"/>
                </a:lnTo>
                <a:lnTo>
                  <a:pt x="107416" y="82753"/>
                </a:lnTo>
                <a:lnTo>
                  <a:pt x="116408" y="73253"/>
                </a:lnTo>
                <a:lnTo>
                  <a:pt x="121551" y="60782"/>
                </a:lnTo>
                <a:lnTo>
                  <a:pt x="123190" y="46431"/>
                </a:lnTo>
                <a:lnTo>
                  <a:pt x="121373" y="35001"/>
                </a:lnTo>
                <a:lnTo>
                  <a:pt x="120167" y="27381"/>
                </a:lnTo>
                <a:lnTo>
                  <a:pt x="110921" y="12738"/>
                </a:lnTo>
                <a:lnTo>
                  <a:pt x="95211" y="3327"/>
                </a:lnTo>
                <a:lnTo>
                  <a:pt x="78816" y="901"/>
                </a:lnTo>
                <a:lnTo>
                  <a:pt x="78816" y="128320"/>
                </a:lnTo>
                <a:lnTo>
                  <a:pt x="77368" y="138290"/>
                </a:lnTo>
                <a:lnTo>
                  <a:pt x="73520" y="145516"/>
                </a:lnTo>
                <a:lnTo>
                  <a:pt x="68059" y="149923"/>
                </a:lnTo>
                <a:lnTo>
                  <a:pt x="61722" y="151409"/>
                </a:lnTo>
                <a:lnTo>
                  <a:pt x="48221" y="151409"/>
                </a:lnTo>
                <a:lnTo>
                  <a:pt x="48221" y="105968"/>
                </a:lnTo>
                <a:lnTo>
                  <a:pt x="61722" y="105968"/>
                </a:lnTo>
                <a:lnTo>
                  <a:pt x="68059" y="107442"/>
                </a:lnTo>
                <a:lnTo>
                  <a:pt x="73520" y="111772"/>
                </a:lnTo>
                <a:lnTo>
                  <a:pt x="77368" y="118783"/>
                </a:lnTo>
                <a:lnTo>
                  <a:pt x="78816" y="128320"/>
                </a:lnTo>
                <a:lnTo>
                  <a:pt x="78816" y="901"/>
                </a:lnTo>
                <a:lnTo>
                  <a:pt x="75222" y="368"/>
                </a:lnTo>
                <a:lnTo>
                  <a:pt x="75222" y="43751"/>
                </a:lnTo>
                <a:lnTo>
                  <a:pt x="75222" y="64160"/>
                </a:lnTo>
                <a:lnTo>
                  <a:pt x="69659" y="73152"/>
                </a:lnTo>
                <a:lnTo>
                  <a:pt x="48221" y="73152"/>
                </a:lnTo>
                <a:lnTo>
                  <a:pt x="48221" y="35001"/>
                </a:lnTo>
                <a:lnTo>
                  <a:pt x="69659" y="35001"/>
                </a:lnTo>
                <a:lnTo>
                  <a:pt x="75222" y="43751"/>
                </a:lnTo>
                <a:lnTo>
                  <a:pt x="75222" y="368"/>
                </a:lnTo>
                <a:lnTo>
                  <a:pt x="72809" y="0"/>
                </a:lnTo>
                <a:lnTo>
                  <a:pt x="0" y="0"/>
                </a:lnTo>
                <a:lnTo>
                  <a:pt x="0" y="186169"/>
                </a:lnTo>
                <a:lnTo>
                  <a:pt x="72809" y="186169"/>
                </a:lnTo>
                <a:lnTo>
                  <a:pt x="98386" y="182130"/>
                </a:lnTo>
                <a:lnTo>
                  <a:pt x="115658" y="170827"/>
                </a:lnTo>
                <a:lnTo>
                  <a:pt x="125425" y="153454"/>
                </a:lnTo>
                <a:lnTo>
                  <a:pt x="125704" y="151409"/>
                </a:lnTo>
                <a:lnTo>
                  <a:pt x="128498" y="131241"/>
                </a:lnTo>
                <a:close/>
              </a:path>
              <a:path w="638175" h="186690">
                <a:moveTo>
                  <a:pt x="281533" y="186169"/>
                </a:moveTo>
                <a:lnTo>
                  <a:pt x="273697" y="153593"/>
                </a:lnTo>
                <a:lnTo>
                  <a:pt x="264922" y="117144"/>
                </a:lnTo>
                <a:lnTo>
                  <a:pt x="245897" y="38163"/>
                </a:lnTo>
                <a:lnTo>
                  <a:pt x="236715" y="0"/>
                </a:lnTo>
                <a:lnTo>
                  <a:pt x="219849" y="0"/>
                </a:lnTo>
                <a:lnTo>
                  <a:pt x="219849" y="117144"/>
                </a:lnTo>
                <a:lnTo>
                  <a:pt x="192849" y="117144"/>
                </a:lnTo>
                <a:lnTo>
                  <a:pt x="206095" y="38163"/>
                </a:lnTo>
                <a:lnTo>
                  <a:pt x="206578" y="38163"/>
                </a:lnTo>
                <a:lnTo>
                  <a:pt x="219849" y="117144"/>
                </a:lnTo>
                <a:lnTo>
                  <a:pt x="219849" y="0"/>
                </a:lnTo>
                <a:lnTo>
                  <a:pt x="176212" y="0"/>
                </a:lnTo>
                <a:lnTo>
                  <a:pt x="131127" y="186169"/>
                </a:lnTo>
                <a:lnTo>
                  <a:pt x="182245" y="186169"/>
                </a:lnTo>
                <a:lnTo>
                  <a:pt x="187071" y="153593"/>
                </a:lnTo>
                <a:lnTo>
                  <a:pt x="225628" y="153593"/>
                </a:lnTo>
                <a:lnTo>
                  <a:pt x="230454" y="186169"/>
                </a:lnTo>
                <a:lnTo>
                  <a:pt x="281533" y="186169"/>
                </a:lnTo>
                <a:close/>
              </a:path>
              <a:path w="638175" h="186690">
                <a:moveTo>
                  <a:pt x="427393" y="183489"/>
                </a:moveTo>
                <a:lnTo>
                  <a:pt x="424243" y="182029"/>
                </a:lnTo>
                <a:lnTo>
                  <a:pt x="423278" y="179844"/>
                </a:lnTo>
                <a:lnTo>
                  <a:pt x="421830" y="177901"/>
                </a:lnTo>
                <a:lnTo>
                  <a:pt x="420433" y="173672"/>
                </a:lnTo>
                <a:lnTo>
                  <a:pt x="419722" y="167208"/>
                </a:lnTo>
                <a:lnTo>
                  <a:pt x="419455" y="159651"/>
                </a:lnTo>
                <a:lnTo>
                  <a:pt x="419417" y="136105"/>
                </a:lnTo>
                <a:lnTo>
                  <a:pt x="417995" y="119430"/>
                </a:lnTo>
                <a:lnTo>
                  <a:pt x="414972" y="111556"/>
                </a:lnTo>
                <a:lnTo>
                  <a:pt x="413118" y="106756"/>
                </a:lnTo>
                <a:lnTo>
                  <a:pt x="403872" y="98374"/>
                </a:lnTo>
                <a:lnTo>
                  <a:pt x="389305" y="94538"/>
                </a:lnTo>
                <a:lnTo>
                  <a:pt x="389305" y="93814"/>
                </a:lnTo>
                <a:lnTo>
                  <a:pt x="419011" y="66471"/>
                </a:lnTo>
                <a:lnTo>
                  <a:pt x="420865" y="49580"/>
                </a:lnTo>
                <a:lnTo>
                  <a:pt x="418833" y="35001"/>
                </a:lnTo>
                <a:lnTo>
                  <a:pt x="418109" y="29743"/>
                </a:lnTo>
                <a:lnTo>
                  <a:pt x="409295" y="14046"/>
                </a:lnTo>
                <a:lnTo>
                  <a:pt x="393611" y="3721"/>
                </a:lnTo>
                <a:lnTo>
                  <a:pt x="372668" y="393"/>
                </a:lnTo>
                <a:lnTo>
                  <a:pt x="372668" y="56629"/>
                </a:lnTo>
                <a:lnTo>
                  <a:pt x="371436" y="65722"/>
                </a:lnTo>
                <a:lnTo>
                  <a:pt x="367690" y="72694"/>
                </a:lnTo>
                <a:lnTo>
                  <a:pt x="361378" y="77165"/>
                </a:lnTo>
                <a:lnTo>
                  <a:pt x="352425" y="78752"/>
                </a:lnTo>
                <a:lnTo>
                  <a:pt x="343014" y="78752"/>
                </a:lnTo>
                <a:lnTo>
                  <a:pt x="343014" y="35001"/>
                </a:lnTo>
                <a:lnTo>
                  <a:pt x="352171" y="35001"/>
                </a:lnTo>
                <a:lnTo>
                  <a:pt x="361467" y="36258"/>
                </a:lnTo>
                <a:lnTo>
                  <a:pt x="367842" y="40170"/>
                </a:lnTo>
                <a:lnTo>
                  <a:pt x="371500" y="46888"/>
                </a:lnTo>
                <a:lnTo>
                  <a:pt x="372668" y="56629"/>
                </a:lnTo>
                <a:lnTo>
                  <a:pt x="372668" y="393"/>
                </a:lnTo>
                <a:lnTo>
                  <a:pt x="370255" y="0"/>
                </a:lnTo>
                <a:lnTo>
                  <a:pt x="294805" y="0"/>
                </a:lnTo>
                <a:lnTo>
                  <a:pt x="294805" y="186169"/>
                </a:lnTo>
                <a:lnTo>
                  <a:pt x="343014" y="186169"/>
                </a:lnTo>
                <a:lnTo>
                  <a:pt x="343014" y="111556"/>
                </a:lnTo>
                <a:lnTo>
                  <a:pt x="355790" y="111556"/>
                </a:lnTo>
                <a:lnTo>
                  <a:pt x="371513" y="158242"/>
                </a:lnTo>
                <a:lnTo>
                  <a:pt x="372021" y="167792"/>
                </a:lnTo>
                <a:lnTo>
                  <a:pt x="373380" y="177647"/>
                </a:lnTo>
                <a:lnTo>
                  <a:pt x="376034" y="186169"/>
                </a:lnTo>
                <a:lnTo>
                  <a:pt x="427393" y="186169"/>
                </a:lnTo>
                <a:lnTo>
                  <a:pt x="427393" y="183489"/>
                </a:lnTo>
                <a:close/>
              </a:path>
              <a:path w="638175" h="186690">
                <a:moveTo>
                  <a:pt x="570090" y="93091"/>
                </a:moveTo>
                <a:lnTo>
                  <a:pt x="568769" y="57937"/>
                </a:lnTo>
                <a:lnTo>
                  <a:pt x="563295" y="35001"/>
                </a:lnTo>
                <a:lnTo>
                  <a:pt x="561682" y="28232"/>
                </a:lnTo>
                <a:lnTo>
                  <a:pt x="544156" y="7683"/>
                </a:lnTo>
                <a:lnTo>
                  <a:pt x="520446" y="2108"/>
                </a:lnTo>
                <a:lnTo>
                  <a:pt x="520446" y="93091"/>
                </a:lnTo>
                <a:lnTo>
                  <a:pt x="519772" y="123418"/>
                </a:lnTo>
                <a:lnTo>
                  <a:pt x="516915" y="141109"/>
                </a:lnTo>
                <a:lnTo>
                  <a:pt x="510578" y="149377"/>
                </a:lnTo>
                <a:lnTo>
                  <a:pt x="499452" y="151409"/>
                </a:lnTo>
                <a:lnTo>
                  <a:pt x="489813" y="151409"/>
                </a:lnTo>
                <a:lnTo>
                  <a:pt x="489813" y="35001"/>
                </a:lnTo>
                <a:lnTo>
                  <a:pt x="499452" y="35001"/>
                </a:lnTo>
                <a:lnTo>
                  <a:pt x="510578" y="37007"/>
                </a:lnTo>
                <a:lnTo>
                  <a:pt x="516915" y="45173"/>
                </a:lnTo>
                <a:lnTo>
                  <a:pt x="519772" y="62788"/>
                </a:lnTo>
                <a:lnTo>
                  <a:pt x="520446" y="93091"/>
                </a:lnTo>
                <a:lnTo>
                  <a:pt x="520446" y="2108"/>
                </a:lnTo>
                <a:lnTo>
                  <a:pt x="511505" y="0"/>
                </a:lnTo>
                <a:lnTo>
                  <a:pt x="441591" y="0"/>
                </a:lnTo>
                <a:lnTo>
                  <a:pt x="441591" y="186169"/>
                </a:lnTo>
                <a:lnTo>
                  <a:pt x="511505" y="186169"/>
                </a:lnTo>
                <a:lnTo>
                  <a:pt x="544156" y="178485"/>
                </a:lnTo>
                <a:lnTo>
                  <a:pt x="561682" y="157949"/>
                </a:lnTo>
                <a:lnTo>
                  <a:pt x="563232" y="151409"/>
                </a:lnTo>
                <a:lnTo>
                  <a:pt x="568769" y="128231"/>
                </a:lnTo>
                <a:lnTo>
                  <a:pt x="570090" y="93091"/>
                </a:lnTo>
                <a:close/>
              </a:path>
              <a:path w="638175" h="186690">
                <a:moveTo>
                  <a:pt x="637565" y="0"/>
                </a:moveTo>
                <a:lnTo>
                  <a:pt x="589368" y="0"/>
                </a:lnTo>
                <a:lnTo>
                  <a:pt x="589368" y="186169"/>
                </a:lnTo>
                <a:lnTo>
                  <a:pt x="637565" y="186169"/>
                </a:lnTo>
                <a:lnTo>
                  <a:pt x="6375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92647" y="6459707"/>
            <a:ext cx="261780" cy="1863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D19000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BEBEBE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#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D19000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BEBEBE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#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BEBEBE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#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50604" y="0"/>
            <a:ext cx="393394" cy="42995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785859" y="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0"/>
                </a:moveTo>
                <a:lnTo>
                  <a:pt x="0" y="359663"/>
                </a:lnTo>
                <a:lnTo>
                  <a:pt x="359664" y="359663"/>
                </a:lnTo>
                <a:lnTo>
                  <a:pt x="0" y="0"/>
                </a:lnTo>
                <a:close/>
              </a:path>
            </a:pathLst>
          </a:custGeom>
          <a:solidFill>
            <a:srgbClr val="D1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784335" y="0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359664" y="0"/>
                </a:moveTo>
                <a:lnTo>
                  <a:pt x="0" y="0"/>
                </a:lnTo>
                <a:lnTo>
                  <a:pt x="359664" y="359663"/>
                </a:lnTo>
                <a:lnTo>
                  <a:pt x="359664" y="0"/>
                </a:lnTo>
                <a:close/>
              </a:path>
            </a:pathLst>
          </a:custGeom>
          <a:solidFill>
            <a:srgbClr val="C6C8C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43571" y="6456529"/>
            <a:ext cx="469064" cy="19344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7733614" y="6459931"/>
            <a:ext cx="638175" cy="186690"/>
          </a:xfrm>
          <a:custGeom>
            <a:avLst/>
            <a:gdLst/>
            <a:ahLst/>
            <a:cxnLst/>
            <a:rect l="l" t="t" r="r" b="b"/>
            <a:pathLst>
              <a:path w="638175" h="186690">
                <a:moveTo>
                  <a:pt x="128498" y="131241"/>
                </a:moveTo>
                <a:lnTo>
                  <a:pt x="126568" y="116738"/>
                </a:lnTo>
                <a:lnTo>
                  <a:pt x="121589" y="105968"/>
                </a:lnTo>
                <a:lnTo>
                  <a:pt x="120497" y="103593"/>
                </a:lnTo>
                <a:lnTo>
                  <a:pt x="109867" y="93649"/>
                </a:lnTo>
                <a:lnTo>
                  <a:pt x="94246" y="88709"/>
                </a:lnTo>
                <a:lnTo>
                  <a:pt x="94246" y="88226"/>
                </a:lnTo>
                <a:lnTo>
                  <a:pt x="107416" y="82753"/>
                </a:lnTo>
                <a:lnTo>
                  <a:pt x="116408" y="73253"/>
                </a:lnTo>
                <a:lnTo>
                  <a:pt x="121551" y="60782"/>
                </a:lnTo>
                <a:lnTo>
                  <a:pt x="123190" y="46431"/>
                </a:lnTo>
                <a:lnTo>
                  <a:pt x="121373" y="35001"/>
                </a:lnTo>
                <a:lnTo>
                  <a:pt x="120167" y="27381"/>
                </a:lnTo>
                <a:lnTo>
                  <a:pt x="110921" y="12738"/>
                </a:lnTo>
                <a:lnTo>
                  <a:pt x="95211" y="3327"/>
                </a:lnTo>
                <a:lnTo>
                  <a:pt x="78816" y="901"/>
                </a:lnTo>
                <a:lnTo>
                  <a:pt x="78816" y="128320"/>
                </a:lnTo>
                <a:lnTo>
                  <a:pt x="77368" y="138290"/>
                </a:lnTo>
                <a:lnTo>
                  <a:pt x="73520" y="145516"/>
                </a:lnTo>
                <a:lnTo>
                  <a:pt x="68059" y="149923"/>
                </a:lnTo>
                <a:lnTo>
                  <a:pt x="61722" y="151409"/>
                </a:lnTo>
                <a:lnTo>
                  <a:pt x="48221" y="151409"/>
                </a:lnTo>
                <a:lnTo>
                  <a:pt x="48221" y="105968"/>
                </a:lnTo>
                <a:lnTo>
                  <a:pt x="61722" y="105968"/>
                </a:lnTo>
                <a:lnTo>
                  <a:pt x="68059" y="107442"/>
                </a:lnTo>
                <a:lnTo>
                  <a:pt x="73520" y="111772"/>
                </a:lnTo>
                <a:lnTo>
                  <a:pt x="77368" y="118783"/>
                </a:lnTo>
                <a:lnTo>
                  <a:pt x="78816" y="128320"/>
                </a:lnTo>
                <a:lnTo>
                  <a:pt x="78816" y="901"/>
                </a:lnTo>
                <a:lnTo>
                  <a:pt x="75222" y="368"/>
                </a:lnTo>
                <a:lnTo>
                  <a:pt x="75222" y="43751"/>
                </a:lnTo>
                <a:lnTo>
                  <a:pt x="75222" y="64160"/>
                </a:lnTo>
                <a:lnTo>
                  <a:pt x="69659" y="73152"/>
                </a:lnTo>
                <a:lnTo>
                  <a:pt x="48221" y="73152"/>
                </a:lnTo>
                <a:lnTo>
                  <a:pt x="48221" y="35001"/>
                </a:lnTo>
                <a:lnTo>
                  <a:pt x="69659" y="35001"/>
                </a:lnTo>
                <a:lnTo>
                  <a:pt x="75222" y="43751"/>
                </a:lnTo>
                <a:lnTo>
                  <a:pt x="75222" y="368"/>
                </a:lnTo>
                <a:lnTo>
                  <a:pt x="72809" y="0"/>
                </a:lnTo>
                <a:lnTo>
                  <a:pt x="0" y="0"/>
                </a:lnTo>
                <a:lnTo>
                  <a:pt x="0" y="186169"/>
                </a:lnTo>
                <a:lnTo>
                  <a:pt x="72809" y="186169"/>
                </a:lnTo>
                <a:lnTo>
                  <a:pt x="98386" y="182130"/>
                </a:lnTo>
                <a:lnTo>
                  <a:pt x="115658" y="170827"/>
                </a:lnTo>
                <a:lnTo>
                  <a:pt x="125425" y="153454"/>
                </a:lnTo>
                <a:lnTo>
                  <a:pt x="125704" y="151409"/>
                </a:lnTo>
                <a:lnTo>
                  <a:pt x="128498" y="131241"/>
                </a:lnTo>
                <a:close/>
              </a:path>
              <a:path w="638175" h="186690">
                <a:moveTo>
                  <a:pt x="281533" y="186169"/>
                </a:moveTo>
                <a:lnTo>
                  <a:pt x="273697" y="153593"/>
                </a:lnTo>
                <a:lnTo>
                  <a:pt x="264922" y="117144"/>
                </a:lnTo>
                <a:lnTo>
                  <a:pt x="245897" y="38163"/>
                </a:lnTo>
                <a:lnTo>
                  <a:pt x="236715" y="0"/>
                </a:lnTo>
                <a:lnTo>
                  <a:pt x="219849" y="0"/>
                </a:lnTo>
                <a:lnTo>
                  <a:pt x="219849" y="117144"/>
                </a:lnTo>
                <a:lnTo>
                  <a:pt x="192849" y="117144"/>
                </a:lnTo>
                <a:lnTo>
                  <a:pt x="206095" y="38163"/>
                </a:lnTo>
                <a:lnTo>
                  <a:pt x="206578" y="38163"/>
                </a:lnTo>
                <a:lnTo>
                  <a:pt x="219849" y="117144"/>
                </a:lnTo>
                <a:lnTo>
                  <a:pt x="219849" y="0"/>
                </a:lnTo>
                <a:lnTo>
                  <a:pt x="176212" y="0"/>
                </a:lnTo>
                <a:lnTo>
                  <a:pt x="131127" y="186169"/>
                </a:lnTo>
                <a:lnTo>
                  <a:pt x="182245" y="186169"/>
                </a:lnTo>
                <a:lnTo>
                  <a:pt x="187071" y="153593"/>
                </a:lnTo>
                <a:lnTo>
                  <a:pt x="225628" y="153593"/>
                </a:lnTo>
                <a:lnTo>
                  <a:pt x="230454" y="186169"/>
                </a:lnTo>
                <a:lnTo>
                  <a:pt x="281533" y="186169"/>
                </a:lnTo>
                <a:close/>
              </a:path>
              <a:path w="638175" h="186690">
                <a:moveTo>
                  <a:pt x="427393" y="183489"/>
                </a:moveTo>
                <a:lnTo>
                  <a:pt x="424243" y="182029"/>
                </a:lnTo>
                <a:lnTo>
                  <a:pt x="423278" y="179844"/>
                </a:lnTo>
                <a:lnTo>
                  <a:pt x="421830" y="177901"/>
                </a:lnTo>
                <a:lnTo>
                  <a:pt x="420433" y="173672"/>
                </a:lnTo>
                <a:lnTo>
                  <a:pt x="419722" y="167208"/>
                </a:lnTo>
                <a:lnTo>
                  <a:pt x="419455" y="159651"/>
                </a:lnTo>
                <a:lnTo>
                  <a:pt x="419417" y="136105"/>
                </a:lnTo>
                <a:lnTo>
                  <a:pt x="417995" y="119430"/>
                </a:lnTo>
                <a:lnTo>
                  <a:pt x="414972" y="111556"/>
                </a:lnTo>
                <a:lnTo>
                  <a:pt x="413118" y="106756"/>
                </a:lnTo>
                <a:lnTo>
                  <a:pt x="403872" y="98374"/>
                </a:lnTo>
                <a:lnTo>
                  <a:pt x="389305" y="94538"/>
                </a:lnTo>
                <a:lnTo>
                  <a:pt x="389305" y="93814"/>
                </a:lnTo>
                <a:lnTo>
                  <a:pt x="419011" y="66471"/>
                </a:lnTo>
                <a:lnTo>
                  <a:pt x="420865" y="49580"/>
                </a:lnTo>
                <a:lnTo>
                  <a:pt x="418833" y="35001"/>
                </a:lnTo>
                <a:lnTo>
                  <a:pt x="418109" y="29743"/>
                </a:lnTo>
                <a:lnTo>
                  <a:pt x="409295" y="14046"/>
                </a:lnTo>
                <a:lnTo>
                  <a:pt x="393611" y="3721"/>
                </a:lnTo>
                <a:lnTo>
                  <a:pt x="372668" y="393"/>
                </a:lnTo>
                <a:lnTo>
                  <a:pt x="372668" y="56629"/>
                </a:lnTo>
                <a:lnTo>
                  <a:pt x="371436" y="65722"/>
                </a:lnTo>
                <a:lnTo>
                  <a:pt x="367690" y="72694"/>
                </a:lnTo>
                <a:lnTo>
                  <a:pt x="361378" y="77165"/>
                </a:lnTo>
                <a:lnTo>
                  <a:pt x="352425" y="78752"/>
                </a:lnTo>
                <a:lnTo>
                  <a:pt x="343014" y="78752"/>
                </a:lnTo>
                <a:lnTo>
                  <a:pt x="343014" y="35001"/>
                </a:lnTo>
                <a:lnTo>
                  <a:pt x="352171" y="35001"/>
                </a:lnTo>
                <a:lnTo>
                  <a:pt x="361467" y="36258"/>
                </a:lnTo>
                <a:lnTo>
                  <a:pt x="367842" y="40170"/>
                </a:lnTo>
                <a:lnTo>
                  <a:pt x="371500" y="46888"/>
                </a:lnTo>
                <a:lnTo>
                  <a:pt x="372668" y="56629"/>
                </a:lnTo>
                <a:lnTo>
                  <a:pt x="372668" y="393"/>
                </a:lnTo>
                <a:lnTo>
                  <a:pt x="370255" y="0"/>
                </a:lnTo>
                <a:lnTo>
                  <a:pt x="294805" y="0"/>
                </a:lnTo>
                <a:lnTo>
                  <a:pt x="294805" y="186169"/>
                </a:lnTo>
                <a:lnTo>
                  <a:pt x="343014" y="186169"/>
                </a:lnTo>
                <a:lnTo>
                  <a:pt x="343014" y="111556"/>
                </a:lnTo>
                <a:lnTo>
                  <a:pt x="355790" y="111556"/>
                </a:lnTo>
                <a:lnTo>
                  <a:pt x="371513" y="158242"/>
                </a:lnTo>
                <a:lnTo>
                  <a:pt x="372021" y="167792"/>
                </a:lnTo>
                <a:lnTo>
                  <a:pt x="373380" y="177647"/>
                </a:lnTo>
                <a:lnTo>
                  <a:pt x="376034" y="186169"/>
                </a:lnTo>
                <a:lnTo>
                  <a:pt x="427393" y="186169"/>
                </a:lnTo>
                <a:lnTo>
                  <a:pt x="427393" y="183489"/>
                </a:lnTo>
                <a:close/>
              </a:path>
              <a:path w="638175" h="186690">
                <a:moveTo>
                  <a:pt x="570090" y="93091"/>
                </a:moveTo>
                <a:lnTo>
                  <a:pt x="568769" y="57937"/>
                </a:lnTo>
                <a:lnTo>
                  <a:pt x="563295" y="35001"/>
                </a:lnTo>
                <a:lnTo>
                  <a:pt x="561682" y="28232"/>
                </a:lnTo>
                <a:lnTo>
                  <a:pt x="544156" y="7683"/>
                </a:lnTo>
                <a:lnTo>
                  <a:pt x="520446" y="2108"/>
                </a:lnTo>
                <a:lnTo>
                  <a:pt x="520446" y="93091"/>
                </a:lnTo>
                <a:lnTo>
                  <a:pt x="519772" y="123418"/>
                </a:lnTo>
                <a:lnTo>
                  <a:pt x="516915" y="141109"/>
                </a:lnTo>
                <a:lnTo>
                  <a:pt x="510578" y="149377"/>
                </a:lnTo>
                <a:lnTo>
                  <a:pt x="499452" y="151409"/>
                </a:lnTo>
                <a:lnTo>
                  <a:pt x="489813" y="151409"/>
                </a:lnTo>
                <a:lnTo>
                  <a:pt x="489813" y="35001"/>
                </a:lnTo>
                <a:lnTo>
                  <a:pt x="499452" y="35001"/>
                </a:lnTo>
                <a:lnTo>
                  <a:pt x="510578" y="37007"/>
                </a:lnTo>
                <a:lnTo>
                  <a:pt x="516915" y="45173"/>
                </a:lnTo>
                <a:lnTo>
                  <a:pt x="519772" y="62788"/>
                </a:lnTo>
                <a:lnTo>
                  <a:pt x="520446" y="93091"/>
                </a:lnTo>
                <a:lnTo>
                  <a:pt x="520446" y="2108"/>
                </a:lnTo>
                <a:lnTo>
                  <a:pt x="511505" y="0"/>
                </a:lnTo>
                <a:lnTo>
                  <a:pt x="441591" y="0"/>
                </a:lnTo>
                <a:lnTo>
                  <a:pt x="441591" y="186169"/>
                </a:lnTo>
                <a:lnTo>
                  <a:pt x="511505" y="186169"/>
                </a:lnTo>
                <a:lnTo>
                  <a:pt x="544156" y="178485"/>
                </a:lnTo>
                <a:lnTo>
                  <a:pt x="561682" y="157949"/>
                </a:lnTo>
                <a:lnTo>
                  <a:pt x="563232" y="151409"/>
                </a:lnTo>
                <a:lnTo>
                  <a:pt x="568769" y="128231"/>
                </a:lnTo>
                <a:lnTo>
                  <a:pt x="570090" y="93091"/>
                </a:lnTo>
                <a:close/>
              </a:path>
              <a:path w="638175" h="186690">
                <a:moveTo>
                  <a:pt x="637565" y="0"/>
                </a:moveTo>
                <a:lnTo>
                  <a:pt x="589368" y="0"/>
                </a:lnTo>
                <a:lnTo>
                  <a:pt x="589368" y="186169"/>
                </a:lnTo>
                <a:lnTo>
                  <a:pt x="637565" y="186169"/>
                </a:lnTo>
                <a:lnTo>
                  <a:pt x="6375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92647" y="6459707"/>
            <a:ext cx="261780" cy="1863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3034" y="180847"/>
            <a:ext cx="334899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D19000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7789" y="1080896"/>
            <a:ext cx="3701415" cy="2000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7828" y="6626901"/>
            <a:ext cx="3842385" cy="126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BEBEBE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#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Relationship Id="rId18" Type="http://schemas.openxmlformats.org/officeDocument/2006/relationships/image" Target="../media/image71.png"/><Relationship Id="rId19" Type="http://schemas.openxmlformats.org/officeDocument/2006/relationships/image" Target="../media/image72.png"/><Relationship Id="rId20" Type="http://schemas.openxmlformats.org/officeDocument/2006/relationships/image" Target="../media/image7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Relationship Id="rId12" Type="http://schemas.openxmlformats.org/officeDocument/2006/relationships/image" Target="../media/image89.png"/><Relationship Id="rId13" Type="http://schemas.openxmlformats.org/officeDocument/2006/relationships/image" Target="../media/image90.png"/><Relationship Id="rId14" Type="http://schemas.openxmlformats.org/officeDocument/2006/relationships/image" Target="../media/image91.png"/><Relationship Id="rId15" Type="http://schemas.openxmlformats.org/officeDocument/2006/relationships/image" Target="../media/image92.png"/><Relationship Id="rId16" Type="http://schemas.openxmlformats.org/officeDocument/2006/relationships/image" Target="../media/image9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jpg"/><Relationship Id="rId3" Type="http://schemas.openxmlformats.org/officeDocument/2006/relationships/image" Target="../media/image9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jpg"/><Relationship Id="rId3" Type="http://schemas.openxmlformats.org/officeDocument/2006/relationships/image" Target="../media/image100.jpg"/><Relationship Id="rId4" Type="http://schemas.openxmlformats.org/officeDocument/2006/relationships/image" Target="../media/image101.png"/><Relationship Id="rId5" Type="http://schemas.openxmlformats.org/officeDocument/2006/relationships/image" Target="../media/image10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Relationship Id="rId7" Type="http://schemas.openxmlformats.org/officeDocument/2006/relationships/image" Target="../media/image13.jpg"/><Relationship Id="rId8" Type="http://schemas.openxmlformats.org/officeDocument/2006/relationships/image" Target="../media/image14.jpg"/><Relationship Id="rId9" Type="http://schemas.openxmlformats.org/officeDocument/2006/relationships/image" Target="../media/image15.jpg"/><Relationship Id="rId10" Type="http://schemas.openxmlformats.org/officeDocument/2006/relationships/image" Target="../media/image16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png"/><Relationship Id="rId3" Type="http://schemas.openxmlformats.org/officeDocument/2006/relationships/image" Target="../media/image104.jp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jp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6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7.png"/><Relationship Id="rId3" Type="http://schemas.openxmlformats.org/officeDocument/2006/relationships/image" Target="../media/image118.jpg"/><Relationship Id="rId4" Type="http://schemas.openxmlformats.org/officeDocument/2006/relationships/image" Target="../media/image119.jpg"/><Relationship Id="rId5" Type="http://schemas.openxmlformats.org/officeDocument/2006/relationships/image" Target="../media/image120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0.jpg"/><Relationship Id="rId6" Type="http://schemas.openxmlformats.org/officeDocument/2006/relationships/image" Target="../media/image21.jpg"/><Relationship Id="rId7" Type="http://schemas.openxmlformats.org/officeDocument/2006/relationships/image" Target="../media/image22.jpg"/><Relationship Id="rId8" Type="http://schemas.openxmlformats.org/officeDocument/2006/relationships/image" Target="../media/image23.jpg"/><Relationship Id="rId9" Type="http://schemas.openxmlformats.org/officeDocument/2006/relationships/image" Target="../media/image24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2.jpg"/><Relationship Id="rId3" Type="http://schemas.openxmlformats.org/officeDocument/2006/relationships/image" Target="../media/image123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bnet.aero.bombardier.com/employee_portal/app_builder.asp?lang=en&amp;sig=home&amp;app_id=main" TargetMode="External"/><Relationship Id="rId3" Type="http://schemas.openxmlformats.org/officeDocument/2006/relationships/image" Target="../media/image124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5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6.jpg"/><Relationship Id="rId3" Type="http://schemas.openxmlformats.org/officeDocument/2006/relationships/image" Target="../media/image127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28.jpg"/><Relationship Id="rId4" Type="http://schemas.openxmlformats.org/officeDocument/2006/relationships/image" Target="../media/image129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130.jpg"/><Relationship Id="rId9" Type="http://schemas.openxmlformats.org/officeDocument/2006/relationships/image" Target="../media/image131.jpg"/><Relationship Id="rId10" Type="http://schemas.openxmlformats.org/officeDocument/2006/relationships/image" Target="../media/image13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48.png"/><Relationship Id="rId15" Type="http://schemas.openxmlformats.org/officeDocument/2006/relationships/image" Target="../media/image49.png"/><Relationship Id="rId16" Type="http://schemas.openxmlformats.org/officeDocument/2006/relationships/image" Target="../media/image50.png"/><Relationship Id="rId17" Type="http://schemas.openxmlformats.org/officeDocument/2006/relationships/image" Target="../media/image51.png"/><Relationship Id="rId18" Type="http://schemas.openxmlformats.org/officeDocument/2006/relationships/image" Target="../media/image52.png"/><Relationship Id="rId19" Type="http://schemas.openxmlformats.org/officeDocument/2006/relationships/image" Target="../media/image53.png"/><Relationship Id="rId20" Type="http://schemas.openxmlformats.org/officeDocument/2006/relationships/image" Target="../media/image5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" y="0"/>
            <a:ext cx="9130665" cy="6850380"/>
            <a:chOff x="15240" y="0"/>
            <a:chExt cx="9130665" cy="6850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" y="4571"/>
              <a:ext cx="9122664" cy="68458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391656" y="6094488"/>
              <a:ext cx="2386330" cy="322580"/>
            </a:xfrm>
            <a:custGeom>
              <a:avLst/>
              <a:gdLst/>
              <a:ahLst/>
              <a:cxnLst/>
              <a:rect l="l" t="t" r="r" b="b"/>
              <a:pathLst>
                <a:path w="2386329" h="322579">
                  <a:moveTo>
                    <a:pt x="216865" y="223177"/>
                  </a:moveTo>
                  <a:lnTo>
                    <a:pt x="213614" y="198742"/>
                  </a:lnTo>
                  <a:lnTo>
                    <a:pt x="205206" y="180594"/>
                  </a:lnTo>
                  <a:lnTo>
                    <a:pt x="203365" y="176606"/>
                  </a:lnTo>
                  <a:lnTo>
                    <a:pt x="185394" y="159842"/>
                  </a:lnTo>
                  <a:lnTo>
                    <a:pt x="158978" y="151523"/>
                  </a:lnTo>
                  <a:lnTo>
                    <a:pt x="158978" y="150698"/>
                  </a:lnTo>
                  <a:lnTo>
                    <a:pt x="196430" y="125463"/>
                  </a:lnTo>
                  <a:lnTo>
                    <a:pt x="207899" y="80264"/>
                  </a:lnTo>
                  <a:lnTo>
                    <a:pt x="204825" y="61023"/>
                  </a:lnTo>
                  <a:lnTo>
                    <a:pt x="202780" y="48171"/>
                  </a:lnTo>
                  <a:lnTo>
                    <a:pt x="187159" y="23495"/>
                  </a:lnTo>
                  <a:lnTo>
                    <a:pt x="160604" y="7645"/>
                  </a:lnTo>
                  <a:lnTo>
                    <a:pt x="132892" y="3556"/>
                  </a:lnTo>
                  <a:lnTo>
                    <a:pt x="132892" y="218274"/>
                  </a:lnTo>
                  <a:lnTo>
                    <a:pt x="130429" y="235064"/>
                  </a:lnTo>
                  <a:lnTo>
                    <a:pt x="123926" y="247243"/>
                  </a:lnTo>
                  <a:lnTo>
                    <a:pt x="114655" y="254660"/>
                  </a:lnTo>
                  <a:lnTo>
                    <a:pt x="103949" y="257175"/>
                  </a:lnTo>
                  <a:lnTo>
                    <a:pt x="81114" y="257175"/>
                  </a:lnTo>
                  <a:lnTo>
                    <a:pt x="81114" y="180594"/>
                  </a:lnTo>
                  <a:lnTo>
                    <a:pt x="103949" y="180594"/>
                  </a:lnTo>
                  <a:lnTo>
                    <a:pt x="114655" y="183083"/>
                  </a:lnTo>
                  <a:lnTo>
                    <a:pt x="123926" y="190373"/>
                  </a:lnTo>
                  <a:lnTo>
                    <a:pt x="130429" y="202196"/>
                  </a:lnTo>
                  <a:lnTo>
                    <a:pt x="132892" y="218274"/>
                  </a:lnTo>
                  <a:lnTo>
                    <a:pt x="132892" y="3556"/>
                  </a:lnTo>
                  <a:lnTo>
                    <a:pt x="126771" y="2654"/>
                  </a:lnTo>
                  <a:lnTo>
                    <a:pt x="126771" y="93370"/>
                  </a:lnTo>
                  <a:lnTo>
                    <a:pt x="125044" y="105448"/>
                  </a:lnTo>
                  <a:lnTo>
                    <a:pt x="120002" y="115633"/>
                  </a:lnTo>
                  <a:lnTo>
                    <a:pt x="111810" y="122682"/>
                  </a:lnTo>
                  <a:lnTo>
                    <a:pt x="100685" y="125310"/>
                  </a:lnTo>
                  <a:lnTo>
                    <a:pt x="81114" y="125310"/>
                  </a:lnTo>
                  <a:lnTo>
                    <a:pt x="81114" y="61023"/>
                  </a:lnTo>
                  <a:lnTo>
                    <a:pt x="100685" y="61023"/>
                  </a:lnTo>
                  <a:lnTo>
                    <a:pt x="111810" y="63601"/>
                  </a:lnTo>
                  <a:lnTo>
                    <a:pt x="120002" y="70586"/>
                  </a:lnTo>
                  <a:lnTo>
                    <a:pt x="125044" y="80886"/>
                  </a:lnTo>
                  <a:lnTo>
                    <a:pt x="126771" y="93370"/>
                  </a:lnTo>
                  <a:lnTo>
                    <a:pt x="126771" y="2654"/>
                  </a:lnTo>
                  <a:lnTo>
                    <a:pt x="122694" y="2044"/>
                  </a:lnTo>
                  <a:lnTo>
                    <a:pt x="0" y="2044"/>
                  </a:lnTo>
                  <a:lnTo>
                    <a:pt x="0" y="315734"/>
                  </a:lnTo>
                  <a:lnTo>
                    <a:pt x="122694" y="315734"/>
                  </a:lnTo>
                  <a:lnTo>
                    <a:pt x="165963" y="308927"/>
                  </a:lnTo>
                  <a:lnTo>
                    <a:pt x="195160" y="289877"/>
                  </a:lnTo>
                  <a:lnTo>
                    <a:pt x="211670" y="260616"/>
                  </a:lnTo>
                  <a:lnTo>
                    <a:pt x="212153" y="257175"/>
                  </a:lnTo>
                  <a:lnTo>
                    <a:pt x="216865" y="223177"/>
                  </a:lnTo>
                  <a:close/>
                </a:path>
                <a:path w="2386329" h="322579">
                  <a:moveTo>
                    <a:pt x="463092" y="158889"/>
                  </a:moveTo>
                  <a:lnTo>
                    <a:pt x="459498" y="97015"/>
                  </a:lnTo>
                  <a:lnTo>
                    <a:pt x="447890" y="51193"/>
                  </a:lnTo>
                  <a:lnTo>
                    <a:pt x="447865" y="51066"/>
                  </a:lnTo>
                  <a:lnTo>
                    <a:pt x="426897" y="19812"/>
                  </a:lnTo>
                  <a:lnTo>
                    <a:pt x="395312" y="1981"/>
                  </a:lnTo>
                  <a:lnTo>
                    <a:pt x="380098" y="0"/>
                  </a:lnTo>
                  <a:lnTo>
                    <a:pt x="379526" y="0"/>
                  </a:lnTo>
                  <a:lnTo>
                    <a:pt x="379526" y="158889"/>
                  </a:lnTo>
                  <a:lnTo>
                    <a:pt x="378688" y="211480"/>
                  </a:lnTo>
                  <a:lnTo>
                    <a:pt x="374992" y="244525"/>
                  </a:lnTo>
                  <a:lnTo>
                    <a:pt x="366623" y="261683"/>
                  </a:lnTo>
                  <a:lnTo>
                    <a:pt x="351802" y="266585"/>
                  </a:lnTo>
                  <a:lnTo>
                    <a:pt x="336804" y="261683"/>
                  </a:lnTo>
                  <a:lnTo>
                    <a:pt x="328460" y="244525"/>
                  </a:lnTo>
                  <a:lnTo>
                    <a:pt x="324853" y="211480"/>
                  </a:lnTo>
                  <a:lnTo>
                    <a:pt x="324078" y="158889"/>
                  </a:lnTo>
                  <a:lnTo>
                    <a:pt x="324853" y="106299"/>
                  </a:lnTo>
                  <a:lnTo>
                    <a:pt x="328460" y="73253"/>
                  </a:lnTo>
                  <a:lnTo>
                    <a:pt x="336804" y="56095"/>
                  </a:lnTo>
                  <a:lnTo>
                    <a:pt x="351802" y="51193"/>
                  </a:lnTo>
                  <a:lnTo>
                    <a:pt x="366623" y="56095"/>
                  </a:lnTo>
                  <a:lnTo>
                    <a:pt x="374992" y="73253"/>
                  </a:lnTo>
                  <a:lnTo>
                    <a:pt x="378688" y="106299"/>
                  </a:lnTo>
                  <a:lnTo>
                    <a:pt x="379526" y="158889"/>
                  </a:lnTo>
                  <a:lnTo>
                    <a:pt x="379526" y="0"/>
                  </a:lnTo>
                  <a:lnTo>
                    <a:pt x="323469" y="0"/>
                  </a:lnTo>
                  <a:lnTo>
                    <a:pt x="308254" y="1981"/>
                  </a:lnTo>
                  <a:lnTo>
                    <a:pt x="276555" y="19812"/>
                  </a:lnTo>
                  <a:lnTo>
                    <a:pt x="255473" y="51066"/>
                  </a:lnTo>
                  <a:lnTo>
                    <a:pt x="243738" y="97015"/>
                  </a:lnTo>
                  <a:lnTo>
                    <a:pt x="240106" y="158889"/>
                  </a:lnTo>
                  <a:lnTo>
                    <a:pt x="243738" y="221018"/>
                  </a:lnTo>
                  <a:lnTo>
                    <a:pt x="255473" y="267182"/>
                  </a:lnTo>
                  <a:lnTo>
                    <a:pt x="276555" y="298615"/>
                  </a:lnTo>
                  <a:lnTo>
                    <a:pt x="308254" y="316572"/>
                  </a:lnTo>
                  <a:lnTo>
                    <a:pt x="351802" y="322287"/>
                  </a:lnTo>
                  <a:lnTo>
                    <a:pt x="395312" y="316572"/>
                  </a:lnTo>
                  <a:lnTo>
                    <a:pt x="426897" y="298615"/>
                  </a:lnTo>
                  <a:lnTo>
                    <a:pt x="447865" y="267182"/>
                  </a:lnTo>
                  <a:lnTo>
                    <a:pt x="448017" y="266585"/>
                  </a:lnTo>
                  <a:lnTo>
                    <a:pt x="459498" y="221018"/>
                  </a:lnTo>
                  <a:lnTo>
                    <a:pt x="463092" y="158889"/>
                  </a:lnTo>
                  <a:close/>
                </a:path>
                <a:path w="2386329" h="322579">
                  <a:moveTo>
                    <a:pt x="793267" y="2044"/>
                  </a:moveTo>
                  <a:lnTo>
                    <a:pt x="676706" y="2044"/>
                  </a:lnTo>
                  <a:lnTo>
                    <a:pt x="644105" y="187972"/>
                  </a:lnTo>
                  <a:lnTo>
                    <a:pt x="643280" y="187972"/>
                  </a:lnTo>
                  <a:lnTo>
                    <a:pt x="610247" y="2044"/>
                  </a:lnTo>
                  <a:lnTo>
                    <a:pt x="493661" y="2044"/>
                  </a:lnTo>
                  <a:lnTo>
                    <a:pt x="493661" y="315734"/>
                  </a:lnTo>
                  <a:lnTo>
                    <a:pt x="569925" y="315734"/>
                  </a:lnTo>
                  <a:lnTo>
                    <a:pt x="569925" y="81902"/>
                  </a:lnTo>
                  <a:lnTo>
                    <a:pt x="571119" y="81902"/>
                  </a:lnTo>
                  <a:lnTo>
                    <a:pt x="614324" y="315734"/>
                  </a:lnTo>
                  <a:lnTo>
                    <a:pt x="673011" y="315734"/>
                  </a:lnTo>
                  <a:lnTo>
                    <a:pt x="715835" y="81902"/>
                  </a:lnTo>
                  <a:lnTo>
                    <a:pt x="717080" y="81902"/>
                  </a:lnTo>
                  <a:lnTo>
                    <a:pt x="717080" y="315734"/>
                  </a:lnTo>
                  <a:lnTo>
                    <a:pt x="793267" y="315734"/>
                  </a:lnTo>
                  <a:lnTo>
                    <a:pt x="793267" y="2044"/>
                  </a:lnTo>
                  <a:close/>
                </a:path>
                <a:path w="2386329" h="322579">
                  <a:moveTo>
                    <a:pt x="1046060" y="223177"/>
                  </a:moveTo>
                  <a:lnTo>
                    <a:pt x="1042797" y="198742"/>
                  </a:lnTo>
                  <a:lnTo>
                    <a:pt x="1034389" y="180594"/>
                  </a:lnTo>
                  <a:lnTo>
                    <a:pt x="1032548" y="176606"/>
                  </a:lnTo>
                  <a:lnTo>
                    <a:pt x="1014564" y="159842"/>
                  </a:lnTo>
                  <a:lnTo>
                    <a:pt x="988136" y="151523"/>
                  </a:lnTo>
                  <a:lnTo>
                    <a:pt x="988136" y="150698"/>
                  </a:lnTo>
                  <a:lnTo>
                    <a:pt x="1025613" y="125463"/>
                  </a:lnTo>
                  <a:lnTo>
                    <a:pt x="1037094" y="80264"/>
                  </a:lnTo>
                  <a:lnTo>
                    <a:pt x="1034021" y="61023"/>
                  </a:lnTo>
                  <a:lnTo>
                    <a:pt x="1031976" y="48171"/>
                  </a:lnTo>
                  <a:lnTo>
                    <a:pt x="1016342" y="23495"/>
                  </a:lnTo>
                  <a:lnTo>
                    <a:pt x="989774" y="7645"/>
                  </a:lnTo>
                  <a:lnTo>
                    <a:pt x="962050" y="3556"/>
                  </a:lnTo>
                  <a:lnTo>
                    <a:pt x="962050" y="218274"/>
                  </a:lnTo>
                  <a:lnTo>
                    <a:pt x="959599" y="235064"/>
                  </a:lnTo>
                  <a:lnTo>
                    <a:pt x="953096" y="247243"/>
                  </a:lnTo>
                  <a:lnTo>
                    <a:pt x="943851" y="254660"/>
                  </a:lnTo>
                  <a:lnTo>
                    <a:pt x="933145" y="257175"/>
                  </a:lnTo>
                  <a:lnTo>
                    <a:pt x="910323" y="257175"/>
                  </a:lnTo>
                  <a:lnTo>
                    <a:pt x="910323" y="180594"/>
                  </a:lnTo>
                  <a:lnTo>
                    <a:pt x="933145" y="180594"/>
                  </a:lnTo>
                  <a:lnTo>
                    <a:pt x="943851" y="183083"/>
                  </a:lnTo>
                  <a:lnTo>
                    <a:pt x="953096" y="190373"/>
                  </a:lnTo>
                  <a:lnTo>
                    <a:pt x="959599" y="202196"/>
                  </a:lnTo>
                  <a:lnTo>
                    <a:pt x="962050" y="218274"/>
                  </a:lnTo>
                  <a:lnTo>
                    <a:pt x="962050" y="3556"/>
                  </a:lnTo>
                  <a:lnTo>
                    <a:pt x="955967" y="2654"/>
                  </a:lnTo>
                  <a:lnTo>
                    <a:pt x="955967" y="93370"/>
                  </a:lnTo>
                  <a:lnTo>
                    <a:pt x="954239" y="105448"/>
                  </a:lnTo>
                  <a:lnTo>
                    <a:pt x="949223" y="115633"/>
                  </a:lnTo>
                  <a:lnTo>
                    <a:pt x="941158" y="122682"/>
                  </a:lnTo>
                  <a:lnTo>
                    <a:pt x="930262" y="125310"/>
                  </a:lnTo>
                  <a:lnTo>
                    <a:pt x="910323" y="125310"/>
                  </a:lnTo>
                  <a:lnTo>
                    <a:pt x="910323" y="61023"/>
                  </a:lnTo>
                  <a:lnTo>
                    <a:pt x="930262" y="61023"/>
                  </a:lnTo>
                  <a:lnTo>
                    <a:pt x="941158" y="63601"/>
                  </a:lnTo>
                  <a:lnTo>
                    <a:pt x="949223" y="70586"/>
                  </a:lnTo>
                  <a:lnTo>
                    <a:pt x="954239" y="80886"/>
                  </a:lnTo>
                  <a:lnTo>
                    <a:pt x="955967" y="93370"/>
                  </a:lnTo>
                  <a:lnTo>
                    <a:pt x="955967" y="2654"/>
                  </a:lnTo>
                  <a:lnTo>
                    <a:pt x="951890" y="2044"/>
                  </a:lnTo>
                  <a:lnTo>
                    <a:pt x="828751" y="2044"/>
                  </a:lnTo>
                  <a:lnTo>
                    <a:pt x="828751" y="315734"/>
                  </a:lnTo>
                  <a:lnTo>
                    <a:pt x="951890" y="315734"/>
                  </a:lnTo>
                  <a:lnTo>
                    <a:pt x="995146" y="308927"/>
                  </a:lnTo>
                  <a:lnTo>
                    <a:pt x="1024343" y="289877"/>
                  </a:lnTo>
                  <a:lnTo>
                    <a:pt x="1040866" y="260616"/>
                  </a:lnTo>
                  <a:lnTo>
                    <a:pt x="1041336" y="257175"/>
                  </a:lnTo>
                  <a:lnTo>
                    <a:pt x="1046060" y="223177"/>
                  </a:lnTo>
                  <a:close/>
                </a:path>
                <a:path w="2386329" h="322579">
                  <a:moveTo>
                    <a:pt x="1304886" y="315734"/>
                  </a:moveTo>
                  <a:lnTo>
                    <a:pt x="1291628" y="260858"/>
                  </a:lnTo>
                  <a:lnTo>
                    <a:pt x="1276781" y="199428"/>
                  </a:lnTo>
                  <a:lnTo>
                    <a:pt x="1244625" y="66344"/>
                  </a:lnTo>
                  <a:lnTo>
                    <a:pt x="1229080" y="2044"/>
                  </a:lnTo>
                  <a:lnTo>
                    <a:pt x="1200556" y="2044"/>
                  </a:lnTo>
                  <a:lnTo>
                    <a:pt x="1200556" y="199428"/>
                  </a:lnTo>
                  <a:lnTo>
                    <a:pt x="1154912" y="199428"/>
                  </a:lnTo>
                  <a:lnTo>
                    <a:pt x="1177290" y="66344"/>
                  </a:lnTo>
                  <a:lnTo>
                    <a:pt x="1178115" y="66344"/>
                  </a:lnTo>
                  <a:lnTo>
                    <a:pt x="1200556" y="199428"/>
                  </a:lnTo>
                  <a:lnTo>
                    <a:pt x="1200556" y="2044"/>
                  </a:lnTo>
                  <a:lnTo>
                    <a:pt x="1126756" y="2044"/>
                  </a:lnTo>
                  <a:lnTo>
                    <a:pt x="1050518" y="315734"/>
                  </a:lnTo>
                  <a:lnTo>
                    <a:pt x="1136980" y="315734"/>
                  </a:lnTo>
                  <a:lnTo>
                    <a:pt x="1145120" y="260858"/>
                  </a:lnTo>
                  <a:lnTo>
                    <a:pt x="1210335" y="260858"/>
                  </a:lnTo>
                  <a:lnTo>
                    <a:pt x="1218488" y="315734"/>
                  </a:lnTo>
                  <a:lnTo>
                    <a:pt x="1304886" y="315734"/>
                  </a:lnTo>
                  <a:close/>
                </a:path>
                <a:path w="2386329" h="322579">
                  <a:moveTo>
                    <a:pt x="1551546" y="311226"/>
                  </a:moveTo>
                  <a:lnTo>
                    <a:pt x="1546212" y="308775"/>
                  </a:lnTo>
                  <a:lnTo>
                    <a:pt x="1544586" y="305092"/>
                  </a:lnTo>
                  <a:lnTo>
                    <a:pt x="1542148" y="301815"/>
                  </a:lnTo>
                  <a:lnTo>
                    <a:pt x="1539786" y="294678"/>
                  </a:lnTo>
                  <a:lnTo>
                    <a:pt x="1538579" y="283794"/>
                  </a:lnTo>
                  <a:lnTo>
                    <a:pt x="1538135" y="271056"/>
                  </a:lnTo>
                  <a:lnTo>
                    <a:pt x="1538071" y="231381"/>
                  </a:lnTo>
                  <a:lnTo>
                    <a:pt x="1535671" y="203276"/>
                  </a:lnTo>
                  <a:lnTo>
                    <a:pt x="1530540" y="190017"/>
                  </a:lnTo>
                  <a:lnTo>
                    <a:pt x="1527416" y="181927"/>
                  </a:lnTo>
                  <a:lnTo>
                    <a:pt x="1511769" y="167792"/>
                  </a:lnTo>
                  <a:lnTo>
                    <a:pt x="1487144" y="161340"/>
                  </a:lnTo>
                  <a:lnTo>
                    <a:pt x="1487144" y="160121"/>
                  </a:lnTo>
                  <a:lnTo>
                    <a:pt x="1511122" y="151930"/>
                  </a:lnTo>
                  <a:lnTo>
                    <a:pt x="1527733" y="136372"/>
                  </a:lnTo>
                  <a:lnTo>
                    <a:pt x="1528432" y="134734"/>
                  </a:lnTo>
                  <a:lnTo>
                    <a:pt x="1537385" y="114046"/>
                  </a:lnTo>
                  <a:lnTo>
                    <a:pt x="1540510" y="85585"/>
                  </a:lnTo>
                  <a:lnTo>
                    <a:pt x="1537081" y="61023"/>
                  </a:lnTo>
                  <a:lnTo>
                    <a:pt x="1535849" y="52146"/>
                  </a:lnTo>
                  <a:lnTo>
                    <a:pt x="1520952" y="25704"/>
                  </a:lnTo>
                  <a:lnTo>
                    <a:pt x="1494434" y="8305"/>
                  </a:lnTo>
                  <a:lnTo>
                    <a:pt x="1459001" y="2692"/>
                  </a:lnTo>
                  <a:lnTo>
                    <a:pt x="1459001" y="97459"/>
                  </a:lnTo>
                  <a:lnTo>
                    <a:pt x="1456918" y="112788"/>
                  </a:lnTo>
                  <a:lnTo>
                    <a:pt x="1450581" y="124536"/>
                  </a:lnTo>
                  <a:lnTo>
                    <a:pt x="1439900" y="132080"/>
                  </a:lnTo>
                  <a:lnTo>
                    <a:pt x="1424762" y="134734"/>
                  </a:lnTo>
                  <a:lnTo>
                    <a:pt x="1408849" y="134734"/>
                  </a:lnTo>
                  <a:lnTo>
                    <a:pt x="1408849" y="61023"/>
                  </a:lnTo>
                  <a:lnTo>
                    <a:pt x="1424330" y="61023"/>
                  </a:lnTo>
                  <a:lnTo>
                    <a:pt x="1440065" y="63144"/>
                  </a:lnTo>
                  <a:lnTo>
                    <a:pt x="1450835" y="69723"/>
                  </a:lnTo>
                  <a:lnTo>
                    <a:pt x="1457020" y="81051"/>
                  </a:lnTo>
                  <a:lnTo>
                    <a:pt x="1459001" y="97459"/>
                  </a:lnTo>
                  <a:lnTo>
                    <a:pt x="1459001" y="2692"/>
                  </a:lnTo>
                  <a:lnTo>
                    <a:pt x="1454924" y="2044"/>
                  </a:lnTo>
                  <a:lnTo>
                    <a:pt x="1327327" y="2044"/>
                  </a:lnTo>
                  <a:lnTo>
                    <a:pt x="1327327" y="315734"/>
                  </a:lnTo>
                  <a:lnTo>
                    <a:pt x="1408849" y="315734"/>
                  </a:lnTo>
                  <a:lnTo>
                    <a:pt x="1408849" y="190017"/>
                  </a:lnTo>
                  <a:lnTo>
                    <a:pt x="1430477" y="190017"/>
                  </a:lnTo>
                  <a:lnTo>
                    <a:pt x="1456931" y="235064"/>
                  </a:lnTo>
                  <a:lnTo>
                    <a:pt x="1457058" y="268681"/>
                  </a:lnTo>
                  <a:lnTo>
                    <a:pt x="1457909" y="284759"/>
                  </a:lnTo>
                  <a:lnTo>
                    <a:pt x="1460207" y="301383"/>
                  </a:lnTo>
                  <a:lnTo>
                    <a:pt x="1464703" y="315734"/>
                  </a:lnTo>
                  <a:lnTo>
                    <a:pt x="1551546" y="315734"/>
                  </a:lnTo>
                  <a:lnTo>
                    <a:pt x="1551546" y="311226"/>
                  </a:lnTo>
                  <a:close/>
                </a:path>
                <a:path w="2386329" h="322579">
                  <a:moveTo>
                    <a:pt x="1792871" y="158889"/>
                  </a:moveTo>
                  <a:lnTo>
                    <a:pt x="1791614" y="110972"/>
                  </a:lnTo>
                  <a:lnTo>
                    <a:pt x="1785124" y="68122"/>
                  </a:lnTo>
                  <a:lnTo>
                    <a:pt x="1781886" y="61023"/>
                  </a:lnTo>
                  <a:lnTo>
                    <a:pt x="1769364" y="33553"/>
                  </a:lnTo>
                  <a:lnTo>
                    <a:pt x="1740268" y="10452"/>
                  </a:lnTo>
                  <a:lnTo>
                    <a:pt x="1708912" y="4787"/>
                  </a:lnTo>
                  <a:lnTo>
                    <a:pt x="1708912" y="158889"/>
                  </a:lnTo>
                  <a:lnTo>
                    <a:pt x="1707781" y="210007"/>
                  </a:lnTo>
                  <a:lnTo>
                    <a:pt x="1702955" y="239826"/>
                  </a:lnTo>
                  <a:lnTo>
                    <a:pt x="1692224" y="253733"/>
                  </a:lnTo>
                  <a:lnTo>
                    <a:pt x="1673428" y="257175"/>
                  </a:lnTo>
                  <a:lnTo>
                    <a:pt x="1657134" y="257175"/>
                  </a:lnTo>
                  <a:lnTo>
                    <a:pt x="1657134" y="61023"/>
                  </a:lnTo>
                  <a:lnTo>
                    <a:pt x="1673428" y="61023"/>
                  </a:lnTo>
                  <a:lnTo>
                    <a:pt x="1692224" y="64389"/>
                  </a:lnTo>
                  <a:lnTo>
                    <a:pt x="1702955" y="78168"/>
                  </a:lnTo>
                  <a:lnTo>
                    <a:pt x="1707781" y="107835"/>
                  </a:lnTo>
                  <a:lnTo>
                    <a:pt x="1708912" y="158889"/>
                  </a:lnTo>
                  <a:lnTo>
                    <a:pt x="1708912" y="4787"/>
                  </a:lnTo>
                  <a:lnTo>
                    <a:pt x="1693811" y="2044"/>
                  </a:lnTo>
                  <a:lnTo>
                    <a:pt x="1575562" y="2044"/>
                  </a:lnTo>
                  <a:lnTo>
                    <a:pt x="1575562" y="315734"/>
                  </a:lnTo>
                  <a:lnTo>
                    <a:pt x="1693811" y="315734"/>
                  </a:lnTo>
                  <a:lnTo>
                    <a:pt x="1740268" y="307327"/>
                  </a:lnTo>
                  <a:lnTo>
                    <a:pt x="1769364" y="284226"/>
                  </a:lnTo>
                  <a:lnTo>
                    <a:pt x="1781695" y="257175"/>
                  </a:lnTo>
                  <a:lnTo>
                    <a:pt x="1785124" y="249656"/>
                  </a:lnTo>
                  <a:lnTo>
                    <a:pt x="1791614" y="206806"/>
                  </a:lnTo>
                  <a:lnTo>
                    <a:pt x="1792871" y="158889"/>
                  </a:lnTo>
                  <a:close/>
                </a:path>
                <a:path w="2386329" h="322579">
                  <a:moveTo>
                    <a:pt x="1906993" y="2044"/>
                  </a:moveTo>
                  <a:lnTo>
                    <a:pt x="1825472" y="2044"/>
                  </a:lnTo>
                  <a:lnTo>
                    <a:pt x="1825472" y="315734"/>
                  </a:lnTo>
                  <a:lnTo>
                    <a:pt x="1906993" y="315734"/>
                  </a:lnTo>
                  <a:lnTo>
                    <a:pt x="1906993" y="2044"/>
                  </a:lnTo>
                  <a:close/>
                </a:path>
                <a:path w="2386329" h="322579">
                  <a:moveTo>
                    <a:pt x="2132457" y="248488"/>
                  </a:moveTo>
                  <a:lnTo>
                    <a:pt x="2024799" y="248488"/>
                  </a:lnTo>
                  <a:lnTo>
                    <a:pt x="2024799" y="186118"/>
                  </a:lnTo>
                  <a:lnTo>
                    <a:pt x="2121852" y="186118"/>
                  </a:lnTo>
                  <a:lnTo>
                    <a:pt x="2121852" y="122466"/>
                  </a:lnTo>
                  <a:lnTo>
                    <a:pt x="2024799" y="122466"/>
                  </a:lnTo>
                  <a:lnTo>
                    <a:pt x="2024799" y="69011"/>
                  </a:lnTo>
                  <a:lnTo>
                    <a:pt x="2128380" y="69011"/>
                  </a:lnTo>
                  <a:lnTo>
                    <a:pt x="2128380" y="1549"/>
                  </a:lnTo>
                  <a:lnTo>
                    <a:pt x="1943290" y="1549"/>
                  </a:lnTo>
                  <a:lnTo>
                    <a:pt x="1943290" y="69011"/>
                  </a:lnTo>
                  <a:lnTo>
                    <a:pt x="1943290" y="122466"/>
                  </a:lnTo>
                  <a:lnTo>
                    <a:pt x="1943290" y="186118"/>
                  </a:lnTo>
                  <a:lnTo>
                    <a:pt x="1943290" y="248488"/>
                  </a:lnTo>
                  <a:lnTo>
                    <a:pt x="1943290" y="315950"/>
                  </a:lnTo>
                  <a:lnTo>
                    <a:pt x="2132457" y="315950"/>
                  </a:lnTo>
                  <a:lnTo>
                    <a:pt x="2132457" y="248488"/>
                  </a:lnTo>
                  <a:close/>
                </a:path>
                <a:path w="2386329" h="322579">
                  <a:moveTo>
                    <a:pt x="2386012" y="311226"/>
                  </a:moveTo>
                  <a:lnTo>
                    <a:pt x="2381110" y="308775"/>
                  </a:lnTo>
                  <a:lnTo>
                    <a:pt x="2379053" y="305092"/>
                  </a:lnTo>
                  <a:lnTo>
                    <a:pt x="2377046" y="301815"/>
                  </a:lnTo>
                  <a:lnTo>
                    <a:pt x="2374684" y="294678"/>
                  </a:lnTo>
                  <a:lnTo>
                    <a:pt x="2373477" y="283794"/>
                  </a:lnTo>
                  <a:lnTo>
                    <a:pt x="2373033" y="271056"/>
                  </a:lnTo>
                  <a:lnTo>
                    <a:pt x="2372969" y="231381"/>
                  </a:lnTo>
                  <a:lnTo>
                    <a:pt x="2370569" y="203276"/>
                  </a:lnTo>
                  <a:lnTo>
                    <a:pt x="2365438" y="190017"/>
                  </a:lnTo>
                  <a:lnTo>
                    <a:pt x="2362314" y="181927"/>
                  </a:lnTo>
                  <a:lnTo>
                    <a:pt x="2346642" y="167792"/>
                  </a:lnTo>
                  <a:lnTo>
                    <a:pt x="2321991" y="161340"/>
                  </a:lnTo>
                  <a:lnTo>
                    <a:pt x="2321991" y="160121"/>
                  </a:lnTo>
                  <a:lnTo>
                    <a:pt x="2345931" y="151930"/>
                  </a:lnTo>
                  <a:lnTo>
                    <a:pt x="2362403" y="136372"/>
                  </a:lnTo>
                  <a:lnTo>
                    <a:pt x="2363101" y="134734"/>
                  </a:lnTo>
                  <a:lnTo>
                    <a:pt x="2371915" y="114046"/>
                  </a:lnTo>
                  <a:lnTo>
                    <a:pt x="2374976" y="85585"/>
                  </a:lnTo>
                  <a:lnTo>
                    <a:pt x="2371598" y="61023"/>
                  </a:lnTo>
                  <a:lnTo>
                    <a:pt x="2370378" y="52146"/>
                  </a:lnTo>
                  <a:lnTo>
                    <a:pt x="2355570" y="25704"/>
                  </a:lnTo>
                  <a:lnTo>
                    <a:pt x="2329078" y="8305"/>
                  </a:lnTo>
                  <a:lnTo>
                    <a:pt x="2293899" y="2768"/>
                  </a:lnTo>
                  <a:lnTo>
                    <a:pt x="2293899" y="97459"/>
                  </a:lnTo>
                  <a:lnTo>
                    <a:pt x="2291816" y="112788"/>
                  </a:lnTo>
                  <a:lnTo>
                    <a:pt x="2285479" y="124536"/>
                  </a:lnTo>
                  <a:lnTo>
                    <a:pt x="2274773" y="132080"/>
                  </a:lnTo>
                  <a:lnTo>
                    <a:pt x="2259609" y="134734"/>
                  </a:lnTo>
                  <a:lnTo>
                    <a:pt x="2243747" y="134734"/>
                  </a:lnTo>
                  <a:lnTo>
                    <a:pt x="2243747" y="61023"/>
                  </a:lnTo>
                  <a:lnTo>
                    <a:pt x="2259228" y="61023"/>
                  </a:lnTo>
                  <a:lnTo>
                    <a:pt x="2274963" y="63144"/>
                  </a:lnTo>
                  <a:lnTo>
                    <a:pt x="2285733" y="69723"/>
                  </a:lnTo>
                  <a:lnTo>
                    <a:pt x="2291918" y="81051"/>
                  </a:lnTo>
                  <a:lnTo>
                    <a:pt x="2293899" y="97459"/>
                  </a:lnTo>
                  <a:lnTo>
                    <a:pt x="2293899" y="2768"/>
                  </a:lnTo>
                  <a:lnTo>
                    <a:pt x="2289391" y="2044"/>
                  </a:lnTo>
                  <a:lnTo>
                    <a:pt x="2162225" y="2044"/>
                  </a:lnTo>
                  <a:lnTo>
                    <a:pt x="2162225" y="315734"/>
                  </a:lnTo>
                  <a:lnTo>
                    <a:pt x="2243747" y="315734"/>
                  </a:lnTo>
                  <a:lnTo>
                    <a:pt x="2243747" y="190017"/>
                  </a:lnTo>
                  <a:lnTo>
                    <a:pt x="2264930" y="190017"/>
                  </a:lnTo>
                  <a:lnTo>
                    <a:pt x="2291829" y="235064"/>
                  </a:lnTo>
                  <a:lnTo>
                    <a:pt x="2291956" y="268681"/>
                  </a:lnTo>
                  <a:lnTo>
                    <a:pt x="2292807" y="284759"/>
                  </a:lnTo>
                  <a:lnTo>
                    <a:pt x="2295106" y="301383"/>
                  </a:lnTo>
                  <a:lnTo>
                    <a:pt x="2299601" y="315734"/>
                  </a:lnTo>
                  <a:lnTo>
                    <a:pt x="2386012" y="315734"/>
                  </a:lnTo>
                  <a:lnTo>
                    <a:pt x="2386012" y="3112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1663" y="0"/>
              <a:ext cx="402335" cy="4389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785859" y="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0"/>
                  </a:moveTo>
                  <a:lnTo>
                    <a:pt x="0" y="359663"/>
                  </a:lnTo>
                  <a:lnTo>
                    <a:pt x="359664" y="359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9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784335" y="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59664" y="0"/>
                  </a:moveTo>
                  <a:lnTo>
                    <a:pt x="0" y="0"/>
                  </a:lnTo>
                  <a:lnTo>
                    <a:pt x="359664" y="359663"/>
                  </a:lnTo>
                  <a:lnTo>
                    <a:pt x="359664" y="0"/>
                  </a:lnTo>
                  <a:close/>
                </a:path>
              </a:pathLst>
            </a:custGeom>
            <a:solidFill>
              <a:srgbClr val="C6C8C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1523" y="795273"/>
            <a:ext cx="4142104" cy="2403475"/>
          </a:xfrm>
          <a:prstGeom prst="rect"/>
        </p:spPr>
        <p:txBody>
          <a:bodyPr wrap="square" lIns="0" tIns="195580" rIns="0" bIns="0" rtlCol="0" vert="horz">
            <a:spAutoFit/>
          </a:bodyPr>
          <a:lstStyle/>
          <a:p>
            <a:pPr algn="just" marL="12700" marR="5080">
              <a:lnSpc>
                <a:spcPct val="80000"/>
              </a:lnSpc>
              <a:spcBef>
                <a:spcPts val="1540"/>
              </a:spcBef>
            </a:pPr>
            <a:r>
              <a:rPr dirty="0" sz="6000"/>
              <a:t>Bombardier </a:t>
            </a:r>
            <a:r>
              <a:rPr dirty="0" sz="6000" spc="-1440"/>
              <a:t> </a:t>
            </a:r>
            <a:r>
              <a:rPr dirty="0" sz="6000" spc="-5"/>
              <a:t>Engineering  </a:t>
            </a:r>
            <a:r>
              <a:rPr dirty="0" sz="6000" spc="-5"/>
              <a:t>System</a:t>
            </a:r>
            <a:endParaRPr sz="6000"/>
          </a:p>
        </p:txBody>
      </p:sp>
      <p:sp>
        <p:nvSpPr>
          <p:cNvPr id="9" name="object 9"/>
          <p:cNvSpPr txBox="1"/>
          <p:nvPr/>
        </p:nvSpPr>
        <p:spPr>
          <a:xfrm>
            <a:off x="401523" y="5717235"/>
            <a:ext cx="2630170" cy="74168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760"/>
              </a:spcBef>
            </a:pPr>
            <a:r>
              <a:rPr dirty="0" sz="1800" spc="-5">
                <a:solidFill>
                  <a:srgbClr val="585858"/>
                </a:solidFill>
                <a:latin typeface="Arial MT"/>
                <a:cs typeface="Arial MT"/>
              </a:rPr>
              <a:t>Irving</a:t>
            </a:r>
            <a:r>
              <a:rPr dirty="0" sz="1800" spc="-1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Arial MT"/>
                <a:cs typeface="Arial MT"/>
              </a:rPr>
              <a:t>Alvarado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Arial MT"/>
                <a:cs typeface="Arial MT"/>
              </a:rPr>
              <a:t>(x.</a:t>
            </a:r>
            <a:r>
              <a:rPr dirty="0" sz="18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585858"/>
                </a:solidFill>
                <a:latin typeface="Arial MT"/>
                <a:cs typeface="Arial MT"/>
              </a:rPr>
              <a:t>55138)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800" spc="-10" b="1">
                <a:solidFill>
                  <a:srgbClr val="585858"/>
                </a:solidFill>
                <a:latin typeface="Arial"/>
                <a:cs typeface="Arial"/>
              </a:rPr>
              <a:t>Level</a:t>
            </a:r>
            <a:r>
              <a:rPr dirty="0" sz="1800" spc="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85858"/>
                </a:solidFill>
                <a:latin typeface="Arial"/>
                <a:cs typeface="Arial"/>
              </a:rPr>
              <a:t>0,</a:t>
            </a:r>
            <a:r>
              <a:rPr dirty="0" sz="18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85858"/>
                </a:solidFill>
                <a:latin typeface="Arial"/>
                <a:cs typeface="Arial"/>
              </a:rPr>
              <a:t>Oct-2020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3587" y="3528059"/>
            <a:ext cx="1833372" cy="18333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34" y="180847"/>
            <a:ext cx="59188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BES</a:t>
            </a:r>
            <a:r>
              <a:rPr dirty="0" spc="-25"/>
              <a:t> </a:t>
            </a:r>
            <a:r>
              <a:rPr dirty="0" spc="-5"/>
              <a:t>Milestone</a:t>
            </a:r>
            <a:r>
              <a:rPr dirty="0" spc="-10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/>
              <a:t>Quick</a:t>
            </a:r>
            <a:r>
              <a:rPr dirty="0" spc="-20"/>
              <a:t> </a:t>
            </a:r>
            <a:r>
              <a:rPr dirty="0" spc="-5"/>
              <a:t>Summary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647662" y="2188336"/>
            <a:ext cx="2964815" cy="2516505"/>
            <a:chOff x="5647662" y="2188336"/>
            <a:chExt cx="2964815" cy="25165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33662" y="2188336"/>
              <a:ext cx="678756" cy="60839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3088" y="2202179"/>
              <a:ext cx="609600" cy="533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943088" y="2202179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0"/>
                  </a:moveTo>
                  <a:lnTo>
                    <a:pt x="304800" y="533400"/>
                  </a:lnTo>
                  <a:lnTo>
                    <a:pt x="609600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462" y="4096321"/>
              <a:ext cx="678756" cy="60839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85888" y="4107179"/>
              <a:ext cx="609600" cy="5334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485888" y="4107179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533400"/>
                  </a:moveTo>
                  <a:lnTo>
                    <a:pt x="304800" y="0"/>
                  </a:lnTo>
                  <a:lnTo>
                    <a:pt x="609600" y="533400"/>
                  </a:lnTo>
                  <a:lnTo>
                    <a:pt x="0" y="533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33462" y="4096321"/>
              <a:ext cx="678756" cy="60839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2887" y="4107179"/>
              <a:ext cx="609600" cy="5334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342887" y="4107179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533400"/>
                  </a:moveTo>
                  <a:lnTo>
                    <a:pt x="304800" y="0"/>
                  </a:lnTo>
                  <a:lnTo>
                    <a:pt x="609600" y="533400"/>
                  </a:lnTo>
                  <a:lnTo>
                    <a:pt x="0" y="533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7662" y="2188336"/>
              <a:ext cx="678756" cy="60839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7088" y="2202179"/>
              <a:ext cx="609600" cy="5334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657088" y="2202179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0"/>
                  </a:moveTo>
                  <a:lnTo>
                    <a:pt x="304800" y="533400"/>
                  </a:lnTo>
                  <a:lnTo>
                    <a:pt x="609600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0662" y="2188336"/>
              <a:ext cx="678756" cy="60839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0088" y="2202179"/>
              <a:ext cx="609600" cy="5334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800088" y="2202179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0"/>
                  </a:moveTo>
                  <a:lnTo>
                    <a:pt x="304800" y="533400"/>
                  </a:lnTo>
                  <a:lnTo>
                    <a:pt x="609600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789533" y="2706369"/>
            <a:ext cx="2844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D1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5487" y="2964179"/>
            <a:ext cx="2054860" cy="683260"/>
            <a:chOff x="475487" y="2964179"/>
            <a:chExt cx="2054860" cy="683260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5487" y="2964179"/>
              <a:ext cx="914400" cy="68275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8487" y="2964179"/>
              <a:ext cx="911351" cy="682752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618488" y="2964179"/>
            <a:ext cx="911860" cy="683260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79375" marR="69215" indent="147320">
              <a:lnSpc>
                <a:spcPct val="100000"/>
              </a:lnSpc>
            </a:pP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Launch 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 P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repar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-1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755138" y="2957829"/>
            <a:ext cx="927100" cy="695960"/>
            <a:chOff x="2755138" y="2957829"/>
            <a:chExt cx="927100" cy="695960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61488" y="2964179"/>
              <a:ext cx="914400" cy="68275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761488" y="2964179"/>
              <a:ext cx="914400" cy="683260"/>
            </a:xfrm>
            <a:custGeom>
              <a:avLst/>
              <a:gdLst/>
              <a:ahLst/>
              <a:cxnLst/>
              <a:rect l="l" t="t" r="r" b="b"/>
              <a:pathLst>
                <a:path w="914400" h="683260">
                  <a:moveTo>
                    <a:pt x="0" y="682752"/>
                  </a:moveTo>
                  <a:lnTo>
                    <a:pt x="914400" y="682752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68275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767583" y="3141345"/>
            <a:ext cx="902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5890" marR="71120" indent="-56515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dirty="0" sz="900" spc="5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Definition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4488" y="2964179"/>
            <a:ext cx="914400" cy="682752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3904488" y="2964179"/>
            <a:ext cx="914400" cy="68326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42240" marR="133985" indent="126364">
              <a:lnSpc>
                <a:spcPct val="100000"/>
              </a:lnSpc>
            </a:pP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Detail 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900" spc="5" b="1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iti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47488" y="2964179"/>
            <a:ext cx="911351" cy="682752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5047488" y="2964179"/>
            <a:ext cx="911860" cy="68326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87630" rIns="0" bIns="0" rtlCol="0" vert="horz">
            <a:spAutoFit/>
          </a:bodyPr>
          <a:lstStyle/>
          <a:p>
            <a:pPr algn="ctr" marL="142240" marR="130810" indent="1270">
              <a:lnSpc>
                <a:spcPct val="100000"/>
              </a:lnSpc>
              <a:spcBef>
                <a:spcPts val="690"/>
              </a:spcBef>
            </a:pPr>
            <a:r>
              <a:rPr dirty="0" sz="900" spc="-10" b="1">
                <a:solidFill>
                  <a:srgbClr val="FFFFFF"/>
                </a:solidFill>
                <a:latin typeface="Verdana"/>
                <a:cs typeface="Verdana"/>
              </a:rPr>
              <a:t>Product 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 De</a:t>
            </a:r>
            <a:r>
              <a:rPr dirty="0" sz="900" spc="5" b="1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iti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Release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90488" y="2964179"/>
            <a:ext cx="911352" cy="682752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6190488" y="2964179"/>
            <a:ext cx="911860" cy="68326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63500" marR="51435" indent="146050">
              <a:lnSpc>
                <a:spcPct val="100000"/>
              </a:lnSpc>
            </a:pPr>
            <a:r>
              <a:rPr dirty="0" sz="900" spc="-10" b="1">
                <a:solidFill>
                  <a:srgbClr val="FFFFFF"/>
                </a:solidFill>
                <a:latin typeface="Verdana"/>
                <a:cs typeface="Verdana"/>
              </a:rPr>
              <a:t>Product 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 Cert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ifi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cat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-1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4" name="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33488" y="2964179"/>
            <a:ext cx="911351" cy="682752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7333488" y="2964179"/>
            <a:ext cx="911860" cy="68326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95250" marR="81915" indent="86360">
              <a:lnSpc>
                <a:spcPct val="100000"/>
              </a:lnSpc>
            </a:pP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Program 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900" spc="-1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00" spc="-10" b="1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et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-1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390522" y="3265042"/>
            <a:ext cx="5944235" cy="87630"/>
            <a:chOff x="1390522" y="3265042"/>
            <a:chExt cx="5944235" cy="87630"/>
          </a:xfrm>
        </p:grpSpPr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0522" y="3265042"/>
              <a:ext cx="228727" cy="8686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33522" y="3265296"/>
              <a:ext cx="228726" cy="8686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76522" y="3265296"/>
              <a:ext cx="228726" cy="8686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19522" y="3265296"/>
              <a:ext cx="228726" cy="8686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62522" y="3265296"/>
              <a:ext cx="228726" cy="8686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05522" y="3265296"/>
              <a:ext cx="228726" cy="86867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1932813" y="2706369"/>
            <a:ext cx="2844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D2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76194" y="2706369"/>
            <a:ext cx="2844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D3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19194" y="2706369"/>
            <a:ext cx="2844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D4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62447" y="2706369"/>
            <a:ext cx="2844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D5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505702" y="2706369"/>
            <a:ext cx="2844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D6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648702" y="2706369"/>
            <a:ext cx="2844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D7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18462" y="3879341"/>
            <a:ext cx="678815" cy="825500"/>
            <a:chOff x="618462" y="3879341"/>
            <a:chExt cx="678815" cy="825500"/>
          </a:xfrm>
        </p:grpSpPr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462" y="4096321"/>
              <a:ext cx="678756" cy="60839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7888" y="4107179"/>
              <a:ext cx="609600" cy="53340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27888" y="4107179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533400"/>
                  </a:moveTo>
                  <a:lnTo>
                    <a:pt x="304800" y="0"/>
                  </a:lnTo>
                  <a:lnTo>
                    <a:pt x="609600" y="533400"/>
                  </a:lnTo>
                  <a:lnTo>
                    <a:pt x="0" y="533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5858" y="3879341"/>
              <a:ext cx="76200" cy="228726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624331" y="4407255"/>
            <a:ext cx="614680" cy="62484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800" spc="-5" b="1">
                <a:solidFill>
                  <a:srgbClr val="FFFFFF"/>
                </a:solidFill>
                <a:latin typeface="Verdana"/>
                <a:cs typeface="Verdana"/>
              </a:rPr>
              <a:t>D1.05</a:t>
            </a:r>
            <a:endParaRPr sz="800">
              <a:latin typeface="Verdana"/>
              <a:cs typeface="Verdana"/>
            </a:endParaRPr>
          </a:p>
          <a:p>
            <a:pPr algn="ctr" marL="12700" marR="5080">
              <a:lnSpc>
                <a:spcPct val="100000"/>
              </a:lnSpc>
              <a:spcBef>
                <a:spcPts val="440"/>
              </a:spcBef>
            </a:pPr>
            <a:r>
              <a:rPr dirty="0" sz="800" b="1">
                <a:latin typeface="Verdana"/>
                <a:cs typeface="Verdana"/>
              </a:rPr>
              <a:t>F</a:t>
            </a:r>
            <a:r>
              <a:rPr dirty="0" sz="800" spc="-10" b="1">
                <a:latin typeface="Verdana"/>
                <a:cs typeface="Verdana"/>
              </a:rPr>
              <a:t>e</a:t>
            </a:r>
            <a:r>
              <a:rPr dirty="0" sz="800" b="1">
                <a:latin typeface="Verdana"/>
                <a:cs typeface="Verdana"/>
              </a:rPr>
              <a:t>asibili</a:t>
            </a:r>
            <a:r>
              <a:rPr dirty="0" sz="800" spc="5" b="1">
                <a:latin typeface="Verdana"/>
                <a:cs typeface="Verdana"/>
              </a:rPr>
              <a:t>t</a:t>
            </a:r>
            <a:r>
              <a:rPr dirty="0" sz="800" b="1">
                <a:latin typeface="Verdana"/>
                <a:cs typeface="Verdana"/>
              </a:rPr>
              <a:t>y  </a:t>
            </a:r>
            <a:r>
              <a:rPr dirty="0" sz="800" b="1">
                <a:latin typeface="Verdana"/>
                <a:cs typeface="Verdana"/>
              </a:rPr>
              <a:t>Study </a:t>
            </a:r>
            <a:r>
              <a:rPr dirty="0" sz="800" spc="5" b="1">
                <a:latin typeface="Verdana"/>
                <a:cs typeface="Verdana"/>
              </a:rPr>
              <a:t> </a:t>
            </a:r>
            <a:r>
              <a:rPr dirty="0" sz="800" spc="-5" b="1">
                <a:latin typeface="Verdana"/>
                <a:cs typeface="Verdana"/>
              </a:rPr>
              <a:t>Review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761462" y="3650741"/>
            <a:ext cx="678815" cy="1054100"/>
            <a:chOff x="1761462" y="3650741"/>
            <a:chExt cx="678815" cy="1054100"/>
          </a:xfrm>
        </p:grpSpPr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1462" y="4096321"/>
              <a:ext cx="678756" cy="60839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0888" y="4107179"/>
              <a:ext cx="609600" cy="53340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770888" y="4107179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533400"/>
                  </a:moveTo>
                  <a:lnTo>
                    <a:pt x="304800" y="0"/>
                  </a:lnTo>
                  <a:lnTo>
                    <a:pt x="609600" y="533400"/>
                  </a:lnTo>
                  <a:lnTo>
                    <a:pt x="0" y="533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039620" y="3650741"/>
              <a:ext cx="76200" cy="457200"/>
            </a:xfrm>
            <a:custGeom>
              <a:avLst/>
              <a:gdLst/>
              <a:ahLst/>
              <a:cxnLst/>
              <a:rect l="l" t="t" r="r" b="b"/>
              <a:pathLst>
                <a:path w="76200" h="457200">
                  <a:moveTo>
                    <a:pt x="26629" y="76161"/>
                  </a:moveTo>
                  <a:lnTo>
                    <a:pt x="25400" y="457199"/>
                  </a:lnTo>
                  <a:lnTo>
                    <a:pt x="48260" y="457199"/>
                  </a:lnTo>
                  <a:lnTo>
                    <a:pt x="49488" y="76237"/>
                  </a:lnTo>
                  <a:lnTo>
                    <a:pt x="26629" y="76161"/>
                  </a:lnTo>
                  <a:close/>
                </a:path>
                <a:path w="76200" h="457200">
                  <a:moveTo>
                    <a:pt x="69839" y="63499"/>
                  </a:moveTo>
                  <a:lnTo>
                    <a:pt x="49530" y="63499"/>
                  </a:lnTo>
                  <a:lnTo>
                    <a:pt x="49488" y="76237"/>
                  </a:lnTo>
                  <a:lnTo>
                    <a:pt x="76200" y="76326"/>
                  </a:lnTo>
                  <a:lnTo>
                    <a:pt x="69839" y="63499"/>
                  </a:lnTo>
                  <a:close/>
                </a:path>
                <a:path w="76200" h="457200">
                  <a:moveTo>
                    <a:pt x="49530" y="63499"/>
                  </a:moveTo>
                  <a:lnTo>
                    <a:pt x="26669" y="63499"/>
                  </a:lnTo>
                  <a:lnTo>
                    <a:pt x="26629" y="76161"/>
                  </a:lnTo>
                  <a:lnTo>
                    <a:pt x="49488" y="76237"/>
                  </a:lnTo>
                  <a:lnTo>
                    <a:pt x="49530" y="63499"/>
                  </a:lnTo>
                  <a:close/>
                </a:path>
                <a:path w="76200" h="457200">
                  <a:moveTo>
                    <a:pt x="38354" y="0"/>
                  </a:moveTo>
                  <a:lnTo>
                    <a:pt x="0" y="76072"/>
                  </a:lnTo>
                  <a:lnTo>
                    <a:pt x="26629" y="76161"/>
                  </a:lnTo>
                  <a:lnTo>
                    <a:pt x="26669" y="63499"/>
                  </a:lnTo>
                  <a:lnTo>
                    <a:pt x="69839" y="63499"/>
                  </a:lnTo>
                  <a:lnTo>
                    <a:pt x="38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1671573" y="4407255"/>
            <a:ext cx="808355" cy="50292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800" spc="-5" b="1">
                <a:solidFill>
                  <a:srgbClr val="FFFFFF"/>
                </a:solidFill>
                <a:latin typeface="Verdana"/>
                <a:cs typeface="Verdana"/>
              </a:rPr>
              <a:t>D2.05</a:t>
            </a:r>
            <a:endParaRPr sz="800">
              <a:latin typeface="Verdana"/>
              <a:cs typeface="Verdana"/>
            </a:endParaRPr>
          </a:p>
          <a:p>
            <a:pPr algn="ctr" marL="12700" marR="5080">
              <a:lnSpc>
                <a:spcPct val="100000"/>
              </a:lnSpc>
              <a:spcBef>
                <a:spcPts val="440"/>
              </a:spcBef>
            </a:pPr>
            <a:r>
              <a:rPr dirty="0" sz="800" spc="-5" b="1">
                <a:latin typeface="Verdana"/>
                <a:cs typeface="Verdana"/>
              </a:rPr>
              <a:t>A</a:t>
            </a:r>
            <a:r>
              <a:rPr dirty="0" sz="800" b="1">
                <a:latin typeface="Verdana"/>
                <a:cs typeface="Verdana"/>
              </a:rPr>
              <a:t>u</a:t>
            </a:r>
            <a:r>
              <a:rPr dirty="0" sz="800" spc="5" b="1">
                <a:latin typeface="Verdana"/>
                <a:cs typeface="Verdana"/>
              </a:rPr>
              <a:t>t</a:t>
            </a:r>
            <a:r>
              <a:rPr dirty="0" sz="800" b="1">
                <a:latin typeface="Verdana"/>
                <a:cs typeface="Verdana"/>
              </a:rPr>
              <a:t>ho</a:t>
            </a:r>
            <a:r>
              <a:rPr dirty="0" sz="800" spc="-5" b="1">
                <a:latin typeface="Verdana"/>
                <a:cs typeface="Verdana"/>
              </a:rPr>
              <a:t>r</a:t>
            </a:r>
            <a:r>
              <a:rPr dirty="0" sz="800" b="1">
                <a:latin typeface="Verdana"/>
                <a:cs typeface="Verdana"/>
              </a:rPr>
              <a:t>iza</a:t>
            </a:r>
            <a:r>
              <a:rPr dirty="0" sz="800" spc="5" b="1">
                <a:latin typeface="Verdana"/>
                <a:cs typeface="Verdana"/>
              </a:rPr>
              <a:t>t</a:t>
            </a:r>
            <a:r>
              <a:rPr dirty="0" sz="800" b="1">
                <a:latin typeface="Verdana"/>
                <a:cs typeface="Verdana"/>
              </a:rPr>
              <a:t>ion  </a:t>
            </a:r>
            <a:r>
              <a:rPr dirty="0" sz="800" b="1">
                <a:latin typeface="Verdana"/>
                <a:cs typeface="Verdana"/>
              </a:rPr>
              <a:t>to</a:t>
            </a:r>
            <a:r>
              <a:rPr dirty="0" sz="800" spc="-20" b="1">
                <a:latin typeface="Verdana"/>
                <a:cs typeface="Verdana"/>
              </a:rPr>
              <a:t> </a:t>
            </a:r>
            <a:r>
              <a:rPr dirty="0" sz="800" spc="-5" b="1">
                <a:latin typeface="Verdana"/>
                <a:cs typeface="Verdana"/>
              </a:rPr>
              <a:t>Offer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904462" y="3879341"/>
            <a:ext cx="678815" cy="825500"/>
            <a:chOff x="2904462" y="3879341"/>
            <a:chExt cx="678815" cy="825500"/>
          </a:xfrm>
        </p:grpSpPr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4462" y="4096321"/>
              <a:ext cx="678756" cy="608393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3888" y="4107179"/>
              <a:ext cx="609600" cy="53340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2913888" y="4107179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533400"/>
                  </a:moveTo>
                  <a:lnTo>
                    <a:pt x="304800" y="0"/>
                  </a:lnTo>
                  <a:lnTo>
                    <a:pt x="609600" y="533400"/>
                  </a:lnTo>
                  <a:lnTo>
                    <a:pt x="0" y="533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82365" y="3879341"/>
              <a:ext cx="76199" cy="228726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2874391" y="4407255"/>
            <a:ext cx="689610" cy="62484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800" spc="-5" b="1">
                <a:solidFill>
                  <a:srgbClr val="FFFFFF"/>
                </a:solidFill>
                <a:latin typeface="Verdana"/>
                <a:cs typeface="Verdana"/>
              </a:rPr>
              <a:t>D3.05</a:t>
            </a:r>
            <a:endParaRPr sz="800">
              <a:latin typeface="Verdana"/>
              <a:cs typeface="Verdana"/>
            </a:endParaRPr>
          </a:p>
          <a:p>
            <a:pPr algn="ctr" marL="12065" marR="5080">
              <a:lnSpc>
                <a:spcPct val="100000"/>
              </a:lnSpc>
              <a:spcBef>
                <a:spcPts val="440"/>
              </a:spcBef>
            </a:pPr>
            <a:r>
              <a:rPr dirty="0" sz="800" b="1">
                <a:latin typeface="Verdana"/>
                <a:cs typeface="Verdana"/>
              </a:rPr>
              <a:t>P</a:t>
            </a:r>
            <a:r>
              <a:rPr dirty="0" sz="800" spc="-5" b="1">
                <a:latin typeface="Verdana"/>
                <a:cs typeface="Verdana"/>
              </a:rPr>
              <a:t>r</a:t>
            </a:r>
            <a:r>
              <a:rPr dirty="0" sz="800" spc="-10" b="1">
                <a:latin typeface="Verdana"/>
                <a:cs typeface="Verdana"/>
              </a:rPr>
              <a:t>e</a:t>
            </a:r>
            <a:r>
              <a:rPr dirty="0" sz="800" b="1">
                <a:latin typeface="Verdana"/>
                <a:cs typeface="Verdana"/>
              </a:rPr>
              <a:t>limina</a:t>
            </a:r>
            <a:r>
              <a:rPr dirty="0" sz="800" spc="-5" b="1">
                <a:latin typeface="Verdana"/>
                <a:cs typeface="Verdana"/>
              </a:rPr>
              <a:t>r</a:t>
            </a:r>
            <a:r>
              <a:rPr dirty="0" sz="800" b="1">
                <a:latin typeface="Verdana"/>
                <a:cs typeface="Verdana"/>
              </a:rPr>
              <a:t>y  </a:t>
            </a:r>
            <a:r>
              <a:rPr dirty="0" sz="800" b="1">
                <a:latin typeface="Verdana"/>
                <a:cs typeface="Verdana"/>
              </a:rPr>
              <a:t>Design </a:t>
            </a:r>
            <a:r>
              <a:rPr dirty="0" sz="800" spc="5" b="1">
                <a:latin typeface="Verdana"/>
                <a:cs typeface="Verdana"/>
              </a:rPr>
              <a:t> </a:t>
            </a:r>
            <a:r>
              <a:rPr dirty="0" sz="800" spc="-5" b="1">
                <a:latin typeface="Verdana"/>
                <a:cs typeface="Verdana"/>
              </a:rPr>
              <a:t>Review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755138" y="3643629"/>
            <a:ext cx="5076190" cy="464820"/>
            <a:chOff x="2755138" y="3643629"/>
            <a:chExt cx="5076190" cy="464820"/>
          </a:xfrm>
        </p:grpSpPr>
        <p:sp>
          <p:nvSpPr>
            <p:cNvPr id="68" name="object 68"/>
            <p:cNvSpPr/>
            <p:nvPr/>
          </p:nvSpPr>
          <p:spPr>
            <a:xfrm>
              <a:off x="6611620" y="3650741"/>
              <a:ext cx="1219200" cy="457200"/>
            </a:xfrm>
            <a:custGeom>
              <a:avLst/>
              <a:gdLst/>
              <a:ahLst/>
              <a:cxnLst/>
              <a:rect l="l" t="t" r="r" b="b"/>
              <a:pathLst>
                <a:path w="1219200" h="457200">
                  <a:moveTo>
                    <a:pt x="76200" y="76327"/>
                  </a:moveTo>
                  <a:lnTo>
                    <a:pt x="69837" y="63500"/>
                  </a:lnTo>
                  <a:lnTo>
                    <a:pt x="38354" y="0"/>
                  </a:lnTo>
                  <a:lnTo>
                    <a:pt x="0" y="76073"/>
                  </a:lnTo>
                  <a:lnTo>
                    <a:pt x="26619" y="76161"/>
                  </a:lnTo>
                  <a:lnTo>
                    <a:pt x="25400" y="457200"/>
                  </a:lnTo>
                  <a:lnTo>
                    <a:pt x="48260" y="457200"/>
                  </a:lnTo>
                  <a:lnTo>
                    <a:pt x="49479" y="76238"/>
                  </a:lnTo>
                  <a:lnTo>
                    <a:pt x="76200" y="76327"/>
                  </a:lnTo>
                  <a:close/>
                </a:path>
                <a:path w="1219200" h="457200">
                  <a:moveTo>
                    <a:pt x="1219200" y="76327"/>
                  </a:moveTo>
                  <a:lnTo>
                    <a:pt x="1212837" y="63500"/>
                  </a:lnTo>
                  <a:lnTo>
                    <a:pt x="1181354" y="0"/>
                  </a:lnTo>
                  <a:lnTo>
                    <a:pt x="1143000" y="76073"/>
                  </a:lnTo>
                  <a:lnTo>
                    <a:pt x="1169619" y="76161"/>
                  </a:lnTo>
                  <a:lnTo>
                    <a:pt x="1168400" y="457200"/>
                  </a:lnTo>
                  <a:lnTo>
                    <a:pt x="1191260" y="457200"/>
                  </a:lnTo>
                  <a:lnTo>
                    <a:pt x="1192479" y="76238"/>
                  </a:lnTo>
                  <a:lnTo>
                    <a:pt x="1219200" y="76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2761488" y="3649979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0" y="228600"/>
                  </a:moveTo>
                  <a:lnTo>
                    <a:pt x="914400" y="228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1"/>
          <p:nvPr/>
        </p:nvSpPr>
        <p:spPr>
          <a:xfrm>
            <a:off x="6343650" y="4407255"/>
            <a:ext cx="608330" cy="74676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800" spc="-5" b="1">
                <a:solidFill>
                  <a:srgbClr val="FFFFFF"/>
                </a:solidFill>
                <a:latin typeface="Verdana"/>
                <a:cs typeface="Verdana"/>
              </a:rPr>
              <a:t>D6.05</a:t>
            </a:r>
            <a:endParaRPr sz="800">
              <a:latin typeface="Verdana"/>
              <a:cs typeface="Verdana"/>
            </a:endParaRPr>
          </a:p>
          <a:p>
            <a:pPr algn="ctr" marL="12700" marR="5080" indent="-635">
              <a:lnSpc>
                <a:spcPct val="100000"/>
              </a:lnSpc>
              <a:spcBef>
                <a:spcPts val="440"/>
              </a:spcBef>
            </a:pPr>
            <a:r>
              <a:rPr dirty="0" sz="800" b="1">
                <a:latin typeface="Verdana"/>
                <a:cs typeface="Verdana"/>
              </a:rPr>
              <a:t>First </a:t>
            </a:r>
            <a:r>
              <a:rPr dirty="0" sz="800" spc="5" b="1">
                <a:latin typeface="Verdana"/>
                <a:cs typeface="Verdana"/>
              </a:rPr>
              <a:t> </a:t>
            </a:r>
            <a:r>
              <a:rPr dirty="0" sz="800" b="1">
                <a:latin typeface="Verdana"/>
                <a:cs typeface="Verdana"/>
              </a:rPr>
              <a:t>Flight </a:t>
            </a:r>
            <a:r>
              <a:rPr dirty="0" sz="800" spc="5" b="1">
                <a:latin typeface="Verdana"/>
                <a:cs typeface="Verdana"/>
              </a:rPr>
              <a:t> </a:t>
            </a:r>
            <a:r>
              <a:rPr dirty="0" sz="800" spc="-5" b="1">
                <a:latin typeface="Verdana"/>
                <a:cs typeface="Verdana"/>
              </a:rPr>
              <a:t>R</a:t>
            </a:r>
            <a:r>
              <a:rPr dirty="0" sz="800" spc="-10" b="1">
                <a:latin typeface="Verdana"/>
                <a:cs typeface="Verdana"/>
              </a:rPr>
              <a:t>e</a:t>
            </a:r>
            <a:r>
              <a:rPr dirty="0" sz="800" b="1">
                <a:latin typeface="Verdana"/>
                <a:cs typeface="Verdana"/>
              </a:rPr>
              <a:t>a</a:t>
            </a:r>
            <a:r>
              <a:rPr dirty="0" sz="800" spc="-5" b="1">
                <a:latin typeface="Verdana"/>
                <a:cs typeface="Verdana"/>
              </a:rPr>
              <a:t>d</a:t>
            </a:r>
            <a:r>
              <a:rPr dirty="0" sz="800" b="1">
                <a:latin typeface="Verdana"/>
                <a:cs typeface="Verdana"/>
              </a:rPr>
              <a:t>in</a:t>
            </a:r>
            <a:r>
              <a:rPr dirty="0" sz="800" spc="-10" b="1">
                <a:latin typeface="Verdana"/>
                <a:cs typeface="Verdana"/>
              </a:rPr>
              <a:t>e</a:t>
            </a:r>
            <a:r>
              <a:rPr dirty="0" sz="800" b="1">
                <a:latin typeface="Verdana"/>
                <a:cs typeface="Verdana"/>
              </a:rPr>
              <a:t>ss  </a:t>
            </a:r>
            <a:r>
              <a:rPr dirty="0" sz="800" spc="-5" b="1">
                <a:latin typeface="Verdana"/>
                <a:cs typeface="Verdana"/>
              </a:rPr>
              <a:t>Review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485126" y="4407255"/>
            <a:ext cx="613410" cy="50292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sz="800" spc="-5" b="1">
                <a:solidFill>
                  <a:srgbClr val="FFFFFF"/>
                </a:solidFill>
                <a:latin typeface="Verdana"/>
                <a:cs typeface="Verdana"/>
              </a:rPr>
              <a:t>D7.05</a:t>
            </a:r>
            <a:endParaRPr sz="800">
              <a:latin typeface="Verdana"/>
              <a:cs typeface="Verdana"/>
            </a:endParaRPr>
          </a:p>
          <a:p>
            <a:pPr algn="ctr" marL="12700" marR="5080">
              <a:lnSpc>
                <a:spcPct val="100000"/>
              </a:lnSpc>
              <a:spcBef>
                <a:spcPts val="440"/>
              </a:spcBef>
            </a:pPr>
            <a:r>
              <a:rPr dirty="0" sz="800" b="1">
                <a:latin typeface="Verdana"/>
                <a:cs typeface="Verdana"/>
              </a:rPr>
              <a:t>En</a:t>
            </a:r>
            <a:r>
              <a:rPr dirty="0" sz="800" spc="5" b="1">
                <a:latin typeface="Verdana"/>
                <a:cs typeface="Verdana"/>
              </a:rPr>
              <a:t>t</a:t>
            </a:r>
            <a:r>
              <a:rPr dirty="0" sz="800" spc="-5" b="1">
                <a:latin typeface="Verdana"/>
                <a:cs typeface="Verdana"/>
              </a:rPr>
              <a:t>r</a:t>
            </a:r>
            <a:r>
              <a:rPr dirty="0" sz="800" b="1">
                <a:latin typeface="Verdana"/>
                <a:cs typeface="Verdana"/>
              </a:rPr>
              <a:t>y</a:t>
            </a:r>
            <a:r>
              <a:rPr dirty="0" sz="800" spc="-10" b="1">
                <a:latin typeface="Verdana"/>
                <a:cs typeface="Verdana"/>
              </a:rPr>
              <a:t> </a:t>
            </a:r>
            <a:r>
              <a:rPr dirty="0" sz="800" b="1">
                <a:latin typeface="Verdana"/>
                <a:cs typeface="Verdana"/>
              </a:rPr>
              <a:t>In</a:t>
            </a:r>
            <a:r>
              <a:rPr dirty="0" sz="800" spc="5" b="1">
                <a:latin typeface="Verdana"/>
                <a:cs typeface="Verdana"/>
              </a:rPr>
              <a:t>t</a:t>
            </a:r>
            <a:r>
              <a:rPr dirty="0" sz="800" b="1">
                <a:latin typeface="Verdana"/>
                <a:cs typeface="Verdana"/>
              </a:rPr>
              <a:t>o  </a:t>
            </a:r>
            <a:r>
              <a:rPr dirty="0" sz="800" spc="-5" b="1">
                <a:latin typeface="Verdana"/>
                <a:cs typeface="Verdana"/>
              </a:rPr>
              <a:t>Service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767583" y="3656076"/>
            <a:ext cx="902335" cy="21653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55244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434"/>
              </a:spcBef>
            </a:pPr>
            <a:r>
              <a:rPr dirty="0" sz="800" b="1">
                <a:latin typeface="Verdana"/>
                <a:cs typeface="Verdana"/>
              </a:rPr>
              <a:t>JDP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1048511" y="2170176"/>
            <a:ext cx="733425" cy="795020"/>
            <a:chOff x="1048511" y="2170176"/>
            <a:chExt cx="733425" cy="795020"/>
          </a:xfrm>
        </p:grpSpPr>
        <p:pic>
          <p:nvPicPr>
            <p:cNvPr id="74" name="object 7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8511" y="2170176"/>
              <a:ext cx="733056" cy="65379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5087" y="2202180"/>
              <a:ext cx="609600" cy="53340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1085087" y="2202180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609600" y="0"/>
                  </a:moveTo>
                  <a:lnTo>
                    <a:pt x="304800" y="533400"/>
                  </a:lnTo>
                  <a:lnTo>
                    <a:pt x="0" y="0"/>
                  </a:lnTo>
                  <a:lnTo>
                    <a:pt x="60960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53057" y="2736215"/>
              <a:ext cx="76200" cy="228726"/>
            </a:xfrm>
            <a:prstGeom prst="rect">
              <a:avLst/>
            </a:prstGeom>
          </p:spPr>
        </p:pic>
      </p:grpSp>
      <p:sp>
        <p:nvSpPr>
          <p:cNvPr id="78" name="object 78"/>
          <p:cNvSpPr txBox="1"/>
          <p:nvPr/>
        </p:nvSpPr>
        <p:spPr>
          <a:xfrm>
            <a:off x="1008684" y="1913889"/>
            <a:ext cx="762635" cy="4864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latin typeface="Verdana"/>
                <a:cs typeface="Verdana"/>
              </a:rPr>
              <a:t>S</a:t>
            </a:r>
            <a:r>
              <a:rPr dirty="0" sz="800" spc="-5" b="1">
                <a:latin typeface="Verdana"/>
                <a:cs typeface="Verdana"/>
              </a:rPr>
              <a:t>pe</a:t>
            </a:r>
            <a:r>
              <a:rPr dirty="0" sz="800" spc="-10" b="1">
                <a:latin typeface="Verdana"/>
                <a:cs typeface="Verdana"/>
              </a:rPr>
              <a:t>c</a:t>
            </a:r>
            <a:r>
              <a:rPr dirty="0" sz="800" b="1">
                <a:latin typeface="Verdana"/>
                <a:cs typeface="Verdana"/>
              </a:rPr>
              <a:t>ifi</a:t>
            </a:r>
            <a:r>
              <a:rPr dirty="0" sz="800" spc="-10" b="1">
                <a:latin typeface="Verdana"/>
                <a:cs typeface="Verdana"/>
              </a:rPr>
              <a:t>c</a:t>
            </a:r>
            <a:r>
              <a:rPr dirty="0" sz="800" b="1">
                <a:latin typeface="Verdana"/>
                <a:cs typeface="Verdana"/>
              </a:rPr>
              <a:t>a</a:t>
            </a:r>
            <a:r>
              <a:rPr dirty="0" sz="800" spc="5" b="1">
                <a:latin typeface="Verdana"/>
                <a:cs typeface="Verdana"/>
              </a:rPr>
              <a:t>t</a:t>
            </a:r>
            <a:r>
              <a:rPr dirty="0" sz="800" b="1">
                <a:latin typeface="Verdana"/>
                <a:cs typeface="Verdana"/>
              </a:rPr>
              <a:t>ion  </a:t>
            </a:r>
            <a:r>
              <a:rPr dirty="0" sz="800" spc="-5" b="1">
                <a:latin typeface="Verdana"/>
                <a:cs typeface="Verdana"/>
              </a:rPr>
              <a:t>Review</a:t>
            </a:r>
            <a:endParaRPr sz="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dirty="0" sz="800" spc="-5" b="1">
                <a:solidFill>
                  <a:srgbClr val="FFFFFF"/>
                </a:solidFill>
                <a:latin typeface="Verdana"/>
                <a:cs typeface="Verdana"/>
              </a:rPr>
              <a:t>D1.10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2191511" y="2170176"/>
            <a:ext cx="733425" cy="654050"/>
            <a:chOff x="2191511" y="2170176"/>
            <a:chExt cx="733425" cy="654050"/>
          </a:xfrm>
        </p:grpSpPr>
        <p:pic>
          <p:nvPicPr>
            <p:cNvPr id="80" name="object 8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91511" y="2170176"/>
              <a:ext cx="733056" cy="653796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8087" y="2202180"/>
              <a:ext cx="609600" cy="533400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2228087" y="2202180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0"/>
                  </a:moveTo>
                  <a:lnTo>
                    <a:pt x="304800" y="533400"/>
                  </a:lnTo>
                  <a:lnTo>
                    <a:pt x="609600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2311654" y="1904238"/>
            <a:ext cx="441325" cy="49593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latin typeface="Verdana"/>
                <a:cs typeface="Verdana"/>
              </a:rPr>
              <a:t>Laun</a:t>
            </a:r>
            <a:r>
              <a:rPr dirty="0" sz="800" spc="-10" b="1">
                <a:latin typeface="Verdana"/>
                <a:cs typeface="Verdana"/>
              </a:rPr>
              <a:t>c</a:t>
            </a:r>
            <a:r>
              <a:rPr dirty="0" sz="800" b="1">
                <a:latin typeface="Verdana"/>
                <a:cs typeface="Verdana"/>
              </a:rPr>
              <a:t>h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800" spc="-5" b="1">
                <a:latin typeface="Verdana"/>
                <a:cs typeface="Verdana"/>
              </a:rPr>
              <a:t>Review</a:t>
            </a:r>
            <a:endParaRPr sz="800">
              <a:latin typeface="Verdana"/>
              <a:cs typeface="Verdana"/>
            </a:endParaRPr>
          </a:p>
          <a:p>
            <a:pPr marL="49530">
              <a:lnSpc>
                <a:spcPct val="100000"/>
              </a:lnSpc>
              <a:spcBef>
                <a:spcPts val="815"/>
              </a:spcBef>
            </a:pPr>
            <a:r>
              <a:rPr dirty="0" sz="800" spc="-5" b="1">
                <a:solidFill>
                  <a:srgbClr val="FFFFFF"/>
                </a:solidFill>
                <a:latin typeface="Verdana"/>
                <a:cs typeface="Verdana"/>
              </a:rPr>
              <a:t>D2.10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3334511" y="2170176"/>
            <a:ext cx="733425" cy="654050"/>
            <a:chOff x="3334511" y="2170176"/>
            <a:chExt cx="733425" cy="654050"/>
          </a:xfrm>
        </p:grpSpPr>
        <p:pic>
          <p:nvPicPr>
            <p:cNvPr id="85" name="object 8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34511" y="2170176"/>
              <a:ext cx="733056" cy="653796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71087" y="2202180"/>
              <a:ext cx="609600" cy="533400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3371087" y="2202180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0"/>
                  </a:moveTo>
                  <a:lnTo>
                    <a:pt x="304800" y="533400"/>
                  </a:lnTo>
                  <a:lnTo>
                    <a:pt x="609600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3366642" y="1781937"/>
            <a:ext cx="695960" cy="6184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 indent="-635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latin typeface="Verdana"/>
                <a:cs typeface="Verdana"/>
              </a:rPr>
              <a:t>P</a:t>
            </a:r>
            <a:r>
              <a:rPr dirty="0" sz="800" spc="-5" b="1">
                <a:latin typeface="Verdana"/>
                <a:cs typeface="Verdana"/>
              </a:rPr>
              <a:t>r</a:t>
            </a:r>
            <a:r>
              <a:rPr dirty="0" sz="800" spc="-10" b="1">
                <a:latin typeface="Verdana"/>
                <a:cs typeface="Verdana"/>
              </a:rPr>
              <a:t>e</a:t>
            </a:r>
            <a:r>
              <a:rPr dirty="0" sz="800" b="1">
                <a:latin typeface="Verdana"/>
                <a:cs typeface="Verdana"/>
              </a:rPr>
              <a:t>limina</a:t>
            </a:r>
            <a:r>
              <a:rPr dirty="0" sz="800" spc="-5" b="1">
                <a:latin typeface="Verdana"/>
                <a:cs typeface="Verdana"/>
              </a:rPr>
              <a:t>r</a:t>
            </a:r>
            <a:r>
              <a:rPr dirty="0" sz="800" b="1">
                <a:latin typeface="Verdana"/>
                <a:cs typeface="Verdana"/>
              </a:rPr>
              <a:t>y  </a:t>
            </a:r>
            <a:r>
              <a:rPr dirty="0" sz="800" b="1">
                <a:latin typeface="Verdana"/>
                <a:cs typeface="Verdana"/>
              </a:rPr>
              <a:t>Definition </a:t>
            </a:r>
            <a:r>
              <a:rPr dirty="0" sz="800" spc="5" b="1">
                <a:latin typeface="Verdana"/>
                <a:cs typeface="Verdana"/>
              </a:rPr>
              <a:t> </a:t>
            </a:r>
            <a:r>
              <a:rPr dirty="0" sz="800" spc="-5" b="1">
                <a:latin typeface="Verdana"/>
                <a:cs typeface="Verdana"/>
              </a:rPr>
              <a:t>Exit</a:t>
            </a:r>
            <a:r>
              <a:rPr dirty="0" sz="800" spc="-55" b="1">
                <a:latin typeface="Verdana"/>
                <a:cs typeface="Verdana"/>
              </a:rPr>
              <a:t> </a:t>
            </a:r>
            <a:r>
              <a:rPr dirty="0" sz="800" spc="-5" b="1">
                <a:latin typeface="Verdana"/>
                <a:cs typeface="Verdana"/>
              </a:rPr>
              <a:t>Review</a:t>
            </a:r>
            <a:endParaRPr sz="800">
              <a:latin typeface="Verdana"/>
              <a:cs typeface="Verdana"/>
            </a:endParaRPr>
          </a:p>
          <a:p>
            <a:pPr marL="137795">
              <a:lnSpc>
                <a:spcPct val="100000"/>
              </a:lnSpc>
              <a:spcBef>
                <a:spcPts val="820"/>
              </a:spcBef>
            </a:pPr>
            <a:r>
              <a:rPr dirty="0" sz="800" spc="-5" b="1">
                <a:solidFill>
                  <a:srgbClr val="FFFFFF"/>
                </a:solidFill>
                <a:latin typeface="Verdana"/>
                <a:cs typeface="Verdana"/>
              </a:rPr>
              <a:t>D3.10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4477511" y="2170176"/>
            <a:ext cx="733425" cy="654050"/>
            <a:chOff x="4477511" y="2170176"/>
            <a:chExt cx="733425" cy="654050"/>
          </a:xfrm>
        </p:grpSpPr>
        <p:pic>
          <p:nvPicPr>
            <p:cNvPr id="90" name="object 9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77511" y="2170176"/>
              <a:ext cx="733056" cy="653796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4087" y="2202180"/>
              <a:ext cx="609600" cy="533400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4514087" y="2202180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0"/>
                  </a:moveTo>
                  <a:lnTo>
                    <a:pt x="304800" y="533400"/>
                  </a:lnTo>
                  <a:lnTo>
                    <a:pt x="609600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/>
          <p:cNvSpPr txBox="1"/>
          <p:nvPr/>
        </p:nvSpPr>
        <p:spPr>
          <a:xfrm>
            <a:off x="4598289" y="1794763"/>
            <a:ext cx="441325" cy="6051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5715">
              <a:lnSpc>
                <a:spcPct val="100000"/>
              </a:lnSpc>
              <a:spcBef>
                <a:spcPts val="105"/>
              </a:spcBef>
            </a:pPr>
            <a:r>
              <a:rPr dirty="0" sz="800" spc="-10" b="1">
                <a:latin typeface="Verdana"/>
                <a:cs typeface="Verdana"/>
              </a:rPr>
              <a:t>C</a:t>
            </a:r>
            <a:r>
              <a:rPr dirty="0" sz="800" spc="-5" b="1">
                <a:latin typeface="Verdana"/>
                <a:cs typeface="Verdana"/>
              </a:rPr>
              <a:t>r</a:t>
            </a:r>
            <a:r>
              <a:rPr dirty="0" sz="800" b="1">
                <a:latin typeface="Verdana"/>
                <a:cs typeface="Verdana"/>
              </a:rPr>
              <a:t>i</a:t>
            </a:r>
            <a:r>
              <a:rPr dirty="0" sz="800" spc="5" b="1">
                <a:latin typeface="Verdana"/>
                <a:cs typeface="Verdana"/>
              </a:rPr>
              <a:t>t</a:t>
            </a:r>
            <a:r>
              <a:rPr dirty="0" sz="800" b="1">
                <a:latin typeface="Verdana"/>
                <a:cs typeface="Verdana"/>
              </a:rPr>
              <a:t>i</a:t>
            </a:r>
            <a:r>
              <a:rPr dirty="0" sz="800" spc="-5" b="1">
                <a:latin typeface="Verdana"/>
                <a:cs typeface="Verdana"/>
              </a:rPr>
              <a:t>c</a:t>
            </a:r>
            <a:r>
              <a:rPr dirty="0" sz="800" b="1">
                <a:latin typeface="Verdana"/>
                <a:cs typeface="Verdana"/>
              </a:rPr>
              <a:t>al  </a:t>
            </a:r>
            <a:r>
              <a:rPr dirty="0" sz="800" b="1">
                <a:latin typeface="Verdana"/>
                <a:cs typeface="Verdana"/>
              </a:rPr>
              <a:t>Design </a:t>
            </a:r>
            <a:r>
              <a:rPr dirty="0" sz="800" spc="-265" b="1">
                <a:latin typeface="Verdana"/>
                <a:cs typeface="Verdana"/>
              </a:rPr>
              <a:t> </a:t>
            </a:r>
            <a:r>
              <a:rPr dirty="0" sz="800" spc="-5" b="1">
                <a:latin typeface="Verdana"/>
                <a:cs typeface="Verdana"/>
              </a:rPr>
              <a:t>R</a:t>
            </a:r>
            <a:r>
              <a:rPr dirty="0" sz="800" spc="-10" b="1">
                <a:latin typeface="Verdana"/>
                <a:cs typeface="Verdana"/>
              </a:rPr>
              <a:t>e</a:t>
            </a:r>
            <a:r>
              <a:rPr dirty="0" sz="800" b="1">
                <a:latin typeface="Verdana"/>
                <a:cs typeface="Verdana"/>
              </a:rPr>
              <a:t>vi</a:t>
            </a:r>
            <a:r>
              <a:rPr dirty="0" sz="800" spc="-5" b="1">
                <a:latin typeface="Verdana"/>
                <a:cs typeface="Verdana"/>
              </a:rPr>
              <a:t>e</a:t>
            </a:r>
            <a:r>
              <a:rPr dirty="0" sz="800" b="1">
                <a:latin typeface="Verdana"/>
                <a:cs typeface="Verdana"/>
              </a:rPr>
              <a:t>w</a:t>
            </a:r>
            <a:endParaRPr sz="800">
              <a:latin typeface="Verdana"/>
              <a:cs typeface="Verdana"/>
            </a:endParaRPr>
          </a:p>
          <a:p>
            <a:pPr marL="49530">
              <a:lnSpc>
                <a:spcPct val="100000"/>
              </a:lnSpc>
              <a:spcBef>
                <a:spcPts val="715"/>
              </a:spcBef>
            </a:pPr>
            <a:r>
              <a:rPr dirty="0" sz="800" spc="-5" b="1">
                <a:solidFill>
                  <a:srgbClr val="FFFFFF"/>
                </a:solidFill>
                <a:latin typeface="Verdana"/>
                <a:cs typeface="Verdana"/>
              </a:rPr>
              <a:t>D4.10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637657" y="1794763"/>
            <a:ext cx="650240" cy="6051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latin typeface="Verdana"/>
                <a:cs typeface="Verdana"/>
              </a:rPr>
              <a:t>P</a:t>
            </a:r>
            <a:r>
              <a:rPr dirty="0" sz="800" spc="-5" b="1">
                <a:latin typeface="Verdana"/>
                <a:cs typeface="Verdana"/>
              </a:rPr>
              <a:t>r</a:t>
            </a:r>
            <a:r>
              <a:rPr dirty="0" sz="800" b="1">
                <a:latin typeface="Verdana"/>
                <a:cs typeface="Verdana"/>
              </a:rPr>
              <a:t>odu</a:t>
            </a:r>
            <a:r>
              <a:rPr dirty="0" sz="800" spc="-10" b="1">
                <a:latin typeface="Verdana"/>
                <a:cs typeface="Verdana"/>
              </a:rPr>
              <a:t>c</a:t>
            </a:r>
            <a:r>
              <a:rPr dirty="0" sz="800" spc="5" b="1">
                <a:latin typeface="Verdana"/>
                <a:cs typeface="Verdana"/>
              </a:rPr>
              <a:t>t</a:t>
            </a:r>
            <a:r>
              <a:rPr dirty="0" sz="800" b="1">
                <a:latin typeface="Verdana"/>
                <a:cs typeface="Verdana"/>
              </a:rPr>
              <a:t>ion  </a:t>
            </a:r>
            <a:r>
              <a:rPr dirty="0" sz="800" b="1">
                <a:latin typeface="Verdana"/>
                <a:cs typeface="Verdana"/>
              </a:rPr>
              <a:t>Design </a:t>
            </a:r>
            <a:r>
              <a:rPr dirty="0" sz="800" spc="5" b="1">
                <a:latin typeface="Verdana"/>
                <a:cs typeface="Verdana"/>
              </a:rPr>
              <a:t> </a:t>
            </a:r>
            <a:r>
              <a:rPr dirty="0" sz="800" spc="-5" b="1">
                <a:latin typeface="Verdana"/>
                <a:cs typeface="Verdana"/>
              </a:rPr>
              <a:t>Freeze</a:t>
            </a:r>
            <a:endParaRPr sz="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</a:pPr>
            <a:r>
              <a:rPr dirty="0" sz="800" spc="-5" b="1">
                <a:solidFill>
                  <a:srgbClr val="FFFFFF"/>
                </a:solidFill>
                <a:latin typeface="Verdana"/>
                <a:cs typeface="Verdana"/>
              </a:rPr>
              <a:t>D5.10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796278" y="1666113"/>
            <a:ext cx="619125" cy="7340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latin typeface="Verdana"/>
                <a:cs typeface="Verdana"/>
              </a:rPr>
              <a:t>Type </a:t>
            </a:r>
            <a:r>
              <a:rPr dirty="0" sz="800" spc="5" b="1">
                <a:latin typeface="Verdana"/>
                <a:cs typeface="Verdana"/>
              </a:rPr>
              <a:t> </a:t>
            </a:r>
            <a:r>
              <a:rPr dirty="0" sz="800" spc="-10" b="1">
                <a:latin typeface="Verdana"/>
                <a:cs typeface="Verdana"/>
              </a:rPr>
              <a:t>Ce</a:t>
            </a:r>
            <a:r>
              <a:rPr dirty="0" sz="800" spc="-5" b="1">
                <a:latin typeface="Verdana"/>
                <a:cs typeface="Verdana"/>
              </a:rPr>
              <a:t>r</a:t>
            </a:r>
            <a:r>
              <a:rPr dirty="0" sz="800" spc="5" b="1">
                <a:latin typeface="Verdana"/>
                <a:cs typeface="Verdana"/>
              </a:rPr>
              <a:t>t</a:t>
            </a:r>
            <a:r>
              <a:rPr dirty="0" sz="800" b="1">
                <a:latin typeface="Verdana"/>
                <a:cs typeface="Verdana"/>
              </a:rPr>
              <a:t>ifi</a:t>
            </a:r>
            <a:r>
              <a:rPr dirty="0" sz="800" spc="-10" b="1">
                <a:latin typeface="Verdana"/>
                <a:cs typeface="Verdana"/>
              </a:rPr>
              <a:t>c</a:t>
            </a:r>
            <a:r>
              <a:rPr dirty="0" sz="800" b="1">
                <a:latin typeface="Verdana"/>
                <a:cs typeface="Verdana"/>
              </a:rPr>
              <a:t>a</a:t>
            </a:r>
            <a:r>
              <a:rPr dirty="0" sz="800" spc="5" b="1">
                <a:latin typeface="Verdana"/>
                <a:cs typeface="Verdana"/>
              </a:rPr>
              <a:t>t</a:t>
            </a:r>
            <a:r>
              <a:rPr dirty="0" sz="800" b="1">
                <a:latin typeface="Verdana"/>
                <a:cs typeface="Verdana"/>
              </a:rPr>
              <a:t>e  </a:t>
            </a:r>
            <a:r>
              <a:rPr dirty="0" sz="800" spc="-5" b="1">
                <a:latin typeface="Verdana"/>
                <a:cs typeface="Verdana"/>
              </a:rPr>
              <a:t>Readiness </a:t>
            </a:r>
            <a:r>
              <a:rPr dirty="0" sz="800" spc="-260" b="1">
                <a:latin typeface="Verdana"/>
                <a:cs typeface="Verdana"/>
              </a:rPr>
              <a:t> </a:t>
            </a:r>
            <a:r>
              <a:rPr dirty="0" sz="800" spc="-5" b="1">
                <a:latin typeface="Verdana"/>
                <a:cs typeface="Verdana"/>
              </a:rPr>
              <a:t>Review</a:t>
            </a:r>
            <a:endParaRPr sz="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dirty="0" sz="800" spc="-5" b="1">
                <a:solidFill>
                  <a:srgbClr val="FFFFFF"/>
                </a:solidFill>
                <a:latin typeface="Verdana"/>
                <a:cs typeface="Verdana"/>
              </a:rPr>
              <a:t>D6.10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945628" y="1794763"/>
            <a:ext cx="607060" cy="6051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800" spc="-5" b="1">
                <a:latin typeface="Verdana"/>
                <a:cs typeface="Verdana"/>
              </a:rPr>
              <a:t>O</a:t>
            </a:r>
            <a:r>
              <a:rPr dirty="0" sz="800" b="1">
                <a:latin typeface="Verdana"/>
                <a:cs typeface="Verdana"/>
              </a:rPr>
              <a:t>p</a:t>
            </a:r>
            <a:r>
              <a:rPr dirty="0" sz="800" spc="-10" b="1">
                <a:latin typeface="Verdana"/>
                <a:cs typeface="Verdana"/>
              </a:rPr>
              <a:t>e</a:t>
            </a:r>
            <a:r>
              <a:rPr dirty="0" sz="800" spc="-5" b="1">
                <a:latin typeface="Verdana"/>
                <a:cs typeface="Verdana"/>
              </a:rPr>
              <a:t>r</a:t>
            </a:r>
            <a:r>
              <a:rPr dirty="0" sz="800" b="1">
                <a:latin typeface="Verdana"/>
                <a:cs typeface="Verdana"/>
              </a:rPr>
              <a:t>a</a:t>
            </a:r>
            <a:r>
              <a:rPr dirty="0" sz="800" spc="5" b="1">
                <a:latin typeface="Verdana"/>
                <a:cs typeface="Verdana"/>
              </a:rPr>
              <a:t>t</a:t>
            </a:r>
            <a:r>
              <a:rPr dirty="0" sz="800" b="1">
                <a:latin typeface="Verdana"/>
                <a:cs typeface="Verdana"/>
              </a:rPr>
              <a:t>ion  Vali</a:t>
            </a:r>
            <a:r>
              <a:rPr dirty="0" sz="800" spc="-5" b="1">
                <a:latin typeface="Verdana"/>
                <a:cs typeface="Verdana"/>
              </a:rPr>
              <a:t>d</a:t>
            </a:r>
            <a:r>
              <a:rPr dirty="0" sz="800" b="1">
                <a:latin typeface="Verdana"/>
                <a:cs typeface="Verdana"/>
              </a:rPr>
              <a:t>a</a:t>
            </a:r>
            <a:r>
              <a:rPr dirty="0" sz="800" spc="5" b="1">
                <a:latin typeface="Verdana"/>
                <a:cs typeface="Verdana"/>
              </a:rPr>
              <a:t>t</a:t>
            </a:r>
            <a:r>
              <a:rPr dirty="0" sz="800" b="1">
                <a:latin typeface="Verdana"/>
                <a:cs typeface="Verdana"/>
              </a:rPr>
              <a:t>ion  </a:t>
            </a:r>
            <a:r>
              <a:rPr dirty="0" sz="800" spc="-5" b="1">
                <a:latin typeface="Verdana"/>
                <a:cs typeface="Verdana"/>
              </a:rPr>
              <a:t>Review</a:t>
            </a:r>
            <a:endParaRPr sz="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15"/>
              </a:spcBef>
            </a:pPr>
            <a:r>
              <a:rPr dirty="0" sz="800" spc="-5" b="1">
                <a:solidFill>
                  <a:srgbClr val="FFFFFF"/>
                </a:solidFill>
                <a:latin typeface="Verdana"/>
                <a:cs typeface="Verdana"/>
              </a:rPr>
              <a:t>D7.10</a:t>
            </a:r>
            <a:endParaRPr sz="800">
              <a:latin typeface="Verdana"/>
              <a:cs typeface="Verdana"/>
            </a:endParaRPr>
          </a:p>
        </p:txBody>
      </p:sp>
      <p:graphicFrame>
        <p:nvGraphicFramePr>
          <p:cNvPr id="97" name="object 97"/>
          <p:cNvGraphicFramePr>
            <a:graphicFrameLocks noGrp="1"/>
          </p:cNvGraphicFramePr>
          <p:nvPr/>
        </p:nvGraphicFramePr>
        <p:xfrm>
          <a:off x="469391" y="2958083"/>
          <a:ext cx="932815" cy="927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</a:tblGrid>
              <a:tr h="68275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41605" marR="94615" indent="-41275">
                        <a:lnSpc>
                          <a:spcPct val="100000"/>
                        </a:lnSpc>
                      </a:pPr>
                      <a:r>
                        <a:rPr dirty="0" sz="9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9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ncep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al  </a:t>
                      </a:r>
                      <a:r>
                        <a:rPr dirty="0" sz="9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Definition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1648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800" spc="-5" b="1">
                          <a:latin typeface="Verdana"/>
                          <a:cs typeface="Verdana"/>
                        </a:rPr>
                        <a:t>JTAP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800" spc="-5" b="1">
                          <a:latin typeface="Verdana"/>
                          <a:cs typeface="Verdana"/>
                        </a:rPr>
                        <a:t>JCDP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98" name="object 98"/>
          <p:cNvGrpSpPr/>
          <p:nvPr/>
        </p:nvGrpSpPr>
        <p:grpSpPr>
          <a:xfrm>
            <a:off x="2496057" y="2736214"/>
            <a:ext cx="5791200" cy="229235"/>
            <a:chOff x="2496057" y="2736214"/>
            <a:chExt cx="5791200" cy="229235"/>
          </a:xfrm>
        </p:grpSpPr>
        <p:pic>
          <p:nvPicPr>
            <p:cNvPr id="99" name="object 9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82057" y="2736214"/>
              <a:ext cx="76200" cy="228726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96057" y="2736214"/>
              <a:ext cx="76200" cy="228726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39057" y="2736214"/>
              <a:ext cx="76200" cy="228726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25057" y="2736214"/>
              <a:ext cx="76200" cy="228726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68057" y="2736214"/>
              <a:ext cx="76200" cy="228726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11057" y="2736214"/>
              <a:ext cx="76200" cy="228726"/>
            </a:xfrm>
            <a:prstGeom prst="rect">
              <a:avLst/>
            </a:prstGeom>
          </p:spPr>
        </p:pic>
      </p:grpSp>
      <p:sp>
        <p:nvSpPr>
          <p:cNvPr id="105" name="object 105"/>
          <p:cNvSpPr/>
          <p:nvPr/>
        </p:nvSpPr>
        <p:spPr>
          <a:xfrm>
            <a:off x="908545" y="1264538"/>
            <a:ext cx="769620" cy="617220"/>
          </a:xfrm>
          <a:custGeom>
            <a:avLst/>
            <a:gdLst/>
            <a:ahLst/>
            <a:cxnLst/>
            <a:rect l="l" t="t" r="r" b="b"/>
            <a:pathLst>
              <a:path w="769619" h="617219">
                <a:moveTo>
                  <a:pt x="14655" y="504316"/>
                </a:moveTo>
                <a:lnTo>
                  <a:pt x="0" y="514603"/>
                </a:lnTo>
                <a:lnTo>
                  <a:pt x="44234" y="616965"/>
                </a:lnTo>
                <a:lnTo>
                  <a:pt x="55854" y="608711"/>
                </a:lnTo>
                <a:lnTo>
                  <a:pt x="27622" y="543560"/>
                </a:lnTo>
                <a:lnTo>
                  <a:pt x="25374" y="538226"/>
                </a:lnTo>
                <a:lnTo>
                  <a:pt x="21996" y="531368"/>
                </a:lnTo>
                <a:lnTo>
                  <a:pt x="17487" y="522732"/>
                </a:lnTo>
                <a:lnTo>
                  <a:pt x="32461" y="522732"/>
                </a:lnTo>
                <a:lnTo>
                  <a:pt x="14655" y="504316"/>
                </a:lnTo>
                <a:close/>
              </a:path>
              <a:path w="769619" h="617219">
                <a:moveTo>
                  <a:pt x="32461" y="522732"/>
                </a:moveTo>
                <a:lnTo>
                  <a:pt x="17487" y="522732"/>
                </a:lnTo>
                <a:lnTo>
                  <a:pt x="22771" y="529463"/>
                </a:lnTo>
                <a:lnTo>
                  <a:pt x="27660" y="535177"/>
                </a:lnTo>
                <a:lnTo>
                  <a:pt x="32156" y="539876"/>
                </a:lnTo>
                <a:lnTo>
                  <a:pt x="81394" y="590676"/>
                </a:lnTo>
                <a:lnTo>
                  <a:pt x="92887" y="582676"/>
                </a:lnTo>
                <a:lnTo>
                  <a:pt x="92237" y="575945"/>
                </a:lnTo>
                <a:lnTo>
                  <a:pt x="82092" y="575945"/>
                </a:lnTo>
                <a:lnTo>
                  <a:pt x="78013" y="570896"/>
                </a:lnTo>
                <a:lnTo>
                  <a:pt x="73702" y="565848"/>
                </a:lnTo>
                <a:lnTo>
                  <a:pt x="69160" y="560800"/>
                </a:lnTo>
                <a:lnTo>
                  <a:pt x="64388" y="555751"/>
                </a:lnTo>
                <a:lnTo>
                  <a:pt x="32461" y="522732"/>
                </a:lnTo>
                <a:close/>
              </a:path>
              <a:path w="769619" h="617219">
                <a:moveTo>
                  <a:pt x="84543" y="455040"/>
                </a:moveTo>
                <a:lnTo>
                  <a:pt x="69646" y="465582"/>
                </a:lnTo>
                <a:lnTo>
                  <a:pt x="77387" y="543560"/>
                </a:lnTo>
                <a:lnTo>
                  <a:pt x="78410" y="552942"/>
                </a:lnTo>
                <a:lnTo>
                  <a:pt x="79575" y="561848"/>
                </a:lnTo>
                <a:lnTo>
                  <a:pt x="80801" y="569515"/>
                </a:lnTo>
                <a:lnTo>
                  <a:pt x="82092" y="575945"/>
                </a:lnTo>
                <a:lnTo>
                  <a:pt x="92237" y="575945"/>
                </a:lnTo>
                <a:lnTo>
                  <a:pt x="84861" y="499745"/>
                </a:lnTo>
                <a:lnTo>
                  <a:pt x="81279" y="475488"/>
                </a:lnTo>
                <a:lnTo>
                  <a:pt x="93390" y="475488"/>
                </a:lnTo>
                <a:lnTo>
                  <a:pt x="84543" y="455040"/>
                </a:lnTo>
                <a:close/>
              </a:path>
              <a:path w="769619" h="617219">
                <a:moveTo>
                  <a:pt x="93390" y="475488"/>
                </a:moveTo>
                <a:lnTo>
                  <a:pt x="81279" y="475488"/>
                </a:lnTo>
                <a:lnTo>
                  <a:pt x="84858" y="486580"/>
                </a:lnTo>
                <a:lnTo>
                  <a:pt x="88469" y="496982"/>
                </a:lnTo>
                <a:lnTo>
                  <a:pt x="92111" y="506670"/>
                </a:lnTo>
                <a:lnTo>
                  <a:pt x="95783" y="515620"/>
                </a:lnTo>
                <a:lnTo>
                  <a:pt x="117043" y="565658"/>
                </a:lnTo>
                <a:lnTo>
                  <a:pt x="128778" y="557276"/>
                </a:lnTo>
                <a:lnTo>
                  <a:pt x="93390" y="475488"/>
                </a:lnTo>
                <a:close/>
              </a:path>
              <a:path w="769619" h="617219">
                <a:moveTo>
                  <a:pt x="176085" y="457073"/>
                </a:moveTo>
                <a:lnTo>
                  <a:pt x="151980" y="457073"/>
                </a:lnTo>
                <a:lnTo>
                  <a:pt x="155968" y="457326"/>
                </a:lnTo>
                <a:lnTo>
                  <a:pt x="158851" y="457453"/>
                </a:lnTo>
                <a:lnTo>
                  <a:pt x="161201" y="458850"/>
                </a:lnTo>
                <a:lnTo>
                  <a:pt x="163004" y="461390"/>
                </a:lnTo>
                <a:lnTo>
                  <a:pt x="164401" y="463296"/>
                </a:lnTo>
                <a:lnTo>
                  <a:pt x="165734" y="466089"/>
                </a:lnTo>
                <a:lnTo>
                  <a:pt x="146964" y="487552"/>
                </a:lnTo>
                <a:lnTo>
                  <a:pt x="142532" y="491236"/>
                </a:lnTo>
                <a:lnTo>
                  <a:pt x="140411" y="493522"/>
                </a:lnTo>
                <a:lnTo>
                  <a:pt x="136972" y="496982"/>
                </a:lnTo>
                <a:lnTo>
                  <a:pt x="134518" y="500507"/>
                </a:lnTo>
                <a:lnTo>
                  <a:pt x="131512" y="507619"/>
                </a:lnTo>
                <a:lnTo>
                  <a:pt x="131396" y="508126"/>
                </a:lnTo>
                <a:lnTo>
                  <a:pt x="130848" y="511556"/>
                </a:lnTo>
                <a:lnTo>
                  <a:pt x="131470" y="519430"/>
                </a:lnTo>
                <a:lnTo>
                  <a:pt x="150418" y="536321"/>
                </a:lnTo>
                <a:lnTo>
                  <a:pt x="156540" y="537337"/>
                </a:lnTo>
                <a:lnTo>
                  <a:pt x="162585" y="535686"/>
                </a:lnTo>
                <a:lnTo>
                  <a:pt x="172554" y="528701"/>
                </a:lnTo>
                <a:lnTo>
                  <a:pt x="175793" y="525272"/>
                </a:lnTo>
                <a:lnTo>
                  <a:pt x="176252" y="524510"/>
                </a:lnTo>
                <a:lnTo>
                  <a:pt x="158216" y="524510"/>
                </a:lnTo>
                <a:lnTo>
                  <a:pt x="151168" y="523494"/>
                </a:lnTo>
                <a:lnTo>
                  <a:pt x="148310" y="521715"/>
                </a:lnTo>
                <a:lnTo>
                  <a:pt x="144513" y="516382"/>
                </a:lnTo>
                <a:lnTo>
                  <a:pt x="143700" y="513841"/>
                </a:lnTo>
                <a:lnTo>
                  <a:pt x="143687" y="508126"/>
                </a:lnTo>
                <a:lnTo>
                  <a:pt x="144691" y="505333"/>
                </a:lnTo>
                <a:lnTo>
                  <a:pt x="146806" y="502412"/>
                </a:lnTo>
                <a:lnTo>
                  <a:pt x="148729" y="499872"/>
                </a:lnTo>
                <a:lnTo>
                  <a:pt x="152742" y="495935"/>
                </a:lnTo>
                <a:lnTo>
                  <a:pt x="162671" y="487521"/>
                </a:lnTo>
                <a:lnTo>
                  <a:pt x="165341" y="485139"/>
                </a:lnTo>
                <a:lnTo>
                  <a:pt x="166878" y="483615"/>
                </a:lnTo>
                <a:lnTo>
                  <a:pt x="168414" y="481964"/>
                </a:lnTo>
                <a:lnTo>
                  <a:pt x="169735" y="480440"/>
                </a:lnTo>
                <a:lnTo>
                  <a:pt x="170853" y="478663"/>
                </a:lnTo>
                <a:lnTo>
                  <a:pt x="185409" y="478663"/>
                </a:lnTo>
                <a:lnTo>
                  <a:pt x="177736" y="460248"/>
                </a:lnTo>
                <a:lnTo>
                  <a:pt x="176085" y="457073"/>
                </a:lnTo>
                <a:close/>
              </a:path>
              <a:path w="769619" h="617219">
                <a:moveTo>
                  <a:pt x="185409" y="478663"/>
                </a:moveTo>
                <a:lnTo>
                  <a:pt x="170853" y="478663"/>
                </a:lnTo>
                <a:lnTo>
                  <a:pt x="174244" y="485775"/>
                </a:lnTo>
                <a:lnTo>
                  <a:pt x="176174" y="491871"/>
                </a:lnTo>
                <a:lnTo>
                  <a:pt x="177139" y="501396"/>
                </a:lnTo>
                <a:lnTo>
                  <a:pt x="176377" y="505968"/>
                </a:lnTo>
                <a:lnTo>
                  <a:pt x="172364" y="514603"/>
                </a:lnTo>
                <a:lnTo>
                  <a:pt x="169532" y="518033"/>
                </a:lnTo>
                <a:lnTo>
                  <a:pt x="165887" y="520573"/>
                </a:lnTo>
                <a:lnTo>
                  <a:pt x="161950" y="523366"/>
                </a:lnTo>
                <a:lnTo>
                  <a:pt x="158216" y="524510"/>
                </a:lnTo>
                <a:lnTo>
                  <a:pt x="176252" y="524510"/>
                </a:lnTo>
                <a:lnTo>
                  <a:pt x="178244" y="521208"/>
                </a:lnTo>
                <a:lnTo>
                  <a:pt x="180708" y="517271"/>
                </a:lnTo>
                <a:lnTo>
                  <a:pt x="182676" y="512190"/>
                </a:lnTo>
                <a:lnTo>
                  <a:pt x="184175" y="506222"/>
                </a:lnTo>
                <a:lnTo>
                  <a:pt x="201334" y="506222"/>
                </a:lnTo>
                <a:lnTo>
                  <a:pt x="202247" y="505587"/>
                </a:lnTo>
                <a:lnTo>
                  <a:pt x="198666" y="502412"/>
                </a:lnTo>
                <a:lnTo>
                  <a:pt x="196164" y="499745"/>
                </a:lnTo>
                <a:lnTo>
                  <a:pt x="192481" y="494538"/>
                </a:lnTo>
                <a:lnTo>
                  <a:pt x="190119" y="489965"/>
                </a:lnTo>
                <a:lnTo>
                  <a:pt x="185409" y="478663"/>
                </a:lnTo>
                <a:close/>
              </a:path>
              <a:path w="769619" h="617219">
                <a:moveTo>
                  <a:pt x="188518" y="418591"/>
                </a:moveTo>
                <a:lnTo>
                  <a:pt x="177698" y="426212"/>
                </a:lnTo>
                <a:lnTo>
                  <a:pt x="234111" y="483362"/>
                </a:lnTo>
                <a:lnTo>
                  <a:pt x="235051" y="492125"/>
                </a:lnTo>
                <a:lnTo>
                  <a:pt x="235404" y="495935"/>
                </a:lnTo>
                <a:lnTo>
                  <a:pt x="235433" y="499745"/>
                </a:lnTo>
                <a:lnTo>
                  <a:pt x="235327" y="501396"/>
                </a:lnTo>
                <a:lnTo>
                  <a:pt x="233857" y="505840"/>
                </a:lnTo>
                <a:lnTo>
                  <a:pt x="232409" y="507619"/>
                </a:lnTo>
                <a:lnTo>
                  <a:pt x="230187" y="509143"/>
                </a:lnTo>
                <a:lnTo>
                  <a:pt x="228028" y="510666"/>
                </a:lnTo>
                <a:lnTo>
                  <a:pt x="225590" y="511937"/>
                </a:lnTo>
                <a:lnTo>
                  <a:pt x="222872" y="512825"/>
                </a:lnTo>
                <a:lnTo>
                  <a:pt x="229488" y="523621"/>
                </a:lnTo>
                <a:lnTo>
                  <a:pt x="247605" y="495935"/>
                </a:lnTo>
                <a:lnTo>
                  <a:pt x="244449" y="465327"/>
                </a:lnTo>
                <a:lnTo>
                  <a:pt x="232537" y="465327"/>
                </a:lnTo>
                <a:lnTo>
                  <a:pt x="227304" y="459359"/>
                </a:lnTo>
                <a:lnTo>
                  <a:pt x="221919" y="453516"/>
                </a:lnTo>
                <a:lnTo>
                  <a:pt x="216407" y="447801"/>
                </a:lnTo>
                <a:lnTo>
                  <a:pt x="188518" y="418591"/>
                </a:lnTo>
                <a:close/>
              </a:path>
              <a:path w="769619" h="617219">
                <a:moveTo>
                  <a:pt x="201334" y="506222"/>
                </a:moveTo>
                <a:lnTo>
                  <a:pt x="184175" y="506222"/>
                </a:lnTo>
                <a:lnTo>
                  <a:pt x="186702" y="509397"/>
                </a:lnTo>
                <a:lnTo>
                  <a:pt x="189014" y="511683"/>
                </a:lnTo>
                <a:lnTo>
                  <a:pt x="191109" y="513334"/>
                </a:lnTo>
                <a:lnTo>
                  <a:pt x="201334" y="506222"/>
                </a:lnTo>
                <a:close/>
              </a:path>
              <a:path w="769619" h="617219">
                <a:moveTo>
                  <a:pt x="152488" y="444626"/>
                </a:moveTo>
                <a:lnTo>
                  <a:pt x="119265" y="477900"/>
                </a:lnTo>
                <a:lnTo>
                  <a:pt x="119233" y="485775"/>
                </a:lnTo>
                <a:lnTo>
                  <a:pt x="121373" y="493395"/>
                </a:lnTo>
                <a:lnTo>
                  <a:pt x="133184" y="486537"/>
                </a:lnTo>
                <a:lnTo>
                  <a:pt x="131933" y="481964"/>
                </a:lnTo>
                <a:lnTo>
                  <a:pt x="131998" y="477265"/>
                </a:lnTo>
                <a:lnTo>
                  <a:pt x="151980" y="457073"/>
                </a:lnTo>
                <a:lnTo>
                  <a:pt x="176085" y="457073"/>
                </a:lnTo>
                <a:lnTo>
                  <a:pt x="175425" y="455802"/>
                </a:lnTo>
                <a:lnTo>
                  <a:pt x="172999" y="452374"/>
                </a:lnTo>
                <a:lnTo>
                  <a:pt x="169786" y="447928"/>
                </a:lnTo>
                <a:lnTo>
                  <a:pt x="165404" y="445388"/>
                </a:lnTo>
                <a:lnTo>
                  <a:pt x="159842" y="445135"/>
                </a:lnTo>
                <a:lnTo>
                  <a:pt x="152488" y="444626"/>
                </a:lnTo>
                <a:close/>
              </a:path>
              <a:path w="769619" h="617219">
                <a:moveTo>
                  <a:pt x="236270" y="384937"/>
                </a:moveTo>
                <a:lnTo>
                  <a:pt x="224764" y="392938"/>
                </a:lnTo>
                <a:lnTo>
                  <a:pt x="232537" y="465327"/>
                </a:lnTo>
                <a:lnTo>
                  <a:pt x="244449" y="465327"/>
                </a:lnTo>
                <a:lnTo>
                  <a:pt x="236270" y="384937"/>
                </a:lnTo>
                <a:close/>
              </a:path>
              <a:path w="769619" h="617219">
                <a:moveTo>
                  <a:pt x="283794" y="351409"/>
                </a:moveTo>
                <a:lnTo>
                  <a:pt x="273215" y="358775"/>
                </a:lnTo>
                <a:lnTo>
                  <a:pt x="325488" y="418719"/>
                </a:lnTo>
                <a:lnTo>
                  <a:pt x="337045" y="410590"/>
                </a:lnTo>
                <a:lnTo>
                  <a:pt x="335219" y="400938"/>
                </a:lnTo>
                <a:lnTo>
                  <a:pt x="325361" y="400938"/>
                </a:lnTo>
                <a:lnTo>
                  <a:pt x="322592" y="397383"/>
                </a:lnTo>
                <a:lnTo>
                  <a:pt x="320751" y="394970"/>
                </a:lnTo>
                <a:lnTo>
                  <a:pt x="307162" y="378333"/>
                </a:lnTo>
                <a:lnTo>
                  <a:pt x="283794" y="351409"/>
                </a:lnTo>
                <a:close/>
              </a:path>
              <a:path w="769619" h="617219">
                <a:moveTo>
                  <a:pt x="322783" y="323850"/>
                </a:moveTo>
                <a:lnTo>
                  <a:pt x="310807" y="332359"/>
                </a:lnTo>
                <a:lnTo>
                  <a:pt x="319163" y="376936"/>
                </a:lnTo>
                <a:lnTo>
                  <a:pt x="320179" y="382270"/>
                </a:lnTo>
                <a:lnTo>
                  <a:pt x="321043" y="386461"/>
                </a:lnTo>
                <a:lnTo>
                  <a:pt x="322542" y="392302"/>
                </a:lnTo>
                <a:lnTo>
                  <a:pt x="323659" y="395986"/>
                </a:lnTo>
                <a:lnTo>
                  <a:pt x="325361" y="400938"/>
                </a:lnTo>
                <a:lnTo>
                  <a:pt x="335219" y="400938"/>
                </a:lnTo>
                <a:lnTo>
                  <a:pt x="326320" y="353949"/>
                </a:lnTo>
                <a:lnTo>
                  <a:pt x="325043" y="348234"/>
                </a:lnTo>
                <a:lnTo>
                  <a:pt x="323646" y="342646"/>
                </a:lnTo>
                <a:lnTo>
                  <a:pt x="337940" y="342646"/>
                </a:lnTo>
                <a:lnTo>
                  <a:pt x="322783" y="323850"/>
                </a:lnTo>
                <a:close/>
              </a:path>
              <a:path w="769619" h="617219">
                <a:moveTo>
                  <a:pt x="337940" y="342646"/>
                </a:moveTo>
                <a:lnTo>
                  <a:pt x="323646" y="342646"/>
                </a:lnTo>
                <a:lnTo>
                  <a:pt x="328523" y="349376"/>
                </a:lnTo>
                <a:lnTo>
                  <a:pt x="331876" y="353949"/>
                </a:lnTo>
                <a:lnTo>
                  <a:pt x="333692" y="356235"/>
                </a:lnTo>
                <a:lnTo>
                  <a:pt x="362851" y="392302"/>
                </a:lnTo>
                <a:lnTo>
                  <a:pt x="374281" y="384301"/>
                </a:lnTo>
                <a:lnTo>
                  <a:pt x="372606" y="373888"/>
                </a:lnTo>
                <a:lnTo>
                  <a:pt x="362089" y="373888"/>
                </a:lnTo>
                <a:lnTo>
                  <a:pt x="356273" y="365760"/>
                </a:lnTo>
                <a:lnTo>
                  <a:pt x="351459" y="359410"/>
                </a:lnTo>
                <a:lnTo>
                  <a:pt x="337940" y="342646"/>
                </a:lnTo>
                <a:close/>
              </a:path>
              <a:path w="769619" h="617219">
                <a:moveTo>
                  <a:pt x="360311" y="297434"/>
                </a:moveTo>
                <a:lnTo>
                  <a:pt x="349300" y="305181"/>
                </a:lnTo>
                <a:lnTo>
                  <a:pt x="356095" y="344297"/>
                </a:lnTo>
                <a:lnTo>
                  <a:pt x="357883" y="354202"/>
                </a:lnTo>
                <a:lnTo>
                  <a:pt x="359263" y="361330"/>
                </a:lnTo>
                <a:lnTo>
                  <a:pt x="360720" y="368174"/>
                </a:lnTo>
                <a:lnTo>
                  <a:pt x="362089" y="373888"/>
                </a:lnTo>
                <a:lnTo>
                  <a:pt x="372606" y="373888"/>
                </a:lnTo>
                <a:lnTo>
                  <a:pt x="360311" y="297434"/>
                </a:lnTo>
                <a:close/>
              </a:path>
              <a:path w="769619" h="617219">
                <a:moveTo>
                  <a:pt x="409841" y="263906"/>
                </a:moveTo>
                <a:lnTo>
                  <a:pt x="377964" y="294894"/>
                </a:lnTo>
                <a:lnTo>
                  <a:pt x="377202" y="302768"/>
                </a:lnTo>
                <a:lnTo>
                  <a:pt x="378599" y="311658"/>
                </a:lnTo>
                <a:lnTo>
                  <a:pt x="401459" y="347852"/>
                </a:lnTo>
                <a:lnTo>
                  <a:pt x="406539" y="350647"/>
                </a:lnTo>
                <a:lnTo>
                  <a:pt x="411873" y="351663"/>
                </a:lnTo>
                <a:lnTo>
                  <a:pt x="417461" y="351155"/>
                </a:lnTo>
                <a:lnTo>
                  <a:pt x="422922" y="350520"/>
                </a:lnTo>
                <a:lnTo>
                  <a:pt x="428129" y="348488"/>
                </a:lnTo>
                <a:lnTo>
                  <a:pt x="432955" y="345186"/>
                </a:lnTo>
                <a:lnTo>
                  <a:pt x="438168" y="340800"/>
                </a:lnTo>
                <a:lnTo>
                  <a:pt x="439075" y="339725"/>
                </a:lnTo>
                <a:lnTo>
                  <a:pt x="418096" y="339725"/>
                </a:lnTo>
                <a:lnTo>
                  <a:pt x="413016" y="338455"/>
                </a:lnTo>
                <a:lnTo>
                  <a:pt x="408063" y="337312"/>
                </a:lnTo>
                <a:lnTo>
                  <a:pt x="403364" y="333628"/>
                </a:lnTo>
                <a:lnTo>
                  <a:pt x="399173" y="327660"/>
                </a:lnTo>
                <a:lnTo>
                  <a:pt x="398411" y="326644"/>
                </a:lnTo>
                <a:lnTo>
                  <a:pt x="397776" y="325374"/>
                </a:lnTo>
                <a:lnTo>
                  <a:pt x="397014" y="323976"/>
                </a:lnTo>
                <a:lnTo>
                  <a:pt x="410508" y="314451"/>
                </a:lnTo>
                <a:lnTo>
                  <a:pt x="392823" y="314451"/>
                </a:lnTo>
                <a:lnTo>
                  <a:pt x="390156" y="306577"/>
                </a:lnTo>
                <a:lnTo>
                  <a:pt x="389648" y="299593"/>
                </a:lnTo>
                <a:lnTo>
                  <a:pt x="392696" y="287655"/>
                </a:lnTo>
                <a:lnTo>
                  <a:pt x="395871" y="282956"/>
                </a:lnTo>
                <a:lnTo>
                  <a:pt x="404888" y="276606"/>
                </a:lnTo>
                <a:lnTo>
                  <a:pt x="409587" y="275589"/>
                </a:lnTo>
                <a:lnTo>
                  <a:pt x="434789" y="275589"/>
                </a:lnTo>
                <a:lnTo>
                  <a:pt x="433969" y="274591"/>
                </a:lnTo>
                <a:lnTo>
                  <a:pt x="429002" y="270271"/>
                </a:lnTo>
                <a:lnTo>
                  <a:pt x="423631" y="267213"/>
                </a:lnTo>
                <a:lnTo>
                  <a:pt x="417842" y="265430"/>
                </a:lnTo>
                <a:lnTo>
                  <a:pt x="409841" y="263906"/>
                </a:lnTo>
                <a:close/>
              </a:path>
              <a:path w="769619" h="617219">
                <a:moveTo>
                  <a:pt x="447560" y="301371"/>
                </a:moveTo>
                <a:lnTo>
                  <a:pt x="436130" y="307848"/>
                </a:lnTo>
                <a:lnTo>
                  <a:pt x="437400" y="313944"/>
                </a:lnTo>
                <a:lnTo>
                  <a:pt x="437019" y="319532"/>
                </a:lnTo>
                <a:lnTo>
                  <a:pt x="418096" y="339725"/>
                </a:lnTo>
                <a:lnTo>
                  <a:pt x="439075" y="339725"/>
                </a:lnTo>
                <a:lnTo>
                  <a:pt x="442369" y="335819"/>
                </a:lnTo>
                <a:lnTo>
                  <a:pt x="445546" y="330219"/>
                </a:lnTo>
                <a:lnTo>
                  <a:pt x="447687" y="323976"/>
                </a:lnTo>
                <a:lnTo>
                  <a:pt x="449846" y="315340"/>
                </a:lnTo>
                <a:lnTo>
                  <a:pt x="449846" y="307848"/>
                </a:lnTo>
                <a:lnTo>
                  <a:pt x="447560" y="301371"/>
                </a:lnTo>
                <a:close/>
              </a:path>
              <a:path w="769619" h="617219">
                <a:moveTo>
                  <a:pt x="434789" y="275589"/>
                </a:moveTo>
                <a:lnTo>
                  <a:pt x="409587" y="275589"/>
                </a:lnTo>
                <a:lnTo>
                  <a:pt x="419239" y="277622"/>
                </a:lnTo>
                <a:lnTo>
                  <a:pt x="423557" y="280797"/>
                </a:lnTo>
                <a:lnTo>
                  <a:pt x="427494" y="286385"/>
                </a:lnTo>
                <a:lnTo>
                  <a:pt x="427748" y="286893"/>
                </a:lnTo>
                <a:lnTo>
                  <a:pt x="428383" y="287655"/>
                </a:lnTo>
                <a:lnTo>
                  <a:pt x="429145" y="288798"/>
                </a:lnTo>
                <a:lnTo>
                  <a:pt x="392823" y="314451"/>
                </a:lnTo>
                <a:lnTo>
                  <a:pt x="410508" y="314451"/>
                </a:lnTo>
                <a:lnTo>
                  <a:pt x="444512" y="290449"/>
                </a:lnTo>
                <a:lnTo>
                  <a:pt x="442734" y="286765"/>
                </a:lnTo>
                <a:lnTo>
                  <a:pt x="440829" y="283337"/>
                </a:lnTo>
                <a:lnTo>
                  <a:pt x="438543" y="280162"/>
                </a:lnTo>
                <a:lnTo>
                  <a:pt x="434789" y="275589"/>
                </a:lnTo>
                <a:close/>
              </a:path>
              <a:path w="769619" h="617219">
                <a:moveTo>
                  <a:pt x="506250" y="196707"/>
                </a:moveTo>
                <a:lnTo>
                  <a:pt x="479435" y="229235"/>
                </a:lnTo>
                <a:lnTo>
                  <a:pt x="479444" y="231600"/>
                </a:lnTo>
                <a:lnTo>
                  <a:pt x="497217" y="273176"/>
                </a:lnTo>
                <a:lnTo>
                  <a:pt x="518299" y="281559"/>
                </a:lnTo>
                <a:lnTo>
                  <a:pt x="525030" y="280162"/>
                </a:lnTo>
                <a:lnTo>
                  <a:pt x="531126" y="275844"/>
                </a:lnTo>
                <a:lnTo>
                  <a:pt x="535744" y="271601"/>
                </a:lnTo>
                <a:lnTo>
                  <a:pt x="538091" y="267970"/>
                </a:lnTo>
                <a:lnTo>
                  <a:pt x="521982" y="267970"/>
                </a:lnTo>
                <a:lnTo>
                  <a:pt x="515251" y="267462"/>
                </a:lnTo>
                <a:lnTo>
                  <a:pt x="512203" y="266446"/>
                </a:lnTo>
                <a:lnTo>
                  <a:pt x="509409" y="264413"/>
                </a:lnTo>
                <a:lnTo>
                  <a:pt x="506742" y="262509"/>
                </a:lnTo>
                <a:lnTo>
                  <a:pt x="503821" y="259207"/>
                </a:lnTo>
                <a:lnTo>
                  <a:pt x="500646" y="254762"/>
                </a:lnTo>
                <a:lnTo>
                  <a:pt x="498233" y="251460"/>
                </a:lnTo>
                <a:lnTo>
                  <a:pt x="496328" y="247141"/>
                </a:lnTo>
                <a:lnTo>
                  <a:pt x="494677" y="241808"/>
                </a:lnTo>
                <a:lnTo>
                  <a:pt x="493153" y="236347"/>
                </a:lnTo>
                <a:lnTo>
                  <a:pt x="492404" y="231600"/>
                </a:lnTo>
                <a:lnTo>
                  <a:pt x="492645" y="222885"/>
                </a:lnTo>
                <a:lnTo>
                  <a:pt x="493407" y="219456"/>
                </a:lnTo>
                <a:lnTo>
                  <a:pt x="494804" y="216662"/>
                </a:lnTo>
                <a:lnTo>
                  <a:pt x="496074" y="213995"/>
                </a:lnTo>
                <a:lnTo>
                  <a:pt x="498106" y="211709"/>
                </a:lnTo>
                <a:lnTo>
                  <a:pt x="500773" y="209803"/>
                </a:lnTo>
                <a:lnTo>
                  <a:pt x="504837" y="207010"/>
                </a:lnTo>
                <a:lnTo>
                  <a:pt x="509155" y="206121"/>
                </a:lnTo>
                <a:lnTo>
                  <a:pt x="537023" y="206121"/>
                </a:lnTo>
                <a:lnTo>
                  <a:pt x="534387" y="200025"/>
                </a:lnTo>
                <a:lnTo>
                  <a:pt x="520077" y="200025"/>
                </a:lnTo>
                <a:lnTo>
                  <a:pt x="513003" y="197383"/>
                </a:lnTo>
                <a:lnTo>
                  <a:pt x="506250" y="196707"/>
                </a:lnTo>
                <a:close/>
              </a:path>
              <a:path w="769619" h="617219">
                <a:moveTo>
                  <a:pt x="537023" y="206121"/>
                </a:moveTo>
                <a:lnTo>
                  <a:pt x="509155" y="206121"/>
                </a:lnTo>
                <a:lnTo>
                  <a:pt x="513854" y="207010"/>
                </a:lnTo>
                <a:lnTo>
                  <a:pt x="518553" y="208025"/>
                </a:lnTo>
                <a:lnTo>
                  <a:pt x="536206" y="247523"/>
                </a:lnTo>
                <a:lnTo>
                  <a:pt x="535825" y="255524"/>
                </a:lnTo>
                <a:lnTo>
                  <a:pt x="533031" y="261365"/>
                </a:lnTo>
                <a:lnTo>
                  <a:pt x="528078" y="264795"/>
                </a:lnTo>
                <a:lnTo>
                  <a:pt x="525157" y="266953"/>
                </a:lnTo>
                <a:lnTo>
                  <a:pt x="521982" y="267970"/>
                </a:lnTo>
                <a:lnTo>
                  <a:pt x="538091" y="267970"/>
                </a:lnTo>
                <a:lnTo>
                  <a:pt x="539302" y="266096"/>
                </a:lnTo>
                <a:lnTo>
                  <a:pt x="541788" y="259306"/>
                </a:lnTo>
                <a:lnTo>
                  <a:pt x="543191" y="251206"/>
                </a:lnTo>
                <a:lnTo>
                  <a:pt x="556513" y="251206"/>
                </a:lnTo>
                <a:lnTo>
                  <a:pt x="537023" y="206121"/>
                </a:lnTo>
                <a:close/>
              </a:path>
              <a:path w="769619" h="617219">
                <a:moveTo>
                  <a:pt x="556513" y="251206"/>
                </a:moveTo>
                <a:lnTo>
                  <a:pt x="543191" y="251206"/>
                </a:lnTo>
                <a:lnTo>
                  <a:pt x="547890" y="261874"/>
                </a:lnTo>
                <a:lnTo>
                  <a:pt x="558050" y="254762"/>
                </a:lnTo>
                <a:lnTo>
                  <a:pt x="556513" y="251206"/>
                </a:lnTo>
                <a:close/>
              </a:path>
              <a:path w="769619" h="617219">
                <a:moveTo>
                  <a:pt x="584492" y="143412"/>
                </a:moveTo>
                <a:lnTo>
                  <a:pt x="551559" y="169058"/>
                </a:lnTo>
                <a:lnTo>
                  <a:pt x="549555" y="187061"/>
                </a:lnTo>
                <a:lnTo>
                  <a:pt x="551303" y="196929"/>
                </a:lnTo>
                <a:lnTo>
                  <a:pt x="578497" y="229870"/>
                </a:lnTo>
                <a:lnTo>
                  <a:pt x="583831" y="230759"/>
                </a:lnTo>
                <a:lnTo>
                  <a:pt x="595007" y="229235"/>
                </a:lnTo>
                <a:lnTo>
                  <a:pt x="600341" y="227075"/>
                </a:lnTo>
                <a:lnTo>
                  <a:pt x="611517" y="219201"/>
                </a:lnTo>
                <a:lnTo>
                  <a:pt x="590181" y="219201"/>
                </a:lnTo>
                <a:lnTo>
                  <a:pt x="585101" y="218059"/>
                </a:lnTo>
                <a:lnTo>
                  <a:pt x="579894" y="217043"/>
                </a:lnTo>
                <a:lnTo>
                  <a:pt x="575195" y="213360"/>
                </a:lnTo>
                <a:lnTo>
                  <a:pt x="571004" y="207390"/>
                </a:lnTo>
                <a:lnTo>
                  <a:pt x="568591" y="204088"/>
                </a:lnTo>
                <a:lnTo>
                  <a:pt x="566559" y="199898"/>
                </a:lnTo>
                <a:lnTo>
                  <a:pt x="562749" y="189991"/>
                </a:lnTo>
                <a:lnTo>
                  <a:pt x="561860" y="185165"/>
                </a:lnTo>
                <a:lnTo>
                  <a:pt x="561987" y="175640"/>
                </a:lnTo>
                <a:lnTo>
                  <a:pt x="562876" y="171450"/>
                </a:lnTo>
                <a:lnTo>
                  <a:pt x="566178" y="164084"/>
                </a:lnTo>
                <a:lnTo>
                  <a:pt x="568718" y="161036"/>
                </a:lnTo>
                <a:lnTo>
                  <a:pt x="572274" y="158623"/>
                </a:lnTo>
                <a:lnTo>
                  <a:pt x="576719" y="155448"/>
                </a:lnTo>
                <a:lnTo>
                  <a:pt x="581545" y="154559"/>
                </a:lnTo>
                <a:lnTo>
                  <a:pt x="608383" y="154559"/>
                </a:lnTo>
                <a:lnTo>
                  <a:pt x="607046" y="152945"/>
                </a:lnTo>
                <a:lnTo>
                  <a:pt x="602008" y="148669"/>
                </a:lnTo>
                <a:lnTo>
                  <a:pt x="596517" y="145655"/>
                </a:lnTo>
                <a:lnTo>
                  <a:pt x="590562" y="143890"/>
                </a:lnTo>
                <a:lnTo>
                  <a:pt x="584492" y="143412"/>
                </a:lnTo>
                <a:close/>
              </a:path>
              <a:path w="769619" h="617219">
                <a:moveTo>
                  <a:pt x="608383" y="154559"/>
                </a:moveTo>
                <a:lnTo>
                  <a:pt x="581545" y="154559"/>
                </a:lnTo>
                <a:lnTo>
                  <a:pt x="591959" y="156845"/>
                </a:lnTo>
                <a:lnTo>
                  <a:pt x="596658" y="160274"/>
                </a:lnTo>
                <a:lnTo>
                  <a:pt x="603262" y="169799"/>
                </a:lnTo>
                <a:lnTo>
                  <a:pt x="605421" y="174116"/>
                </a:lnTo>
                <a:lnTo>
                  <a:pt x="606945" y="179070"/>
                </a:lnTo>
                <a:lnTo>
                  <a:pt x="608215" y="182499"/>
                </a:lnTo>
                <a:lnTo>
                  <a:pt x="608977" y="185927"/>
                </a:lnTo>
                <a:lnTo>
                  <a:pt x="609231" y="189484"/>
                </a:lnTo>
                <a:lnTo>
                  <a:pt x="609612" y="192912"/>
                </a:lnTo>
                <a:lnTo>
                  <a:pt x="609485" y="196341"/>
                </a:lnTo>
                <a:lnTo>
                  <a:pt x="608850" y="199644"/>
                </a:lnTo>
                <a:lnTo>
                  <a:pt x="608342" y="203073"/>
                </a:lnTo>
                <a:lnTo>
                  <a:pt x="590181" y="219201"/>
                </a:lnTo>
                <a:lnTo>
                  <a:pt x="611517" y="219201"/>
                </a:lnTo>
                <a:lnTo>
                  <a:pt x="616216" y="213487"/>
                </a:lnTo>
                <a:lnTo>
                  <a:pt x="619319" y="205994"/>
                </a:lnTo>
                <a:lnTo>
                  <a:pt x="622439" y="198755"/>
                </a:lnTo>
                <a:lnTo>
                  <a:pt x="611644" y="158496"/>
                </a:lnTo>
                <a:lnTo>
                  <a:pt x="608383" y="154559"/>
                </a:lnTo>
                <a:close/>
              </a:path>
              <a:path w="769619" h="617219">
                <a:moveTo>
                  <a:pt x="513854" y="152526"/>
                </a:moveTo>
                <a:lnTo>
                  <a:pt x="502805" y="160147"/>
                </a:lnTo>
                <a:lnTo>
                  <a:pt x="520077" y="200025"/>
                </a:lnTo>
                <a:lnTo>
                  <a:pt x="534387" y="200025"/>
                </a:lnTo>
                <a:lnTo>
                  <a:pt x="513854" y="152526"/>
                </a:lnTo>
                <a:close/>
              </a:path>
              <a:path w="769619" h="617219">
                <a:moveTo>
                  <a:pt x="644537" y="60325"/>
                </a:moveTo>
                <a:lnTo>
                  <a:pt x="633615" y="68072"/>
                </a:lnTo>
                <a:lnTo>
                  <a:pt x="639711" y="82423"/>
                </a:lnTo>
                <a:lnTo>
                  <a:pt x="650760" y="74675"/>
                </a:lnTo>
                <a:lnTo>
                  <a:pt x="644537" y="60325"/>
                </a:lnTo>
                <a:close/>
              </a:path>
              <a:path w="769619" h="617219">
                <a:moveTo>
                  <a:pt x="656729" y="88519"/>
                </a:moveTo>
                <a:lnTo>
                  <a:pt x="645680" y="96265"/>
                </a:lnTo>
                <a:lnTo>
                  <a:pt x="677811" y="170434"/>
                </a:lnTo>
                <a:lnTo>
                  <a:pt x="688733" y="162560"/>
                </a:lnTo>
                <a:lnTo>
                  <a:pt x="656729" y="88519"/>
                </a:lnTo>
                <a:close/>
              </a:path>
              <a:path w="769619" h="617219">
                <a:moveTo>
                  <a:pt x="692702" y="85978"/>
                </a:moveTo>
                <a:lnTo>
                  <a:pt x="678319" y="85978"/>
                </a:lnTo>
                <a:lnTo>
                  <a:pt x="699528" y="134874"/>
                </a:lnTo>
                <a:lnTo>
                  <a:pt x="701306" y="138557"/>
                </a:lnTo>
                <a:lnTo>
                  <a:pt x="702322" y="139953"/>
                </a:lnTo>
                <a:lnTo>
                  <a:pt x="704227" y="142748"/>
                </a:lnTo>
                <a:lnTo>
                  <a:pt x="706767" y="144272"/>
                </a:lnTo>
                <a:lnTo>
                  <a:pt x="714006" y="144907"/>
                </a:lnTo>
                <a:lnTo>
                  <a:pt x="718197" y="143510"/>
                </a:lnTo>
                <a:lnTo>
                  <a:pt x="722642" y="140462"/>
                </a:lnTo>
                <a:lnTo>
                  <a:pt x="725055" y="138684"/>
                </a:lnTo>
                <a:lnTo>
                  <a:pt x="727341" y="136525"/>
                </a:lnTo>
                <a:lnTo>
                  <a:pt x="729500" y="133985"/>
                </a:lnTo>
                <a:lnTo>
                  <a:pt x="728073" y="130683"/>
                </a:lnTo>
                <a:lnTo>
                  <a:pt x="715911" y="130683"/>
                </a:lnTo>
                <a:lnTo>
                  <a:pt x="713371" y="130428"/>
                </a:lnTo>
                <a:lnTo>
                  <a:pt x="707021" y="119252"/>
                </a:lnTo>
                <a:lnTo>
                  <a:pt x="692702" y="85978"/>
                </a:lnTo>
                <a:close/>
              </a:path>
              <a:path w="769619" h="617219">
                <a:moveTo>
                  <a:pt x="725055" y="123698"/>
                </a:moveTo>
                <a:lnTo>
                  <a:pt x="715911" y="130683"/>
                </a:lnTo>
                <a:lnTo>
                  <a:pt x="728073" y="130683"/>
                </a:lnTo>
                <a:lnTo>
                  <a:pt x="725055" y="123698"/>
                </a:lnTo>
                <a:close/>
              </a:path>
              <a:path w="769619" h="617219">
                <a:moveTo>
                  <a:pt x="763282" y="91439"/>
                </a:moveTo>
                <a:lnTo>
                  <a:pt x="750836" y="100202"/>
                </a:lnTo>
                <a:lnTo>
                  <a:pt x="757059" y="114553"/>
                </a:lnTo>
                <a:lnTo>
                  <a:pt x="769505" y="105790"/>
                </a:lnTo>
                <a:lnTo>
                  <a:pt x="763282" y="91439"/>
                </a:lnTo>
                <a:close/>
              </a:path>
              <a:path w="769619" h="617219">
                <a:moveTo>
                  <a:pt x="673493" y="41528"/>
                </a:moveTo>
                <a:lnTo>
                  <a:pt x="666254" y="58038"/>
                </a:lnTo>
                <a:lnTo>
                  <a:pt x="674128" y="76326"/>
                </a:lnTo>
                <a:lnTo>
                  <a:pt x="665365" y="82423"/>
                </a:lnTo>
                <a:lnTo>
                  <a:pt x="669683" y="92201"/>
                </a:lnTo>
                <a:lnTo>
                  <a:pt x="678319" y="85978"/>
                </a:lnTo>
                <a:lnTo>
                  <a:pt x="692702" y="85978"/>
                </a:lnTo>
                <a:lnTo>
                  <a:pt x="689368" y="78232"/>
                </a:lnTo>
                <a:lnTo>
                  <a:pt x="700163" y="70738"/>
                </a:lnTo>
                <a:lnTo>
                  <a:pt x="699196" y="68452"/>
                </a:lnTo>
                <a:lnTo>
                  <a:pt x="685177" y="68452"/>
                </a:lnTo>
                <a:lnTo>
                  <a:pt x="673493" y="41528"/>
                </a:lnTo>
                <a:close/>
              </a:path>
              <a:path w="769619" h="617219">
                <a:moveTo>
                  <a:pt x="758021" y="11684"/>
                </a:moveTo>
                <a:lnTo>
                  <a:pt x="731659" y="11684"/>
                </a:lnTo>
                <a:lnTo>
                  <a:pt x="736104" y="12191"/>
                </a:lnTo>
                <a:lnTo>
                  <a:pt x="740549" y="12826"/>
                </a:lnTo>
                <a:lnTo>
                  <a:pt x="743851" y="14605"/>
                </a:lnTo>
                <a:lnTo>
                  <a:pt x="746137" y="17907"/>
                </a:lnTo>
                <a:lnTo>
                  <a:pt x="747915" y="20320"/>
                </a:lnTo>
                <a:lnTo>
                  <a:pt x="748931" y="23622"/>
                </a:lnTo>
                <a:lnTo>
                  <a:pt x="749312" y="27686"/>
                </a:lnTo>
                <a:lnTo>
                  <a:pt x="749566" y="31623"/>
                </a:lnTo>
                <a:lnTo>
                  <a:pt x="748550" y="37973"/>
                </a:lnTo>
                <a:lnTo>
                  <a:pt x="746137" y="46736"/>
                </a:lnTo>
                <a:lnTo>
                  <a:pt x="743597" y="55372"/>
                </a:lnTo>
                <a:lnTo>
                  <a:pt x="742200" y="61087"/>
                </a:lnTo>
                <a:lnTo>
                  <a:pt x="741946" y="63881"/>
                </a:lnTo>
                <a:lnTo>
                  <a:pt x="741465" y="68452"/>
                </a:lnTo>
                <a:lnTo>
                  <a:pt x="741449" y="69087"/>
                </a:lnTo>
                <a:lnTo>
                  <a:pt x="741565" y="73025"/>
                </a:lnTo>
                <a:lnTo>
                  <a:pt x="742327" y="76835"/>
                </a:lnTo>
                <a:lnTo>
                  <a:pt x="742962" y="80518"/>
                </a:lnTo>
                <a:lnTo>
                  <a:pt x="744486" y="84455"/>
                </a:lnTo>
                <a:lnTo>
                  <a:pt x="746645" y="88391"/>
                </a:lnTo>
                <a:lnTo>
                  <a:pt x="757059" y="81025"/>
                </a:lnTo>
                <a:lnTo>
                  <a:pt x="754900" y="76581"/>
                </a:lnTo>
                <a:lnTo>
                  <a:pt x="753868" y="73025"/>
                </a:lnTo>
                <a:lnTo>
                  <a:pt x="753630" y="65405"/>
                </a:lnTo>
                <a:lnTo>
                  <a:pt x="754773" y="59689"/>
                </a:lnTo>
                <a:lnTo>
                  <a:pt x="760389" y="39750"/>
                </a:lnTo>
                <a:lnTo>
                  <a:pt x="762139" y="31750"/>
                </a:lnTo>
                <a:lnTo>
                  <a:pt x="762266" y="27050"/>
                </a:lnTo>
                <a:lnTo>
                  <a:pt x="762393" y="20827"/>
                </a:lnTo>
                <a:lnTo>
                  <a:pt x="760742" y="15494"/>
                </a:lnTo>
                <a:lnTo>
                  <a:pt x="758021" y="11684"/>
                </a:lnTo>
                <a:close/>
              </a:path>
              <a:path w="769619" h="617219">
                <a:moveTo>
                  <a:pt x="695972" y="60833"/>
                </a:moveTo>
                <a:lnTo>
                  <a:pt x="685177" y="68452"/>
                </a:lnTo>
                <a:lnTo>
                  <a:pt x="699196" y="68452"/>
                </a:lnTo>
                <a:lnTo>
                  <a:pt x="695972" y="60833"/>
                </a:lnTo>
                <a:close/>
              </a:path>
              <a:path w="769619" h="617219">
                <a:moveTo>
                  <a:pt x="737501" y="0"/>
                </a:moveTo>
                <a:lnTo>
                  <a:pt x="702957" y="26543"/>
                </a:lnTo>
                <a:lnTo>
                  <a:pt x="702063" y="33400"/>
                </a:lnTo>
                <a:lnTo>
                  <a:pt x="702306" y="39115"/>
                </a:lnTo>
                <a:lnTo>
                  <a:pt x="703797" y="45974"/>
                </a:lnTo>
                <a:lnTo>
                  <a:pt x="706513" y="53212"/>
                </a:lnTo>
                <a:lnTo>
                  <a:pt x="718832" y="47244"/>
                </a:lnTo>
                <a:lnTo>
                  <a:pt x="715022" y="39750"/>
                </a:lnTo>
                <a:lnTo>
                  <a:pt x="713625" y="33400"/>
                </a:lnTo>
                <a:lnTo>
                  <a:pt x="715657" y="23240"/>
                </a:lnTo>
                <a:lnTo>
                  <a:pt x="718451" y="19176"/>
                </a:lnTo>
                <a:lnTo>
                  <a:pt x="723150" y="15875"/>
                </a:lnTo>
                <a:lnTo>
                  <a:pt x="727341" y="12826"/>
                </a:lnTo>
                <a:lnTo>
                  <a:pt x="731659" y="11684"/>
                </a:lnTo>
                <a:lnTo>
                  <a:pt x="758021" y="11684"/>
                </a:lnTo>
                <a:lnTo>
                  <a:pt x="755027" y="7365"/>
                </a:lnTo>
                <a:lnTo>
                  <a:pt x="751471" y="4445"/>
                </a:lnTo>
                <a:lnTo>
                  <a:pt x="747026" y="2539"/>
                </a:lnTo>
                <a:lnTo>
                  <a:pt x="742454" y="508"/>
                </a:lnTo>
                <a:lnTo>
                  <a:pt x="7375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6" name="object 10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094357" y="683894"/>
            <a:ext cx="4209415" cy="1256156"/>
          </a:xfrm>
          <a:prstGeom prst="rect">
            <a:avLst/>
          </a:prstGeom>
        </p:spPr>
      </p:pic>
      <p:pic>
        <p:nvPicPr>
          <p:cNvPr id="107" name="object 10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607175" y="635508"/>
            <a:ext cx="2314448" cy="1150746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59242" y="4920234"/>
            <a:ext cx="872606" cy="677582"/>
          </a:xfrm>
          <a:prstGeom prst="rect">
            <a:avLst/>
          </a:prstGeom>
        </p:spPr>
      </p:pic>
      <p:pic>
        <p:nvPicPr>
          <p:cNvPr id="109" name="object 10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40383" y="4900832"/>
            <a:ext cx="872362" cy="799574"/>
          </a:xfrm>
          <a:prstGeom prst="rect">
            <a:avLst/>
          </a:prstGeom>
        </p:spPr>
      </p:pic>
      <p:pic>
        <p:nvPicPr>
          <p:cNvPr id="110" name="object 11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740532" y="4872354"/>
            <a:ext cx="1002283" cy="908494"/>
          </a:xfrm>
          <a:prstGeom prst="rect">
            <a:avLst/>
          </a:prstGeom>
        </p:spPr>
      </p:pic>
      <p:pic>
        <p:nvPicPr>
          <p:cNvPr id="111" name="object 11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016060" y="5040757"/>
            <a:ext cx="1088192" cy="830211"/>
          </a:xfrm>
          <a:prstGeom prst="rect">
            <a:avLst/>
          </a:prstGeom>
        </p:spPr>
      </p:pic>
      <p:pic>
        <p:nvPicPr>
          <p:cNvPr id="112" name="object 11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300027" y="4943602"/>
            <a:ext cx="885123" cy="687171"/>
          </a:xfrm>
          <a:prstGeom prst="rect">
            <a:avLst/>
          </a:prstGeom>
        </p:spPr>
      </p:pic>
      <p:sp>
        <p:nvSpPr>
          <p:cNvPr id="113" name="object 1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34" y="180847"/>
            <a:ext cx="56921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BES</a:t>
            </a:r>
            <a:r>
              <a:rPr dirty="0" spc="-30"/>
              <a:t> </a:t>
            </a:r>
            <a:r>
              <a:rPr dirty="0"/>
              <a:t>Phases </a:t>
            </a:r>
            <a:r>
              <a:rPr dirty="0" spc="-5"/>
              <a:t>Duration</a:t>
            </a:r>
            <a:r>
              <a:rPr dirty="0" spc="-35"/>
              <a:t> </a:t>
            </a:r>
            <a:r>
              <a:rPr dirty="0"/>
              <a:t>(Approx.)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6719" y="1217675"/>
            <a:ext cx="8158480" cy="3759835"/>
            <a:chOff x="426719" y="1217675"/>
            <a:chExt cx="8158480" cy="37598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719" y="1569719"/>
              <a:ext cx="8157968" cy="34076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191755" y="1217675"/>
              <a:ext cx="949960" cy="314325"/>
            </a:xfrm>
            <a:custGeom>
              <a:avLst/>
              <a:gdLst/>
              <a:ahLst/>
              <a:cxnLst/>
              <a:rect l="l" t="t" r="r" b="b"/>
              <a:pathLst>
                <a:path w="949959" h="314325">
                  <a:moveTo>
                    <a:pt x="949451" y="0"/>
                  </a:moveTo>
                  <a:lnTo>
                    <a:pt x="0" y="0"/>
                  </a:lnTo>
                  <a:lnTo>
                    <a:pt x="0" y="313944"/>
                  </a:lnTo>
                  <a:lnTo>
                    <a:pt x="949451" y="313944"/>
                  </a:lnTo>
                  <a:lnTo>
                    <a:pt x="949451" y="0"/>
                  </a:lnTo>
                  <a:close/>
                </a:path>
              </a:pathLst>
            </a:custGeom>
            <a:solidFill>
              <a:srgbClr val="D19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937260" y="1156716"/>
            <a:ext cx="949960" cy="315595"/>
          </a:xfrm>
          <a:custGeom>
            <a:avLst/>
            <a:gdLst/>
            <a:ahLst/>
            <a:cxnLst/>
            <a:rect l="l" t="t" r="r" b="b"/>
            <a:pathLst>
              <a:path w="949960" h="315594">
                <a:moveTo>
                  <a:pt x="949452" y="0"/>
                </a:moveTo>
                <a:lnTo>
                  <a:pt x="0" y="0"/>
                </a:lnTo>
                <a:lnTo>
                  <a:pt x="0" y="315467"/>
                </a:lnTo>
                <a:lnTo>
                  <a:pt x="949452" y="315467"/>
                </a:lnTo>
                <a:lnTo>
                  <a:pt x="949452" y="0"/>
                </a:lnTo>
                <a:close/>
              </a:path>
            </a:pathLst>
          </a:custGeom>
          <a:solidFill>
            <a:srgbClr val="D1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65252" y="1204340"/>
            <a:ext cx="2020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9770" algn="l"/>
                <a:tab pos="2007235" algn="l"/>
              </a:tabLst>
            </a:pPr>
            <a:r>
              <a:rPr dirty="0" sz="1200" strike="sngStrike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trike="sngStrike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1200" spc="-5" strike="sngStrike">
                <a:solidFill>
                  <a:srgbClr val="FFFFFF"/>
                </a:solidFill>
                <a:latin typeface="Arial MT"/>
                <a:cs typeface="Arial MT"/>
              </a:rPr>
              <a:t>12-36</a:t>
            </a:r>
            <a:r>
              <a:rPr dirty="0" sz="1200" spc="-65" strike="sngStrike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trike="sngStrike">
                <a:solidFill>
                  <a:srgbClr val="FFFFFF"/>
                </a:solidFill>
                <a:latin typeface="Arial MT"/>
                <a:cs typeface="Arial MT"/>
              </a:rPr>
              <a:t>mo.	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95016" y="1168908"/>
            <a:ext cx="728980" cy="315595"/>
          </a:xfrm>
          <a:custGeom>
            <a:avLst/>
            <a:gdLst/>
            <a:ahLst/>
            <a:cxnLst/>
            <a:rect l="l" t="t" r="r" b="b"/>
            <a:pathLst>
              <a:path w="728979" h="315594">
                <a:moveTo>
                  <a:pt x="728471" y="0"/>
                </a:moveTo>
                <a:lnTo>
                  <a:pt x="0" y="0"/>
                </a:lnTo>
                <a:lnTo>
                  <a:pt x="0" y="315467"/>
                </a:lnTo>
                <a:lnTo>
                  <a:pt x="728471" y="315467"/>
                </a:lnTo>
                <a:lnTo>
                  <a:pt x="728471" y="0"/>
                </a:lnTo>
                <a:close/>
              </a:path>
            </a:pathLst>
          </a:custGeom>
          <a:solidFill>
            <a:srgbClr val="D1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628392" y="1216533"/>
            <a:ext cx="10058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4005" algn="l"/>
                <a:tab pos="992505" algn="l"/>
              </a:tabLst>
            </a:pPr>
            <a:r>
              <a:rPr dirty="0" sz="1200" strike="sngStrike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trike="sngStrike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1200" spc="-5" strike="sngStrike">
                <a:solidFill>
                  <a:srgbClr val="FFFFFF"/>
                </a:solidFill>
                <a:latin typeface="Arial MT"/>
                <a:cs typeface="Arial MT"/>
              </a:rPr>
              <a:t>12</a:t>
            </a:r>
            <a:r>
              <a:rPr dirty="0" sz="1200" spc="-50" strike="sngStrike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trike="sngStrike">
                <a:solidFill>
                  <a:srgbClr val="FFFFFF"/>
                </a:solidFill>
                <a:latin typeface="Arial MT"/>
                <a:cs typeface="Arial MT"/>
              </a:rPr>
              <a:t>mo.	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16779" y="1193291"/>
            <a:ext cx="949960" cy="314325"/>
          </a:xfrm>
          <a:custGeom>
            <a:avLst/>
            <a:gdLst/>
            <a:ahLst/>
            <a:cxnLst/>
            <a:rect l="l" t="t" r="r" b="b"/>
            <a:pathLst>
              <a:path w="949960" h="314325">
                <a:moveTo>
                  <a:pt x="949451" y="0"/>
                </a:moveTo>
                <a:lnTo>
                  <a:pt x="0" y="0"/>
                </a:lnTo>
                <a:lnTo>
                  <a:pt x="0" y="313943"/>
                </a:lnTo>
                <a:lnTo>
                  <a:pt x="949451" y="313943"/>
                </a:lnTo>
                <a:lnTo>
                  <a:pt x="949451" y="0"/>
                </a:lnTo>
                <a:close/>
              </a:path>
            </a:pathLst>
          </a:custGeom>
          <a:solidFill>
            <a:srgbClr val="D1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38447" y="1240282"/>
            <a:ext cx="27584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6475" algn="l"/>
                <a:tab pos="2745105" algn="l"/>
              </a:tabLst>
            </a:pPr>
            <a:r>
              <a:rPr dirty="0" sz="1200" strike="sngStrike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trike="sngStrike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1200" spc="-5" strike="sngStrike">
                <a:solidFill>
                  <a:srgbClr val="FFFFFF"/>
                </a:solidFill>
                <a:latin typeface="Arial MT"/>
                <a:cs typeface="Arial MT"/>
              </a:rPr>
              <a:t>12-24</a:t>
            </a:r>
            <a:r>
              <a:rPr dirty="0" sz="1200" spc="-65" strike="sngStrike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trike="sngStrike">
                <a:solidFill>
                  <a:srgbClr val="FFFFFF"/>
                </a:solidFill>
                <a:latin typeface="Arial MT"/>
                <a:cs typeface="Arial MT"/>
              </a:rPr>
              <a:t>mo.	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63004" y="1264158"/>
            <a:ext cx="15557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7530" algn="l"/>
                <a:tab pos="1542415" algn="l"/>
              </a:tabLst>
            </a:pPr>
            <a:r>
              <a:rPr dirty="0" sz="1200" strike="sngStrike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trike="sngStrike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1200" spc="-5" strike="sngStrike">
                <a:solidFill>
                  <a:srgbClr val="FFFFFF"/>
                </a:solidFill>
                <a:latin typeface="Arial MT"/>
                <a:cs typeface="Arial MT"/>
              </a:rPr>
              <a:t>24-36</a:t>
            </a:r>
            <a:r>
              <a:rPr dirty="0" sz="1200" spc="-65" strike="sngStrike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trike="sngStrike">
                <a:solidFill>
                  <a:srgbClr val="FFFFFF"/>
                </a:solidFill>
                <a:latin typeface="Arial MT"/>
                <a:cs typeface="Arial MT"/>
              </a:rPr>
              <a:t>mo.	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34" y="180847"/>
            <a:ext cx="34550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Aircraft</a:t>
            </a:r>
            <a:r>
              <a:rPr dirty="0" spc="-35"/>
              <a:t> </a:t>
            </a:r>
            <a:r>
              <a:rPr dirty="0" spc="-5"/>
              <a:t>Life</a:t>
            </a:r>
            <a:r>
              <a:rPr dirty="0" spc="-20"/>
              <a:t> </a:t>
            </a:r>
            <a:r>
              <a:rPr dirty="0" spc="-5"/>
              <a:t>Stages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231" y="2353841"/>
            <a:ext cx="2104497" cy="87935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37743" y="1562100"/>
            <a:ext cx="8371840" cy="181610"/>
            <a:chOff x="237743" y="1562100"/>
            <a:chExt cx="8371840" cy="181610"/>
          </a:xfrm>
        </p:grpSpPr>
        <p:sp>
          <p:nvSpPr>
            <p:cNvPr id="5" name="object 5"/>
            <p:cNvSpPr/>
            <p:nvPr/>
          </p:nvSpPr>
          <p:spPr>
            <a:xfrm>
              <a:off x="426719" y="1615439"/>
              <a:ext cx="7992745" cy="76200"/>
            </a:xfrm>
            <a:custGeom>
              <a:avLst/>
              <a:gdLst/>
              <a:ahLst/>
              <a:cxnLst/>
              <a:rect l="l" t="t" r="r" b="b"/>
              <a:pathLst>
                <a:path w="7992745" h="76200">
                  <a:moveTo>
                    <a:pt x="7916545" y="0"/>
                  </a:moveTo>
                  <a:lnTo>
                    <a:pt x="7916545" y="76200"/>
                  </a:lnTo>
                  <a:lnTo>
                    <a:pt x="7980045" y="44450"/>
                  </a:lnTo>
                  <a:lnTo>
                    <a:pt x="7929245" y="44450"/>
                  </a:lnTo>
                  <a:lnTo>
                    <a:pt x="7929245" y="31750"/>
                  </a:lnTo>
                  <a:lnTo>
                    <a:pt x="7980045" y="31750"/>
                  </a:lnTo>
                  <a:lnTo>
                    <a:pt x="7916545" y="0"/>
                  </a:lnTo>
                  <a:close/>
                </a:path>
                <a:path w="7992745" h="76200">
                  <a:moveTo>
                    <a:pt x="791654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916545" y="44450"/>
                  </a:lnTo>
                  <a:lnTo>
                    <a:pt x="7916545" y="31750"/>
                  </a:lnTo>
                  <a:close/>
                </a:path>
                <a:path w="7992745" h="76200">
                  <a:moveTo>
                    <a:pt x="7980045" y="31750"/>
                  </a:moveTo>
                  <a:lnTo>
                    <a:pt x="7929245" y="31750"/>
                  </a:lnTo>
                  <a:lnTo>
                    <a:pt x="7929245" y="44450"/>
                  </a:lnTo>
                  <a:lnTo>
                    <a:pt x="7980045" y="44450"/>
                  </a:lnTo>
                  <a:lnTo>
                    <a:pt x="7992745" y="38100"/>
                  </a:lnTo>
                  <a:lnTo>
                    <a:pt x="7980045" y="31750"/>
                  </a:lnTo>
                  <a:close/>
                </a:path>
              </a:pathLst>
            </a:custGeom>
            <a:solidFill>
              <a:srgbClr val="D19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743" y="1562100"/>
              <a:ext cx="188976" cy="1813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9864" y="1562100"/>
              <a:ext cx="190500" cy="1813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1347" y="1562100"/>
              <a:ext cx="188975" cy="1813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20100" y="1562100"/>
              <a:ext cx="188975" cy="18135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11530" y="1105916"/>
            <a:ext cx="12928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003D51"/>
                </a:solidFill>
                <a:latin typeface="Arial"/>
                <a:cs typeface="Arial"/>
              </a:rPr>
              <a:t>Development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79775" y="1105916"/>
            <a:ext cx="10610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3D51"/>
                </a:solidFill>
                <a:latin typeface="Arial"/>
                <a:cs typeface="Arial"/>
              </a:rPr>
              <a:t>Sustaini</a:t>
            </a:r>
            <a:r>
              <a:rPr dirty="0" sz="1600" spc="-15" b="1">
                <a:solidFill>
                  <a:srgbClr val="003D51"/>
                </a:solidFill>
                <a:latin typeface="Arial"/>
                <a:cs typeface="Arial"/>
              </a:rPr>
              <a:t>n</a:t>
            </a:r>
            <a:r>
              <a:rPr dirty="0" sz="1600" spc="-5" b="1">
                <a:solidFill>
                  <a:srgbClr val="003D51"/>
                </a:solidFill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98995" y="1105916"/>
            <a:ext cx="7232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003D51"/>
                </a:solidFill>
                <a:latin typeface="Arial"/>
                <a:cs typeface="Arial"/>
              </a:rPr>
              <a:t>Le</a:t>
            </a:r>
            <a:r>
              <a:rPr dirty="0" sz="1600" spc="-15" b="1">
                <a:solidFill>
                  <a:srgbClr val="003D51"/>
                </a:solidFill>
                <a:latin typeface="Arial"/>
                <a:cs typeface="Arial"/>
              </a:rPr>
              <a:t>g</a:t>
            </a:r>
            <a:r>
              <a:rPr dirty="0" sz="1600" spc="-5" b="1">
                <a:solidFill>
                  <a:srgbClr val="003D51"/>
                </a:solidFill>
                <a:latin typeface="Arial"/>
                <a:cs typeface="Arial"/>
              </a:rPr>
              <a:t>acy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081" y="1814576"/>
            <a:ext cx="219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003D51"/>
                </a:solidFill>
                <a:latin typeface="Arial MT"/>
                <a:cs typeface="Arial MT"/>
              </a:rPr>
              <a:t>D1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47798" y="1809369"/>
            <a:ext cx="219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003D51"/>
                </a:solidFill>
                <a:latin typeface="Arial MT"/>
                <a:cs typeface="Arial MT"/>
              </a:rPr>
              <a:t>D6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2231" y="2014727"/>
            <a:ext cx="1722120" cy="1578610"/>
          </a:xfrm>
          <a:custGeom>
            <a:avLst/>
            <a:gdLst/>
            <a:ahLst/>
            <a:cxnLst/>
            <a:rect l="l" t="t" r="r" b="b"/>
            <a:pathLst>
              <a:path w="1722120" h="1578610">
                <a:moveTo>
                  <a:pt x="1722120" y="0"/>
                </a:moveTo>
                <a:lnTo>
                  <a:pt x="1722120" y="1578610"/>
                </a:lnTo>
              </a:path>
              <a:path w="1722120" h="1578610">
                <a:moveTo>
                  <a:pt x="0" y="0"/>
                </a:moveTo>
                <a:lnTo>
                  <a:pt x="0" y="1578610"/>
                </a:lnTo>
              </a:path>
            </a:pathLst>
          </a:custGeom>
          <a:ln w="6096">
            <a:solidFill>
              <a:srgbClr val="D19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685035" y="3623309"/>
            <a:ext cx="727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003D51"/>
                </a:solidFill>
                <a:latin typeface="Arial MT"/>
                <a:cs typeface="Arial MT"/>
              </a:rPr>
              <a:t>T</a:t>
            </a:r>
            <a:r>
              <a:rPr dirty="0" sz="1200" spc="-15">
                <a:solidFill>
                  <a:srgbClr val="003D51"/>
                </a:solidFill>
                <a:latin typeface="Arial MT"/>
                <a:cs typeface="Arial MT"/>
              </a:rPr>
              <a:t>y</a:t>
            </a:r>
            <a:r>
              <a:rPr dirty="0" sz="1200" spc="-5">
                <a:solidFill>
                  <a:srgbClr val="003D51"/>
                </a:solidFill>
                <a:latin typeface="Arial MT"/>
                <a:cs typeface="Arial MT"/>
              </a:rPr>
              <a:t>pe</a:t>
            </a:r>
            <a:r>
              <a:rPr dirty="0" sz="1200" spc="-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03D51"/>
                </a:solidFill>
                <a:latin typeface="Arial MT"/>
                <a:cs typeface="Arial MT"/>
              </a:rPr>
              <a:t>Cert.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34839" y="1866391"/>
            <a:ext cx="12141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3D51"/>
                </a:solidFill>
                <a:latin typeface="Arial MT"/>
                <a:cs typeface="Arial MT"/>
              </a:rPr>
              <a:t>Out</a:t>
            </a:r>
            <a:r>
              <a:rPr dirty="0" sz="1200" spc="-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03D51"/>
                </a:solidFill>
                <a:latin typeface="Arial MT"/>
                <a:cs typeface="Arial MT"/>
              </a:rPr>
              <a:t>of</a:t>
            </a:r>
            <a:r>
              <a:rPr dirty="0" sz="1200" spc="-3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003D51"/>
                </a:solidFill>
                <a:latin typeface="Arial MT"/>
                <a:cs typeface="Arial MT"/>
              </a:rPr>
              <a:t>Production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35493" y="1867027"/>
            <a:ext cx="7556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3D51"/>
                </a:solidFill>
                <a:latin typeface="Arial MT"/>
                <a:cs typeface="Arial MT"/>
              </a:rPr>
              <a:t>End</a:t>
            </a:r>
            <a:r>
              <a:rPr dirty="0" sz="1200" spc="-5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03D51"/>
                </a:solidFill>
                <a:latin typeface="Arial MT"/>
                <a:cs typeface="Arial MT"/>
              </a:rPr>
              <a:t>of</a:t>
            </a:r>
            <a:r>
              <a:rPr dirty="0" sz="1200" spc="-3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03D51"/>
                </a:solidFill>
                <a:latin typeface="Arial MT"/>
                <a:cs typeface="Arial MT"/>
              </a:rPr>
              <a:t>Life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49423" y="4037076"/>
            <a:ext cx="6309360" cy="1615440"/>
          </a:xfrm>
          <a:custGeom>
            <a:avLst/>
            <a:gdLst/>
            <a:ahLst/>
            <a:cxnLst/>
            <a:rect l="l" t="t" r="r" b="b"/>
            <a:pathLst>
              <a:path w="6309359" h="1615439">
                <a:moveTo>
                  <a:pt x="6309359" y="0"/>
                </a:moveTo>
                <a:lnTo>
                  <a:pt x="6308660" y="51280"/>
                </a:lnTo>
                <a:lnTo>
                  <a:pt x="6306574" y="102162"/>
                </a:lnTo>
                <a:lnTo>
                  <a:pt x="6303124" y="152621"/>
                </a:lnTo>
                <a:lnTo>
                  <a:pt x="6298329" y="202635"/>
                </a:lnTo>
                <a:lnTo>
                  <a:pt x="6292210" y="252180"/>
                </a:lnTo>
                <a:lnTo>
                  <a:pt x="6284789" y="301231"/>
                </a:lnTo>
                <a:lnTo>
                  <a:pt x="6276086" y="349766"/>
                </a:lnTo>
                <a:lnTo>
                  <a:pt x="6266121" y="397760"/>
                </a:lnTo>
                <a:lnTo>
                  <a:pt x="6254916" y="445191"/>
                </a:lnTo>
                <a:lnTo>
                  <a:pt x="6242491" y="492033"/>
                </a:lnTo>
                <a:lnTo>
                  <a:pt x="6228867" y="538265"/>
                </a:lnTo>
                <a:lnTo>
                  <a:pt x="6214064" y="583861"/>
                </a:lnTo>
                <a:lnTo>
                  <a:pt x="6198104" y="628798"/>
                </a:lnTo>
                <a:lnTo>
                  <a:pt x="6181006" y="673054"/>
                </a:lnTo>
                <a:lnTo>
                  <a:pt x="6162793" y="716603"/>
                </a:lnTo>
                <a:lnTo>
                  <a:pt x="6143484" y="759423"/>
                </a:lnTo>
                <a:lnTo>
                  <a:pt x="6123100" y="801489"/>
                </a:lnTo>
                <a:lnTo>
                  <a:pt x="6101662" y="842778"/>
                </a:lnTo>
                <a:lnTo>
                  <a:pt x="6079191" y="883267"/>
                </a:lnTo>
                <a:lnTo>
                  <a:pt x="6055708" y="922932"/>
                </a:lnTo>
                <a:lnTo>
                  <a:pt x="6031232" y="961748"/>
                </a:lnTo>
                <a:lnTo>
                  <a:pt x="6005786" y="999693"/>
                </a:lnTo>
                <a:lnTo>
                  <a:pt x="5979389" y="1036743"/>
                </a:lnTo>
                <a:lnTo>
                  <a:pt x="5952063" y="1072874"/>
                </a:lnTo>
                <a:lnTo>
                  <a:pt x="5923828" y="1108063"/>
                </a:lnTo>
                <a:lnTo>
                  <a:pt x="5894705" y="1142285"/>
                </a:lnTo>
                <a:lnTo>
                  <a:pt x="5864714" y="1175518"/>
                </a:lnTo>
                <a:lnTo>
                  <a:pt x="5833876" y="1207737"/>
                </a:lnTo>
                <a:lnTo>
                  <a:pt x="5802213" y="1238918"/>
                </a:lnTo>
                <a:lnTo>
                  <a:pt x="5769745" y="1269039"/>
                </a:lnTo>
                <a:lnTo>
                  <a:pt x="5736492" y="1298076"/>
                </a:lnTo>
                <a:lnTo>
                  <a:pt x="5702475" y="1326004"/>
                </a:lnTo>
                <a:lnTo>
                  <a:pt x="5667715" y="1352801"/>
                </a:lnTo>
                <a:lnTo>
                  <a:pt x="5632233" y="1378442"/>
                </a:lnTo>
                <a:lnTo>
                  <a:pt x="5596050" y="1402904"/>
                </a:lnTo>
                <a:lnTo>
                  <a:pt x="5559186" y="1426164"/>
                </a:lnTo>
                <a:lnTo>
                  <a:pt x="5521661" y="1448197"/>
                </a:lnTo>
                <a:lnTo>
                  <a:pt x="5483498" y="1468980"/>
                </a:lnTo>
                <a:lnTo>
                  <a:pt x="5444716" y="1488489"/>
                </a:lnTo>
                <a:lnTo>
                  <a:pt x="5405336" y="1506701"/>
                </a:lnTo>
                <a:lnTo>
                  <a:pt x="5365379" y="1523592"/>
                </a:lnTo>
                <a:lnTo>
                  <a:pt x="5324865" y="1539138"/>
                </a:lnTo>
                <a:lnTo>
                  <a:pt x="5283816" y="1553316"/>
                </a:lnTo>
                <a:lnTo>
                  <a:pt x="5242252" y="1566102"/>
                </a:lnTo>
                <a:lnTo>
                  <a:pt x="5200194" y="1577472"/>
                </a:lnTo>
                <a:lnTo>
                  <a:pt x="5157662" y="1587403"/>
                </a:lnTo>
                <a:lnTo>
                  <a:pt x="5114677" y="1595871"/>
                </a:lnTo>
                <a:lnTo>
                  <a:pt x="5071261" y="1602853"/>
                </a:lnTo>
                <a:lnTo>
                  <a:pt x="5027433" y="1608324"/>
                </a:lnTo>
                <a:lnTo>
                  <a:pt x="4983215" y="1612261"/>
                </a:lnTo>
                <a:lnTo>
                  <a:pt x="4938627" y="1614641"/>
                </a:lnTo>
                <a:lnTo>
                  <a:pt x="4893691" y="1615440"/>
                </a:lnTo>
                <a:lnTo>
                  <a:pt x="1415668" y="1615440"/>
                </a:lnTo>
                <a:lnTo>
                  <a:pt x="1370732" y="1614641"/>
                </a:lnTo>
                <a:lnTo>
                  <a:pt x="1326144" y="1612261"/>
                </a:lnTo>
                <a:lnTo>
                  <a:pt x="1281926" y="1608324"/>
                </a:lnTo>
                <a:lnTo>
                  <a:pt x="1238098" y="1602853"/>
                </a:lnTo>
                <a:lnTo>
                  <a:pt x="1194682" y="1595871"/>
                </a:lnTo>
                <a:lnTo>
                  <a:pt x="1151697" y="1587403"/>
                </a:lnTo>
                <a:lnTo>
                  <a:pt x="1109165" y="1577472"/>
                </a:lnTo>
                <a:lnTo>
                  <a:pt x="1067107" y="1566102"/>
                </a:lnTo>
                <a:lnTo>
                  <a:pt x="1025543" y="1553316"/>
                </a:lnTo>
                <a:lnTo>
                  <a:pt x="984494" y="1539138"/>
                </a:lnTo>
                <a:lnTo>
                  <a:pt x="943980" y="1523592"/>
                </a:lnTo>
                <a:lnTo>
                  <a:pt x="904023" y="1506701"/>
                </a:lnTo>
                <a:lnTo>
                  <a:pt x="864643" y="1488489"/>
                </a:lnTo>
                <a:lnTo>
                  <a:pt x="825861" y="1468980"/>
                </a:lnTo>
                <a:lnTo>
                  <a:pt x="787698" y="1448197"/>
                </a:lnTo>
                <a:lnTo>
                  <a:pt x="750173" y="1426164"/>
                </a:lnTo>
                <a:lnTo>
                  <a:pt x="713309" y="1402904"/>
                </a:lnTo>
                <a:lnTo>
                  <a:pt x="677126" y="1378442"/>
                </a:lnTo>
                <a:lnTo>
                  <a:pt x="641644" y="1352801"/>
                </a:lnTo>
                <a:lnTo>
                  <a:pt x="606884" y="1326004"/>
                </a:lnTo>
                <a:lnTo>
                  <a:pt x="572867" y="1298076"/>
                </a:lnTo>
                <a:lnTo>
                  <a:pt x="539614" y="1269039"/>
                </a:lnTo>
                <a:lnTo>
                  <a:pt x="507146" y="1238918"/>
                </a:lnTo>
                <a:lnTo>
                  <a:pt x="475483" y="1207737"/>
                </a:lnTo>
                <a:lnTo>
                  <a:pt x="444645" y="1175518"/>
                </a:lnTo>
                <a:lnTo>
                  <a:pt x="414655" y="1142285"/>
                </a:lnTo>
                <a:lnTo>
                  <a:pt x="385531" y="1108063"/>
                </a:lnTo>
                <a:lnTo>
                  <a:pt x="357296" y="1072874"/>
                </a:lnTo>
                <a:lnTo>
                  <a:pt x="329970" y="1036743"/>
                </a:lnTo>
                <a:lnTo>
                  <a:pt x="303573" y="999693"/>
                </a:lnTo>
                <a:lnTo>
                  <a:pt x="278127" y="961748"/>
                </a:lnTo>
                <a:lnTo>
                  <a:pt x="253651" y="922932"/>
                </a:lnTo>
                <a:lnTo>
                  <a:pt x="230168" y="883267"/>
                </a:lnTo>
                <a:lnTo>
                  <a:pt x="207697" y="842778"/>
                </a:lnTo>
                <a:lnTo>
                  <a:pt x="186259" y="801489"/>
                </a:lnTo>
                <a:lnTo>
                  <a:pt x="165875" y="759423"/>
                </a:lnTo>
                <a:lnTo>
                  <a:pt x="146566" y="716603"/>
                </a:lnTo>
                <a:lnTo>
                  <a:pt x="128353" y="673054"/>
                </a:lnTo>
                <a:lnTo>
                  <a:pt x="111255" y="628798"/>
                </a:lnTo>
                <a:lnTo>
                  <a:pt x="95295" y="583861"/>
                </a:lnTo>
                <a:lnTo>
                  <a:pt x="80492" y="538265"/>
                </a:lnTo>
                <a:lnTo>
                  <a:pt x="66868" y="492033"/>
                </a:lnTo>
                <a:lnTo>
                  <a:pt x="54443" y="445191"/>
                </a:lnTo>
                <a:lnTo>
                  <a:pt x="43238" y="397760"/>
                </a:lnTo>
                <a:lnTo>
                  <a:pt x="33273" y="349766"/>
                </a:lnTo>
                <a:lnTo>
                  <a:pt x="24570" y="301231"/>
                </a:lnTo>
                <a:lnTo>
                  <a:pt x="17149" y="252180"/>
                </a:lnTo>
                <a:lnTo>
                  <a:pt x="11030" y="202635"/>
                </a:lnTo>
                <a:lnTo>
                  <a:pt x="6235" y="152621"/>
                </a:lnTo>
                <a:lnTo>
                  <a:pt x="2785" y="102162"/>
                </a:lnTo>
                <a:lnTo>
                  <a:pt x="699" y="51280"/>
                </a:lnTo>
                <a:lnTo>
                  <a:pt x="0" y="0"/>
                </a:lnTo>
              </a:path>
            </a:pathLst>
          </a:custGeom>
          <a:ln w="6096">
            <a:solidFill>
              <a:srgbClr val="D19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220724" y="4037075"/>
            <a:ext cx="7338695" cy="1772920"/>
          </a:xfrm>
          <a:custGeom>
            <a:avLst/>
            <a:gdLst/>
            <a:ahLst/>
            <a:cxnLst/>
            <a:rect l="l" t="t" r="r" b="b"/>
            <a:pathLst>
              <a:path w="7338695" h="1772920">
                <a:moveTo>
                  <a:pt x="76200" y="76200"/>
                </a:move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31750" y="76200"/>
                </a:lnTo>
                <a:lnTo>
                  <a:pt x="31750" y="1734375"/>
                </a:lnTo>
                <a:lnTo>
                  <a:pt x="44450" y="1734375"/>
                </a:lnTo>
                <a:lnTo>
                  <a:pt x="44450" y="76200"/>
                </a:lnTo>
                <a:lnTo>
                  <a:pt x="76200" y="76200"/>
                </a:lnTo>
                <a:close/>
              </a:path>
              <a:path w="7338695" h="1772920">
                <a:moveTo>
                  <a:pt x="7338187" y="1734312"/>
                </a:moveTo>
                <a:lnTo>
                  <a:pt x="7325588" y="1728038"/>
                </a:lnTo>
                <a:lnTo>
                  <a:pt x="7261860" y="1696300"/>
                </a:lnTo>
                <a:lnTo>
                  <a:pt x="7261911" y="1728063"/>
                </a:lnTo>
                <a:lnTo>
                  <a:pt x="38087" y="1736471"/>
                </a:lnTo>
                <a:lnTo>
                  <a:pt x="38112" y="1749171"/>
                </a:lnTo>
                <a:lnTo>
                  <a:pt x="7261923" y="1740763"/>
                </a:lnTo>
                <a:lnTo>
                  <a:pt x="7261987" y="1772500"/>
                </a:lnTo>
                <a:lnTo>
                  <a:pt x="7338187" y="1734312"/>
                </a:lnTo>
                <a:close/>
              </a:path>
            </a:pathLst>
          </a:custGeom>
          <a:solidFill>
            <a:srgbClr val="003D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20426" y="4363377"/>
            <a:ext cx="153670" cy="1180465"/>
          </a:xfrm>
          <a:prstGeom prst="rect">
            <a:avLst/>
          </a:prstGeom>
        </p:spPr>
        <p:txBody>
          <a:bodyPr wrap="square" lIns="0" tIns="190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>
                <a:solidFill>
                  <a:srgbClr val="003D51"/>
                </a:solidFill>
                <a:latin typeface="Arial MT"/>
                <a:cs typeface="Arial MT"/>
              </a:rPr>
              <a:t>Increased</a:t>
            </a:r>
            <a:r>
              <a:rPr dirty="0" sz="900" spc="-6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003D51"/>
                </a:solidFill>
                <a:latin typeface="Arial MT"/>
                <a:cs typeface="Arial MT"/>
              </a:rPr>
              <a:t>Failure</a:t>
            </a:r>
            <a:r>
              <a:rPr dirty="0" sz="900" spc="-4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3D51"/>
                </a:solidFill>
                <a:latin typeface="Arial MT"/>
                <a:cs typeface="Arial MT"/>
              </a:rPr>
              <a:t>Rate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914893" y="5861100"/>
            <a:ext cx="2794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003D51"/>
                </a:solidFill>
                <a:latin typeface="Arial MT"/>
                <a:cs typeface="Arial MT"/>
              </a:rPr>
              <a:t>T</a:t>
            </a:r>
            <a:r>
              <a:rPr dirty="0" sz="900" spc="-5">
                <a:solidFill>
                  <a:srgbClr val="003D51"/>
                </a:solidFill>
                <a:latin typeface="Arial MT"/>
                <a:cs typeface="Arial MT"/>
              </a:rPr>
              <a:t>i</a:t>
            </a:r>
            <a:r>
              <a:rPr dirty="0" sz="900" spc="5">
                <a:solidFill>
                  <a:srgbClr val="003D51"/>
                </a:solidFill>
                <a:latin typeface="Arial MT"/>
                <a:cs typeface="Arial MT"/>
              </a:rPr>
              <a:t>m</a:t>
            </a:r>
            <a:r>
              <a:rPr dirty="0" sz="900" spc="-5">
                <a:solidFill>
                  <a:srgbClr val="003D51"/>
                </a:solidFill>
                <a:latin typeface="Arial MT"/>
                <a:cs typeface="Arial MT"/>
              </a:rPr>
              <a:t>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79623" y="4621148"/>
            <a:ext cx="16706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003D51"/>
                </a:solidFill>
                <a:latin typeface="Arial MT"/>
                <a:cs typeface="Arial MT"/>
              </a:rPr>
              <a:t>Early</a:t>
            </a:r>
            <a:r>
              <a:rPr dirty="0" sz="900" spc="-3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3D51"/>
                </a:solidFill>
                <a:latin typeface="Arial MT"/>
                <a:cs typeface="Arial MT"/>
              </a:rPr>
              <a:t>“Infant</a:t>
            </a:r>
            <a:r>
              <a:rPr dirty="0" sz="900" spc="-4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003D51"/>
                </a:solidFill>
                <a:latin typeface="Arial MT"/>
                <a:cs typeface="Arial MT"/>
              </a:rPr>
              <a:t>Mortalities”</a:t>
            </a:r>
            <a:r>
              <a:rPr dirty="0" sz="900" spc="-3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3D51"/>
                </a:solidFill>
                <a:latin typeface="Arial MT"/>
                <a:cs typeface="Arial MT"/>
              </a:rPr>
              <a:t>Failures </a:t>
            </a:r>
            <a:r>
              <a:rPr dirty="0" sz="900" spc="-23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3D51"/>
                </a:solidFill>
                <a:latin typeface="Arial MT"/>
                <a:cs typeface="Arial MT"/>
              </a:rPr>
              <a:t>Decreasing</a:t>
            </a:r>
            <a:r>
              <a:rPr dirty="0" sz="900" spc="-4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003D51"/>
                </a:solidFill>
                <a:latin typeface="Arial MT"/>
                <a:cs typeface="Arial MT"/>
              </a:rPr>
              <a:t>Failure</a:t>
            </a:r>
            <a:r>
              <a:rPr dirty="0" sz="900" spc="-2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3D51"/>
                </a:solidFill>
                <a:latin typeface="Arial MT"/>
                <a:cs typeface="Arial MT"/>
              </a:rPr>
              <a:t>Rate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25818" y="4621148"/>
            <a:ext cx="1206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solidFill>
                  <a:srgbClr val="003D51"/>
                </a:solidFill>
                <a:latin typeface="Arial MT"/>
                <a:cs typeface="Arial MT"/>
              </a:rPr>
              <a:t>End </a:t>
            </a:r>
            <a:r>
              <a:rPr dirty="0" sz="900">
                <a:solidFill>
                  <a:srgbClr val="003D51"/>
                </a:solidFill>
                <a:latin typeface="Arial MT"/>
                <a:cs typeface="Arial MT"/>
              </a:rPr>
              <a:t>of </a:t>
            </a:r>
            <a:r>
              <a:rPr dirty="0" sz="900" spc="-5">
                <a:solidFill>
                  <a:srgbClr val="003D51"/>
                </a:solidFill>
                <a:latin typeface="Arial MT"/>
                <a:cs typeface="Arial MT"/>
              </a:rPr>
              <a:t>life wear-out </a:t>
            </a:r>
            <a:r>
              <a:rPr dirty="0" sz="900">
                <a:solidFill>
                  <a:srgbClr val="003D51"/>
                </a:solidFill>
                <a:latin typeface="Arial MT"/>
                <a:cs typeface="Arial MT"/>
              </a:rPr>
              <a:t> Increasing</a:t>
            </a:r>
            <a:r>
              <a:rPr dirty="0" sz="900" spc="-6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900" spc="-5">
                <a:solidFill>
                  <a:srgbClr val="003D51"/>
                </a:solidFill>
                <a:latin typeface="Arial MT"/>
                <a:cs typeface="Arial MT"/>
              </a:rPr>
              <a:t>Failure</a:t>
            </a:r>
            <a:r>
              <a:rPr dirty="0" sz="900" spc="-5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003D51"/>
                </a:solidFill>
                <a:latin typeface="Arial MT"/>
                <a:cs typeface="Arial MT"/>
              </a:rPr>
              <a:t>Rate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88814" y="4160011"/>
            <a:ext cx="104584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003D51"/>
                </a:solidFill>
                <a:latin typeface="Arial"/>
                <a:cs typeface="Arial"/>
              </a:rPr>
              <a:t>The</a:t>
            </a:r>
            <a:r>
              <a:rPr dirty="0" sz="900" spc="-45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3D51"/>
                </a:solidFill>
                <a:latin typeface="Arial"/>
                <a:cs typeface="Arial"/>
              </a:rPr>
              <a:t>Bathtub</a:t>
            </a:r>
            <a:r>
              <a:rPr dirty="0" sz="900" spc="-45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900" spc="-5" b="1">
                <a:solidFill>
                  <a:srgbClr val="003D51"/>
                </a:solidFill>
                <a:latin typeface="Arial"/>
                <a:cs typeface="Arial"/>
              </a:rPr>
              <a:t>Curve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34" y="180847"/>
            <a:ext cx="33489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BES</a:t>
            </a:r>
            <a:r>
              <a:rPr dirty="0" spc="-50"/>
              <a:t> </a:t>
            </a:r>
            <a:r>
              <a:rPr dirty="0" spc="-5"/>
              <a:t>Key</a:t>
            </a:r>
            <a:r>
              <a:rPr dirty="0" spc="-30"/>
              <a:t> </a:t>
            </a:r>
            <a:r>
              <a:rPr dirty="0" spc="-5"/>
              <a:t>Elements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339" y="1059334"/>
            <a:ext cx="7979409" cy="363220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93040" algn="l"/>
              </a:tabLst>
            </a:pPr>
            <a:r>
              <a:rPr dirty="0" sz="1600" spc="-5" b="1">
                <a:solidFill>
                  <a:srgbClr val="C0C0C0"/>
                </a:solidFill>
                <a:latin typeface="Arial"/>
                <a:cs typeface="Arial"/>
              </a:rPr>
              <a:t>Phase</a:t>
            </a:r>
            <a:r>
              <a:rPr dirty="0" sz="1600" b="1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-</a:t>
            </a:r>
            <a:r>
              <a:rPr dirty="0" sz="1600" spc="-8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600" spc="-8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significant</a:t>
            </a:r>
            <a:r>
              <a:rPr dirty="0" sz="1600" spc="-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planned</a:t>
            </a:r>
            <a:r>
              <a:rPr dirty="0" sz="1600" spc="-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segment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of</a:t>
            </a:r>
            <a:r>
              <a:rPr dirty="0" sz="16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6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program</a:t>
            </a:r>
            <a:endParaRPr sz="1600">
              <a:latin typeface="Arial MT"/>
              <a:cs typeface="Arial MT"/>
            </a:endParaRPr>
          </a:p>
          <a:p>
            <a:pPr marL="192405" indent="-180340">
              <a:lnSpc>
                <a:spcPts val="1825"/>
              </a:lnSpc>
              <a:spcBef>
                <a:spcPts val="405"/>
              </a:spcBef>
              <a:buFont typeface="Arial MT"/>
              <a:buChar char="•"/>
              <a:tabLst>
                <a:tab pos="193040" algn="l"/>
              </a:tabLst>
            </a:pPr>
            <a:r>
              <a:rPr dirty="0" sz="1600" spc="-5" b="1">
                <a:solidFill>
                  <a:srgbClr val="C0C0C0"/>
                </a:solidFill>
                <a:latin typeface="Arial"/>
                <a:cs typeface="Arial"/>
              </a:rPr>
              <a:t>Milestone</a:t>
            </a:r>
            <a:r>
              <a:rPr dirty="0" sz="1600" spc="40" b="1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-</a:t>
            </a:r>
            <a:r>
              <a:rPr dirty="0" sz="1600" spc="-7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600" spc="-8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planned event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at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specific</a:t>
            </a:r>
            <a:r>
              <a:rPr dirty="0" sz="1600" spc="-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point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C0C0C0"/>
                </a:solidFill>
                <a:latin typeface="Arial MT"/>
                <a:cs typeface="Arial MT"/>
              </a:rPr>
              <a:t>in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the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program,</a:t>
            </a:r>
            <a:r>
              <a:rPr dirty="0" sz="1600" spc="3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that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provides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an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25"/>
              </a:lnSpc>
            </a:pP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opportunity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to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check</a:t>
            </a:r>
            <a:r>
              <a:rPr dirty="0" sz="16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progress,</a:t>
            </a:r>
            <a:r>
              <a:rPr dirty="0" sz="1600" spc="3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evaluate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plans, and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make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go/no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go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decisions</a:t>
            </a:r>
            <a:endParaRPr sz="1600">
              <a:latin typeface="Arial MT"/>
              <a:cs typeface="Arial MT"/>
            </a:endParaRPr>
          </a:p>
          <a:p>
            <a:pPr marL="12700" marR="916305">
              <a:lnSpc>
                <a:spcPts val="1730"/>
              </a:lnSpc>
              <a:spcBef>
                <a:spcPts val="625"/>
              </a:spcBef>
              <a:buFont typeface="Arial MT"/>
              <a:buChar char="•"/>
              <a:tabLst>
                <a:tab pos="193040" algn="l"/>
              </a:tabLst>
            </a:pPr>
            <a:r>
              <a:rPr dirty="0" sz="1600" spc="-5" b="1">
                <a:solidFill>
                  <a:srgbClr val="003D51"/>
                </a:solidFill>
                <a:latin typeface="Arial"/>
                <a:cs typeface="Arial"/>
              </a:rPr>
              <a:t>Process</a:t>
            </a:r>
            <a:r>
              <a:rPr dirty="0" sz="1600" spc="10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-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Diagram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of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customer</a:t>
            </a:r>
            <a:r>
              <a:rPr dirty="0" sz="1600" spc="3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and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supplier</a:t>
            </a:r>
            <a:r>
              <a:rPr dirty="0" sz="1600" spc="-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relationship </a:t>
            </a:r>
            <a:r>
              <a:rPr dirty="0" sz="1600" spc="-10">
                <a:solidFill>
                  <a:srgbClr val="003D51"/>
                </a:solidFill>
                <a:latin typeface="Arial MT"/>
                <a:cs typeface="Arial MT"/>
              </a:rPr>
              <a:t>with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sequence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of </a:t>
            </a:r>
            <a:r>
              <a:rPr dirty="0" sz="1600" spc="-43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activities/tasks</a:t>
            </a:r>
            <a:r>
              <a:rPr dirty="0" sz="1600" spc="-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to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produce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deliverable</a:t>
            </a:r>
            <a:r>
              <a:rPr dirty="0" sz="1600" spc="-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for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particular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process</a:t>
            </a:r>
            <a:endParaRPr sz="1600">
              <a:latin typeface="Arial MT"/>
              <a:cs typeface="Arial MT"/>
            </a:endParaRPr>
          </a:p>
          <a:p>
            <a:pPr marL="12700" marR="739775">
              <a:lnSpc>
                <a:spcPts val="1730"/>
              </a:lnSpc>
              <a:spcBef>
                <a:spcPts val="595"/>
              </a:spcBef>
              <a:buFont typeface="Arial MT"/>
              <a:buChar char="•"/>
              <a:tabLst>
                <a:tab pos="193040" algn="l"/>
              </a:tabLst>
            </a:pPr>
            <a:r>
              <a:rPr dirty="0" sz="1600" spc="-5" b="1">
                <a:solidFill>
                  <a:srgbClr val="C0C0C0"/>
                </a:solidFill>
                <a:latin typeface="Arial"/>
                <a:cs typeface="Arial"/>
              </a:rPr>
              <a:t>Function</a:t>
            </a:r>
            <a:r>
              <a:rPr dirty="0" sz="1600" spc="35" b="1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-</a:t>
            </a:r>
            <a:r>
              <a:rPr dirty="0" sz="16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Expertise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within</a:t>
            </a:r>
            <a:r>
              <a:rPr dirty="0" sz="16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discipline</a:t>
            </a:r>
            <a:r>
              <a:rPr dirty="0" sz="1600" spc="-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led</a:t>
            </a:r>
            <a:r>
              <a:rPr dirty="0" sz="1600" spc="-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by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Core</a:t>
            </a:r>
            <a:r>
              <a:rPr dirty="0" sz="16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Function</a:t>
            </a:r>
            <a:r>
              <a:rPr dirty="0" sz="16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Champion[s]</a:t>
            </a:r>
            <a:r>
              <a:rPr dirty="0" sz="16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and </a:t>
            </a:r>
            <a:r>
              <a:rPr dirty="0" sz="1600" spc="-43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represented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at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all</a:t>
            </a:r>
            <a:r>
              <a:rPr dirty="0" sz="1600" spc="-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Business</a:t>
            </a:r>
            <a:r>
              <a:rPr dirty="0" sz="1600" spc="-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Unit programs</a:t>
            </a:r>
            <a:r>
              <a:rPr dirty="0" sz="1600" spc="3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by</a:t>
            </a:r>
            <a:r>
              <a:rPr dirty="0" sz="16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Business</a:t>
            </a:r>
            <a:r>
              <a:rPr dirty="0" sz="1600" spc="-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Unit Experts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ts val="1730"/>
              </a:lnSpc>
              <a:spcBef>
                <a:spcPts val="600"/>
              </a:spcBef>
              <a:buFont typeface="Arial MT"/>
              <a:buChar char="•"/>
              <a:tabLst>
                <a:tab pos="193040" algn="l"/>
              </a:tabLst>
            </a:pPr>
            <a:r>
              <a:rPr dirty="0" sz="1600" spc="-10" b="1">
                <a:solidFill>
                  <a:srgbClr val="C0C0C0"/>
                </a:solidFill>
                <a:latin typeface="Arial"/>
                <a:cs typeface="Arial"/>
              </a:rPr>
              <a:t>Deliverable</a:t>
            </a:r>
            <a:r>
              <a:rPr dirty="0" sz="1600" spc="70" b="1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-</a:t>
            </a:r>
            <a:r>
              <a:rPr dirty="0" sz="1600" spc="-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C0C0C0"/>
                </a:solidFill>
                <a:latin typeface="Arial MT"/>
                <a:cs typeface="Arial MT"/>
              </a:rPr>
              <a:t>Tangible</a:t>
            </a:r>
            <a:r>
              <a:rPr dirty="0" sz="16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data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or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document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required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by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600" spc="2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Customer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(internal</a:t>
            </a:r>
            <a:r>
              <a:rPr dirty="0" sz="1600" spc="2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or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external), </a:t>
            </a:r>
            <a:r>
              <a:rPr dirty="0" sz="1600" spc="-43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used to</a:t>
            </a:r>
            <a:r>
              <a:rPr dirty="0" sz="16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monitor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progress,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and adds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value to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the</a:t>
            </a:r>
            <a:r>
              <a:rPr dirty="0" sz="16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process</a:t>
            </a:r>
            <a:endParaRPr sz="1600">
              <a:latin typeface="Arial MT"/>
              <a:cs typeface="Arial MT"/>
            </a:endParaRPr>
          </a:p>
          <a:p>
            <a:pPr marL="12700" marR="381635">
              <a:lnSpc>
                <a:spcPts val="1730"/>
              </a:lnSpc>
              <a:spcBef>
                <a:spcPts val="595"/>
              </a:spcBef>
              <a:buFont typeface="Arial MT"/>
              <a:buChar char="•"/>
              <a:tabLst>
                <a:tab pos="193040" algn="l"/>
              </a:tabLst>
            </a:pPr>
            <a:r>
              <a:rPr dirty="0" sz="1600" spc="-5" b="1">
                <a:solidFill>
                  <a:srgbClr val="C0C0C0"/>
                </a:solidFill>
                <a:latin typeface="Arial"/>
                <a:cs typeface="Arial"/>
              </a:rPr>
              <a:t>Data</a:t>
            </a:r>
            <a:r>
              <a:rPr dirty="0" sz="1600" spc="15" b="1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C0C0C0"/>
                </a:solidFill>
                <a:latin typeface="Arial"/>
                <a:cs typeface="Arial"/>
              </a:rPr>
              <a:t>Item</a:t>
            </a:r>
            <a:r>
              <a:rPr dirty="0" sz="1600" spc="35" b="1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C0C0C0"/>
                </a:solidFill>
                <a:latin typeface="Arial"/>
                <a:cs typeface="Arial"/>
              </a:rPr>
              <a:t>Description</a:t>
            </a:r>
            <a:r>
              <a:rPr dirty="0" sz="1600" spc="30" b="1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C0C0C0"/>
                </a:solidFill>
                <a:latin typeface="Arial"/>
                <a:cs typeface="Arial"/>
              </a:rPr>
              <a:t>(DID)</a:t>
            </a:r>
            <a:r>
              <a:rPr dirty="0" sz="1600" spc="45" b="1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-</a:t>
            </a:r>
            <a:r>
              <a:rPr dirty="0" sz="1600" spc="-7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600" spc="-8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C0C0C0"/>
                </a:solidFill>
                <a:latin typeface="Arial MT"/>
                <a:cs typeface="Arial MT"/>
              </a:rPr>
              <a:t>document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that</a:t>
            </a:r>
            <a:r>
              <a:rPr dirty="0" sz="1600" spc="3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describes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C0C0C0"/>
                </a:solidFill>
                <a:latin typeface="Arial MT"/>
                <a:cs typeface="Arial MT"/>
              </a:rPr>
              <a:t>deliverable’s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C0C0C0"/>
                </a:solidFill>
                <a:latin typeface="Arial MT"/>
                <a:cs typeface="Arial MT"/>
              </a:rPr>
              <a:t>purpose, </a:t>
            </a:r>
            <a:r>
              <a:rPr dirty="0" sz="1600" spc="-43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content,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and</a:t>
            </a:r>
            <a:r>
              <a:rPr dirty="0" sz="16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format</a:t>
            </a:r>
            <a:endParaRPr sz="1600">
              <a:latin typeface="Arial MT"/>
              <a:cs typeface="Arial MT"/>
            </a:endParaRPr>
          </a:p>
          <a:p>
            <a:pPr marL="12700" marR="321945">
              <a:lnSpc>
                <a:spcPts val="1730"/>
              </a:lnSpc>
              <a:spcBef>
                <a:spcPts val="595"/>
              </a:spcBef>
              <a:buFont typeface="Arial MT"/>
              <a:buChar char="•"/>
              <a:tabLst>
                <a:tab pos="193040" algn="l"/>
              </a:tabLst>
            </a:pPr>
            <a:r>
              <a:rPr dirty="0" sz="1600" spc="-5" b="1">
                <a:solidFill>
                  <a:srgbClr val="C0C0C0"/>
                </a:solidFill>
                <a:latin typeface="Arial"/>
                <a:cs typeface="Arial"/>
              </a:rPr>
              <a:t>Practice</a:t>
            </a:r>
            <a:r>
              <a:rPr dirty="0" sz="1600" spc="20" b="1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-</a:t>
            </a:r>
            <a:r>
              <a:rPr dirty="0" sz="1600" spc="3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Documentation</a:t>
            </a:r>
            <a:r>
              <a:rPr dirty="0" sz="16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that</a:t>
            </a:r>
            <a:r>
              <a:rPr dirty="0" sz="1600" spc="2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provides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operational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C0C0C0"/>
                </a:solidFill>
                <a:latin typeface="Arial MT"/>
                <a:cs typeface="Arial MT"/>
              </a:rPr>
              <a:t>policy,</a:t>
            </a:r>
            <a:r>
              <a:rPr dirty="0" sz="16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deliverable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preparation </a:t>
            </a:r>
            <a:r>
              <a:rPr dirty="0" sz="16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instruction,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and</a:t>
            </a:r>
            <a:r>
              <a:rPr dirty="0" sz="1600" spc="2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repository</a:t>
            </a:r>
            <a:r>
              <a:rPr dirty="0" sz="1600" spc="3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of</a:t>
            </a:r>
            <a:r>
              <a:rPr dirty="0" sz="1600" spc="2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knowledge</a:t>
            </a:r>
            <a:r>
              <a:rPr dirty="0" sz="16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(design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guideline,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guiding</a:t>
            </a:r>
            <a:r>
              <a:rPr dirty="0" sz="1600" spc="-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principle,</a:t>
            </a:r>
            <a:r>
              <a:rPr dirty="0" sz="16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and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best </a:t>
            </a:r>
            <a:r>
              <a:rPr dirty="0" sz="1600" spc="-43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practice)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34" y="180847"/>
            <a:ext cx="442912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Tier</a:t>
            </a:r>
            <a:r>
              <a:rPr dirty="0" spc="-25"/>
              <a:t> </a:t>
            </a:r>
            <a:r>
              <a:rPr dirty="0"/>
              <a:t>1 -</a:t>
            </a:r>
            <a:r>
              <a:rPr dirty="0" spc="-5"/>
              <a:t> Business</a:t>
            </a:r>
            <a:r>
              <a:rPr dirty="0" spc="-20"/>
              <a:t> </a:t>
            </a:r>
            <a:r>
              <a:rPr dirty="0" spc="-5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6129" y="2419603"/>
            <a:ext cx="220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Arial"/>
                <a:cs typeface="Arial"/>
              </a:rPr>
              <a:t>D1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876" y="2634995"/>
            <a:ext cx="1127760" cy="4450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27368" y="2411729"/>
            <a:ext cx="219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D6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5780" y="2628900"/>
          <a:ext cx="791464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760"/>
                <a:gridCol w="1129030"/>
                <a:gridCol w="1127760"/>
                <a:gridCol w="1127760"/>
                <a:gridCol w="1127760"/>
                <a:gridCol w="1127759"/>
                <a:gridCol w="1127759"/>
              </a:tblGrid>
              <a:tr h="4450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82575" marR="236854" indent="-38100">
                        <a:lnSpc>
                          <a:spcPct val="100000"/>
                        </a:lnSpc>
                      </a:pPr>
                      <a:r>
                        <a:rPr dirty="0" sz="800" spc="-1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on</a:t>
                      </a:r>
                      <a:r>
                        <a:rPr dirty="0" sz="800" spc="-1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ce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ual  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Definition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26695" marR="218440" indent="130810">
                        <a:lnSpc>
                          <a:spcPct val="100000"/>
                        </a:lnSpc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Launch 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800" spc="-1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ion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81940" marR="224154" indent="-50800">
                        <a:lnSpc>
                          <a:spcPct val="100000"/>
                        </a:lnSpc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800" spc="-1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limina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  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Definition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82575" marR="273685" indent="112395">
                        <a:lnSpc>
                          <a:spcPct val="100000"/>
                        </a:lnSpc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Detail 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800" spc="-1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ini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ion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3210" marR="273685" indent="-127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Product 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dirty="0" sz="800" spc="-1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ini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ion  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Release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13360" marR="202565" indent="127635">
                        <a:lnSpc>
                          <a:spcPct val="100000"/>
                        </a:lnSpc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Product 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800" spc="-1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Ce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ifi</a:t>
                      </a:r>
                      <a:r>
                        <a:rPr dirty="0" sz="800" spc="-1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ion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39395" marR="229870" indent="79375">
                        <a:lnSpc>
                          <a:spcPct val="100000"/>
                        </a:lnSpc>
                      </a:pPr>
                      <a:r>
                        <a:rPr dirty="0" sz="8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Program 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800" spc="-1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om</a:t>
                      </a:r>
                      <a:r>
                        <a:rPr dirty="0" sz="8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dirty="0" sz="800" spc="-1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800" spc="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8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ion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659635" y="2634995"/>
            <a:ext cx="6768465" cy="445134"/>
            <a:chOff x="1659635" y="2634995"/>
            <a:chExt cx="6768465" cy="445134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9635" y="2634995"/>
              <a:ext cx="1129284" cy="4450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8919" y="2634995"/>
              <a:ext cx="1127759" cy="4450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6679" y="2634995"/>
              <a:ext cx="1127760" cy="4450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4439" y="2634995"/>
              <a:ext cx="1127760" cy="4450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72200" y="2634995"/>
              <a:ext cx="1127759" cy="44500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9959" y="2634995"/>
              <a:ext cx="1127759" cy="445008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822533" y="3073145"/>
            <a:ext cx="522605" cy="589280"/>
            <a:chOff x="822533" y="3073145"/>
            <a:chExt cx="522605" cy="58928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2533" y="3231840"/>
              <a:ext cx="522099" cy="43050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33627" y="3243071"/>
              <a:ext cx="451484" cy="346075"/>
            </a:xfrm>
            <a:custGeom>
              <a:avLst/>
              <a:gdLst/>
              <a:ahLst/>
              <a:cxnLst/>
              <a:rect l="l" t="t" r="r" b="b"/>
              <a:pathLst>
                <a:path w="451484" h="346075">
                  <a:moveTo>
                    <a:pt x="225552" y="0"/>
                  </a:moveTo>
                  <a:lnTo>
                    <a:pt x="0" y="345948"/>
                  </a:lnTo>
                  <a:lnTo>
                    <a:pt x="451103" y="345948"/>
                  </a:lnTo>
                  <a:lnTo>
                    <a:pt x="2255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33627" y="3243071"/>
              <a:ext cx="451484" cy="346075"/>
            </a:xfrm>
            <a:custGeom>
              <a:avLst/>
              <a:gdLst/>
              <a:ahLst/>
              <a:cxnLst/>
              <a:rect l="l" t="t" r="r" b="b"/>
              <a:pathLst>
                <a:path w="451484" h="346075">
                  <a:moveTo>
                    <a:pt x="0" y="345948"/>
                  </a:moveTo>
                  <a:lnTo>
                    <a:pt x="225552" y="0"/>
                  </a:lnTo>
                  <a:lnTo>
                    <a:pt x="451103" y="345948"/>
                  </a:lnTo>
                  <a:lnTo>
                    <a:pt x="0" y="3459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841" y="3073145"/>
              <a:ext cx="76200" cy="18287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55091" y="3462528"/>
            <a:ext cx="607695" cy="35433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D1.05</a:t>
            </a:r>
            <a:endParaRPr sz="600">
              <a:latin typeface="Verdana"/>
              <a:cs typeface="Verdana"/>
            </a:endParaRPr>
          </a:p>
          <a:p>
            <a:pPr algn="ctr" marL="12700" marR="5080" indent="-635">
              <a:lnSpc>
                <a:spcPct val="100000"/>
              </a:lnSpc>
              <a:spcBef>
                <a:spcPts val="215"/>
              </a:spcBef>
            </a:pPr>
            <a:r>
              <a:rPr dirty="0" sz="600" spc="-5" b="1">
                <a:latin typeface="Verdana"/>
                <a:cs typeface="Verdana"/>
              </a:rPr>
              <a:t>Feasibility </a:t>
            </a:r>
            <a:r>
              <a:rPr dirty="0" sz="600" b="1">
                <a:latin typeface="Verdana"/>
                <a:cs typeface="Verdana"/>
              </a:rPr>
              <a:t> </a:t>
            </a:r>
            <a:r>
              <a:rPr dirty="0" sz="600" spc="5" b="1">
                <a:latin typeface="Verdana"/>
                <a:cs typeface="Verdana"/>
              </a:rPr>
              <a:t>S</a:t>
            </a:r>
            <a:r>
              <a:rPr dirty="0" sz="600" b="1">
                <a:latin typeface="Verdana"/>
                <a:cs typeface="Verdana"/>
              </a:rPr>
              <a:t>tu</a:t>
            </a:r>
            <a:r>
              <a:rPr dirty="0" sz="600" spc="-5" b="1">
                <a:latin typeface="Verdana"/>
                <a:cs typeface="Verdana"/>
              </a:rPr>
              <a:t>d</a:t>
            </a:r>
            <a:r>
              <a:rPr dirty="0" sz="600" b="1">
                <a:latin typeface="Verdana"/>
                <a:cs typeface="Verdana"/>
              </a:rPr>
              <a:t>y</a:t>
            </a:r>
            <a:r>
              <a:rPr dirty="0" sz="600" spc="-20" b="1">
                <a:latin typeface="Verdana"/>
                <a:cs typeface="Verdana"/>
              </a:rPr>
              <a:t> </a:t>
            </a:r>
            <a:r>
              <a:rPr dirty="0" sz="600" spc="-5" b="1">
                <a:latin typeface="Verdana"/>
                <a:cs typeface="Verdana"/>
              </a:rPr>
              <a:t>Re</a:t>
            </a:r>
            <a:r>
              <a:rPr dirty="0" sz="600" spc="5" b="1">
                <a:latin typeface="Verdana"/>
                <a:cs typeface="Verdana"/>
              </a:rPr>
              <a:t>v</a:t>
            </a:r>
            <a:r>
              <a:rPr dirty="0" sz="600" b="1">
                <a:latin typeface="Verdana"/>
                <a:cs typeface="Verdana"/>
              </a:rPr>
              <a:t>i</a:t>
            </a:r>
            <a:r>
              <a:rPr dirty="0" sz="600" spc="-5" b="1">
                <a:latin typeface="Verdana"/>
                <a:cs typeface="Verdana"/>
              </a:rPr>
              <a:t>e</a:t>
            </a:r>
            <a:r>
              <a:rPr dirty="0" sz="600" b="1">
                <a:latin typeface="Verdana"/>
                <a:cs typeface="Verdana"/>
              </a:rPr>
              <a:t>w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622297" y="2346198"/>
            <a:ext cx="6318885" cy="1096010"/>
            <a:chOff x="1622297" y="2346198"/>
            <a:chExt cx="6318885" cy="1096010"/>
          </a:xfrm>
        </p:grpSpPr>
        <p:sp>
          <p:nvSpPr>
            <p:cNvPr id="21" name="object 21"/>
            <p:cNvSpPr/>
            <p:nvPr/>
          </p:nvSpPr>
          <p:spPr>
            <a:xfrm>
              <a:off x="2224277" y="3077718"/>
              <a:ext cx="76200" cy="364490"/>
            </a:xfrm>
            <a:custGeom>
              <a:avLst/>
              <a:gdLst/>
              <a:ahLst/>
              <a:cxnLst/>
              <a:rect l="l" t="t" r="r" b="b"/>
              <a:pathLst>
                <a:path w="76200" h="364489">
                  <a:moveTo>
                    <a:pt x="49530" y="63500"/>
                  </a:moveTo>
                  <a:lnTo>
                    <a:pt x="26670" y="63500"/>
                  </a:lnTo>
                  <a:lnTo>
                    <a:pt x="26670" y="364236"/>
                  </a:lnTo>
                  <a:lnTo>
                    <a:pt x="49530" y="364236"/>
                  </a:lnTo>
                  <a:lnTo>
                    <a:pt x="49530" y="63500"/>
                  </a:lnTo>
                  <a:close/>
                </a:path>
                <a:path w="76200" h="364489">
                  <a:moveTo>
                    <a:pt x="38100" y="0"/>
                  </a:moveTo>
                  <a:lnTo>
                    <a:pt x="0" y="76200"/>
                  </a:lnTo>
                  <a:lnTo>
                    <a:pt x="26670" y="76200"/>
                  </a:lnTo>
                  <a:lnTo>
                    <a:pt x="2667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64489">
                  <a:moveTo>
                    <a:pt x="69850" y="63500"/>
                  </a:moveTo>
                  <a:lnTo>
                    <a:pt x="49530" y="63500"/>
                  </a:lnTo>
                  <a:lnTo>
                    <a:pt x="4953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2037" y="3082290"/>
              <a:ext cx="76200" cy="18288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622298" y="2346197"/>
              <a:ext cx="6318885" cy="974090"/>
            </a:xfrm>
            <a:custGeom>
              <a:avLst/>
              <a:gdLst/>
              <a:ahLst/>
              <a:cxnLst/>
              <a:rect l="l" t="t" r="r" b="b"/>
              <a:pathLst>
                <a:path w="6318884" h="974089">
                  <a:moveTo>
                    <a:pt x="76200" y="217932"/>
                  </a:moveTo>
                  <a:lnTo>
                    <a:pt x="49530" y="217932"/>
                  </a:lnTo>
                  <a:lnTo>
                    <a:pt x="49530" y="0"/>
                  </a:lnTo>
                  <a:lnTo>
                    <a:pt x="26670" y="0"/>
                  </a:lnTo>
                  <a:lnTo>
                    <a:pt x="26670" y="217932"/>
                  </a:lnTo>
                  <a:lnTo>
                    <a:pt x="0" y="217932"/>
                  </a:lnTo>
                  <a:lnTo>
                    <a:pt x="38100" y="294132"/>
                  </a:lnTo>
                  <a:lnTo>
                    <a:pt x="69850" y="230632"/>
                  </a:lnTo>
                  <a:lnTo>
                    <a:pt x="76200" y="217932"/>
                  </a:lnTo>
                  <a:close/>
                </a:path>
                <a:path w="6318884" h="974089">
                  <a:moveTo>
                    <a:pt x="5190744" y="792480"/>
                  </a:moveTo>
                  <a:lnTo>
                    <a:pt x="5184394" y="779780"/>
                  </a:lnTo>
                  <a:lnTo>
                    <a:pt x="5152644" y="716280"/>
                  </a:lnTo>
                  <a:lnTo>
                    <a:pt x="5114544" y="792480"/>
                  </a:lnTo>
                  <a:lnTo>
                    <a:pt x="5141214" y="792480"/>
                  </a:lnTo>
                  <a:lnTo>
                    <a:pt x="5141214" y="973836"/>
                  </a:lnTo>
                  <a:lnTo>
                    <a:pt x="5164074" y="973836"/>
                  </a:lnTo>
                  <a:lnTo>
                    <a:pt x="5164074" y="792480"/>
                  </a:lnTo>
                  <a:lnTo>
                    <a:pt x="5190744" y="792480"/>
                  </a:lnTo>
                  <a:close/>
                </a:path>
                <a:path w="6318884" h="974089">
                  <a:moveTo>
                    <a:pt x="6318504" y="792480"/>
                  </a:moveTo>
                  <a:lnTo>
                    <a:pt x="6312154" y="779780"/>
                  </a:lnTo>
                  <a:lnTo>
                    <a:pt x="6280404" y="716280"/>
                  </a:lnTo>
                  <a:lnTo>
                    <a:pt x="6242304" y="792480"/>
                  </a:lnTo>
                  <a:lnTo>
                    <a:pt x="6268974" y="792480"/>
                  </a:lnTo>
                  <a:lnTo>
                    <a:pt x="6268974" y="973836"/>
                  </a:lnTo>
                  <a:lnTo>
                    <a:pt x="6291834" y="973836"/>
                  </a:lnTo>
                  <a:lnTo>
                    <a:pt x="6291834" y="792480"/>
                  </a:lnTo>
                  <a:lnTo>
                    <a:pt x="6318504" y="792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393697" y="1860296"/>
            <a:ext cx="573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</a:pPr>
            <a:r>
              <a:rPr dirty="0" sz="600" spc="5" b="1">
                <a:latin typeface="Verdana"/>
                <a:cs typeface="Verdana"/>
              </a:rPr>
              <a:t>S</a:t>
            </a:r>
            <a:r>
              <a:rPr dirty="0" sz="600" spc="-5" b="1">
                <a:latin typeface="Verdana"/>
                <a:cs typeface="Verdana"/>
              </a:rPr>
              <a:t>pe</a:t>
            </a:r>
            <a:r>
              <a:rPr dirty="0" sz="600" spc="-10" b="1">
                <a:latin typeface="Verdana"/>
                <a:cs typeface="Verdana"/>
              </a:rPr>
              <a:t>c</a:t>
            </a:r>
            <a:r>
              <a:rPr dirty="0" sz="600" b="1">
                <a:latin typeface="Verdana"/>
                <a:cs typeface="Verdana"/>
              </a:rPr>
              <a:t>i</a:t>
            </a:r>
            <a:r>
              <a:rPr dirty="0" sz="600" spc="-5" b="1">
                <a:latin typeface="Verdana"/>
                <a:cs typeface="Verdana"/>
              </a:rPr>
              <a:t>f</a:t>
            </a:r>
            <a:r>
              <a:rPr dirty="0" sz="600" b="1">
                <a:latin typeface="Verdana"/>
                <a:cs typeface="Verdana"/>
              </a:rPr>
              <a:t>i</a:t>
            </a:r>
            <a:r>
              <a:rPr dirty="0" sz="600" spc="-10" b="1">
                <a:latin typeface="Verdana"/>
                <a:cs typeface="Verdana"/>
              </a:rPr>
              <a:t>c</a:t>
            </a:r>
            <a:r>
              <a:rPr dirty="0" sz="600" spc="-5" b="1">
                <a:latin typeface="Verdana"/>
                <a:cs typeface="Verdana"/>
              </a:rPr>
              <a:t>a</a:t>
            </a:r>
            <a:r>
              <a:rPr dirty="0" sz="600" b="1">
                <a:latin typeface="Verdana"/>
                <a:cs typeface="Verdana"/>
              </a:rPr>
              <a:t>ti</a:t>
            </a:r>
            <a:r>
              <a:rPr dirty="0" sz="600" spc="-10" b="1">
                <a:latin typeface="Verdana"/>
                <a:cs typeface="Verdana"/>
              </a:rPr>
              <a:t>o</a:t>
            </a:r>
            <a:r>
              <a:rPr dirty="0" sz="600" b="1">
                <a:latin typeface="Verdana"/>
                <a:cs typeface="Verdana"/>
              </a:rPr>
              <a:t>n  </a:t>
            </a:r>
            <a:r>
              <a:rPr dirty="0" sz="600" spc="-5" b="1">
                <a:latin typeface="Verdana"/>
                <a:cs typeface="Verdana"/>
              </a:rPr>
              <a:t>Review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20772" y="1860296"/>
            <a:ext cx="3365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7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latin typeface="Verdana"/>
                <a:cs typeface="Verdana"/>
              </a:rPr>
              <a:t>L</a:t>
            </a:r>
            <a:r>
              <a:rPr dirty="0" sz="600" spc="-5" b="1">
                <a:latin typeface="Verdana"/>
                <a:cs typeface="Verdana"/>
              </a:rPr>
              <a:t>a</a:t>
            </a:r>
            <a:r>
              <a:rPr dirty="0" sz="600" b="1">
                <a:latin typeface="Verdana"/>
                <a:cs typeface="Verdana"/>
              </a:rPr>
              <a:t>un</a:t>
            </a:r>
            <a:r>
              <a:rPr dirty="0" sz="600" spc="-5" b="1">
                <a:latin typeface="Verdana"/>
                <a:cs typeface="Verdana"/>
              </a:rPr>
              <a:t>c</a:t>
            </a:r>
            <a:r>
              <a:rPr dirty="0" sz="600" b="1">
                <a:latin typeface="Verdana"/>
                <a:cs typeface="Verdana"/>
              </a:rPr>
              <a:t>h  </a:t>
            </a:r>
            <a:r>
              <a:rPr dirty="0" sz="600" spc="-5" b="1">
                <a:latin typeface="Verdana"/>
                <a:cs typeface="Verdana"/>
              </a:rPr>
              <a:t>Re</a:t>
            </a:r>
            <a:r>
              <a:rPr dirty="0" sz="600" spc="5" b="1">
                <a:latin typeface="Verdana"/>
                <a:cs typeface="Verdana"/>
              </a:rPr>
              <a:t>v</a:t>
            </a:r>
            <a:r>
              <a:rPr dirty="0" sz="600" b="1">
                <a:latin typeface="Verdana"/>
                <a:cs typeface="Verdana"/>
              </a:rPr>
              <a:t>i</a:t>
            </a:r>
            <a:r>
              <a:rPr dirty="0" sz="600" spc="-5" b="1">
                <a:latin typeface="Verdana"/>
                <a:cs typeface="Verdana"/>
              </a:rPr>
              <a:t>e</a:t>
            </a:r>
            <a:r>
              <a:rPr dirty="0" sz="600" b="1">
                <a:latin typeface="Verdana"/>
                <a:cs typeface="Verdana"/>
              </a:rPr>
              <a:t>w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91254" y="1774697"/>
            <a:ext cx="5257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270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latin typeface="Verdana"/>
                <a:cs typeface="Verdana"/>
              </a:rPr>
              <a:t>Prel</a:t>
            </a:r>
            <a:r>
              <a:rPr dirty="0" sz="600" spc="-5" b="1">
                <a:latin typeface="Verdana"/>
                <a:cs typeface="Verdana"/>
              </a:rPr>
              <a:t>imi</a:t>
            </a:r>
            <a:r>
              <a:rPr dirty="0" sz="600" b="1">
                <a:latin typeface="Verdana"/>
                <a:cs typeface="Verdana"/>
              </a:rPr>
              <a:t>n</a:t>
            </a:r>
            <a:r>
              <a:rPr dirty="0" sz="600" spc="-5" b="1">
                <a:latin typeface="Verdana"/>
                <a:cs typeface="Verdana"/>
              </a:rPr>
              <a:t>a</a:t>
            </a:r>
            <a:r>
              <a:rPr dirty="0" sz="600" b="1">
                <a:latin typeface="Verdana"/>
                <a:cs typeface="Verdana"/>
              </a:rPr>
              <a:t>ry  </a:t>
            </a:r>
            <a:r>
              <a:rPr dirty="0" sz="600" spc="-5" b="1">
                <a:latin typeface="Verdana"/>
                <a:cs typeface="Verdana"/>
              </a:rPr>
              <a:t>Definition </a:t>
            </a:r>
            <a:r>
              <a:rPr dirty="0" sz="600" b="1">
                <a:latin typeface="Verdana"/>
                <a:cs typeface="Verdana"/>
              </a:rPr>
              <a:t> </a:t>
            </a:r>
            <a:r>
              <a:rPr dirty="0" sz="600" spc="-5" b="1">
                <a:latin typeface="Verdana"/>
                <a:cs typeface="Verdana"/>
              </a:rPr>
              <a:t>E</a:t>
            </a:r>
            <a:r>
              <a:rPr dirty="0" sz="600" spc="-10" b="1">
                <a:latin typeface="Verdana"/>
                <a:cs typeface="Verdana"/>
              </a:rPr>
              <a:t>x</a:t>
            </a:r>
            <a:r>
              <a:rPr dirty="0" sz="600" b="1">
                <a:latin typeface="Verdana"/>
                <a:cs typeface="Verdana"/>
              </a:rPr>
              <a:t>it </a:t>
            </a:r>
            <a:r>
              <a:rPr dirty="0" sz="600" spc="-5" b="1">
                <a:latin typeface="Verdana"/>
                <a:cs typeface="Verdana"/>
              </a:rPr>
              <a:t>Re</a:t>
            </a:r>
            <a:r>
              <a:rPr dirty="0" sz="600" spc="5" b="1">
                <a:latin typeface="Verdana"/>
                <a:cs typeface="Verdana"/>
              </a:rPr>
              <a:t>v</a:t>
            </a:r>
            <a:r>
              <a:rPr dirty="0" sz="600" b="1">
                <a:latin typeface="Verdana"/>
                <a:cs typeface="Verdana"/>
              </a:rPr>
              <a:t>i</a:t>
            </a:r>
            <a:r>
              <a:rPr dirty="0" sz="600" spc="-5" b="1">
                <a:latin typeface="Verdana"/>
                <a:cs typeface="Verdana"/>
              </a:rPr>
              <a:t>e</a:t>
            </a:r>
            <a:r>
              <a:rPr dirty="0" sz="600" b="1">
                <a:latin typeface="Verdana"/>
                <a:cs typeface="Verdana"/>
              </a:rPr>
              <a:t>w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77180" y="1761871"/>
            <a:ext cx="336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4445">
              <a:lnSpc>
                <a:spcPct val="100000"/>
              </a:lnSpc>
              <a:spcBef>
                <a:spcPts val="100"/>
              </a:spcBef>
            </a:pPr>
            <a:r>
              <a:rPr dirty="0" sz="600" spc="-5" b="1">
                <a:latin typeface="Verdana"/>
                <a:cs typeface="Verdana"/>
              </a:rPr>
              <a:t>C</a:t>
            </a:r>
            <a:r>
              <a:rPr dirty="0" sz="600" b="1">
                <a:latin typeface="Verdana"/>
                <a:cs typeface="Verdana"/>
              </a:rPr>
              <a:t>riti</a:t>
            </a:r>
            <a:r>
              <a:rPr dirty="0" sz="600" spc="-10" b="1">
                <a:latin typeface="Verdana"/>
                <a:cs typeface="Verdana"/>
              </a:rPr>
              <a:t>c</a:t>
            </a:r>
            <a:r>
              <a:rPr dirty="0" sz="600" spc="-5" b="1">
                <a:latin typeface="Verdana"/>
                <a:cs typeface="Verdana"/>
              </a:rPr>
              <a:t>a</a:t>
            </a:r>
            <a:r>
              <a:rPr dirty="0" sz="600" b="1">
                <a:latin typeface="Verdana"/>
                <a:cs typeface="Verdana"/>
              </a:rPr>
              <a:t>l  </a:t>
            </a:r>
            <a:r>
              <a:rPr dirty="0" sz="600" b="1">
                <a:latin typeface="Verdana"/>
                <a:cs typeface="Verdana"/>
              </a:rPr>
              <a:t>Design </a:t>
            </a:r>
            <a:r>
              <a:rPr dirty="0" sz="600" spc="-195" b="1">
                <a:latin typeface="Verdana"/>
                <a:cs typeface="Verdana"/>
              </a:rPr>
              <a:t> </a:t>
            </a:r>
            <a:r>
              <a:rPr dirty="0" sz="600" spc="-5" b="1">
                <a:latin typeface="Verdana"/>
                <a:cs typeface="Verdana"/>
              </a:rPr>
              <a:t>Re</a:t>
            </a:r>
            <a:r>
              <a:rPr dirty="0" sz="600" spc="5" b="1">
                <a:latin typeface="Verdana"/>
                <a:cs typeface="Verdana"/>
              </a:rPr>
              <a:t>v</a:t>
            </a:r>
            <a:r>
              <a:rPr dirty="0" sz="600" b="1">
                <a:latin typeface="Verdana"/>
                <a:cs typeface="Verdana"/>
              </a:rPr>
              <a:t>i</a:t>
            </a:r>
            <a:r>
              <a:rPr dirty="0" sz="600" spc="-5" b="1">
                <a:latin typeface="Verdana"/>
                <a:cs typeface="Verdana"/>
              </a:rPr>
              <a:t>e</a:t>
            </a:r>
            <a:r>
              <a:rPr dirty="0" sz="600" b="1">
                <a:latin typeface="Verdana"/>
                <a:cs typeface="Verdana"/>
              </a:rPr>
              <a:t>w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44615" y="1776476"/>
            <a:ext cx="4914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7790" marR="5080" indent="-85725">
              <a:lnSpc>
                <a:spcPct val="100000"/>
              </a:lnSpc>
              <a:spcBef>
                <a:spcPts val="100"/>
              </a:spcBef>
            </a:pPr>
            <a:r>
              <a:rPr dirty="0" sz="600" b="1">
                <a:latin typeface="Verdana"/>
                <a:cs typeface="Verdana"/>
              </a:rPr>
              <a:t>Pr</a:t>
            </a:r>
            <a:r>
              <a:rPr dirty="0" sz="600" spc="-5" b="1">
                <a:latin typeface="Verdana"/>
                <a:cs typeface="Verdana"/>
              </a:rPr>
              <a:t>od</a:t>
            </a:r>
            <a:r>
              <a:rPr dirty="0" sz="600" b="1">
                <a:latin typeface="Verdana"/>
                <a:cs typeface="Verdana"/>
              </a:rPr>
              <a:t>u</a:t>
            </a:r>
            <a:r>
              <a:rPr dirty="0" sz="600" spc="-5" b="1">
                <a:latin typeface="Verdana"/>
                <a:cs typeface="Verdana"/>
              </a:rPr>
              <a:t>c</a:t>
            </a:r>
            <a:r>
              <a:rPr dirty="0" sz="600" b="1">
                <a:latin typeface="Verdana"/>
                <a:cs typeface="Verdana"/>
              </a:rPr>
              <a:t>ti</a:t>
            </a:r>
            <a:r>
              <a:rPr dirty="0" sz="600" spc="-10" b="1">
                <a:latin typeface="Verdana"/>
                <a:cs typeface="Verdana"/>
              </a:rPr>
              <a:t>o</a:t>
            </a:r>
            <a:r>
              <a:rPr dirty="0" sz="600" b="1">
                <a:latin typeface="Verdana"/>
                <a:cs typeface="Verdana"/>
              </a:rPr>
              <a:t>n  </a:t>
            </a:r>
            <a:r>
              <a:rPr dirty="0" sz="600" b="1">
                <a:latin typeface="Verdana"/>
                <a:cs typeface="Verdana"/>
              </a:rPr>
              <a:t>Design </a:t>
            </a:r>
            <a:r>
              <a:rPr dirty="0" sz="600" spc="5" b="1">
                <a:latin typeface="Verdana"/>
                <a:cs typeface="Verdana"/>
              </a:rPr>
              <a:t> </a:t>
            </a:r>
            <a:r>
              <a:rPr dirty="0" sz="600" b="1">
                <a:latin typeface="Verdana"/>
                <a:cs typeface="Verdana"/>
              </a:rPr>
              <a:t>Freeze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3247" y="1100709"/>
            <a:ext cx="7539990" cy="69850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355600" marR="5080" indent="-342900">
              <a:lnSpc>
                <a:spcPts val="1730"/>
              </a:lnSpc>
              <a:spcBef>
                <a:spcPts val="310"/>
              </a:spcBef>
              <a:buClr>
                <a:srgbClr val="D19000"/>
              </a:buClr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Context</a:t>
            </a:r>
            <a:r>
              <a:rPr dirty="0" sz="1600" spc="2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diagram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that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defines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boundaries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of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six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major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processes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3D51"/>
                </a:solidFill>
                <a:latin typeface="Arial MT"/>
                <a:cs typeface="Arial MT"/>
              </a:rPr>
              <a:t>with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the </a:t>
            </a:r>
            <a:r>
              <a:rPr dirty="0" sz="1600" spc="-43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phases and milestones</a:t>
            </a:r>
            <a:endParaRPr sz="1600">
              <a:latin typeface="Arial MT"/>
              <a:cs typeface="Arial MT"/>
            </a:endParaRPr>
          </a:p>
          <a:p>
            <a:pPr algn="r" marR="461009">
              <a:lnSpc>
                <a:spcPct val="100000"/>
              </a:lnSpc>
              <a:spcBef>
                <a:spcPts val="905"/>
              </a:spcBef>
            </a:pPr>
            <a:r>
              <a:rPr dirty="0" sz="600" spc="-5" b="1">
                <a:latin typeface="Verdana"/>
                <a:cs typeface="Verdana"/>
              </a:rPr>
              <a:t>Type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68057" y="1773682"/>
            <a:ext cx="4679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" spc="-5" b="1">
                <a:latin typeface="Verdana"/>
                <a:cs typeface="Verdana"/>
              </a:rPr>
              <a:t>Ce</a:t>
            </a:r>
            <a:r>
              <a:rPr dirty="0" sz="600" b="1">
                <a:latin typeface="Verdana"/>
                <a:cs typeface="Verdana"/>
              </a:rPr>
              <a:t>rti</a:t>
            </a:r>
            <a:r>
              <a:rPr dirty="0" sz="600" spc="-5" b="1">
                <a:latin typeface="Verdana"/>
                <a:cs typeface="Verdana"/>
              </a:rPr>
              <a:t>f</a:t>
            </a:r>
            <a:r>
              <a:rPr dirty="0" sz="600" b="1">
                <a:latin typeface="Verdana"/>
                <a:cs typeface="Verdana"/>
              </a:rPr>
              <a:t>i</a:t>
            </a:r>
            <a:r>
              <a:rPr dirty="0" sz="600" spc="-10" b="1">
                <a:latin typeface="Verdana"/>
                <a:cs typeface="Verdana"/>
              </a:rPr>
              <a:t>c</a:t>
            </a:r>
            <a:r>
              <a:rPr dirty="0" sz="600" spc="-5" b="1">
                <a:latin typeface="Verdana"/>
                <a:cs typeface="Verdana"/>
              </a:rPr>
              <a:t>a</a:t>
            </a:r>
            <a:r>
              <a:rPr dirty="0" sz="600" b="1">
                <a:latin typeface="Verdana"/>
                <a:cs typeface="Verdana"/>
              </a:rPr>
              <a:t>te  </a:t>
            </a:r>
            <a:r>
              <a:rPr dirty="0" sz="600" spc="-5" b="1">
                <a:latin typeface="Verdana"/>
                <a:cs typeface="Verdana"/>
              </a:rPr>
              <a:t>Readi</a:t>
            </a:r>
            <a:r>
              <a:rPr dirty="0" sz="600" b="1">
                <a:latin typeface="Verdana"/>
                <a:cs typeface="Verdana"/>
              </a:rPr>
              <a:t>n</a:t>
            </a:r>
            <a:r>
              <a:rPr dirty="0" sz="600" spc="-5" b="1">
                <a:latin typeface="Verdana"/>
                <a:cs typeface="Verdana"/>
              </a:rPr>
              <a:t>e</a:t>
            </a:r>
            <a:r>
              <a:rPr dirty="0" sz="600" b="1">
                <a:latin typeface="Verdana"/>
                <a:cs typeface="Verdana"/>
              </a:rPr>
              <a:t>ss  </a:t>
            </a:r>
            <a:r>
              <a:rPr dirty="0" sz="600" spc="-5" b="1">
                <a:latin typeface="Verdana"/>
                <a:cs typeface="Verdana"/>
              </a:rPr>
              <a:t>Review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201025" y="1760346"/>
            <a:ext cx="456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600" spc="5" b="1">
                <a:latin typeface="Verdana"/>
                <a:cs typeface="Verdana"/>
              </a:rPr>
              <a:t>O</a:t>
            </a:r>
            <a:r>
              <a:rPr dirty="0" sz="600" spc="-5" b="1">
                <a:latin typeface="Verdana"/>
                <a:cs typeface="Verdana"/>
              </a:rPr>
              <a:t>pera</a:t>
            </a:r>
            <a:r>
              <a:rPr dirty="0" sz="600" b="1">
                <a:latin typeface="Verdana"/>
                <a:cs typeface="Verdana"/>
              </a:rPr>
              <a:t>ti</a:t>
            </a:r>
            <a:r>
              <a:rPr dirty="0" sz="600" spc="-10" b="1">
                <a:latin typeface="Verdana"/>
                <a:cs typeface="Verdana"/>
              </a:rPr>
              <a:t>o</a:t>
            </a:r>
            <a:r>
              <a:rPr dirty="0" sz="600" b="1">
                <a:latin typeface="Verdana"/>
                <a:cs typeface="Verdana"/>
              </a:rPr>
              <a:t>n  </a:t>
            </a:r>
            <a:r>
              <a:rPr dirty="0" sz="600" spc="-5" b="1">
                <a:latin typeface="Verdana"/>
                <a:cs typeface="Verdana"/>
              </a:rPr>
              <a:t>Va</a:t>
            </a:r>
            <a:r>
              <a:rPr dirty="0" sz="600" b="1">
                <a:latin typeface="Verdana"/>
                <a:cs typeface="Verdana"/>
              </a:rPr>
              <a:t>l</a:t>
            </a:r>
            <a:r>
              <a:rPr dirty="0" sz="600" spc="-5" b="1">
                <a:latin typeface="Verdana"/>
                <a:cs typeface="Verdana"/>
              </a:rPr>
              <a:t>ida</a:t>
            </a:r>
            <a:r>
              <a:rPr dirty="0" sz="600" b="1">
                <a:latin typeface="Verdana"/>
                <a:cs typeface="Verdana"/>
              </a:rPr>
              <a:t>ti</a:t>
            </a:r>
            <a:r>
              <a:rPr dirty="0" sz="600" spc="-10" b="1">
                <a:latin typeface="Verdana"/>
                <a:cs typeface="Verdana"/>
              </a:rPr>
              <a:t>o</a:t>
            </a:r>
            <a:r>
              <a:rPr dirty="0" sz="600" b="1">
                <a:latin typeface="Verdana"/>
                <a:cs typeface="Verdana"/>
              </a:rPr>
              <a:t>n  </a:t>
            </a:r>
            <a:r>
              <a:rPr dirty="0" sz="600" spc="-5" b="1">
                <a:latin typeface="Verdana"/>
                <a:cs typeface="Verdana"/>
              </a:rPr>
              <a:t>Review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751582" y="2285238"/>
            <a:ext cx="5715000" cy="1386205"/>
            <a:chOff x="2751582" y="2285238"/>
            <a:chExt cx="5715000" cy="1386205"/>
          </a:xfrm>
        </p:grpSpPr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07102" y="2458974"/>
              <a:ext cx="76200" cy="18135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751582" y="2285237"/>
              <a:ext cx="5715000" cy="355600"/>
            </a:xfrm>
            <a:custGeom>
              <a:avLst/>
              <a:gdLst/>
              <a:ahLst/>
              <a:cxnLst/>
              <a:rect l="l" t="t" r="r" b="b"/>
              <a:pathLst>
                <a:path w="5715000" h="355600">
                  <a:moveTo>
                    <a:pt x="76200" y="278892"/>
                  </a:moveTo>
                  <a:lnTo>
                    <a:pt x="49530" y="278892"/>
                  </a:lnTo>
                  <a:lnTo>
                    <a:pt x="49530" y="60960"/>
                  </a:lnTo>
                  <a:lnTo>
                    <a:pt x="26670" y="60960"/>
                  </a:lnTo>
                  <a:lnTo>
                    <a:pt x="26670" y="278892"/>
                  </a:lnTo>
                  <a:lnTo>
                    <a:pt x="0" y="278892"/>
                  </a:lnTo>
                  <a:lnTo>
                    <a:pt x="38100" y="355092"/>
                  </a:lnTo>
                  <a:lnTo>
                    <a:pt x="69850" y="291592"/>
                  </a:lnTo>
                  <a:lnTo>
                    <a:pt x="76200" y="278892"/>
                  </a:lnTo>
                  <a:close/>
                </a:path>
                <a:path w="5715000" h="355600">
                  <a:moveTo>
                    <a:pt x="1203960" y="278892"/>
                  </a:moveTo>
                  <a:lnTo>
                    <a:pt x="1177290" y="278892"/>
                  </a:lnTo>
                  <a:lnTo>
                    <a:pt x="1177290" y="60960"/>
                  </a:lnTo>
                  <a:lnTo>
                    <a:pt x="1154430" y="60960"/>
                  </a:lnTo>
                  <a:lnTo>
                    <a:pt x="1154430" y="278892"/>
                  </a:lnTo>
                  <a:lnTo>
                    <a:pt x="1127760" y="278892"/>
                  </a:lnTo>
                  <a:lnTo>
                    <a:pt x="1165860" y="355092"/>
                  </a:lnTo>
                  <a:lnTo>
                    <a:pt x="1197610" y="291592"/>
                  </a:lnTo>
                  <a:lnTo>
                    <a:pt x="1203960" y="278892"/>
                  </a:lnTo>
                  <a:close/>
                </a:path>
                <a:path w="5715000" h="355600">
                  <a:moveTo>
                    <a:pt x="3459480" y="278892"/>
                  </a:moveTo>
                  <a:lnTo>
                    <a:pt x="3432810" y="278892"/>
                  </a:lnTo>
                  <a:lnTo>
                    <a:pt x="3432810" y="0"/>
                  </a:lnTo>
                  <a:lnTo>
                    <a:pt x="3409950" y="0"/>
                  </a:lnTo>
                  <a:lnTo>
                    <a:pt x="3409950" y="278892"/>
                  </a:lnTo>
                  <a:lnTo>
                    <a:pt x="3383280" y="278892"/>
                  </a:lnTo>
                  <a:lnTo>
                    <a:pt x="3421380" y="355092"/>
                  </a:lnTo>
                  <a:lnTo>
                    <a:pt x="3453130" y="291592"/>
                  </a:lnTo>
                  <a:lnTo>
                    <a:pt x="3459480" y="278892"/>
                  </a:lnTo>
                  <a:close/>
                </a:path>
                <a:path w="5715000" h="355600">
                  <a:moveTo>
                    <a:pt x="4587240" y="278892"/>
                  </a:moveTo>
                  <a:lnTo>
                    <a:pt x="4560570" y="278892"/>
                  </a:lnTo>
                  <a:lnTo>
                    <a:pt x="4560570" y="0"/>
                  </a:lnTo>
                  <a:lnTo>
                    <a:pt x="4537710" y="0"/>
                  </a:lnTo>
                  <a:lnTo>
                    <a:pt x="4537710" y="278892"/>
                  </a:lnTo>
                  <a:lnTo>
                    <a:pt x="4511040" y="278892"/>
                  </a:lnTo>
                  <a:lnTo>
                    <a:pt x="4549140" y="355092"/>
                  </a:lnTo>
                  <a:lnTo>
                    <a:pt x="4580890" y="291592"/>
                  </a:lnTo>
                  <a:lnTo>
                    <a:pt x="4587240" y="278892"/>
                  </a:lnTo>
                  <a:close/>
                </a:path>
                <a:path w="5715000" h="355600">
                  <a:moveTo>
                    <a:pt x="5715000" y="278892"/>
                  </a:moveTo>
                  <a:lnTo>
                    <a:pt x="5688330" y="278892"/>
                  </a:lnTo>
                  <a:lnTo>
                    <a:pt x="5688330" y="0"/>
                  </a:lnTo>
                  <a:lnTo>
                    <a:pt x="5665470" y="0"/>
                  </a:lnTo>
                  <a:lnTo>
                    <a:pt x="5665470" y="278892"/>
                  </a:lnTo>
                  <a:lnTo>
                    <a:pt x="5638800" y="278892"/>
                  </a:lnTo>
                  <a:lnTo>
                    <a:pt x="5676900" y="355092"/>
                  </a:lnTo>
                  <a:lnTo>
                    <a:pt x="5708650" y="291592"/>
                  </a:lnTo>
                  <a:lnTo>
                    <a:pt x="5715000" y="2788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38288" y="3204933"/>
              <a:ext cx="576110" cy="46638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676388" y="3243072"/>
              <a:ext cx="451484" cy="346075"/>
            </a:xfrm>
            <a:custGeom>
              <a:avLst/>
              <a:gdLst/>
              <a:ahLst/>
              <a:cxnLst/>
              <a:rect l="l" t="t" r="r" b="b"/>
              <a:pathLst>
                <a:path w="451484" h="346075">
                  <a:moveTo>
                    <a:pt x="225551" y="0"/>
                  </a:moveTo>
                  <a:lnTo>
                    <a:pt x="0" y="345948"/>
                  </a:lnTo>
                  <a:lnTo>
                    <a:pt x="451103" y="345948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676388" y="3243072"/>
              <a:ext cx="451484" cy="346075"/>
            </a:xfrm>
            <a:custGeom>
              <a:avLst/>
              <a:gdLst/>
              <a:ahLst/>
              <a:cxnLst/>
              <a:rect l="l" t="t" r="r" b="b"/>
              <a:pathLst>
                <a:path w="451484" h="346075">
                  <a:moveTo>
                    <a:pt x="0" y="345948"/>
                  </a:moveTo>
                  <a:lnTo>
                    <a:pt x="225551" y="0"/>
                  </a:lnTo>
                  <a:lnTo>
                    <a:pt x="451103" y="345948"/>
                  </a:lnTo>
                  <a:lnTo>
                    <a:pt x="0" y="345948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7671307" y="3474084"/>
            <a:ext cx="462915" cy="33147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D7.05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600" spc="-5" b="1">
                <a:latin typeface="Verdana"/>
                <a:cs typeface="Verdana"/>
              </a:rPr>
              <a:t>E</a:t>
            </a:r>
            <a:r>
              <a:rPr dirty="0" sz="600" b="1">
                <a:latin typeface="Verdana"/>
                <a:cs typeface="Verdana"/>
              </a:rPr>
              <a:t>ntry</a:t>
            </a:r>
            <a:r>
              <a:rPr dirty="0" sz="600" spc="-10" b="1">
                <a:latin typeface="Verdana"/>
                <a:cs typeface="Verdana"/>
              </a:rPr>
              <a:t> </a:t>
            </a:r>
            <a:r>
              <a:rPr dirty="0" sz="600" spc="-5" b="1">
                <a:latin typeface="Verdana"/>
                <a:cs typeface="Verdana"/>
              </a:rPr>
              <a:t>I</a:t>
            </a:r>
            <a:r>
              <a:rPr dirty="0" sz="600" b="1">
                <a:latin typeface="Verdana"/>
                <a:cs typeface="Verdana"/>
              </a:rPr>
              <a:t>nto  </a:t>
            </a:r>
            <a:r>
              <a:rPr dirty="0" sz="600" spc="-5" b="1">
                <a:latin typeface="Verdana"/>
                <a:cs typeface="Verdana"/>
              </a:rPr>
              <a:t>Service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395983" y="2071141"/>
            <a:ext cx="576580" cy="464820"/>
            <a:chOff x="1395983" y="2071141"/>
            <a:chExt cx="576580" cy="464820"/>
          </a:xfrm>
        </p:grpSpPr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5983" y="2071141"/>
              <a:ext cx="576110" cy="46479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434083" y="2103120"/>
              <a:ext cx="451484" cy="346075"/>
            </a:xfrm>
            <a:custGeom>
              <a:avLst/>
              <a:gdLst/>
              <a:ahLst/>
              <a:cxnLst/>
              <a:rect l="l" t="t" r="r" b="b"/>
              <a:pathLst>
                <a:path w="451485" h="346075">
                  <a:moveTo>
                    <a:pt x="451103" y="0"/>
                  </a:moveTo>
                  <a:lnTo>
                    <a:pt x="0" y="0"/>
                  </a:lnTo>
                  <a:lnTo>
                    <a:pt x="225552" y="345947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434083" y="2103120"/>
              <a:ext cx="451484" cy="346075"/>
            </a:xfrm>
            <a:custGeom>
              <a:avLst/>
              <a:gdLst/>
              <a:ahLst/>
              <a:cxnLst/>
              <a:rect l="l" t="t" r="r" b="b"/>
              <a:pathLst>
                <a:path w="451485" h="346075">
                  <a:moveTo>
                    <a:pt x="0" y="0"/>
                  </a:moveTo>
                  <a:lnTo>
                    <a:pt x="225552" y="345947"/>
                  </a:lnTo>
                  <a:lnTo>
                    <a:pt x="451103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1519808" y="2154428"/>
            <a:ext cx="28067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5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600" spc="-5" b="1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510528" y="3204933"/>
            <a:ext cx="576580" cy="466725"/>
            <a:chOff x="6510528" y="3204933"/>
            <a:chExt cx="576580" cy="466725"/>
          </a:xfrm>
        </p:grpSpPr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10528" y="3204933"/>
              <a:ext cx="576110" cy="466382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548628" y="3243071"/>
              <a:ext cx="451484" cy="346075"/>
            </a:xfrm>
            <a:custGeom>
              <a:avLst/>
              <a:gdLst/>
              <a:ahLst/>
              <a:cxnLst/>
              <a:rect l="l" t="t" r="r" b="b"/>
              <a:pathLst>
                <a:path w="451484" h="346075">
                  <a:moveTo>
                    <a:pt x="225551" y="0"/>
                  </a:moveTo>
                  <a:lnTo>
                    <a:pt x="0" y="345948"/>
                  </a:lnTo>
                  <a:lnTo>
                    <a:pt x="451103" y="345948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548628" y="3243071"/>
              <a:ext cx="451484" cy="346075"/>
            </a:xfrm>
            <a:custGeom>
              <a:avLst/>
              <a:gdLst/>
              <a:ahLst/>
              <a:cxnLst/>
              <a:rect l="l" t="t" r="r" b="b"/>
              <a:pathLst>
                <a:path w="451484" h="346075">
                  <a:moveTo>
                    <a:pt x="0" y="345948"/>
                  </a:moveTo>
                  <a:lnTo>
                    <a:pt x="225551" y="0"/>
                  </a:lnTo>
                  <a:lnTo>
                    <a:pt x="451103" y="345948"/>
                  </a:lnTo>
                  <a:lnTo>
                    <a:pt x="0" y="345948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6531102" y="3474084"/>
            <a:ext cx="488315" cy="422909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D6.05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600" spc="5" b="1">
                <a:latin typeface="Verdana"/>
                <a:cs typeface="Verdana"/>
              </a:rPr>
              <a:t>F</a:t>
            </a:r>
            <a:r>
              <a:rPr dirty="0" sz="600" b="1">
                <a:latin typeface="Verdana"/>
                <a:cs typeface="Verdana"/>
              </a:rPr>
              <a:t>irst</a:t>
            </a:r>
            <a:r>
              <a:rPr dirty="0" sz="600" spc="-25" b="1">
                <a:latin typeface="Verdana"/>
                <a:cs typeface="Verdana"/>
              </a:rPr>
              <a:t> </a:t>
            </a:r>
            <a:r>
              <a:rPr dirty="0" sz="600" spc="5" b="1">
                <a:latin typeface="Verdana"/>
                <a:cs typeface="Verdana"/>
              </a:rPr>
              <a:t>F</a:t>
            </a:r>
            <a:r>
              <a:rPr dirty="0" sz="600" b="1">
                <a:latin typeface="Verdana"/>
                <a:cs typeface="Verdana"/>
              </a:rPr>
              <a:t>l</a:t>
            </a:r>
            <a:r>
              <a:rPr dirty="0" sz="600" spc="-5" b="1">
                <a:latin typeface="Verdana"/>
                <a:cs typeface="Verdana"/>
              </a:rPr>
              <a:t>ig</a:t>
            </a:r>
            <a:r>
              <a:rPr dirty="0" sz="600" b="1">
                <a:latin typeface="Verdana"/>
                <a:cs typeface="Verdana"/>
              </a:rPr>
              <a:t>ht  </a:t>
            </a:r>
            <a:r>
              <a:rPr dirty="0" sz="600" spc="-5" b="1">
                <a:latin typeface="Verdana"/>
                <a:cs typeface="Verdana"/>
              </a:rPr>
              <a:t>Readiness </a:t>
            </a:r>
            <a:r>
              <a:rPr dirty="0" sz="600" spc="-195" b="1">
                <a:latin typeface="Verdana"/>
                <a:cs typeface="Verdana"/>
              </a:rPr>
              <a:t> </a:t>
            </a:r>
            <a:r>
              <a:rPr dirty="0" sz="600" spc="-5" b="1">
                <a:latin typeface="Verdana"/>
                <a:cs typeface="Verdana"/>
              </a:rPr>
              <a:t>Review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125723" y="3204933"/>
            <a:ext cx="576580" cy="466725"/>
            <a:chOff x="3125723" y="3204933"/>
            <a:chExt cx="576580" cy="466725"/>
          </a:xfrm>
        </p:grpSpPr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25723" y="3204933"/>
              <a:ext cx="576110" cy="46638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163823" y="3243071"/>
              <a:ext cx="451484" cy="346075"/>
            </a:xfrm>
            <a:custGeom>
              <a:avLst/>
              <a:gdLst/>
              <a:ahLst/>
              <a:cxnLst/>
              <a:rect l="l" t="t" r="r" b="b"/>
              <a:pathLst>
                <a:path w="451485" h="346075">
                  <a:moveTo>
                    <a:pt x="225551" y="0"/>
                  </a:moveTo>
                  <a:lnTo>
                    <a:pt x="0" y="345948"/>
                  </a:lnTo>
                  <a:lnTo>
                    <a:pt x="451103" y="345948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163823" y="3243071"/>
              <a:ext cx="451484" cy="346075"/>
            </a:xfrm>
            <a:custGeom>
              <a:avLst/>
              <a:gdLst/>
              <a:ahLst/>
              <a:cxnLst/>
              <a:rect l="l" t="t" r="r" b="b"/>
              <a:pathLst>
                <a:path w="451485" h="346075">
                  <a:moveTo>
                    <a:pt x="0" y="345948"/>
                  </a:moveTo>
                  <a:lnTo>
                    <a:pt x="225551" y="0"/>
                  </a:lnTo>
                  <a:lnTo>
                    <a:pt x="451103" y="345948"/>
                  </a:lnTo>
                  <a:lnTo>
                    <a:pt x="0" y="345948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3129533" y="3474084"/>
            <a:ext cx="521334" cy="422909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D3.05</a:t>
            </a:r>
            <a:endParaRPr sz="600">
              <a:latin typeface="Verdana"/>
              <a:cs typeface="Verdana"/>
            </a:endParaRPr>
          </a:p>
          <a:p>
            <a:pPr algn="ctr" marL="12065" marR="5080">
              <a:lnSpc>
                <a:spcPct val="100000"/>
              </a:lnSpc>
              <a:spcBef>
                <a:spcPts val="125"/>
              </a:spcBef>
            </a:pPr>
            <a:r>
              <a:rPr dirty="0" sz="600" b="1">
                <a:latin typeface="Verdana"/>
                <a:cs typeface="Verdana"/>
              </a:rPr>
              <a:t>Prel</a:t>
            </a:r>
            <a:r>
              <a:rPr dirty="0" sz="600" spc="-5" b="1">
                <a:latin typeface="Verdana"/>
                <a:cs typeface="Verdana"/>
              </a:rPr>
              <a:t>imi</a:t>
            </a:r>
            <a:r>
              <a:rPr dirty="0" sz="600" b="1">
                <a:latin typeface="Verdana"/>
                <a:cs typeface="Verdana"/>
              </a:rPr>
              <a:t>n</a:t>
            </a:r>
            <a:r>
              <a:rPr dirty="0" sz="600" spc="-5" b="1">
                <a:latin typeface="Verdana"/>
                <a:cs typeface="Verdana"/>
              </a:rPr>
              <a:t>a</a:t>
            </a:r>
            <a:r>
              <a:rPr dirty="0" sz="600" b="1">
                <a:latin typeface="Verdana"/>
                <a:cs typeface="Verdana"/>
              </a:rPr>
              <a:t>ry  </a:t>
            </a:r>
            <a:r>
              <a:rPr dirty="0" sz="600" b="1">
                <a:latin typeface="Verdana"/>
                <a:cs typeface="Verdana"/>
              </a:rPr>
              <a:t>Design </a:t>
            </a:r>
            <a:r>
              <a:rPr dirty="0" sz="600" spc="5" b="1">
                <a:latin typeface="Verdana"/>
                <a:cs typeface="Verdana"/>
              </a:rPr>
              <a:t> </a:t>
            </a:r>
            <a:r>
              <a:rPr dirty="0" sz="600" spc="-5" b="1">
                <a:latin typeface="Verdana"/>
                <a:cs typeface="Verdana"/>
              </a:rPr>
              <a:t>Review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997964" y="3204933"/>
            <a:ext cx="576580" cy="466725"/>
            <a:chOff x="1997964" y="3204933"/>
            <a:chExt cx="576580" cy="466725"/>
          </a:xfrm>
        </p:grpSpPr>
        <p:pic>
          <p:nvPicPr>
            <p:cNvPr id="55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97964" y="3204933"/>
              <a:ext cx="576110" cy="46638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2036064" y="3243071"/>
              <a:ext cx="451484" cy="346075"/>
            </a:xfrm>
            <a:custGeom>
              <a:avLst/>
              <a:gdLst/>
              <a:ahLst/>
              <a:cxnLst/>
              <a:rect l="l" t="t" r="r" b="b"/>
              <a:pathLst>
                <a:path w="451485" h="346075">
                  <a:moveTo>
                    <a:pt x="225552" y="0"/>
                  </a:moveTo>
                  <a:lnTo>
                    <a:pt x="0" y="345948"/>
                  </a:lnTo>
                  <a:lnTo>
                    <a:pt x="451104" y="345948"/>
                  </a:lnTo>
                  <a:lnTo>
                    <a:pt x="2255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036064" y="3243071"/>
              <a:ext cx="451484" cy="346075"/>
            </a:xfrm>
            <a:custGeom>
              <a:avLst/>
              <a:gdLst/>
              <a:ahLst/>
              <a:cxnLst/>
              <a:rect l="l" t="t" r="r" b="b"/>
              <a:pathLst>
                <a:path w="451485" h="346075">
                  <a:moveTo>
                    <a:pt x="0" y="345948"/>
                  </a:moveTo>
                  <a:lnTo>
                    <a:pt x="225552" y="0"/>
                  </a:lnTo>
                  <a:lnTo>
                    <a:pt x="451104" y="345948"/>
                  </a:lnTo>
                  <a:lnTo>
                    <a:pt x="0" y="34594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1957197" y="3474084"/>
            <a:ext cx="608330" cy="33147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20"/>
              </a:spcBef>
            </a:pP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D2.05</a:t>
            </a:r>
            <a:endParaRPr sz="600">
              <a:latin typeface="Verdana"/>
              <a:cs typeface="Verdana"/>
            </a:endParaRPr>
          </a:p>
          <a:p>
            <a:pPr algn="ctr"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600" b="1">
                <a:latin typeface="Verdana"/>
                <a:cs typeface="Verdana"/>
              </a:rPr>
              <a:t>Auth</a:t>
            </a:r>
            <a:r>
              <a:rPr dirty="0" sz="600" spc="-5" b="1">
                <a:latin typeface="Verdana"/>
                <a:cs typeface="Verdana"/>
              </a:rPr>
              <a:t>o</a:t>
            </a:r>
            <a:r>
              <a:rPr dirty="0" sz="600" b="1">
                <a:latin typeface="Verdana"/>
                <a:cs typeface="Verdana"/>
              </a:rPr>
              <a:t>riz</a:t>
            </a:r>
            <a:r>
              <a:rPr dirty="0" sz="600" spc="-5" b="1">
                <a:latin typeface="Verdana"/>
                <a:cs typeface="Verdana"/>
              </a:rPr>
              <a:t>a</a:t>
            </a:r>
            <a:r>
              <a:rPr dirty="0" sz="600" b="1">
                <a:latin typeface="Verdana"/>
                <a:cs typeface="Verdana"/>
              </a:rPr>
              <a:t>ti</a:t>
            </a:r>
            <a:r>
              <a:rPr dirty="0" sz="600" spc="-10" b="1">
                <a:latin typeface="Verdana"/>
                <a:cs typeface="Verdana"/>
              </a:rPr>
              <a:t>o</a:t>
            </a:r>
            <a:r>
              <a:rPr dirty="0" sz="600" b="1">
                <a:latin typeface="Verdana"/>
                <a:cs typeface="Verdana"/>
              </a:rPr>
              <a:t>n  </a:t>
            </a:r>
            <a:r>
              <a:rPr dirty="0" sz="600" b="1">
                <a:latin typeface="Verdana"/>
                <a:cs typeface="Verdana"/>
              </a:rPr>
              <a:t>to</a:t>
            </a:r>
            <a:r>
              <a:rPr dirty="0" sz="600" spc="-15" b="1">
                <a:latin typeface="Verdana"/>
                <a:cs typeface="Verdana"/>
              </a:rPr>
              <a:t> </a:t>
            </a:r>
            <a:r>
              <a:rPr dirty="0" sz="600" spc="-5" b="1">
                <a:latin typeface="Verdana"/>
                <a:cs typeface="Verdana"/>
              </a:rPr>
              <a:t>Offer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8164068" y="2071141"/>
            <a:ext cx="577850" cy="464820"/>
            <a:chOff x="8164068" y="2071141"/>
            <a:chExt cx="577850" cy="464820"/>
          </a:xfrm>
        </p:grpSpPr>
        <p:pic>
          <p:nvPicPr>
            <p:cNvPr id="60" name="object 6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64068" y="2071141"/>
              <a:ext cx="577621" cy="464794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8202168" y="2103120"/>
              <a:ext cx="452755" cy="346075"/>
            </a:xfrm>
            <a:custGeom>
              <a:avLst/>
              <a:gdLst/>
              <a:ahLst/>
              <a:cxnLst/>
              <a:rect l="l" t="t" r="r" b="b"/>
              <a:pathLst>
                <a:path w="452754" h="346075">
                  <a:moveTo>
                    <a:pt x="452627" y="0"/>
                  </a:moveTo>
                  <a:lnTo>
                    <a:pt x="0" y="0"/>
                  </a:lnTo>
                  <a:lnTo>
                    <a:pt x="226313" y="345947"/>
                  </a:lnTo>
                  <a:lnTo>
                    <a:pt x="45262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8202168" y="2103120"/>
              <a:ext cx="452755" cy="346075"/>
            </a:xfrm>
            <a:custGeom>
              <a:avLst/>
              <a:gdLst/>
              <a:ahLst/>
              <a:cxnLst/>
              <a:rect l="l" t="t" r="r" b="b"/>
              <a:pathLst>
                <a:path w="452754" h="346075">
                  <a:moveTo>
                    <a:pt x="0" y="0"/>
                  </a:moveTo>
                  <a:lnTo>
                    <a:pt x="226313" y="345947"/>
                  </a:lnTo>
                  <a:lnTo>
                    <a:pt x="452627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8289417" y="2154428"/>
            <a:ext cx="28067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5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dirty="0" sz="600" spc="-5" b="1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7036307" y="2071141"/>
            <a:ext cx="576580" cy="464820"/>
            <a:chOff x="7036307" y="2071141"/>
            <a:chExt cx="576580" cy="464820"/>
          </a:xfrm>
        </p:grpSpPr>
        <p:pic>
          <p:nvPicPr>
            <p:cNvPr id="65" name="object 6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36307" y="2071141"/>
              <a:ext cx="576110" cy="464794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7074407" y="2103120"/>
              <a:ext cx="451484" cy="346075"/>
            </a:xfrm>
            <a:custGeom>
              <a:avLst/>
              <a:gdLst/>
              <a:ahLst/>
              <a:cxnLst/>
              <a:rect l="l" t="t" r="r" b="b"/>
              <a:pathLst>
                <a:path w="451484" h="346075">
                  <a:moveTo>
                    <a:pt x="451103" y="0"/>
                  </a:moveTo>
                  <a:lnTo>
                    <a:pt x="0" y="0"/>
                  </a:lnTo>
                  <a:lnTo>
                    <a:pt x="225551" y="345947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7074407" y="2103120"/>
              <a:ext cx="451484" cy="346075"/>
            </a:xfrm>
            <a:custGeom>
              <a:avLst/>
              <a:gdLst/>
              <a:ahLst/>
              <a:cxnLst/>
              <a:rect l="l" t="t" r="r" b="b"/>
              <a:pathLst>
                <a:path w="451484" h="346075">
                  <a:moveTo>
                    <a:pt x="0" y="0"/>
                  </a:moveTo>
                  <a:lnTo>
                    <a:pt x="225551" y="345947"/>
                  </a:lnTo>
                  <a:lnTo>
                    <a:pt x="451103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7161021" y="2154428"/>
            <a:ext cx="28067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5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dirty="0" sz="600" spc="-5" b="1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5908547" y="2071141"/>
            <a:ext cx="576580" cy="464820"/>
            <a:chOff x="5908547" y="2071141"/>
            <a:chExt cx="576580" cy="464820"/>
          </a:xfrm>
        </p:grpSpPr>
        <p:pic>
          <p:nvPicPr>
            <p:cNvPr id="70" name="object 7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08547" y="2071141"/>
              <a:ext cx="576110" cy="464794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5946647" y="2103120"/>
              <a:ext cx="451484" cy="346075"/>
            </a:xfrm>
            <a:custGeom>
              <a:avLst/>
              <a:gdLst/>
              <a:ahLst/>
              <a:cxnLst/>
              <a:rect l="l" t="t" r="r" b="b"/>
              <a:pathLst>
                <a:path w="451485" h="346075">
                  <a:moveTo>
                    <a:pt x="451103" y="0"/>
                  </a:moveTo>
                  <a:lnTo>
                    <a:pt x="0" y="0"/>
                  </a:lnTo>
                  <a:lnTo>
                    <a:pt x="225551" y="345947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5946647" y="2103120"/>
              <a:ext cx="451484" cy="346075"/>
            </a:xfrm>
            <a:custGeom>
              <a:avLst/>
              <a:gdLst/>
              <a:ahLst/>
              <a:cxnLst/>
              <a:rect l="l" t="t" r="r" b="b"/>
              <a:pathLst>
                <a:path w="451485" h="346075">
                  <a:moveTo>
                    <a:pt x="0" y="0"/>
                  </a:moveTo>
                  <a:lnTo>
                    <a:pt x="225551" y="345947"/>
                  </a:lnTo>
                  <a:lnTo>
                    <a:pt x="451103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6033008" y="2154428"/>
            <a:ext cx="28067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5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dirty="0" sz="600" spc="-5" b="1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780788" y="2071141"/>
            <a:ext cx="576580" cy="464820"/>
            <a:chOff x="4780788" y="2071141"/>
            <a:chExt cx="576580" cy="464820"/>
          </a:xfrm>
        </p:grpSpPr>
        <p:pic>
          <p:nvPicPr>
            <p:cNvPr id="75" name="object 7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80788" y="2071141"/>
              <a:ext cx="576110" cy="464794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4818888" y="2103120"/>
              <a:ext cx="451484" cy="346075"/>
            </a:xfrm>
            <a:custGeom>
              <a:avLst/>
              <a:gdLst/>
              <a:ahLst/>
              <a:cxnLst/>
              <a:rect l="l" t="t" r="r" b="b"/>
              <a:pathLst>
                <a:path w="451485" h="346075">
                  <a:moveTo>
                    <a:pt x="451103" y="0"/>
                  </a:moveTo>
                  <a:lnTo>
                    <a:pt x="0" y="0"/>
                  </a:lnTo>
                  <a:lnTo>
                    <a:pt x="225551" y="345947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4818888" y="2103120"/>
              <a:ext cx="451484" cy="346075"/>
            </a:xfrm>
            <a:custGeom>
              <a:avLst/>
              <a:gdLst/>
              <a:ahLst/>
              <a:cxnLst/>
              <a:rect l="l" t="t" r="r" b="b"/>
              <a:pathLst>
                <a:path w="451485" h="346075">
                  <a:moveTo>
                    <a:pt x="0" y="0"/>
                  </a:moveTo>
                  <a:lnTo>
                    <a:pt x="225551" y="345947"/>
                  </a:lnTo>
                  <a:lnTo>
                    <a:pt x="451103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/>
          <p:cNvSpPr txBox="1"/>
          <p:nvPr/>
        </p:nvSpPr>
        <p:spPr>
          <a:xfrm>
            <a:off x="4904613" y="2154428"/>
            <a:ext cx="28067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5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dirty="0" sz="600" spc="-5" b="1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3653028" y="2071141"/>
            <a:ext cx="576580" cy="464820"/>
            <a:chOff x="3653028" y="2071141"/>
            <a:chExt cx="576580" cy="464820"/>
          </a:xfrm>
        </p:grpSpPr>
        <p:pic>
          <p:nvPicPr>
            <p:cNvPr id="80" name="object 8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3028" y="2071141"/>
              <a:ext cx="576110" cy="464794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3691128" y="2103120"/>
              <a:ext cx="451484" cy="346075"/>
            </a:xfrm>
            <a:custGeom>
              <a:avLst/>
              <a:gdLst/>
              <a:ahLst/>
              <a:cxnLst/>
              <a:rect l="l" t="t" r="r" b="b"/>
              <a:pathLst>
                <a:path w="451485" h="346075">
                  <a:moveTo>
                    <a:pt x="451104" y="0"/>
                  </a:moveTo>
                  <a:lnTo>
                    <a:pt x="0" y="0"/>
                  </a:lnTo>
                  <a:lnTo>
                    <a:pt x="225551" y="345947"/>
                  </a:lnTo>
                  <a:lnTo>
                    <a:pt x="45110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3691128" y="2103120"/>
              <a:ext cx="451484" cy="346075"/>
            </a:xfrm>
            <a:custGeom>
              <a:avLst/>
              <a:gdLst/>
              <a:ahLst/>
              <a:cxnLst/>
              <a:rect l="l" t="t" r="r" b="b"/>
              <a:pathLst>
                <a:path w="451485" h="346075">
                  <a:moveTo>
                    <a:pt x="0" y="0"/>
                  </a:moveTo>
                  <a:lnTo>
                    <a:pt x="225551" y="345947"/>
                  </a:lnTo>
                  <a:lnTo>
                    <a:pt x="451104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3776217" y="2154428"/>
            <a:ext cx="28067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5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dirty="0" sz="600" spc="-5" b="1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525267" y="2071141"/>
            <a:ext cx="576580" cy="464820"/>
            <a:chOff x="2525267" y="2071141"/>
            <a:chExt cx="576580" cy="464820"/>
          </a:xfrm>
        </p:grpSpPr>
        <p:pic>
          <p:nvPicPr>
            <p:cNvPr id="85" name="object 8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25267" y="2071141"/>
              <a:ext cx="576110" cy="464794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2563367" y="2103120"/>
              <a:ext cx="451484" cy="346075"/>
            </a:xfrm>
            <a:custGeom>
              <a:avLst/>
              <a:gdLst/>
              <a:ahLst/>
              <a:cxnLst/>
              <a:rect l="l" t="t" r="r" b="b"/>
              <a:pathLst>
                <a:path w="451485" h="346075">
                  <a:moveTo>
                    <a:pt x="451104" y="0"/>
                  </a:moveTo>
                  <a:lnTo>
                    <a:pt x="0" y="0"/>
                  </a:lnTo>
                  <a:lnTo>
                    <a:pt x="225551" y="345947"/>
                  </a:lnTo>
                  <a:lnTo>
                    <a:pt x="45110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2563367" y="2103120"/>
              <a:ext cx="451484" cy="346075"/>
            </a:xfrm>
            <a:custGeom>
              <a:avLst/>
              <a:gdLst/>
              <a:ahLst/>
              <a:cxnLst/>
              <a:rect l="l" t="t" r="r" b="b"/>
              <a:pathLst>
                <a:path w="451485" h="346075">
                  <a:moveTo>
                    <a:pt x="0" y="0"/>
                  </a:moveTo>
                  <a:lnTo>
                    <a:pt x="225551" y="345947"/>
                  </a:lnTo>
                  <a:lnTo>
                    <a:pt x="451104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2648204" y="2154428"/>
            <a:ext cx="28067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5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600" spc="-5" b="1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600" b="1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775575" y="2414142"/>
            <a:ext cx="219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D7</a:t>
            </a:r>
            <a:endParaRPr sz="12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479541" y="2411729"/>
            <a:ext cx="219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D5</a:t>
            </a:r>
            <a:endParaRPr sz="12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370959" y="2411729"/>
            <a:ext cx="219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D4</a:t>
            </a:r>
            <a:endParaRPr sz="12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252596" y="2411984"/>
            <a:ext cx="219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D3</a:t>
            </a:r>
            <a:endParaRPr sz="12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134361" y="2420873"/>
            <a:ext cx="219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D2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94" name="object 9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31876" y="4186428"/>
            <a:ext cx="2857500" cy="153924"/>
          </a:xfrm>
          <a:prstGeom prst="rect">
            <a:avLst/>
          </a:prstGeom>
        </p:spPr>
      </p:pic>
      <p:sp>
        <p:nvSpPr>
          <p:cNvPr id="95" name="object 95"/>
          <p:cNvSpPr txBox="1"/>
          <p:nvPr/>
        </p:nvSpPr>
        <p:spPr>
          <a:xfrm>
            <a:off x="531876" y="4186428"/>
            <a:ext cx="2857500" cy="154305"/>
          </a:xfrm>
          <a:prstGeom prst="rect">
            <a:avLst/>
          </a:prstGeom>
          <a:ln w="12192">
            <a:solidFill>
              <a:srgbClr val="51DC00"/>
            </a:solidFill>
          </a:ln>
        </p:spPr>
        <p:txBody>
          <a:bodyPr wrap="square" lIns="0" tIns="18415" rIns="0" bIns="0" rtlCol="0" vert="horz">
            <a:spAutoFit/>
          </a:bodyPr>
          <a:lstStyle/>
          <a:p>
            <a:pPr marL="362585">
              <a:lnSpc>
                <a:spcPts val="1065"/>
              </a:lnSpc>
              <a:spcBef>
                <a:spcPts val="145"/>
              </a:spcBef>
            </a:pP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P1</a:t>
            </a: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Develop</a:t>
            </a:r>
            <a:r>
              <a:rPr dirty="0" sz="10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Conceptual Definition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96" name="object 9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31876" y="3959352"/>
            <a:ext cx="7895844" cy="152400"/>
          </a:xfrm>
          <a:prstGeom prst="rect">
            <a:avLst/>
          </a:prstGeom>
        </p:spPr>
      </p:pic>
      <p:sp>
        <p:nvSpPr>
          <p:cNvPr id="97" name="object 97"/>
          <p:cNvSpPr txBox="1"/>
          <p:nvPr/>
        </p:nvSpPr>
        <p:spPr>
          <a:xfrm>
            <a:off x="531876" y="3959352"/>
            <a:ext cx="7896225" cy="152400"/>
          </a:xfrm>
          <a:prstGeom prst="rect">
            <a:avLst/>
          </a:prstGeom>
          <a:ln w="12192">
            <a:solidFill>
              <a:srgbClr val="51DC00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algn="ctr" marR="10795">
              <a:lnSpc>
                <a:spcPts val="11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P0</a:t>
            </a:r>
            <a:r>
              <a:rPr dirty="0" sz="10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Manage</a:t>
            </a:r>
            <a:r>
              <a:rPr dirty="0" sz="10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 Program</a:t>
            </a:r>
            <a:r>
              <a:rPr dirty="0" sz="10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98" name="object 9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59635" y="4419600"/>
            <a:ext cx="2257043" cy="152400"/>
          </a:xfrm>
          <a:prstGeom prst="rect">
            <a:avLst/>
          </a:prstGeom>
        </p:spPr>
      </p:pic>
      <p:sp>
        <p:nvSpPr>
          <p:cNvPr id="99" name="object 99"/>
          <p:cNvSpPr txBox="1"/>
          <p:nvPr/>
        </p:nvSpPr>
        <p:spPr>
          <a:xfrm>
            <a:off x="1659635" y="4419600"/>
            <a:ext cx="2257425" cy="152400"/>
          </a:xfrm>
          <a:prstGeom prst="rect">
            <a:avLst/>
          </a:prstGeom>
          <a:ln w="12192">
            <a:solidFill>
              <a:srgbClr val="51DC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66065">
              <a:lnSpc>
                <a:spcPts val="1185"/>
              </a:lnSpc>
            </a:pPr>
            <a:r>
              <a:rPr dirty="0" sz="1000" spc="-13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000" spc="-105" b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10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65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0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110" b="1">
                <a:solidFill>
                  <a:srgbClr val="FFFFFF"/>
                </a:solidFill>
                <a:latin typeface="Arial"/>
                <a:cs typeface="Arial"/>
              </a:rPr>
              <a:t>Deve</a:t>
            </a:r>
            <a:r>
              <a:rPr dirty="0" sz="1000" spc="-5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000" spc="-11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000" spc="-114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0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13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000" spc="-8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000" spc="-85" b="1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z="1000" spc="-5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000" spc="-160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000" spc="-5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000" spc="-11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000" spc="-95" b="1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dirty="0" sz="1000" spc="-105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1000" spc="-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12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000" spc="-60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z="1000" spc="-5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000" spc="-11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000" spc="-60" b="1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dirty="0" sz="1000" spc="-55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000" spc="-11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000" spc="-114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00" name="object 10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389376" y="4643628"/>
            <a:ext cx="2782824" cy="152400"/>
          </a:xfrm>
          <a:prstGeom prst="rect">
            <a:avLst/>
          </a:prstGeom>
        </p:spPr>
      </p:pic>
      <p:sp>
        <p:nvSpPr>
          <p:cNvPr id="101" name="object 101"/>
          <p:cNvSpPr txBox="1"/>
          <p:nvPr/>
        </p:nvSpPr>
        <p:spPr>
          <a:xfrm>
            <a:off x="3389376" y="4643628"/>
            <a:ext cx="2783205" cy="152400"/>
          </a:xfrm>
          <a:prstGeom prst="rect">
            <a:avLst/>
          </a:prstGeom>
          <a:ln w="12192">
            <a:solidFill>
              <a:srgbClr val="51DC00"/>
            </a:solidFill>
          </a:ln>
        </p:spPr>
        <p:txBody>
          <a:bodyPr wrap="square" lIns="0" tIns="25400" rIns="0" bIns="0" rtlCol="0" vert="horz">
            <a:spAutoFit/>
          </a:bodyPr>
          <a:lstStyle/>
          <a:p>
            <a:pPr marL="438150">
              <a:lnSpc>
                <a:spcPts val="1000"/>
              </a:lnSpc>
              <a:spcBef>
                <a:spcPts val="200"/>
              </a:spcBef>
            </a:pP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P3</a:t>
            </a:r>
            <a:r>
              <a:rPr dirty="0" sz="10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Produce</a:t>
            </a: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02" name="object 10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59635" y="4866132"/>
            <a:ext cx="6768083" cy="153924"/>
          </a:xfrm>
          <a:prstGeom prst="rect">
            <a:avLst/>
          </a:prstGeom>
        </p:spPr>
      </p:pic>
      <p:sp>
        <p:nvSpPr>
          <p:cNvPr id="103" name="object 103"/>
          <p:cNvSpPr txBox="1"/>
          <p:nvPr/>
        </p:nvSpPr>
        <p:spPr>
          <a:xfrm>
            <a:off x="1659635" y="4866132"/>
            <a:ext cx="6768465" cy="154305"/>
          </a:xfrm>
          <a:prstGeom prst="rect">
            <a:avLst/>
          </a:prstGeom>
          <a:ln w="12192">
            <a:solidFill>
              <a:srgbClr val="51DC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algn="ctr" marR="4445">
              <a:lnSpc>
                <a:spcPts val="1005"/>
              </a:lnSpc>
              <a:spcBef>
                <a:spcPts val="204"/>
              </a:spcBef>
            </a:pP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P4</a:t>
            </a:r>
            <a:r>
              <a:rPr dirty="0" sz="10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Conduct</a:t>
            </a: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Verification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04" name="object 10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31876" y="5105400"/>
            <a:ext cx="7895844" cy="152400"/>
          </a:xfrm>
          <a:prstGeom prst="rect">
            <a:avLst/>
          </a:prstGeom>
        </p:spPr>
      </p:pic>
      <p:sp>
        <p:nvSpPr>
          <p:cNvPr id="105" name="object 105"/>
          <p:cNvSpPr txBox="1"/>
          <p:nvPr/>
        </p:nvSpPr>
        <p:spPr>
          <a:xfrm>
            <a:off x="531876" y="5105400"/>
            <a:ext cx="7896225" cy="152400"/>
          </a:xfrm>
          <a:prstGeom prst="rect">
            <a:avLst/>
          </a:prstGeom>
          <a:ln w="12192">
            <a:solidFill>
              <a:srgbClr val="51DC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algn="ctr" marR="11430">
              <a:lnSpc>
                <a:spcPts val="1080"/>
              </a:lnSpc>
              <a:spcBef>
                <a:spcPts val="120"/>
              </a:spcBef>
            </a:pP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P5</a:t>
            </a:r>
            <a:r>
              <a:rPr dirty="0" sz="10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- Support</a:t>
            </a:r>
            <a:r>
              <a:rPr dirty="0" sz="10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Product</a:t>
            </a:r>
            <a:r>
              <a:rPr dirty="0" sz="10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6" name="object 10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34" y="180847"/>
            <a:ext cx="60331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5565" algn="l"/>
              </a:tabLst>
            </a:pPr>
            <a:r>
              <a:rPr dirty="0"/>
              <a:t>Tier</a:t>
            </a:r>
            <a:r>
              <a:rPr dirty="0" spc="-15"/>
              <a:t> </a:t>
            </a:r>
            <a:r>
              <a:rPr dirty="0"/>
              <a:t>2</a:t>
            </a:r>
            <a:r>
              <a:rPr dirty="0" spc="5"/>
              <a:t> </a:t>
            </a:r>
            <a:r>
              <a:rPr dirty="0"/>
              <a:t>-</a:t>
            </a:r>
            <a:r>
              <a:rPr dirty="0" spc="10"/>
              <a:t> </a:t>
            </a:r>
            <a:r>
              <a:rPr dirty="0" spc="-5"/>
              <a:t>Cross	Functional</a:t>
            </a:r>
            <a:r>
              <a:rPr dirty="0" spc="-90"/>
              <a:t> </a:t>
            </a:r>
            <a:r>
              <a:rPr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339" y="1111377"/>
            <a:ext cx="7352665" cy="488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2405" indent="-180340">
              <a:lnSpc>
                <a:spcPts val="1825"/>
              </a:lnSpc>
              <a:spcBef>
                <a:spcPts val="95"/>
              </a:spcBef>
              <a:buChar char="•"/>
              <a:tabLst>
                <a:tab pos="193040" algn="l"/>
              </a:tabLst>
            </a:pP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Expansion</a:t>
            </a:r>
            <a:r>
              <a:rPr dirty="0" sz="1600" spc="-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of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6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major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business</a:t>
            </a:r>
            <a:r>
              <a:rPr dirty="0" sz="1600" spc="-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processes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into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29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high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level</a:t>
            </a:r>
            <a:r>
              <a:rPr dirty="0" sz="1600" spc="-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cross-functional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25"/>
              </a:lnSpc>
            </a:pP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processes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6511" y="1863851"/>
            <a:ext cx="8368665" cy="3569335"/>
            <a:chOff x="286511" y="1863851"/>
            <a:chExt cx="8368665" cy="35693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3632" y="1863851"/>
              <a:ext cx="4741164" cy="35692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869435" y="2819400"/>
              <a:ext cx="0" cy="384175"/>
            </a:xfrm>
            <a:custGeom>
              <a:avLst/>
              <a:gdLst/>
              <a:ahLst/>
              <a:cxnLst/>
              <a:rect l="l" t="t" r="r" b="b"/>
              <a:pathLst>
                <a:path w="0" h="384175">
                  <a:moveTo>
                    <a:pt x="0" y="0"/>
                  </a:moveTo>
                  <a:lnTo>
                    <a:pt x="0" y="384048"/>
                  </a:lnTo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511" y="1935543"/>
              <a:ext cx="3058667" cy="15741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59835" y="2900172"/>
              <a:ext cx="609600" cy="76200"/>
            </a:xfrm>
            <a:custGeom>
              <a:avLst/>
              <a:gdLst/>
              <a:ahLst/>
              <a:cxnLst/>
              <a:rect l="l" t="t" r="r" b="b"/>
              <a:pathLst>
                <a:path w="609600" h="76200">
                  <a:moveTo>
                    <a:pt x="533400" y="0"/>
                  </a:moveTo>
                  <a:lnTo>
                    <a:pt x="533400" y="76200"/>
                  </a:lnTo>
                  <a:lnTo>
                    <a:pt x="596900" y="44450"/>
                  </a:lnTo>
                  <a:lnTo>
                    <a:pt x="546100" y="44450"/>
                  </a:lnTo>
                  <a:lnTo>
                    <a:pt x="546100" y="31750"/>
                  </a:lnTo>
                  <a:lnTo>
                    <a:pt x="596900" y="31750"/>
                  </a:lnTo>
                  <a:lnTo>
                    <a:pt x="533400" y="0"/>
                  </a:lnTo>
                  <a:close/>
                </a:path>
                <a:path w="609600" h="76200">
                  <a:moveTo>
                    <a:pt x="5334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33400" y="44450"/>
                  </a:lnTo>
                  <a:lnTo>
                    <a:pt x="533400" y="31750"/>
                  </a:lnTo>
                  <a:close/>
                </a:path>
                <a:path w="609600" h="76200">
                  <a:moveTo>
                    <a:pt x="596900" y="31750"/>
                  </a:moveTo>
                  <a:lnTo>
                    <a:pt x="546100" y="31750"/>
                  </a:lnTo>
                  <a:lnTo>
                    <a:pt x="546100" y="44450"/>
                  </a:lnTo>
                  <a:lnTo>
                    <a:pt x="596900" y="44450"/>
                  </a:lnTo>
                  <a:lnTo>
                    <a:pt x="609600" y="38100"/>
                  </a:lnTo>
                  <a:lnTo>
                    <a:pt x="596900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863340" y="3264408"/>
              <a:ext cx="0" cy="436245"/>
            </a:xfrm>
            <a:custGeom>
              <a:avLst/>
              <a:gdLst/>
              <a:ahLst/>
              <a:cxnLst/>
              <a:rect l="l" t="t" r="r" b="b"/>
              <a:pathLst>
                <a:path w="0" h="436245">
                  <a:moveTo>
                    <a:pt x="0" y="0"/>
                  </a:moveTo>
                  <a:lnTo>
                    <a:pt x="0" y="435863"/>
                  </a:lnTo>
                </a:path>
              </a:pathLst>
            </a:custGeom>
            <a:ln w="12192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26535" y="3378073"/>
              <a:ext cx="342900" cy="76200"/>
            </a:xfrm>
            <a:custGeom>
              <a:avLst/>
              <a:gdLst/>
              <a:ahLst/>
              <a:cxnLst/>
              <a:rect l="l" t="t" r="r" b="b"/>
              <a:pathLst>
                <a:path w="342900" h="76200">
                  <a:moveTo>
                    <a:pt x="267080" y="0"/>
                  </a:moveTo>
                  <a:lnTo>
                    <a:pt x="266763" y="31762"/>
                  </a:lnTo>
                  <a:lnTo>
                    <a:pt x="279400" y="31876"/>
                  </a:lnTo>
                  <a:lnTo>
                    <a:pt x="279400" y="44576"/>
                  </a:lnTo>
                  <a:lnTo>
                    <a:pt x="266635" y="44576"/>
                  </a:lnTo>
                  <a:lnTo>
                    <a:pt x="266318" y="76200"/>
                  </a:lnTo>
                  <a:lnTo>
                    <a:pt x="330958" y="44576"/>
                  </a:lnTo>
                  <a:lnTo>
                    <a:pt x="279400" y="44576"/>
                  </a:lnTo>
                  <a:lnTo>
                    <a:pt x="331195" y="44460"/>
                  </a:lnTo>
                  <a:lnTo>
                    <a:pt x="342900" y="38735"/>
                  </a:lnTo>
                  <a:lnTo>
                    <a:pt x="267080" y="0"/>
                  </a:lnTo>
                  <a:close/>
                </a:path>
                <a:path w="342900" h="76200">
                  <a:moveTo>
                    <a:pt x="266763" y="31762"/>
                  </a:moveTo>
                  <a:lnTo>
                    <a:pt x="266636" y="44460"/>
                  </a:lnTo>
                  <a:lnTo>
                    <a:pt x="279400" y="44576"/>
                  </a:lnTo>
                  <a:lnTo>
                    <a:pt x="279400" y="31876"/>
                  </a:lnTo>
                  <a:lnTo>
                    <a:pt x="266763" y="31762"/>
                  </a:lnTo>
                  <a:close/>
                </a:path>
                <a:path w="342900" h="76200">
                  <a:moveTo>
                    <a:pt x="0" y="29337"/>
                  </a:moveTo>
                  <a:lnTo>
                    <a:pt x="0" y="42037"/>
                  </a:lnTo>
                  <a:lnTo>
                    <a:pt x="266636" y="44460"/>
                  </a:lnTo>
                  <a:lnTo>
                    <a:pt x="266763" y="31762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25879" y="3063240"/>
              <a:ext cx="2197735" cy="363220"/>
            </a:xfrm>
            <a:custGeom>
              <a:avLst/>
              <a:gdLst/>
              <a:ahLst/>
              <a:cxnLst/>
              <a:rect l="l" t="t" r="r" b="b"/>
              <a:pathLst>
                <a:path w="2197735" h="363220">
                  <a:moveTo>
                    <a:pt x="0" y="0"/>
                  </a:moveTo>
                  <a:lnTo>
                    <a:pt x="2197608" y="0"/>
                  </a:lnTo>
                </a:path>
                <a:path w="2197735" h="363220">
                  <a:moveTo>
                    <a:pt x="2197608" y="3048"/>
                  </a:moveTo>
                  <a:lnTo>
                    <a:pt x="2197608" y="362712"/>
                  </a:lnTo>
                </a:path>
              </a:pathLst>
            </a:custGeom>
            <a:ln w="12192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860291" y="3739895"/>
              <a:ext cx="3175" cy="277495"/>
            </a:xfrm>
            <a:custGeom>
              <a:avLst/>
              <a:gdLst/>
              <a:ahLst/>
              <a:cxnLst/>
              <a:rect l="l" t="t" r="r" b="b"/>
              <a:pathLst>
                <a:path w="3175" h="277495">
                  <a:moveTo>
                    <a:pt x="0" y="0"/>
                  </a:moveTo>
                  <a:lnTo>
                    <a:pt x="3048" y="277367"/>
                  </a:lnTo>
                </a:path>
              </a:pathLst>
            </a:custGeom>
            <a:ln w="12192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427476" y="3844798"/>
              <a:ext cx="436245" cy="76200"/>
            </a:xfrm>
            <a:custGeom>
              <a:avLst/>
              <a:gdLst/>
              <a:ahLst/>
              <a:cxnLst/>
              <a:rect l="l" t="t" r="r" b="b"/>
              <a:pathLst>
                <a:path w="436245" h="76200">
                  <a:moveTo>
                    <a:pt x="359642" y="44406"/>
                  </a:moveTo>
                  <a:lnTo>
                    <a:pt x="359537" y="76200"/>
                  </a:lnTo>
                  <a:lnTo>
                    <a:pt x="423569" y="44450"/>
                  </a:lnTo>
                  <a:lnTo>
                    <a:pt x="372363" y="44450"/>
                  </a:lnTo>
                  <a:lnTo>
                    <a:pt x="359642" y="44406"/>
                  </a:lnTo>
                  <a:close/>
                </a:path>
                <a:path w="436245" h="76200">
                  <a:moveTo>
                    <a:pt x="359685" y="31706"/>
                  </a:moveTo>
                  <a:lnTo>
                    <a:pt x="359642" y="44406"/>
                  </a:lnTo>
                  <a:lnTo>
                    <a:pt x="372363" y="44450"/>
                  </a:lnTo>
                  <a:lnTo>
                    <a:pt x="372363" y="31750"/>
                  </a:lnTo>
                  <a:lnTo>
                    <a:pt x="359685" y="31706"/>
                  </a:lnTo>
                  <a:close/>
                </a:path>
                <a:path w="436245" h="76200">
                  <a:moveTo>
                    <a:pt x="359790" y="0"/>
                  </a:moveTo>
                  <a:lnTo>
                    <a:pt x="359685" y="31706"/>
                  </a:lnTo>
                  <a:lnTo>
                    <a:pt x="372363" y="31750"/>
                  </a:lnTo>
                  <a:lnTo>
                    <a:pt x="372363" y="44450"/>
                  </a:lnTo>
                  <a:lnTo>
                    <a:pt x="423569" y="44450"/>
                  </a:lnTo>
                  <a:lnTo>
                    <a:pt x="435863" y="38353"/>
                  </a:lnTo>
                  <a:lnTo>
                    <a:pt x="359790" y="0"/>
                  </a:lnTo>
                  <a:close/>
                </a:path>
                <a:path w="436245" h="76200">
                  <a:moveTo>
                    <a:pt x="0" y="30479"/>
                  </a:moveTo>
                  <a:lnTo>
                    <a:pt x="0" y="43179"/>
                  </a:lnTo>
                  <a:lnTo>
                    <a:pt x="359642" y="44406"/>
                  </a:lnTo>
                  <a:lnTo>
                    <a:pt x="359685" y="31706"/>
                  </a:lnTo>
                  <a:lnTo>
                    <a:pt x="0" y="30479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22475" y="3177540"/>
              <a:ext cx="1918970" cy="711835"/>
            </a:xfrm>
            <a:custGeom>
              <a:avLst/>
              <a:gdLst/>
              <a:ahLst/>
              <a:cxnLst/>
              <a:rect l="l" t="t" r="r" b="b"/>
              <a:pathLst>
                <a:path w="1918970" h="711835">
                  <a:moveTo>
                    <a:pt x="0" y="6096"/>
                  </a:moveTo>
                  <a:lnTo>
                    <a:pt x="1918715" y="0"/>
                  </a:lnTo>
                </a:path>
                <a:path w="1918970" h="711835">
                  <a:moveTo>
                    <a:pt x="1905000" y="6096"/>
                  </a:moveTo>
                  <a:lnTo>
                    <a:pt x="1912620" y="711708"/>
                  </a:lnTo>
                </a:path>
              </a:pathLst>
            </a:custGeom>
            <a:ln w="12192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60291" y="4076700"/>
              <a:ext cx="3175" cy="227329"/>
            </a:xfrm>
            <a:custGeom>
              <a:avLst/>
              <a:gdLst/>
              <a:ahLst/>
              <a:cxnLst/>
              <a:rect l="l" t="t" r="r" b="b"/>
              <a:pathLst>
                <a:path w="3175" h="227329">
                  <a:moveTo>
                    <a:pt x="0" y="0"/>
                  </a:moveTo>
                  <a:lnTo>
                    <a:pt x="3048" y="227075"/>
                  </a:lnTo>
                </a:path>
              </a:pathLst>
            </a:custGeom>
            <a:ln w="1219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374135" y="4140200"/>
              <a:ext cx="489584" cy="76200"/>
            </a:xfrm>
            <a:custGeom>
              <a:avLst/>
              <a:gdLst/>
              <a:ahLst/>
              <a:cxnLst/>
              <a:rect l="l" t="t" r="r" b="b"/>
              <a:pathLst>
                <a:path w="489585" h="76200">
                  <a:moveTo>
                    <a:pt x="413258" y="0"/>
                  </a:moveTo>
                  <a:lnTo>
                    <a:pt x="413046" y="31797"/>
                  </a:lnTo>
                  <a:lnTo>
                    <a:pt x="425703" y="31876"/>
                  </a:lnTo>
                  <a:lnTo>
                    <a:pt x="425703" y="44576"/>
                  </a:lnTo>
                  <a:lnTo>
                    <a:pt x="412960" y="44576"/>
                  </a:lnTo>
                  <a:lnTo>
                    <a:pt x="412750" y="76200"/>
                  </a:lnTo>
                  <a:lnTo>
                    <a:pt x="477064" y="44576"/>
                  </a:lnTo>
                  <a:lnTo>
                    <a:pt x="425703" y="44576"/>
                  </a:lnTo>
                  <a:lnTo>
                    <a:pt x="477226" y="44497"/>
                  </a:lnTo>
                  <a:lnTo>
                    <a:pt x="489203" y="38607"/>
                  </a:lnTo>
                  <a:lnTo>
                    <a:pt x="413258" y="0"/>
                  </a:lnTo>
                  <a:close/>
                </a:path>
                <a:path w="489585" h="76200">
                  <a:moveTo>
                    <a:pt x="413046" y="31797"/>
                  </a:moveTo>
                  <a:lnTo>
                    <a:pt x="412961" y="44497"/>
                  </a:lnTo>
                  <a:lnTo>
                    <a:pt x="425703" y="44576"/>
                  </a:lnTo>
                  <a:lnTo>
                    <a:pt x="425703" y="31876"/>
                  </a:lnTo>
                  <a:lnTo>
                    <a:pt x="413046" y="31797"/>
                  </a:lnTo>
                  <a:close/>
                </a:path>
                <a:path w="489585" h="76200">
                  <a:moveTo>
                    <a:pt x="0" y="29210"/>
                  </a:moveTo>
                  <a:lnTo>
                    <a:pt x="0" y="41910"/>
                  </a:lnTo>
                  <a:lnTo>
                    <a:pt x="412961" y="44497"/>
                  </a:lnTo>
                  <a:lnTo>
                    <a:pt x="413046" y="31797"/>
                  </a:lnTo>
                  <a:lnTo>
                    <a:pt x="0" y="2921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406395" y="3279648"/>
              <a:ext cx="965200" cy="899160"/>
            </a:xfrm>
            <a:custGeom>
              <a:avLst/>
              <a:gdLst/>
              <a:ahLst/>
              <a:cxnLst/>
              <a:rect l="l" t="t" r="r" b="b"/>
              <a:pathLst>
                <a:path w="965200" h="899160">
                  <a:moveTo>
                    <a:pt x="0" y="0"/>
                  </a:moveTo>
                  <a:lnTo>
                    <a:pt x="964692" y="0"/>
                  </a:lnTo>
                </a:path>
                <a:path w="965200" h="899160">
                  <a:moveTo>
                    <a:pt x="964692" y="3048"/>
                  </a:moveTo>
                  <a:lnTo>
                    <a:pt x="964692" y="899159"/>
                  </a:lnTo>
                </a:path>
              </a:pathLst>
            </a:custGeom>
            <a:ln w="1219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857244" y="4369308"/>
              <a:ext cx="6350" cy="410209"/>
            </a:xfrm>
            <a:custGeom>
              <a:avLst/>
              <a:gdLst/>
              <a:ahLst/>
              <a:cxnLst/>
              <a:rect l="l" t="t" r="r" b="b"/>
              <a:pathLst>
                <a:path w="6350" h="410210">
                  <a:moveTo>
                    <a:pt x="0" y="0"/>
                  </a:moveTo>
                  <a:lnTo>
                    <a:pt x="6095" y="409956"/>
                  </a:lnTo>
                </a:path>
              </a:pathLst>
            </a:custGeom>
            <a:ln w="12192">
              <a:solidFill>
                <a:srgbClr val="FF99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310128" y="4530598"/>
              <a:ext cx="550545" cy="76200"/>
            </a:xfrm>
            <a:custGeom>
              <a:avLst/>
              <a:gdLst/>
              <a:ahLst/>
              <a:cxnLst/>
              <a:rect l="l" t="t" r="r" b="b"/>
              <a:pathLst>
                <a:path w="550545" h="76200">
                  <a:moveTo>
                    <a:pt x="473942" y="44540"/>
                  </a:moveTo>
                  <a:lnTo>
                    <a:pt x="473837" y="76200"/>
                  </a:lnTo>
                  <a:lnTo>
                    <a:pt x="537613" y="44576"/>
                  </a:lnTo>
                  <a:lnTo>
                    <a:pt x="486663" y="44576"/>
                  </a:lnTo>
                  <a:lnTo>
                    <a:pt x="473942" y="44540"/>
                  </a:lnTo>
                  <a:close/>
                </a:path>
                <a:path w="550545" h="76200">
                  <a:moveTo>
                    <a:pt x="473984" y="31840"/>
                  </a:moveTo>
                  <a:lnTo>
                    <a:pt x="473942" y="44540"/>
                  </a:lnTo>
                  <a:lnTo>
                    <a:pt x="486663" y="44576"/>
                  </a:lnTo>
                  <a:lnTo>
                    <a:pt x="486663" y="31876"/>
                  </a:lnTo>
                  <a:lnTo>
                    <a:pt x="473984" y="31840"/>
                  </a:lnTo>
                  <a:close/>
                </a:path>
                <a:path w="550545" h="76200">
                  <a:moveTo>
                    <a:pt x="474091" y="0"/>
                  </a:moveTo>
                  <a:lnTo>
                    <a:pt x="473984" y="31840"/>
                  </a:lnTo>
                  <a:lnTo>
                    <a:pt x="486663" y="31876"/>
                  </a:lnTo>
                  <a:lnTo>
                    <a:pt x="486663" y="44576"/>
                  </a:lnTo>
                  <a:lnTo>
                    <a:pt x="537613" y="44576"/>
                  </a:lnTo>
                  <a:lnTo>
                    <a:pt x="550163" y="38353"/>
                  </a:lnTo>
                  <a:lnTo>
                    <a:pt x="474091" y="0"/>
                  </a:lnTo>
                  <a:close/>
                </a:path>
                <a:path w="550545" h="76200">
                  <a:moveTo>
                    <a:pt x="0" y="30479"/>
                  </a:moveTo>
                  <a:lnTo>
                    <a:pt x="0" y="43179"/>
                  </a:lnTo>
                  <a:lnTo>
                    <a:pt x="473942" y="44540"/>
                  </a:lnTo>
                  <a:lnTo>
                    <a:pt x="473984" y="31840"/>
                  </a:lnTo>
                  <a:lnTo>
                    <a:pt x="0" y="3047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250691" y="3393948"/>
              <a:ext cx="62865" cy="1181100"/>
            </a:xfrm>
            <a:custGeom>
              <a:avLst/>
              <a:gdLst/>
              <a:ahLst/>
              <a:cxnLst/>
              <a:rect l="l" t="t" r="r" b="b"/>
              <a:pathLst>
                <a:path w="62864" h="1181100">
                  <a:moveTo>
                    <a:pt x="0" y="0"/>
                  </a:moveTo>
                  <a:lnTo>
                    <a:pt x="62483" y="0"/>
                  </a:lnTo>
                </a:path>
                <a:path w="62864" h="1181100">
                  <a:moveTo>
                    <a:pt x="56387" y="0"/>
                  </a:moveTo>
                  <a:lnTo>
                    <a:pt x="56387" y="1181100"/>
                  </a:lnTo>
                </a:path>
              </a:pathLst>
            </a:custGeom>
            <a:ln w="12192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49623" y="4882895"/>
              <a:ext cx="5080" cy="449580"/>
            </a:xfrm>
            <a:custGeom>
              <a:avLst/>
              <a:gdLst/>
              <a:ahLst/>
              <a:cxnLst/>
              <a:rect l="l" t="t" r="r" b="b"/>
              <a:pathLst>
                <a:path w="5079" h="449579">
                  <a:moveTo>
                    <a:pt x="4572" y="0"/>
                  </a:moveTo>
                  <a:lnTo>
                    <a:pt x="0" y="449579"/>
                  </a:lnTo>
                </a:path>
              </a:pathLst>
            </a:custGeom>
            <a:ln w="12192">
              <a:solidFill>
                <a:srgbClr val="D19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087623" y="5092954"/>
              <a:ext cx="762000" cy="76200"/>
            </a:xfrm>
            <a:custGeom>
              <a:avLst/>
              <a:gdLst/>
              <a:ahLst/>
              <a:cxnLst/>
              <a:rect l="l" t="t" r="r" b="b"/>
              <a:pathLst>
                <a:path w="762000" h="76200">
                  <a:moveTo>
                    <a:pt x="685779" y="44399"/>
                  </a:moveTo>
                  <a:lnTo>
                    <a:pt x="685673" y="76200"/>
                  </a:lnTo>
                  <a:lnTo>
                    <a:pt x="749705" y="44450"/>
                  </a:lnTo>
                  <a:lnTo>
                    <a:pt x="698500" y="44450"/>
                  </a:lnTo>
                  <a:lnTo>
                    <a:pt x="685779" y="44399"/>
                  </a:lnTo>
                  <a:close/>
                </a:path>
                <a:path w="762000" h="76200">
                  <a:moveTo>
                    <a:pt x="685821" y="31699"/>
                  </a:moveTo>
                  <a:lnTo>
                    <a:pt x="685779" y="44399"/>
                  </a:lnTo>
                  <a:lnTo>
                    <a:pt x="698500" y="44450"/>
                  </a:lnTo>
                  <a:lnTo>
                    <a:pt x="698500" y="31750"/>
                  </a:lnTo>
                  <a:lnTo>
                    <a:pt x="685821" y="31699"/>
                  </a:lnTo>
                  <a:close/>
                </a:path>
                <a:path w="762000" h="76200">
                  <a:moveTo>
                    <a:pt x="685926" y="0"/>
                  </a:moveTo>
                  <a:lnTo>
                    <a:pt x="685821" y="31699"/>
                  </a:lnTo>
                  <a:lnTo>
                    <a:pt x="698500" y="31750"/>
                  </a:lnTo>
                  <a:lnTo>
                    <a:pt x="698500" y="44450"/>
                  </a:lnTo>
                  <a:lnTo>
                    <a:pt x="749705" y="44450"/>
                  </a:lnTo>
                  <a:lnTo>
                    <a:pt x="762000" y="38354"/>
                  </a:lnTo>
                  <a:lnTo>
                    <a:pt x="685926" y="0"/>
                  </a:lnTo>
                  <a:close/>
                </a:path>
                <a:path w="762000" h="76200">
                  <a:moveTo>
                    <a:pt x="0" y="28956"/>
                  </a:moveTo>
                  <a:lnTo>
                    <a:pt x="0" y="41656"/>
                  </a:lnTo>
                  <a:lnTo>
                    <a:pt x="685779" y="44399"/>
                  </a:lnTo>
                  <a:lnTo>
                    <a:pt x="685821" y="31699"/>
                  </a:lnTo>
                  <a:lnTo>
                    <a:pt x="0" y="28956"/>
                  </a:lnTo>
                  <a:close/>
                </a:path>
              </a:pathLst>
            </a:custGeom>
            <a:solidFill>
              <a:srgbClr val="D19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084576" y="3540252"/>
              <a:ext cx="0" cy="1594485"/>
            </a:xfrm>
            <a:custGeom>
              <a:avLst/>
              <a:gdLst/>
              <a:ahLst/>
              <a:cxnLst/>
              <a:rect l="l" t="t" r="r" b="b"/>
              <a:pathLst>
                <a:path w="0" h="1594485">
                  <a:moveTo>
                    <a:pt x="0" y="0"/>
                  </a:moveTo>
                  <a:lnTo>
                    <a:pt x="0" y="1594104"/>
                  </a:lnTo>
                </a:path>
              </a:pathLst>
            </a:custGeom>
            <a:ln w="12192">
              <a:solidFill>
                <a:srgbClr val="D19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34" y="180847"/>
            <a:ext cx="484568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Tier</a:t>
            </a:r>
            <a:r>
              <a:rPr dirty="0" spc="-30"/>
              <a:t> </a:t>
            </a:r>
            <a:r>
              <a:rPr dirty="0"/>
              <a:t>3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 spc="-5"/>
              <a:t>Functional</a:t>
            </a:r>
            <a:r>
              <a:rPr dirty="0" spc="-60"/>
              <a:t> </a:t>
            </a:r>
            <a:r>
              <a:rPr dirty="0"/>
              <a:t>Activity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339" y="1059334"/>
            <a:ext cx="7506970" cy="113220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505"/>
              </a:spcBef>
              <a:buChar char="•"/>
              <a:tabLst>
                <a:tab pos="193040" algn="l"/>
              </a:tabLst>
            </a:pP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Detailed</a:t>
            </a:r>
            <a:r>
              <a:rPr dirty="0" sz="1600" spc="-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diagram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of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each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of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29</a:t>
            </a:r>
            <a:r>
              <a:rPr dirty="0" sz="1600" spc="-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3D51"/>
                </a:solidFill>
                <a:latin typeface="Arial MT"/>
                <a:cs typeface="Arial MT"/>
              </a:rPr>
              <a:t>Tier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2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Cross-Functional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processes</a:t>
            </a:r>
            <a:endParaRPr sz="1600">
              <a:latin typeface="Arial MT"/>
              <a:cs typeface="Arial MT"/>
            </a:endParaRPr>
          </a:p>
          <a:p>
            <a:pPr marL="192405" indent="-180340">
              <a:lnSpc>
                <a:spcPct val="100000"/>
              </a:lnSpc>
              <a:spcBef>
                <a:spcPts val="405"/>
              </a:spcBef>
              <a:buChar char="•"/>
              <a:tabLst>
                <a:tab pos="193040" algn="l"/>
              </a:tabLst>
            </a:pP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Provide high</a:t>
            </a:r>
            <a:r>
              <a:rPr dirty="0" sz="1600" spc="-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level “supplier”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(input)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and </a:t>
            </a:r>
            <a:r>
              <a:rPr dirty="0" sz="1600" spc="-10">
                <a:solidFill>
                  <a:srgbClr val="003D51"/>
                </a:solidFill>
                <a:latin typeface="Arial MT"/>
                <a:cs typeface="Arial MT"/>
              </a:rPr>
              <a:t>“customer”</a:t>
            </a:r>
            <a:r>
              <a:rPr dirty="0" sz="1600" spc="3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(output)</a:t>
            </a:r>
            <a:r>
              <a:rPr dirty="0" sz="1600" spc="3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relationship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ts val="1730"/>
              </a:lnSpc>
              <a:spcBef>
                <a:spcPts val="630"/>
              </a:spcBef>
              <a:buChar char="•"/>
              <a:tabLst>
                <a:tab pos="193040" algn="l"/>
              </a:tabLst>
            </a:pP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Provide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Program</a:t>
            </a:r>
            <a:r>
              <a:rPr dirty="0" sz="1600" spc="3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/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Project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management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planning by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indication</a:t>
            </a:r>
            <a:r>
              <a:rPr dirty="0" sz="1600" spc="-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of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sequence of </a:t>
            </a:r>
            <a:r>
              <a:rPr dirty="0" sz="1600" spc="-43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Functional</a:t>
            </a:r>
            <a:r>
              <a:rPr dirty="0" sz="1600" spc="-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Deliverables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517" y="2722271"/>
            <a:ext cx="6233003" cy="270366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34" y="197611"/>
            <a:ext cx="793178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Tier</a:t>
            </a:r>
            <a:r>
              <a:rPr dirty="0" sz="2400" spc="-20"/>
              <a:t> </a:t>
            </a:r>
            <a:r>
              <a:rPr dirty="0" sz="2400"/>
              <a:t>3</a:t>
            </a:r>
            <a:r>
              <a:rPr dirty="0" sz="2400" spc="-5"/>
              <a:t> </a:t>
            </a:r>
            <a:r>
              <a:rPr dirty="0" sz="2400"/>
              <a:t>-</a:t>
            </a:r>
            <a:r>
              <a:rPr dirty="0" sz="2400" spc="-10"/>
              <a:t> </a:t>
            </a:r>
            <a:r>
              <a:rPr dirty="0" sz="2400" spc="-5"/>
              <a:t>Functional</a:t>
            </a:r>
            <a:r>
              <a:rPr dirty="0" sz="2400" spc="-30"/>
              <a:t> </a:t>
            </a:r>
            <a:r>
              <a:rPr dirty="0" sz="2400"/>
              <a:t>Activity</a:t>
            </a:r>
            <a:r>
              <a:rPr dirty="0" sz="2400" spc="-20"/>
              <a:t> </a:t>
            </a:r>
            <a:r>
              <a:rPr dirty="0" sz="2400" spc="-5"/>
              <a:t>(Process-Mapping</a:t>
            </a:r>
            <a:r>
              <a:rPr dirty="0" sz="2400" spc="5"/>
              <a:t> </a:t>
            </a:r>
            <a:r>
              <a:rPr dirty="0" sz="2400" spc="-5"/>
              <a:t>on Demand)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53339" y="1111377"/>
            <a:ext cx="7845425" cy="488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2405" indent="-180340">
              <a:lnSpc>
                <a:spcPts val="1825"/>
              </a:lnSpc>
              <a:spcBef>
                <a:spcPts val="95"/>
              </a:spcBef>
              <a:buChar char="•"/>
              <a:tabLst>
                <a:tab pos="193040" algn="l"/>
              </a:tabLst>
            </a:pP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Process-Mapping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on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Demand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tool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displays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process</a:t>
            </a:r>
            <a:r>
              <a:rPr dirty="0" sz="1600" spc="2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maps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based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on</a:t>
            </a:r>
            <a:r>
              <a:rPr dirty="0" sz="1600" spc="2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dirty="0" sz="1600" spc="2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selected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25"/>
              </a:lnSpc>
            </a:pP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criteria.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8439" y="1600781"/>
            <a:ext cx="6000788" cy="369511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34" y="180847"/>
            <a:ext cx="43243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Tier</a:t>
            </a:r>
            <a:r>
              <a:rPr dirty="0" spc="-30"/>
              <a:t> </a:t>
            </a:r>
            <a:r>
              <a:rPr dirty="0"/>
              <a:t>4</a:t>
            </a:r>
            <a:r>
              <a:rPr dirty="0" spc="-15"/>
              <a:t> </a:t>
            </a:r>
            <a:r>
              <a:rPr dirty="0"/>
              <a:t>-</a:t>
            </a:r>
            <a:r>
              <a:rPr dirty="0" spc="-10"/>
              <a:t> </a:t>
            </a:r>
            <a:r>
              <a:rPr dirty="0" spc="-5"/>
              <a:t>Functional</a:t>
            </a:r>
            <a:r>
              <a:rPr dirty="0" spc="-50"/>
              <a:t> </a:t>
            </a:r>
            <a:r>
              <a:rPr dirty="0"/>
              <a:t>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339" y="1111377"/>
            <a:ext cx="7660640" cy="784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2405" indent="-180340">
              <a:lnSpc>
                <a:spcPts val="1825"/>
              </a:lnSpc>
              <a:spcBef>
                <a:spcPts val="95"/>
              </a:spcBef>
              <a:buChar char="•"/>
              <a:tabLst>
                <a:tab pos="193040" algn="l"/>
              </a:tabLst>
            </a:pP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Provides a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series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of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tasks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performed</a:t>
            </a:r>
            <a:r>
              <a:rPr dirty="0" sz="1600" spc="4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by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an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individual</a:t>
            </a:r>
            <a:r>
              <a:rPr dirty="0" sz="1600" spc="-3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for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preparation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of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single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25"/>
              </a:lnSpc>
            </a:pP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Functional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deliverable</a:t>
            </a:r>
            <a:r>
              <a:rPr dirty="0" sz="1600" spc="-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from</a:t>
            </a:r>
            <a:r>
              <a:rPr dirty="0" sz="1600" spc="4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3D51"/>
                </a:solidFill>
                <a:latin typeface="Arial MT"/>
                <a:cs typeface="Arial MT"/>
              </a:rPr>
              <a:t>Tier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3</a:t>
            </a:r>
            <a:r>
              <a:rPr dirty="0" sz="1600" spc="2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-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Functional</a:t>
            </a:r>
            <a:r>
              <a:rPr dirty="0" sz="1600" spc="-8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Activities</a:t>
            </a:r>
            <a:r>
              <a:rPr dirty="0" sz="1600" spc="-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processes</a:t>
            </a:r>
            <a:endParaRPr sz="1600">
              <a:latin typeface="Arial MT"/>
              <a:cs typeface="Arial MT"/>
            </a:endParaRPr>
          </a:p>
          <a:p>
            <a:pPr marL="192405" indent="-180340">
              <a:lnSpc>
                <a:spcPct val="100000"/>
              </a:lnSpc>
              <a:spcBef>
                <a:spcPts val="409"/>
              </a:spcBef>
              <a:buChar char="•"/>
              <a:tabLst>
                <a:tab pos="193040" algn="l"/>
              </a:tabLst>
            </a:pP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Linked</a:t>
            </a:r>
            <a:r>
              <a:rPr dirty="0" sz="1600" spc="-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to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practice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or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3D51"/>
                </a:solidFill>
                <a:latin typeface="Arial MT"/>
                <a:cs typeface="Arial MT"/>
              </a:rPr>
              <a:t>procedure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3D51"/>
                </a:solidFill>
                <a:latin typeface="Arial MT"/>
                <a:cs typeface="Arial MT"/>
              </a:rPr>
              <a:t>and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Function’s</a:t>
            </a:r>
            <a:r>
              <a:rPr dirty="0" sz="1600" spc="-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role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3D51"/>
                </a:solidFill>
                <a:latin typeface="Arial MT"/>
                <a:cs typeface="Arial MT"/>
              </a:rPr>
              <a:t>and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responsibility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8532" y="1988440"/>
            <a:ext cx="5456967" cy="35265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34" y="203707"/>
            <a:ext cx="401320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Georgia"/>
                <a:cs typeface="Georgia"/>
              </a:rPr>
              <a:t>Process</a:t>
            </a:r>
            <a:r>
              <a:rPr dirty="0" sz="2000" spc="-35" b="1">
                <a:latin typeface="Georgia"/>
                <a:cs typeface="Georgia"/>
              </a:rPr>
              <a:t> </a:t>
            </a:r>
            <a:r>
              <a:rPr dirty="0" sz="2000" spc="-5" b="1">
                <a:latin typeface="Georgia"/>
                <a:cs typeface="Georgia"/>
              </a:rPr>
              <a:t>Map</a:t>
            </a:r>
            <a:r>
              <a:rPr dirty="0" sz="2000" spc="-15" b="1">
                <a:latin typeface="Georgia"/>
                <a:cs typeface="Georgia"/>
              </a:rPr>
              <a:t> </a:t>
            </a:r>
            <a:r>
              <a:rPr dirty="0" sz="2000" spc="-5" b="1">
                <a:latin typeface="Georgia"/>
                <a:cs typeface="Georgia"/>
              </a:rPr>
              <a:t>Interrelationship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8200" y="2133600"/>
            <a:ext cx="7417434" cy="3659504"/>
            <a:chOff x="838200" y="2133600"/>
            <a:chExt cx="7417434" cy="365950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2133600"/>
              <a:ext cx="2667000" cy="1981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24961" y="2554351"/>
              <a:ext cx="1297940" cy="215265"/>
            </a:xfrm>
            <a:custGeom>
              <a:avLst/>
              <a:gdLst/>
              <a:ahLst/>
              <a:cxnLst/>
              <a:rect l="l" t="t" r="r" b="b"/>
              <a:pathLst>
                <a:path w="1297939" h="215264">
                  <a:moveTo>
                    <a:pt x="106806" y="101219"/>
                  </a:moveTo>
                  <a:lnTo>
                    <a:pt x="0" y="171323"/>
                  </a:lnTo>
                  <a:lnTo>
                    <a:pt x="120142" y="214757"/>
                  </a:lnTo>
                  <a:lnTo>
                    <a:pt x="115950" y="179070"/>
                  </a:lnTo>
                  <a:lnTo>
                    <a:pt x="96774" y="179070"/>
                  </a:lnTo>
                  <a:lnTo>
                    <a:pt x="92329" y="141224"/>
                  </a:lnTo>
                  <a:lnTo>
                    <a:pt x="111244" y="138999"/>
                  </a:lnTo>
                  <a:lnTo>
                    <a:pt x="106806" y="101219"/>
                  </a:lnTo>
                  <a:close/>
                </a:path>
                <a:path w="1297939" h="215264">
                  <a:moveTo>
                    <a:pt x="111244" y="138999"/>
                  </a:moveTo>
                  <a:lnTo>
                    <a:pt x="92329" y="141224"/>
                  </a:lnTo>
                  <a:lnTo>
                    <a:pt x="96774" y="179070"/>
                  </a:lnTo>
                  <a:lnTo>
                    <a:pt x="115689" y="176845"/>
                  </a:lnTo>
                  <a:lnTo>
                    <a:pt x="111244" y="138999"/>
                  </a:lnTo>
                  <a:close/>
                </a:path>
                <a:path w="1297939" h="215264">
                  <a:moveTo>
                    <a:pt x="115689" y="176845"/>
                  </a:moveTo>
                  <a:lnTo>
                    <a:pt x="96774" y="179070"/>
                  </a:lnTo>
                  <a:lnTo>
                    <a:pt x="115950" y="179070"/>
                  </a:lnTo>
                  <a:lnTo>
                    <a:pt x="115689" y="176845"/>
                  </a:lnTo>
                  <a:close/>
                </a:path>
                <a:path w="1297939" h="215264">
                  <a:moveTo>
                    <a:pt x="1293114" y="0"/>
                  </a:moveTo>
                  <a:lnTo>
                    <a:pt x="111244" y="138999"/>
                  </a:lnTo>
                  <a:lnTo>
                    <a:pt x="115689" y="176845"/>
                  </a:lnTo>
                  <a:lnTo>
                    <a:pt x="1297686" y="37846"/>
                  </a:lnTo>
                  <a:lnTo>
                    <a:pt x="129311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2044" y="3732721"/>
              <a:ext cx="4093463" cy="206000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110357" y="2731643"/>
              <a:ext cx="2140585" cy="2534920"/>
            </a:xfrm>
            <a:custGeom>
              <a:avLst/>
              <a:gdLst/>
              <a:ahLst/>
              <a:cxnLst/>
              <a:rect l="l" t="t" r="r" b="b"/>
              <a:pathLst>
                <a:path w="2140585" h="2534920">
                  <a:moveTo>
                    <a:pt x="2052383" y="2459421"/>
                  </a:moveTo>
                  <a:lnTo>
                    <a:pt x="2023237" y="2483993"/>
                  </a:lnTo>
                  <a:lnTo>
                    <a:pt x="2140585" y="2534539"/>
                  </a:lnTo>
                  <a:lnTo>
                    <a:pt x="2125966" y="2473960"/>
                  </a:lnTo>
                  <a:lnTo>
                    <a:pt x="2064639" y="2473960"/>
                  </a:lnTo>
                  <a:lnTo>
                    <a:pt x="2052383" y="2459421"/>
                  </a:lnTo>
                  <a:close/>
                </a:path>
                <a:path w="2140585" h="2534920">
                  <a:moveTo>
                    <a:pt x="2081464" y="2434905"/>
                  </a:moveTo>
                  <a:lnTo>
                    <a:pt x="2052383" y="2459421"/>
                  </a:lnTo>
                  <a:lnTo>
                    <a:pt x="2064639" y="2473960"/>
                  </a:lnTo>
                  <a:lnTo>
                    <a:pt x="2093721" y="2449449"/>
                  </a:lnTo>
                  <a:lnTo>
                    <a:pt x="2081464" y="2434905"/>
                  </a:lnTo>
                  <a:close/>
                </a:path>
                <a:path w="2140585" h="2534920">
                  <a:moveTo>
                    <a:pt x="2110613" y="2410333"/>
                  </a:moveTo>
                  <a:lnTo>
                    <a:pt x="2081464" y="2434905"/>
                  </a:lnTo>
                  <a:lnTo>
                    <a:pt x="2093721" y="2449449"/>
                  </a:lnTo>
                  <a:lnTo>
                    <a:pt x="2064639" y="2473960"/>
                  </a:lnTo>
                  <a:lnTo>
                    <a:pt x="2125966" y="2473960"/>
                  </a:lnTo>
                  <a:lnTo>
                    <a:pt x="2110613" y="2410333"/>
                  </a:lnTo>
                  <a:close/>
                </a:path>
                <a:path w="2140585" h="2534920">
                  <a:moveTo>
                    <a:pt x="29210" y="0"/>
                  </a:moveTo>
                  <a:lnTo>
                    <a:pt x="0" y="24637"/>
                  </a:lnTo>
                  <a:lnTo>
                    <a:pt x="2052383" y="2459421"/>
                  </a:lnTo>
                  <a:lnTo>
                    <a:pt x="2081464" y="2434905"/>
                  </a:lnTo>
                  <a:lnTo>
                    <a:pt x="2921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29050" y="5296026"/>
              <a:ext cx="1374140" cy="215900"/>
            </a:xfrm>
            <a:custGeom>
              <a:avLst/>
              <a:gdLst/>
              <a:ahLst/>
              <a:cxnLst/>
              <a:rect l="l" t="t" r="r" b="b"/>
              <a:pathLst>
                <a:path w="1374139" h="215900">
                  <a:moveTo>
                    <a:pt x="107314" y="101854"/>
                  </a:moveTo>
                  <a:lnTo>
                    <a:pt x="0" y="171323"/>
                  </a:lnTo>
                  <a:lnTo>
                    <a:pt x="119887" y="215519"/>
                  </a:lnTo>
                  <a:lnTo>
                    <a:pt x="115926" y="179705"/>
                  </a:lnTo>
                  <a:lnTo>
                    <a:pt x="96774" y="179705"/>
                  </a:lnTo>
                  <a:lnTo>
                    <a:pt x="92583" y="141859"/>
                  </a:lnTo>
                  <a:lnTo>
                    <a:pt x="111507" y="139756"/>
                  </a:lnTo>
                  <a:lnTo>
                    <a:pt x="107314" y="101854"/>
                  </a:lnTo>
                  <a:close/>
                </a:path>
                <a:path w="1374139" h="215900">
                  <a:moveTo>
                    <a:pt x="111507" y="139756"/>
                  </a:moveTo>
                  <a:lnTo>
                    <a:pt x="92583" y="141859"/>
                  </a:lnTo>
                  <a:lnTo>
                    <a:pt x="96774" y="179705"/>
                  </a:lnTo>
                  <a:lnTo>
                    <a:pt x="115693" y="177603"/>
                  </a:lnTo>
                  <a:lnTo>
                    <a:pt x="111507" y="139756"/>
                  </a:lnTo>
                  <a:close/>
                </a:path>
                <a:path w="1374139" h="215900">
                  <a:moveTo>
                    <a:pt x="115693" y="177603"/>
                  </a:moveTo>
                  <a:lnTo>
                    <a:pt x="96774" y="179705"/>
                  </a:lnTo>
                  <a:lnTo>
                    <a:pt x="115926" y="179705"/>
                  </a:lnTo>
                  <a:lnTo>
                    <a:pt x="115693" y="177603"/>
                  </a:lnTo>
                  <a:close/>
                </a:path>
                <a:path w="1374139" h="215900">
                  <a:moveTo>
                    <a:pt x="1369440" y="0"/>
                  </a:moveTo>
                  <a:lnTo>
                    <a:pt x="111507" y="139756"/>
                  </a:lnTo>
                  <a:lnTo>
                    <a:pt x="115693" y="177603"/>
                  </a:lnTo>
                  <a:lnTo>
                    <a:pt x="1373759" y="37846"/>
                  </a:lnTo>
                  <a:lnTo>
                    <a:pt x="13694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554348" y="1333627"/>
            <a:ext cx="735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3300"/>
                </a:solidFill>
                <a:latin typeface="Arial MT"/>
                <a:cs typeface="Arial MT"/>
              </a:rPr>
              <a:t>TIER</a:t>
            </a:r>
            <a:r>
              <a:rPr dirty="0" sz="1800" spc="-95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3300"/>
                </a:solidFill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10839" y="4478528"/>
            <a:ext cx="735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3300"/>
                </a:solidFill>
                <a:latin typeface="Arial MT"/>
                <a:cs typeface="Arial MT"/>
              </a:rPr>
              <a:t>TIER</a:t>
            </a:r>
            <a:r>
              <a:rPr dirty="0" sz="1800" spc="-95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3300"/>
                </a:solidFill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15" y="2941446"/>
            <a:ext cx="735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3300"/>
                </a:solidFill>
                <a:latin typeface="Arial MT"/>
                <a:cs typeface="Arial MT"/>
              </a:rPr>
              <a:t>TIER</a:t>
            </a:r>
            <a:r>
              <a:rPr dirty="0" sz="1800" spc="-95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3300"/>
                </a:solidFill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3419" y="5402376"/>
            <a:ext cx="736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3300"/>
                </a:solidFill>
                <a:latin typeface="Arial MT"/>
                <a:cs typeface="Arial MT"/>
              </a:rPr>
              <a:t>TIER</a:t>
            </a:r>
            <a:r>
              <a:rPr dirty="0" sz="1800" spc="-95">
                <a:solidFill>
                  <a:srgbClr val="FF33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3300"/>
                </a:solidFill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44623" y="742187"/>
            <a:ext cx="6731634" cy="5483860"/>
            <a:chOff x="1944623" y="742187"/>
            <a:chExt cx="6731634" cy="548386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9600" y="742187"/>
              <a:ext cx="4256532" cy="22860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4623" y="5033772"/>
              <a:ext cx="1837944" cy="1191767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34" y="180847"/>
            <a:ext cx="298132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BES</a:t>
            </a:r>
            <a:r>
              <a:rPr dirty="0" spc="-60"/>
              <a:t> </a:t>
            </a:r>
            <a:r>
              <a:rPr dirty="0" spc="-5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339" y="1051559"/>
            <a:ext cx="6116955" cy="1343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dirty="0" sz="1800">
                <a:solidFill>
                  <a:srgbClr val="003D51"/>
                </a:solidFill>
                <a:latin typeface="Arial MT"/>
                <a:cs typeface="Arial MT"/>
              </a:rPr>
              <a:t>BES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describes</a:t>
            </a:r>
            <a:r>
              <a:rPr dirty="0" sz="18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how</a:t>
            </a:r>
            <a:r>
              <a:rPr dirty="0" sz="18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003D51"/>
                </a:solidFill>
                <a:latin typeface="Arial MT"/>
                <a:cs typeface="Arial MT"/>
              </a:rPr>
              <a:t>we</a:t>
            </a:r>
            <a:r>
              <a:rPr dirty="0" sz="1800" spc="3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 i="1">
                <a:solidFill>
                  <a:srgbClr val="CC0000"/>
                </a:solidFill>
                <a:latin typeface="Arial"/>
                <a:cs typeface="Arial"/>
              </a:rPr>
              <a:t>define</a:t>
            </a:r>
            <a:r>
              <a:rPr dirty="0" sz="1800" spc="-5" i="1">
                <a:solidFill>
                  <a:srgbClr val="D19000"/>
                </a:solidFill>
                <a:latin typeface="Arial"/>
                <a:cs typeface="Arial"/>
              </a:rPr>
              <a:t>,</a:t>
            </a:r>
            <a:r>
              <a:rPr dirty="0" sz="1800" spc="15" i="1">
                <a:solidFill>
                  <a:srgbClr val="D19000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CC0000"/>
                </a:solidFill>
                <a:latin typeface="Arial"/>
                <a:cs typeface="Arial"/>
              </a:rPr>
              <a:t>develop</a:t>
            </a:r>
            <a:r>
              <a:rPr dirty="0" sz="1800" spc="-5" i="1">
                <a:solidFill>
                  <a:srgbClr val="D19000"/>
                </a:solidFill>
                <a:latin typeface="Arial"/>
                <a:cs typeface="Arial"/>
              </a:rPr>
              <a:t>,</a:t>
            </a:r>
            <a:r>
              <a:rPr dirty="0" sz="1800" spc="15" i="1">
                <a:solidFill>
                  <a:srgbClr val="D19000"/>
                </a:solidFill>
                <a:latin typeface="Arial"/>
                <a:cs typeface="Arial"/>
              </a:rPr>
              <a:t> </a:t>
            </a:r>
            <a:r>
              <a:rPr dirty="0" sz="1800" spc="-20" i="1">
                <a:solidFill>
                  <a:srgbClr val="CC0000"/>
                </a:solidFill>
                <a:latin typeface="Arial"/>
                <a:cs typeface="Arial"/>
              </a:rPr>
              <a:t>certify</a:t>
            </a:r>
            <a:r>
              <a:rPr dirty="0" sz="1800" spc="-20" i="1">
                <a:solidFill>
                  <a:srgbClr val="D19000"/>
                </a:solidFill>
                <a:latin typeface="Arial"/>
                <a:cs typeface="Arial"/>
              </a:rPr>
              <a:t>,</a:t>
            </a:r>
            <a:r>
              <a:rPr dirty="0" sz="1800" spc="-5" i="1">
                <a:solidFill>
                  <a:srgbClr val="D19000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CC0000"/>
                </a:solidFill>
                <a:latin typeface="Arial"/>
                <a:cs typeface="Arial"/>
              </a:rPr>
              <a:t>validate</a:t>
            </a:r>
            <a:r>
              <a:rPr dirty="0" sz="1800" spc="-5" i="1">
                <a:solidFill>
                  <a:srgbClr val="D19000"/>
                </a:solidFill>
                <a:latin typeface="Arial"/>
                <a:cs typeface="Arial"/>
              </a:rPr>
              <a:t>,</a:t>
            </a:r>
            <a:r>
              <a:rPr dirty="0" sz="1800" spc="15" i="1">
                <a:solidFill>
                  <a:srgbClr val="D19000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D19000"/>
                </a:solidFill>
                <a:latin typeface="Arial"/>
                <a:cs typeface="Arial"/>
              </a:rPr>
              <a:t>and </a:t>
            </a:r>
            <a:r>
              <a:rPr dirty="0" sz="1800" spc="-484" i="1">
                <a:solidFill>
                  <a:srgbClr val="D19000"/>
                </a:solidFill>
                <a:latin typeface="Arial"/>
                <a:cs typeface="Arial"/>
              </a:rPr>
              <a:t> </a:t>
            </a:r>
            <a:r>
              <a:rPr dirty="0" sz="1800" spc="-5" i="1">
                <a:solidFill>
                  <a:srgbClr val="CC0000"/>
                </a:solidFill>
                <a:latin typeface="Arial"/>
                <a:cs typeface="Arial"/>
              </a:rPr>
              <a:t>maintain</a:t>
            </a:r>
            <a:r>
              <a:rPr dirty="0" sz="1800" spc="10" i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commercial</a:t>
            </a:r>
            <a:r>
              <a:rPr dirty="0" sz="18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aerospace</a:t>
            </a:r>
            <a:r>
              <a:rPr dirty="0" sz="18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products.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3D51"/>
                </a:solidFill>
                <a:latin typeface="Arial MT"/>
                <a:cs typeface="Arial MT"/>
              </a:rPr>
              <a:t>BES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 is</a:t>
            </a:r>
            <a:r>
              <a:rPr dirty="0" sz="1800" spc="-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Bombardier’s</a:t>
            </a:r>
            <a:r>
              <a:rPr dirty="0" sz="18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Product</a:t>
            </a:r>
            <a:r>
              <a:rPr dirty="0" sz="1800" spc="-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Development</a:t>
            </a:r>
            <a:r>
              <a:rPr dirty="0" sz="18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8200" y="2510027"/>
            <a:ext cx="2222500" cy="3009900"/>
            <a:chOff x="838200" y="2510027"/>
            <a:chExt cx="2222500" cy="30099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2514599"/>
              <a:ext cx="2221992" cy="14813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" y="4038600"/>
              <a:ext cx="2221992" cy="14676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38200" y="2510027"/>
              <a:ext cx="2222500" cy="1480185"/>
            </a:xfrm>
            <a:custGeom>
              <a:avLst/>
              <a:gdLst/>
              <a:ahLst/>
              <a:cxnLst/>
              <a:rect l="l" t="t" r="r" b="b"/>
              <a:pathLst>
                <a:path w="2222500" h="1480185">
                  <a:moveTo>
                    <a:pt x="2221992" y="0"/>
                  </a:moveTo>
                  <a:lnTo>
                    <a:pt x="0" y="0"/>
                  </a:lnTo>
                  <a:lnTo>
                    <a:pt x="0" y="1479804"/>
                  </a:lnTo>
                  <a:lnTo>
                    <a:pt x="2221992" y="1479804"/>
                  </a:lnTo>
                  <a:lnTo>
                    <a:pt x="2221992" y="0"/>
                  </a:lnTo>
                  <a:close/>
                </a:path>
              </a:pathLst>
            </a:custGeom>
            <a:solidFill>
              <a:srgbClr val="003D51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0911" y="2863595"/>
              <a:ext cx="1592580" cy="68275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38200" y="4040124"/>
              <a:ext cx="2222500" cy="1480185"/>
            </a:xfrm>
            <a:custGeom>
              <a:avLst/>
              <a:gdLst/>
              <a:ahLst/>
              <a:cxnLst/>
              <a:rect l="l" t="t" r="r" b="b"/>
              <a:pathLst>
                <a:path w="2222500" h="1480185">
                  <a:moveTo>
                    <a:pt x="2221992" y="0"/>
                  </a:moveTo>
                  <a:lnTo>
                    <a:pt x="0" y="0"/>
                  </a:lnTo>
                  <a:lnTo>
                    <a:pt x="0" y="1479804"/>
                  </a:lnTo>
                  <a:lnTo>
                    <a:pt x="2221992" y="1479804"/>
                  </a:lnTo>
                  <a:lnTo>
                    <a:pt x="2221992" y="0"/>
                  </a:lnTo>
                  <a:close/>
                </a:path>
              </a:pathLst>
            </a:custGeom>
            <a:solidFill>
              <a:srgbClr val="003D51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2143" y="4482083"/>
              <a:ext cx="1691639" cy="42062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3137916" y="2510027"/>
            <a:ext cx="1969135" cy="3001010"/>
            <a:chOff x="3137916" y="2510027"/>
            <a:chExt cx="1969135" cy="300101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7916" y="2522219"/>
              <a:ext cx="1969008" cy="14813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37916" y="4040124"/>
              <a:ext cx="1969008" cy="147066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137916" y="2510027"/>
              <a:ext cx="1969135" cy="1480185"/>
            </a:xfrm>
            <a:custGeom>
              <a:avLst/>
              <a:gdLst/>
              <a:ahLst/>
              <a:cxnLst/>
              <a:rect l="l" t="t" r="r" b="b"/>
              <a:pathLst>
                <a:path w="1969135" h="1480185">
                  <a:moveTo>
                    <a:pt x="1969008" y="0"/>
                  </a:moveTo>
                  <a:lnTo>
                    <a:pt x="0" y="0"/>
                  </a:lnTo>
                  <a:lnTo>
                    <a:pt x="0" y="1479804"/>
                  </a:lnTo>
                  <a:lnTo>
                    <a:pt x="1969008" y="1479804"/>
                  </a:lnTo>
                  <a:lnTo>
                    <a:pt x="1969008" y="0"/>
                  </a:lnTo>
                  <a:close/>
                </a:path>
              </a:pathLst>
            </a:custGeom>
            <a:solidFill>
              <a:srgbClr val="003D51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12236" y="3034283"/>
              <a:ext cx="1380743" cy="336803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184647" y="2514600"/>
            <a:ext cx="1975485" cy="2996565"/>
            <a:chOff x="5184647" y="2514600"/>
            <a:chExt cx="1975485" cy="2996565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84647" y="2514600"/>
              <a:ext cx="1975103" cy="148132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84647" y="4038600"/>
              <a:ext cx="1975103" cy="1472184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34" y="180847"/>
            <a:ext cx="33489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BES</a:t>
            </a:r>
            <a:r>
              <a:rPr dirty="0" spc="-50"/>
              <a:t> </a:t>
            </a:r>
            <a:r>
              <a:rPr dirty="0" spc="-5"/>
              <a:t>Key</a:t>
            </a:r>
            <a:r>
              <a:rPr dirty="0" spc="-30"/>
              <a:t> </a:t>
            </a:r>
            <a:r>
              <a:rPr dirty="0" spc="-5"/>
              <a:t>Elements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339" y="1059334"/>
            <a:ext cx="7979409" cy="363220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93040" algn="l"/>
              </a:tabLst>
            </a:pPr>
            <a:r>
              <a:rPr dirty="0" sz="1600" spc="-5" b="1">
                <a:solidFill>
                  <a:srgbClr val="C0C0C0"/>
                </a:solidFill>
                <a:latin typeface="Arial"/>
                <a:cs typeface="Arial"/>
              </a:rPr>
              <a:t>Phase</a:t>
            </a:r>
            <a:r>
              <a:rPr dirty="0" sz="1600" b="1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-</a:t>
            </a:r>
            <a:r>
              <a:rPr dirty="0" sz="1600" spc="-8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600" spc="-8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significant</a:t>
            </a:r>
            <a:r>
              <a:rPr dirty="0" sz="1600" spc="-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planned</a:t>
            </a:r>
            <a:r>
              <a:rPr dirty="0" sz="1600" spc="-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segment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of</a:t>
            </a:r>
            <a:r>
              <a:rPr dirty="0" sz="16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6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program</a:t>
            </a:r>
            <a:endParaRPr sz="1600">
              <a:latin typeface="Arial MT"/>
              <a:cs typeface="Arial MT"/>
            </a:endParaRPr>
          </a:p>
          <a:p>
            <a:pPr marL="192405" indent="-180340">
              <a:lnSpc>
                <a:spcPts val="1825"/>
              </a:lnSpc>
              <a:spcBef>
                <a:spcPts val="405"/>
              </a:spcBef>
              <a:buFont typeface="Arial MT"/>
              <a:buChar char="•"/>
              <a:tabLst>
                <a:tab pos="193040" algn="l"/>
              </a:tabLst>
            </a:pPr>
            <a:r>
              <a:rPr dirty="0" sz="1600" spc="-5" b="1">
                <a:solidFill>
                  <a:srgbClr val="C0C0C0"/>
                </a:solidFill>
                <a:latin typeface="Arial"/>
                <a:cs typeface="Arial"/>
              </a:rPr>
              <a:t>Milestone</a:t>
            </a:r>
            <a:r>
              <a:rPr dirty="0" sz="1600" spc="40" b="1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-</a:t>
            </a:r>
            <a:r>
              <a:rPr dirty="0" sz="1600" spc="-7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600" spc="-8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planned event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at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specific</a:t>
            </a:r>
            <a:r>
              <a:rPr dirty="0" sz="1600" spc="-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point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C0C0C0"/>
                </a:solidFill>
                <a:latin typeface="Arial MT"/>
                <a:cs typeface="Arial MT"/>
              </a:rPr>
              <a:t>in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the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program,</a:t>
            </a:r>
            <a:r>
              <a:rPr dirty="0" sz="1600" spc="3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that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provides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an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25"/>
              </a:lnSpc>
            </a:pP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opportunity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to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check</a:t>
            </a:r>
            <a:r>
              <a:rPr dirty="0" sz="16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progress,</a:t>
            </a:r>
            <a:r>
              <a:rPr dirty="0" sz="1600" spc="3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evaluate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plans, and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make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go/no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go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decisions</a:t>
            </a:r>
            <a:endParaRPr sz="1600">
              <a:latin typeface="Arial MT"/>
              <a:cs typeface="Arial MT"/>
            </a:endParaRPr>
          </a:p>
          <a:p>
            <a:pPr marL="12700" marR="916305">
              <a:lnSpc>
                <a:spcPts val="1730"/>
              </a:lnSpc>
              <a:spcBef>
                <a:spcPts val="625"/>
              </a:spcBef>
              <a:buFont typeface="Arial MT"/>
              <a:buChar char="•"/>
              <a:tabLst>
                <a:tab pos="193040" algn="l"/>
              </a:tabLst>
            </a:pPr>
            <a:r>
              <a:rPr dirty="0" sz="1600" spc="-5" b="1">
                <a:solidFill>
                  <a:srgbClr val="C0C0C0"/>
                </a:solidFill>
                <a:latin typeface="Arial"/>
                <a:cs typeface="Arial"/>
              </a:rPr>
              <a:t>Process</a:t>
            </a:r>
            <a:r>
              <a:rPr dirty="0" sz="1600" spc="10" b="1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-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Diagram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of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customer</a:t>
            </a:r>
            <a:r>
              <a:rPr dirty="0" sz="1600" spc="3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and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supplier</a:t>
            </a:r>
            <a:r>
              <a:rPr dirty="0" sz="1600" spc="-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relationship </a:t>
            </a:r>
            <a:r>
              <a:rPr dirty="0" sz="1600" spc="-10">
                <a:solidFill>
                  <a:srgbClr val="C0C0C0"/>
                </a:solidFill>
                <a:latin typeface="Arial MT"/>
                <a:cs typeface="Arial MT"/>
              </a:rPr>
              <a:t>with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sequence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of </a:t>
            </a:r>
            <a:r>
              <a:rPr dirty="0" sz="1600" spc="-43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activities/tasks</a:t>
            </a:r>
            <a:r>
              <a:rPr dirty="0" sz="1600" spc="-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to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produce</a:t>
            </a:r>
            <a:r>
              <a:rPr dirty="0" sz="16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6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deliverable</a:t>
            </a:r>
            <a:r>
              <a:rPr dirty="0" sz="1600" spc="-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for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6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particular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process</a:t>
            </a:r>
            <a:endParaRPr sz="1600">
              <a:latin typeface="Arial MT"/>
              <a:cs typeface="Arial MT"/>
            </a:endParaRPr>
          </a:p>
          <a:p>
            <a:pPr marL="12700" marR="739775">
              <a:lnSpc>
                <a:spcPts val="1730"/>
              </a:lnSpc>
              <a:spcBef>
                <a:spcPts val="595"/>
              </a:spcBef>
              <a:buFont typeface="Arial MT"/>
              <a:buChar char="•"/>
              <a:tabLst>
                <a:tab pos="193040" algn="l"/>
              </a:tabLst>
            </a:pPr>
            <a:r>
              <a:rPr dirty="0" sz="1600" spc="-5" b="1">
                <a:solidFill>
                  <a:srgbClr val="003D51"/>
                </a:solidFill>
                <a:latin typeface="Arial"/>
                <a:cs typeface="Arial"/>
              </a:rPr>
              <a:t>Function</a:t>
            </a:r>
            <a:r>
              <a:rPr dirty="0" sz="1600" spc="35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-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Expertise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within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discipline</a:t>
            </a:r>
            <a:r>
              <a:rPr dirty="0" sz="1600" spc="-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led</a:t>
            </a:r>
            <a:r>
              <a:rPr dirty="0" sz="1600" spc="-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by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Core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Function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Champion[s]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and </a:t>
            </a:r>
            <a:r>
              <a:rPr dirty="0" sz="1600" spc="-43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represented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at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all</a:t>
            </a:r>
            <a:r>
              <a:rPr dirty="0" sz="1600" spc="-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Business</a:t>
            </a:r>
            <a:r>
              <a:rPr dirty="0" sz="1600" spc="-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Unit programs</a:t>
            </a:r>
            <a:r>
              <a:rPr dirty="0" sz="1600" spc="3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by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Business</a:t>
            </a:r>
            <a:r>
              <a:rPr dirty="0" sz="1600" spc="-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Unit Experts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ts val="1730"/>
              </a:lnSpc>
              <a:spcBef>
                <a:spcPts val="600"/>
              </a:spcBef>
              <a:buFont typeface="Arial MT"/>
              <a:buChar char="•"/>
              <a:tabLst>
                <a:tab pos="193040" algn="l"/>
              </a:tabLst>
            </a:pPr>
            <a:r>
              <a:rPr dirty="0" sz="1600" spc="-10" b="1">
                <a:solidFill>
                  <a:srgbClr val="C0C0C0"/>
                </a:solidFill>
                <a:latin typeface="Arial"/>
                <a:cs typeface="Arial"/>
              </a:rPr>
              <a:t>Deliverable</a:t>
            </a:r>
            <a:r>
              <a:rPr dirty="0" sz="1600" spc="70" b="1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-</a:t>
            </a:r>
            <a:r>
              <a:rPr dirty="0" sz="1600" spc="-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C0C0C0"/>
                </a:solidFill>
                <a:latin typeface="Arial MT"/>
                <a:cs typeface="Arial MT"/>
              </a:rPr>
              <a:t>Tangible</a:t>
            </a:r>
            <a:r>
              <a:rPr dirty="0" sz="16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data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or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document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required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by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600" spc="2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Customer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(internal</a:t>
            </a:r>
            <a:r>
              <a:rPr dirty="0" sz="1600" spc="2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or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external), </a:t>
            </a:r>
            <a:r>
              <a:rPr dirty="0" sz="1600" spc="-43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used to</a:t>
            </a:r>
            <a:r>
              <a:rPr dirty="0" sz="16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monitor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progress,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and adds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value to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the</a:t>
            </a:r>
            <a:r>
              <a:rPr dirty="0" sz="16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process</a:t>
            </a:r>
            <a:endParaRPr sz="1600">
              <a:latin typeface="Arial MT"/>
              <a:cs typeface="Arial MT"/>
            </a:endParaRPr>
          </a:p>
          <a:p>
            <a:pPr marL="12700" marR="381635">
              <a:lnSpc>
                <a:spcPts val="1730"/>
              </a:lnSpc>
              <a:spcBef>
                <a:spcPts val="595"/>
              </a:spcBef>
              <a:buFont typeface="Arial MT"/>
              <a:buChar char="•"/>
              <a:tabLst>
                <a:tab pos="193040" algn="l"/>
              </a:tabLst>
            </a:pPr>
            <a:r>
              <a:rPr dirty="0" sz="1600" spc="-5" b="1">
                <a:solidFill>
                  <a:srgbClr val="C0C0C0"/>
                </a:solidFill>
                <a:latin typeface="Arial"/>
                <a:cs typeface="Arial"/>
              </a:rPr>
              <a:t>Data</a:t>
            </a:r>
            <a:r>
              <a:rPr dirty="0" sz="1600" spc="15" b="1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C0C0C0"/>
                </a:solidFill>
                <a:latin typeface="Arial"/>
                <a:cs typeface="Arial"/>
              </a:rPr>
              <a:t>Item</a:t>
            </a:r>
            <a:r>
              <a:rPr dirty="0" sz="1600" spc="35" b="1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C0C0C0"/>
                </a:solidFill>
                <a:latin typeface="Arial"/>
                <a:cs typeface="Arial"/>
              </a:rPr>
              <a:t>Description</a:t>
            </a:r>
            <a:r>
              <a:rPr dirty="0" sz="1600" spc="30" b="1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C0C0C0"/>
                </a:solidFill>
                <a:latin typeface="Arial"/>
                <a:cs typeface="Arial"/>
              </a:rPr>
              <a:t>(DID)</a:t>
            </a:r>
            <a:r>
              <a:rPr dirty="0" sz="1600" spc="45" b="1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-</a:t>
            </a:r>
            <a:r>
              <a:rPr dirty="0" sz="1600" spc="-7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600" spc="-8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C0C0C0"/>
                </a:solidFill>
                <a:latin typeface="Arial MT"/>
                <a:cs typeface="Arial MT"/>
              </a:rPr>
              <a:t>document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that</a:t>
            </a:r>
            <a:r>
              <a:rPr dirty="0" sz="1600" spc="3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describes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C0C0C0"/>
                </a:solidFill>
                <a:latin typeface="Arial MT"/>
                <a:cs typeface="Arial MT"/>
              </a:rPr>
              <a:t>deliverable’s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C0C0C0"/>
                </a:solidFill>
                <a:latin typeface="Arial MT"/>
                <a:cs typeface="Arial MT"/>
              </a:rPr>
              <a:t>purpose, </a:t>
            </a:r>
            <a:r>
              <a:rPr dirty="0" sz="1600" spc="-43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content,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and</a:t>
            </a:r>
            <a:r>
              <a:rPr dirty="0" sz="16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format</a:t>
            </a:r>
            <a:endParaRPr sz="1600">
              <a:latin typeface="Arial MT"/>
              <a:cs typeface="Arial MT"/>
            </a:endParaRPr>
          </a:p>
          <a:p>
            <a:pPr marL="12700" marR="321945">
              <a:lnSpc>
                <a:spcPts val="1730"/>
              </a:lnSpc>
              <a:spcBef>
                <a:spcPts val="595"/>
              </a:spcBef>
              <a:buFont typeface="Arial MT"/>
              <a:buChar char="•"/>
              <a:tabLst>
                <a:tab pos="193040" algn="l"/>
              </a:tabLst>
            </a:pPr>
            <a:r>
              <a:rPr dirty="0" sz="1600" spc="-5" b="1">
                <a:solidFill>
                  <a:srgbClr val="C0C0C0"/>
                </a:solidFill>
                <a:latin typeface="Arial"/>
                <a:cs typeface="Arial"/>
              </a:rPr>
              <a:t>Practice</a:t>
            </a:r>
            <a:r>
              <a:rPr dirty="0" sz="1600" spc="20" b="1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-</a:t>
            </a:r>
            <a:r>
              <a:rPr dirty="0" sz="1600" spc="3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Documentation</a:t>
            </a:r>
            <a:r>
              <a:rPr dirty="0" sz="16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that</a:t>
            </a:r>
            <a:r>
              <a:rPr dirty="0" sz="1600" spc="2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provides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operational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C0C0C0"/>
                </a:solidFill>
                <a:latin typeface="Arial MT"/>
                <a:cs typeface="Arial MT"/>
              </a:rPr>
              <a:t>policy,</a:t>
            </a:r>
            <a:r>
              <a:rPr dirty="0" sz="16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deliverable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preparation </a:t>
            </a:r>
            <a:r>
              <a:rPr dirty="0" sz="16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instruction,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and</a:t>
            </a:r>
            <a:r>
              <a:rPr dirty="0" sz="1600" spc="2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repository</a:t>
            </a:r>
            <a:r>
              <a:rPr dirty="0" sz="1600" spc="3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of</a:t>
            </a:r>
            <a:r>
              <a:rPr dirty="0" sz="1600" spc="2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knowledge</a:t>
            </a:r>
            <a:r>
              <a:rPr dirty="0" sz="16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(design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guideline,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guiding</a:t>
            </a:r>
            <a:r>
              <a:rPr dirty="0" sz="1600" spc="-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principle,</a:t>
            </a:r>
            <a:r>
              <a:rPr dirty="0" sz="16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and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best </a:t>
            </a:r>
            <a:r>
              <a:rPr dirty="0" sz="1600" spc="-43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practice)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34" y="180847"/>
            <a:ext cx="52558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Engineering</a:t>
            </a:r>
            <a:r>
              <a:rPr dirty="0" spc="-55"/>
              <a:t> </a:t>
            </a:r>
            <a:r>
              <a:rPr dirty="0" spc="-5"/>
              <a:t>Functions</a:t>
            </a:r>
            <a:r>
              <a:rPr dirty="0" spc="-50"/>
              <a:t> </a:t>
            </a:r>
            <a:r>
              <a:rPr dirty="0"/>
              <a:t>(~40)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034" y="659384"/>
            <a:ext cx="7737475" cy="37338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260"/>
              </a:spcBef>
            </a:pPr>
            <a:r>
              <a:rPr dirty="0" sz="1200" spc="-5">
                <a:solidFill>
                  <a:srgbClr val="D19000"/>
                </a:solidFill>
                <a:latin typeface="Georgia"/>
                <a:cs typeface="Georgia"/>
              </a:rPr>
              <a:t>Expertise</a:t>
            </a:r>
            <a:r>
              <a:rPr dirty="0" sz="1200" spc="-10">
                <a:solidFill>
                  <a:srgbClr val="D19000"/>
                </a:solidFill>
                <a:latin typeface="Georgia"/>
                <a:cs typeface="Georgia"/>
              </a:rPr>
              <a:t> </a:t>
            </a:r>
            <a:r>
              <a:rPr dirty="0" sz="1200" spc="-5">
                <a:solidFill>
                  <a:srgbClr val="D19000"/>
                </a:solidFill>
                <a:latin typeface="Georgia"/>
                <a:cs typeface="Georgia"/>
              </a:rPr>
              <a:t>within</a:t>
            </a:r>
            <a:r>
              <a:rPr dirty="0" sz="1200">
                <a:solidFill>
                  <a:srgbClr val="D19000"/>
                </a:solidFill>
                <a:latin typeface="Georgia"/>
                <a:cs typeface="Georgia"/>
              </a:rPr>
              <a:t> a</a:t>
            </a:r>
            <a:r>
              <a:rPr dirty="0" sz="1200" spc="-5">
                <a:solidFill>
                  <a:srgbClr val="D19000"/>
                </a:solidFill>
                <a:latin typeface="Georgia"/>
                <a:cs typeface="Georgia"/>
              </a:rPr>
              <a:t> discipline</a:t>
            </a:r>
            <a:r>
              <a:rPr dirty="0" sz="1200">
                <a:solidFill>
                  <a:srgbClr val="D19000"/>
                </a:solidFill>
                <a:latin typeface="Georgia"/>
                <a:cs typeface="Georgia"/>
              </a:rPr>
              <a:t> </a:t>
            </a:r>
            <a:r>
              <a:rPr dirty="0" sz="1200" spc="-5">
                <a:solidFill>
                  <a:srgbClr val="D19000"/>
                </a:solidFill>
                <a:latin typeface="Georgia"/>
                <a:cs typeface="Georgia"/>
              </a:rPr>
              <a:t>led</a:t>
            </a:r>
            <a:r>
              <a:rPr dirty="0" sz="1200" spc="-15">
                <a:solidFill>
                  <a:srgbClr val="D19000"/>
                </a:solidFill>
                <a:latin typeface="Georgia"/>
                <a:cs typeface="Georgia"/>
              </a:rPr>
              <a:t> </a:t>
            </a:r>
            <a:r>
              <a:rPr dirty="0" sz="1200" spc="-5">
                <a:solidFill>
                  <a:srgbClr val="D19000"/>
                </a:solidFill>
                <a:latin typeface="Georgia"/>
                <a:cs typeface="Georgia"/>
              </a:rPr>
              <a:t>by</a:t>
            </a:r>
            <a:r>
              <a:rPr dirty="0" sz="1200">
                <a:solidFill>
                  <a:srgbClr val="D19000"/>
                </a:solidFill>
                <a:latin typeface="Georgia"/>
                <a:cs typeface="Georgia"/>
              </a:rPr>
              <a:t> </a:t>
            </a:r>
            <a:r>
              <a:rPr dirty="0" sz="1200" spc="-5">
                <a:solidFill>
                  <a:srgbClr val="0000FF"/>
                </a:solidFill>
                <a:latin typeface="Georgia"/>
                <a:cs typeface="Georgia"/>
              </a:rPr>
              <a:t>Core</a:t>
            </a:r>
            <a:r>
              <a:rPr dirty="0" sz="120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dirty="0" sz="1200" spc="-5">
                <a:solidFill>
                  <a:srgbClr val="0000FF"/>
                </a:solidFill>
                <a:latin typeface="Georgia"/>
                <a:cs typeface="Georgia"/>
              </a:rPr>
              <a:t>Functional</a:t>
            </a:r>
            <a:r>
              <a:rPr dirty="0" sz="1200" spc="5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dirty="0" sz="1200" spc="-5">
                <a:solidFill>
                  <a:srgbClr val="0000FF"/>
                </a:solidFill>
                <a:latin typeface="Georgia"/>
                <a:cs typeface="Georgia"/>
              </a:rPr>
              <a:t>Champion[s]</a:t>
            </a:r>
            <a:r>
              <a:rPr dirty="0" sz="1200" spc="2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dirty="0" sz="1200" spc="-5">
                <a:solidFill>
                  <a:srgbClr val="D19000"/>
                </a:solidFill>
                <a:latin typeface="Georgia"/>
                <a:cs typeface="Georgia"/>
              </a:rPr>
              <a:t>and represented</a:t>
            </a:r>
            <a:r>
              <a:rPr dirty="0" sz="1200" spc="-20">
                <a:solidFill>
                  <a:srgbClr val="D19000"/>
                </a:solidFill>
                <a:latin typeface="Georgia"/>
                <a:cs typeface="Georgia"/>
              </a:rPr>
              <a:t> </a:t>
            </a:r>
            <a:r>
              <a:rPr dirty="0" sz="1200" spc="-5">
                <a:solidFill>
                  <a:srgbClr val="D19000"/>
                </a:solidFill>
                <a:latin typeface="Georgia"/>
                <a:cs typeface="Georgia"/>
              </a:rPr>
              <a:t>at</a:t>
            </a:r>
            <a:r>
              <a:rPr dirty="0" sz="1200">
                <a:solidFill>
                  <a:srgbClr val="D19000"/>
                </a:solidFill>
                <a:latin typeface="Georgia"/>
                <a:cs typeface="Georgia"/>
              </a:rPr>
              <a:t> </a:t>
            </a:r>
            <a:r>
              <a:rPr dirty="0" sz="1200" spc="-5">
                <a:solidFill>
                  <a:srgbClr val="D19000"/>
                </a:solidFill>
                <a:latin typeface="Georgia"/>
                <a:cs typeface="Georgia"/>
              </a:rPr>
              <a:t>all</a:t>
            </a:r>
            <a:r>
              <a:rPr dirty="0" sz="1200" spc="-20">
                <a:solidFill>
                  <a:srgbClr val="D19000"/>
                </a:solidFill>
                <a:latin typeface="Georgia"/>
                <a:cs typeface="Georgia"/>
              </a:rPr>
              <a:t> </a:t>
            </a:r>
            <a:r>
              <a:rPr dirty="0" sz="1200" spc="-5">
                <a:solidFill>
                  <a:srgbClr val="D19000"/>
                </a:solidFill>
                <a:latin typeface="Georgia"/>
                <a:cs typeface="Georgia"/>
              </a:rPr>
              <a:t>Business</a:t>
            </a:r>
            <a:r>
              <a:rPr dirty="0" sz="1200" spc="-20">
                <a:solidFill>
                  <a:srgbClr val="D19000"/>
                </a:solidFill>
                <a:latin typeface="Georgia"/>
                <a:cs typeface="Georgia"/>
              </a:rPr>
              <a:t> </a:t>
            </a:r>
            <a:r>
              <a:rPr dirty="0" sz="1200" spc="-5">
                <a:solidFill>
                  <a:srgbClr val="D19000"/>
                </a:solidFill>
                <a:latin typeface="Georgia"/>
                <a:cs typeface="Georgia"/>
              </a:rPr>
              <a:t>Unit</a:t>
            </a:r>
            <a:r>
              <a:rPr dirty="0" sz="1200" spc="5">
                <a:solidFill>
                  <a:srgbClr val="D19000"/>
                </a:solidFill>
                <a:latin typeface="Georgia"/>
                <a:cs typeface="Georgia"/>
              </a:rPr>
              <a:t> </a:t>
            </a:r>
            <a:r>
              <a:rPr dirty="0" sz="1200" spc="-5">
                <a:solidFill>
                  <a:srgbClr val="D19000"/>
                </a:solidFill>
                <a:latin typeface="Georgia"/>
                <a:cs typeface="Georgia"/>
              </a:rPr>
              <a:t>programs by </a:t>
            </a:r>
            <a:r>
              <a:rPr dirty="0" sz="1200">
                <a:solidFill>
                  <a:srgbClr val="D19000"/>
                </a:solidFill>
                <a:latin typeface="Georgia"/>
                <a:cs typeface="Georgia"/>
              </a:rPr>
              <a:t> </a:t>
            </a:r>
            <a:r>
              <a:rPr dirty="0" sz="1200" spc="-5">
                <a:solidFill>
                  <a:srgbClr val="0000FF"/>
                </a:solidFill>
                <a:latin typeface="Georgia"/>
                <a:cs typeface="Georgia"/>
              </a:rPr>
              <a:t>Business</a:t>
            </a:r>
            <a:r>
              <a:rPr dirty="0" sz="1200" spc="-25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dirty="0" sz="1200" spc="-5">
                <a:solidFill>
                  <a:srgbClr val="0000FF"/>
                </a:solidFill>
                <a:latin typeface="Georgia"/>
                <a:cs typeface="Georgia"/>
              </a:rPr>
              <a:t>Unit</a:t>
            </a:r>
            <a:r>
              <a:rPr dirty="0" sz="1200">
                <a:solidFill>
                  <a:srgbClr val="0000FF"/>
                </a:solidFill>
                <a:latin typeface="Georgia"/>
                <a:cs typeface="Georgia"/>
              </a:rPr>
              <a:t> </a:t>
            </a:r>
            <a:r>
              <a:rPr dirty="0" sz="1200" spc="-5">
                <a:solidFill>
                  <a:srgbClr val="0000FF"/>
                </a:solidFill>
                <a:latin typeface="Georgia"/>
                <a:cs typeface="Georgia"/>
              </a:rPr>
              <a:t>Experts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034" y="1080896"/>
            <a:ext cx="842644" cy="419608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85"/>
              </a:spcBef>
              <a:buClr>
                <a:srgbClr val="88959F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1200">
                <a:latin typeface="Arial MT"/>
                <a:cs typeface="Arial MT"/>
              </a:rPr>
              <a:t>ACOU</a:t>
            </a:r>
            <a:endParaRPr sz="1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90"/>
              </a:spcBef>
              <a:buClr>
                <a:srgbClr val="88959F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1200" spc="-5">
                <a:latin typeface="Arial MT"/>
                <a:cs typeface="Arial MT"/>
              </a:rPr>
              <a:t>APDP</a:t>
            </a:r>
            <a:endParaRPr sz="1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85"/>
              </a:spcBef>
              <a:buClr>
                <a:srgbClr val="88959F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1200">
                <a:latin typeface="Arial MT"/>
                <a:cs typeface="Arial MT"/>
              </a:rPr>
              <a:t>AERO</a:t>
            </a:r>
            <a:endParaRPr sz="1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95"/>
              </a:spcBef>
              <a:buClr>
                <a:srgbClr val="88959F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1200">
                <a:latin typeface="Arial MT"/>
                <a:cs typeface="Arial MT"/>
              </a:rPr>
              <a:t>ASIL</a:t>
            </a:r>
            <a:endParaRPr sz="1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85"/>
              </a:spcBef>
              <a:buClr>
                <a:srgbClr val="88959F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1200" spc="-25">
                <a:latin typeface="Arial MT"/>
                <a:cs typeface="Arial MT"/>
              </a:rPr>
              <a:t>AVIO</a:t>
            </a:r>
            <a:endParaRPr sz="1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90"/>
              </a:spcBef>
              <a:buClr>
                <a:srgbClr val="88959F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1200" spc="-45">
                <a:latin typeface="Arial MT"/>
                <a:cs typeface="Arial MT"/>
              </a:rPr>
              <a:t>A</a:t>
            </a:r>
            <a:r>
              <a:rPr dirty="0" sz="1200" spc="40">
                <a:latin typeface="Arial MT"/>
                <a:cs typeface="Arial MT"/>
              </a:rPr>
              <a:t>W</a:t>
            </a:r>
            <a:r>
              <a:rPr dirty="0" sz="1200">
                <a:latin typeface="Arial MT"/>
                <a:cs typeface="Arial MT"/>
              </a:rPr>
              <a:t>OR</a:t>
            </a:r>
            <a:endParaRPr sz="1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90"/>
              </a:spcBef>
              <a:buClr>
                <a:srgbClr val="88959F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1200" spc="-5">
                <a:latin typeface="Arial MT"/>
                <a:cs typeface="Arial MT"/>
              </a:rPr>
              <a:t>CMAN</a:t>
            </a:r>
            <a:endParaRPr sz="1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85"/>
              </a:spcBef>
              <a:buClr>
                <a:srgbClr val="88959F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1200" spc="-5">
                <a:latin typeface="Arial MT"/>
                <a:cs typeface="Arial MT"/>
              </a:rPr>
              <a:t>ELEC</a:t>
            </a:r>
            <a:endParaRPr sz="1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90"/>
              </a:spcBef>
              <a:buClr>
                <a:srgbClr val="88959F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1200" spc="-5">
                <a:latin typeface="Arial MT"/>
                <a:cs typeface="Arial MT"/>
              </a:rPr>
              <a:t>EMCS</a:t>
            </a:r>
            <a:endParaRPr sz="1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85"/>
              </a:spcBef>
              <a:buClr>
                <a:srgbClr val="88959F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1200" spc="-5">
                <a:latin typeface="Arial MT"/>
                <a:cs typeface="Arial MT"/>
              </a:rPr>
              <a:t>EXGT</a:t>
            </a:r>
            <a:endParaRPr sz="1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90"/>
              </a:spcBef>
              <a:buClr>
                <a:srgbClr val="88959F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1200" spc="-20">
                <a:latin typeface="Arial MT"/>
                <a:cs typeface="Arial MT"/>
              </a:rPr>
              <a:t>FLTC</a:t>
            </a:r>
            <a:endParaRPr sz="1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90"/>
              </a:spcBef>
              <a:buClr>
                <a:srgbClr val="88959F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1200" spc="-20">
                <a:latin typeface="Arial MT"/>
                <a:cs typeface="Arial MT"/>
              </a:rPr>
              <a:t>FTAS</a:t>
            </a:r>
            <a:endParaRPr sz="1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90"/>
              </a:spcBef>
              <a:buClr>
                <a:srgbClr val="88959F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1200">
                <a:latin typeface="Arial MT"/>
                <a:cs typeface="Arial MT"/>
              </a:rPr>
              <a:t>FTCE</a:t>
            </a:r>
            <a:endParaRPr sz="1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85"/>
              </a:spcBef>
              <a:buClr>
                <a:srgbClr val="88959F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1200">
                <a:latin typeface="Arial MT"/>
                <a:cs typeface="Arial MT"/>
              </a:rPr>
              <a:t>FTCP</a:t>
            </a:r>
            <a:endParaRPr sz="1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90"/>
              </a:spcBef>
              <a:buClr>
                <a:srgbClr val="88959F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1200">
                <a:latin typeface="Arial MT"/>
                <a:cs typeface="Arial MT"/>
              </a:rPr>
              <a:t>FTIN</a:t>
            </a:r>
            <a:endParaRPr sz="1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85"/>
              </a:spcBef>
              <a:buClr>
                <a:srgbClr val="88959F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1200" spc="-5">
                <a:latin typeface="Arial MT"/>
                <a:cs typeface="Arial MT"/>
              </a:rPr>
              <a:t>FTOP</a:t>
            </a:r>
            <a:endParaRPr sz="1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90"/>
              </a:spcBef>
              <a:buClr>
                <a:srgbClr val="88959F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1200" spc="-5">
                <a:latin typeface="Arial MT"/>
                <a:cs typeface="Arial MT"/>
              </a:rPr>
              <a:t>FUEL</a:t>
            </a:r>
            <a:endParaRPr sz="1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90"/>
              </a:spcBef>
              <a:buClr>
                <a:srgbClr val="88959F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1200" spc="-20">
                <a:latin typeface="Arial MT"/>
                <a:cs typeface="Arial MT"/>
              </a:rPr>
              <a:t>HFAC</a:t>
            </a:r>
            <a:endParaRPr sz="1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290"/>
              </a:spcBef>
              <a:buClr>
                <a:srgbClr val="88959F"/>
              </a:buClr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1200" spc="-5">
                <a:latin typeface="Arial MT"/>
                <a:cs typeface="Arial MT"/>
              </a:rPr>
              <a:t>HYDR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/>
              <a:t>Acoustics</a:t>
            </a:r>
          </a:p>
          <a:p>
            <a:pPr marL="12700" marR="1303020">
              <a:lnSpc>
                <a:spcPct val="120000"/>
              </a:lnSpc>
            </a:pPr>
            <a:r>
              <a:rPr dirty="0" spc="-5"/>
              <a:t>Advanced </a:t>
            </a:r>
            <a:r>
              <a:rPr dirty="0"/>
              <a:t>Product </a:t>
            </a:r>
            <a:r>
              <a:rPr dirty="0" spc="-5"/>
              <a:t>Development </a:t>
            </a:r>
            <a:r>
              <a:rPr dirty="0"/>
              <a:t> </a:t>
            </a:r>
            <a:r>
              <a:rPr dirty="0" spc="-5"/>
              <a:t>Aerodynamics</a:t>
            </a:r>
            <a:r>
              <a:rPr dirty="0" spc="-40"/>
              <a:t> </a:t>
            </a:r>
            <a:r>
              <a:rPr dirty="0"/>
              <a:t>/</a:t>
            </a:r>
            <a:r>
              <a:rPr dirty="0" spc="15"/>
              <a:t> </a:t>
            </a:r>
            <a:r>
              <a:rPr dirty="0" spc="-5"/>
              <a:t>Flight</a:t>
            </a:r>
            <a:r>
              <a:rPr dirty="0" spc="-10"/>
              <a:t> </a:t>
            </a:r>
            <a:r>
              <a:rPr dirty="0" spc="-5"/>
              <a:t>Performance</a:t>
            </a: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000" spc="-5"/>
              <a:t>Airframe,</a:t>
            </a:r>
            <a:r>
              <a:rPr dirty="0" sz="1000" spc="-30"/>
              <a:t> </a:t>
            </a:r>
            <a:r>
              <a:rPr dirty="0" sz="1000" spc="-5"/>
              <a:t>Structural, System,</a:t>
            </a:r>
            <a:r>
              <a:rPr dirty="0" sz="1000" spc="5"/>
              <a:t> </a:t>
            </a:r>
            <a:r>
              <a:rPr dirty="0" sz="1000" spc="-5"/>
              <a:t>Installation,</a:t>
            </a:r>
            <a:r>
              <a:rPr dirty="0" sz="1000" spc="5"/>
              <a:t> </a:t>
            </a:r>
            <a:r>
              <a:rPr dirty="0" sz="1000" spc="-5"/>
              <a:t>and</a:t>
            </a:r>
            <a:r>
              <a:rPr dirty="0" sz="1000" spc="-20"/>
              <a:t> </a:t>
            </a:r>
            <a:r>
              <a:rPr dirty="0" sz="1000" spc="-5"/>
              <a:t>Engineering</a:t>
            </a:r>
            <a:r>
              <a:rPr dirty="0" sz="1000" spc="5"/>
              <a:t> </a:t>
            </a:r>
            <a:r>
              <a:rPr dirty="0" sz="1000" spc="-5"/>
              <a:t>Liaison</a:t>
            </a:r>
            <a:endParaRPr sz="1000"/>
          </a:p>
          <a:p>
            <a:pPr marL="12700" marR="2766695">
              <a:lnSpc>
                <a:spcPct val="120000"/>
              </a:lnSpc>
              <a:spcBef>
                <a:spcPts val="45"/>
              </a:spcBef>
            </a:pPr>
            <a:r>
              <a:rPr dirty="0" spc="-5"/>
              <a:t>Avionics </a:t>
            </a:r>
            <a:r>
              <a:rPr dirty="0"/>
              <a:t> </a:t>
            </a:r>
            <a:r>
              <a:rPr dirty="0"/>
              <a:t>A</a:t>
            </a:r>
            <a:r>
              <a:rPr dirty="0" spc="-5"/>
              <a:t>i</a:t>
            </a:r>
            <a:r>
              <a:rPr dirty="0" spc="-15"/>
              <a:t>r</a:t>
            </a:r>
            <a:r>
              <a:rPr dirty="0" spc="-20"/>
              <a:t>w</a:t>
            </a:r>
            <a:r>
              <a:rPr dirty="0" spc="-5"/>
              <a:t>o</a:t>
            </a:r>
            <a:r>
              <a:rPr dirty="0"/>
              <a:t>rth</a:t>
            </a:r>
            <a:r>
              <a:rPr dirty="0" spc="-5"/>
              <a:t>in</a:t>
            </a:r>
            <a:r>
              <a:rPr dirty="0"/>
              <a:t>e</a:t>
            </a:r>
            <a:r>
              <a:rPr dirty="0"/>
              <a:t>ss</a:t>
            </a:r>
          </a:p>
          <a:p>
            <a:pPr marL="12700" marR="1847214">
              <a:lnSpc>
                <a:spcPct val="120000"/>
              </a:lnSpc>
            </a:pPr>
            <a:r>
              <a:rPr dirty="0" spc="-5"/>
              <a:t>Configuration</a:t>
            </a:r>
            <a:r>
              <a:rPr dirty="0" spc="-65"/>
              <a:t> </a:t>
            </a:r>
            <a:r>
              <a:rPr dirty="0" spc="-5"/>
              <a:t>Management </a:t>
            </a:r>
            <a:r>
              <a:rPr dirty="0" spc="-320"/>
              <a:t> </a:t>
            </a:r>
            <a:r>
              <a:rPr dirty="0" spc="-5"/>
              <a:t>Electrical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pc="-5"/>
              <a:t>Electro-Magnetic</a:t>
            </a:r>
            <a:r>
              <a:rPr dirty="0" spc="-30"/>
              <a:t> </a:t>
            </a:r>
            <a:r>
              <a:rPr dirty="0" spc="-5"/>
              <a:t>Compatibility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67789" y="3055810"/>
            <a:ext cx="2078355" cy="222123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200" spc="-5">
                <a:latin typeface="Arial MT"/>
                <a:cs typeface="Arial MT"/>
              </a:rPr>
              <a:t>Experimental</a:t>
            </a:r>
            <a:r>
              <a:rPr dirty="0" sz="1200" spc="-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Ground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 spc="-30">
                <a:latin typeface="Arial MT"/>
                <a:cs typeface="Arial MT"/>
              </a:rPr>
              <a:t>Test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 spc="-5">
                <a:latin typeface="Arial MT"/>
                <a:cs typeface="Arial MT"/>
              </a:rPr>
              <a:t>Flight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Controls</a:t>
            </a:r>
            <a:endParaRPr sz="1200">
              <a:latin typeface="Arial MT"/>
              <a:cs typeface="Arial MT"/>
            </a:endParaRPr>
          </a:p>
          <a:p>
            <a:pPr marL="12700" marR="12065">
              <a:lnSpc>
                <a:spcPct val="120000"/>
              </a:lnSpc>
            </a:pPr>
            <a:r>
              <a:rPr dirty="0" sz="1200">
                <a:latin typeface="Arial MT"/>
                <a:cs typeface="Arial MT"/>
              </a:rPr>
              <a:t>F</a:t>
            </a:r>
            <a:r>
              <a:rPr dirty="0" sz="1200" spc="-5">
                <a:latin typeface="Arial MT"/>
                <a:cs typeface="Arial MT"/>
              </a:rPr>
              <a:t>l</a:t>
            </a:r>
            <a:r>
              <a:rPr dirty="0" sz="1200" spc="-5">
                <a:latin typeface="Arial MT"/>
                <a:cs typeface="Arial MT"/>
              </a:rPr>
              <a:t>i</a:t>
            </a:r>
            <a:r>
              <a:rPr dirty="0" sz="1200" spc="-15">
                <a:latin typeface="Arial MT"/>
                <a:cs typeface="Arial MT"/>
              </a:rPr>
              <a:t>g</a:t>
            </a:r>
            <a:r>
              <a:rPr dirty="0" sz="1200" spc="-5">
                <a:latin typeface="Arial MT"/>
                <a:cs typeface="Arial MT"/>
              </a:rPr>
              <a:t>h</a:t>
            </a:r>
            <a:r>
              <a:rPr dirty="0" sz="1200">
                <a:latin typeface="Arial MT"/>
                <a:cs typeface="Arial MT"/>
              </a:rPr>
              <a:t>t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125">
                <a:latin typeface="Arial MT"/>
                <a:cs typeface="Arial MT"/>
              </a:rPr>
              <a:t>T</a:t>
            </a:r>
            <a:r>
              <a:rPr dirty="0" sz="1200" spc="-5">
                <a:latin typeface="Arial MT"/>
                <a:cs typeface="Arial MT"/>
              </a:rPr>
              <a:t>e</a:t>
            </a:r>
            <a:r>
              <a:rPr dirty="0" sz="1200">
                <a:latin typeface="Arial MT"/>
                <a:cs typeface="Arial MT"/>
              </a:rPr>
              <a:t>st</a:t>
            </a:r>
            <a:r>
              <a:rPr dirty="0" sz="1200" spc="-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i</a:t>
            </a:r>
            <a:r>
              <a:rPr dirty="0" sz="1200" spc="-15">
                <a:latin typeface="Arial MT"/>
                <a:cs typeface="Arial MT"/>
              </a:rPr>
              <a:t>r</a:t>
            </a:r>
            <a:r>
              <a:rPr dirty="0" sz="1200">
                <a:latin typeface="Arial MT"/>
                <a:cs typeface="Arial MT"/>
              </a:rPr>
              <a:t>cra</a:t>
            </a:r>
            <a:r>
              <a:rPr dirty="0" sz="1200" spc="10">
                <a:latin typeface="Arial MT"/>
                <a:cs typeface="Arial MT"/>
              </a:rPr>
              <a:t>f</a:t>
            </a:r>
            <a:r>
              <a:rPr dirty="0" sz="1200">
                <a:latin typeface="Arial MT"/>
                <a:cs typeface="Arial MT"/>
              </a:rPr>
              <a:t>t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</a:t>
            </a:r>
            <a:r>
              <a:rPr dirty="0" sz="1200" spc="-5">
                <a:latin typeface="Arial MT"/>
                <a:cs typeface="Arial MT"/>
              </a:rPr>
              <a:t>uppo</a:t>
            </a:r>
            <a:r>
              <a:rPr dirty="0" sz="1200">
                <a:latin typeface="Arial MT"/>
                <a:cs typeface="Arial MT"/>
              </a:rPr>
              <a:t>rt  </a:t>
            </a:r>
            <a:r>
              <a:rPr dirty="0" sz="1200" spc="-5">
                <a:latin typeface="Arial MT"/>
                <a:cs typeface="Arial MT"/>
              </a:rPr>
              <a:t>Flight </a:t>
            </a:r>
            <a:r>
              <a:rPr dirty="0" sz="1200" spc="-35">
                <a:latin typeface="Arial MT"/>
                <a:cs typeface="Arial MT"/>
              </a:rPr>
              <a:t>Test </a:t>
            </a:r>
            <a:r>
              <a:rPr dirty="0" sz="1200">
                <a:latin typeface="Arial MT"/>
                <a:cs typeface="Arial MT"/>
              </a:rPr>
              <a:t>Center </a:t>
            </a:r>
            <a:r>
              <a:rPr dirty="0" sz="1200" spc="-5">
                <a:latin typeface="Arial MT"/>
                <a:cs typeface="Arial MT"/>
              </a:rPr>
              <a:t>Engineering </a:t>
            </a:r>
            <a:r>
              <a:rPr dirty="0" sz="1200" spc="-32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Flight </a:t>
            </a:r>
            <a:r>
              <a:rPr dirty="0" sz="1200" spc="-35">
                <a:latin typeface="Arial MT"/>
                <a:cs typeface="Arial MT"/>
              </a:rPr>
              <a:t>Test </a:t>
            </a:r>
            <a:r>
              <a:rPr dirty="0" sz="1200">
                <a:latin typeface="Arial MT"/>
                <a:cs typeface="Arial MT"/>
              </a:rPr>
              <a:t>Center </a:t>
            </a:r>
            <a:r>
              <a:rPr dirty="0" sz="1200" spc="-5">
                <a:latin typeface="Arial MT"/>
                <a:cs typeface="Arial MT"/>
              </a:rPr>
              <a:t>Project 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Flight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35">
                <a:latin typeface="Arial MT"/>
                <a:cs typeface="Arial MT"/>
              </a:rPr>
              <a:t>Test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Instrumentation 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Flight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35">
                <a:latin typeface="Arial MT"/>
                <a:cs typeface="Arial MT"/>
              </a:rPr>
              <a:t>Test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Operations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 spc="-5">
                <a:latin typeface="Arial MT"/>
                <a:cs typeface="Arial MT"/>
              </a:rPr>
              <a:t>Fuel</a:t>
            </a:r>
            <a:endParaRPr sz="1200">
              <a:latin typeface="Arial MT"/>
              <a:cs typeface="Arial MT"/>
            </a:endParaRPr>
          </a:p>
          <a:p>
            <a:pPr marL="12700" marR="1016635">
              <a:lnSpc>
                <a:spcPct val="120000"/>
              </a:lnSpc>
            </a:pPr>
            <a:r>
              <a:rPr dirty="0" sz="1200" spc="-5">
                <a:latin typeface="Arial MT"/>
                <a:cs typeface="Arial MT"/>
              </a:rPr>
              <a:t>Hu</a:t>
            </a:r>
            <a:r>
              <a:rPr dirty="0" sz="1200">
                <a:latin typeface="Arial MT"/>
                <a:cs typeface="Arial MT"/>
              </a:rPr>
              <a:t>m</a:t>
            </a:r>
            <a:r>
              <a:rPr dirty="0" sz="1200" spc="-5">
                <a:latin typeface="Arial MT"/>
                <a:cs typeface="Arial MT"/>
              </a:rPr>
              <a:t>an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Fact</a:t>
            </a:r>
            <a:r>
              <a:rPr dirty="0" sz="1200" spc="5">
                <a:latin typeface="Arial MT"/>
                <a:cs typeface="Arial MT"/>
              </a:rPr>
              <a:t>o</a:t>
            </a:r>
            <a:r>
              <a:rPr dirty="0" sz="1200">
                <a:latin typeface="Arial MT"/>
                <a:cs typeface="Arial MT"/>
              </a:rPr>
              <a:t>rs  </a:t>
            </a:r>
            <a:r>
              <a:rPr dirty="0" sz="1200" spc="-5">
                <a:latin typeface="Arial MT"/>
                <a:cs typeface="Arial MT"/>
              </a:rPr>
              <a:t>Hydraulics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4958" y="1059561"/>
            <a:ext cx="711835" cy="494919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00"/>
              </a:spcBef>
              <a:buClr>
                <a:srgbClr val="88959F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>
                <a:latin typeface="Arial MT"/>
                <a:cs typeface="Arial MT"/>
              </a:rPr>
              <a:t>INTR</a:t>
            </a:r>
            <a:endParaRPr sz="1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88959F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>
                <a:latin typeface="Arial MT"/>
                <a:cs typeface="Arial MT"/>
              </a:rPr>
              <a:t>LDGM</a:t>
            </a:r>
            <a:endParaRPr sz="1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88959F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>
                <a:latin typeface="Arial MT"/>
                <a:cs typeface="Arial MT"/>
              </a:rPr>
              <a:t>LOAD</a:t>
            </a:r>
            <a:endParaRPr sz="1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88959F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>
                <a:latin typeface="Arial MT"/>
                <a:cs typeface="Arial MT"/>
              </a:rPr>
              <a:t>MTLP</a:t>
            </a:r>
            <a:endParaRPr sz="1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88959F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>
                <a:latin typeface="Arial MT"/>
                <a:cs typeface="Arial MT"/>
              </a:rPr>
              <a:t>NOME</a:t>
            </a:r>
            <a:endParaRPr sz="1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88959F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 spc="-5">
                <a:latin typeface="Arial MT"/>
                <a:cs typeface="Arial MT"/>
              </a:rPr>
              <a:t>PNEU</a:t>
            </a:r>
            <a:endParaRPr sz="1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88959F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 spc="-20">
                <a:latin typeface="Arial MT"/>
                <a:cs typeface="Arial MT"/>
              </a:rPr>
              <a:t>PPLT</a:t>
            </a:r>
            <a:endParaRPr sz="1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88959F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>
                <a:latin typeface="Arial MT"/>
                <a:cs typeface="Arial MT"/>
              </a:rPr>
              <a:t>PROJ</a:t>
            </a:r>
            <a:endParaRPr sz="1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Clr>
                <a:srgbClr val="88959F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>
                <a:latin typeface="Arial MT"/>
                <a:cs typeface="Arial MT"/>
              </a:rPr>
              <a:t>QUAL</a:t>
            </a:r>
            <a:endParaRPr sz="1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88959F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>
                <a:latin typeface="Arial MT"/>
                <a:cs typeface="Arial MT"/>
              </a:rPr>
              <a:t>RMAS</a:t>
            </a:r>
            <a:endParaRPr sz="1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88959F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>
                <a:latin typeface="Arial MT"/>
                <a:cs typeface="Arial MT"/>
              </a:rPr>
              <a:t>SENG</a:t>
            </a:r>
            <a:endParaRPr sz="1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88959F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>
                <a:latin typeface="Arial MT"/>
                <a:cs typeface="Arial MT"/>
              </a:rPr>
              <a:t>SSIM</a:t>
            </a:r>
            <a:endParaRPr sz="1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88959F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>
                <a:latin typeface="Arial MT"/>
                <a:cs typeface="Arial MT"/>
              </a:rPr>
              <a:t>STDS</a:t>
            </a:r>
            <a:endParaRPr sz="1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88959F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>
                <a:latin typeface="Arial MT"/>
                <a:cs typeface="Arial MT"/>
              </a:rPr>
              <a:t>STRE</a:t>
            </a:r>
            <a:endParaRPr sz="1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88959F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>
                <a:latin typeface="Arial MT"/>
                <a:cs typeface="Arial MT"/>
              </a:rPr>
              <a:t>SW</a:t>
            </a:r>
            <a:r>
              <a:rPr dirty="0" sz="1200" spc="-15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R</a:t>
            </a:r>
            <a:endParaRPr sz="1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88959F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 spc="-5">
                <a:latin typeface="Arial MT"/>
                <a:cs typeface="Arial MT"/>
              </a:rPr>
              <a:t>SYST</a:t>
            </a:r>
            <a:endParaRPr sz="1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88959F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>
                <a:latin typeface="Arial MT"/>
                <a:cs typeface="Arial MT"/>
              </a:rPr>
              <a:t>THER</a:t>
            </a:r>
            <a:endParaRPr sz="1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88959F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>
                <a:latin typeface="Arial MT"/>
                <a:cs typeface="Arial MT"/>
              </a:rPr>
              <a:t>MASS</a:t>
            </a:r>
            <a:endParaRPr sz="1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lr>
                <a:srgbClr val="88959F"/>
              </a:buClr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dirty="0" sz="1200" spc="10">
                <a:latin typeface="Arial MT"/>
                <a:cs typeface="Arial MT"/>
              </a:rPr>
              <a:t>WIRE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9739" y="1059561"/>
            <a:ext cx="2512695" cy="494919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200">
                <a:latin typeface="Arial MT"/>
                <a:cs typeface="Arial MT"/>
              </a:rPr>
              <a:t>Interiors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200" spc="-5">
                <a:latin typeface="Arial MT"/>
                <a:cs typeface="Arial MT"/>
              </a:rPr>
              <a:t>Landing</a:t>
            </a:r>
            <a:r>
              <a:rPr dirty="0" sz="1200" spc="-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Gear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/</a:t>
            </a:r>
            <a:r>
              <a:rPr dirty="0" sz="1200" spc="-5">
                <a:latin typeface="Arial MT"/>
                <a:cs typeface="Arial MT"/>
              </a:rPr>
              <a:t> Mechanical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200">
                <a:latin typeface="Arial MT"/>
                <a:cs typeface="Arial MT"/>
              </a:rPr>
              <a:t>Loads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Dynamics</a:t>
            </a:r>
            <a:endParaRPr sz="1200">
              <a:latin typeface="Arial MT"/>
              <a:cs typeface="Arial MT"/>
            </a:endParaRPr>
          </a:p>
          <a:p>
            <a:pPr marL="12700" marR="825500">
              <a:lnSpc>
                <a:spcPct val="141700"/>
              </a:lnSpc>
            </a:pPr>
            <a:r>
              <a:rPr dirty="0" sz="1200" spc="-5">
                <a:latin typeface="Arial MT"/>
                <a:cs typeface="Arial MT"/>
              </a:rPr>
              <a:t>Materials and Processes </a:t>
            </a:r>
            <a:r>
              <a:rPr dirty="0" sz="1200" spc="-32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Nomenclature 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Pneumatics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200">
                <a:latin typeface="Arial MT"/>
                <a:cs typeface="Arial MT"/>
              </a:rPr>
              <a:t>P</a:t>
            </a:r>
            <a:r>
              <a:rPr dirty="0" sz="1200" spc="-5">
                <a:latin typeface="Arial MT"/>
                <a:cs typeface="Arial MT"/>
              </a:rPr>
              <a:t>o</a:t>
            </a:r>
            <a:r>
              <a:rPr dirty="0" sz="1200" spc="-20">
                <a:latin typeface="Arial MT"/>
                <a:cs typeface="Arial MT"/>
              </a:rPr>
              <a:t>w</a:t>
            </a:r>
            <a:r>
              <a:rPr dirty="0" sz="1200" spc="-5">
                <a:latin typeface="Arial MT"/>
                <a:cs typeface="Arial MT"/>
              </a:rPr>
              <a:t>e</a:t>
            </a:r>
            <a:r>
              <a:rPr dirty="0" sz="1200">
                <a:latin typeface="Arial MT"/>
                <a:cs typeface="Arial MT"/>
              </a:rPr>
              <a:t>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</a:t>
            </a:r>
            <a:r>
              <a:rPr dirty="0" sz="1200" spc="-5">
                <a:latin typeface="Arial MT"/>
                <a:cs typeface="Arial MT"/>
              </a:rPr>
              <a:t>la</a:t>
            </a:r>
            <a:r>
              <a:rPr dirty="0" sz="1200">
                <a:latin typeface="Arial MT"/>
                <a:cs typeface="Arial MT"/>
              </a:rPr>
              <a:t>n</a:t>
            </a:r>
            <a:r>
              <a:rPr dirty="0" sz="1200">
                <a:latin typeface="Arial MT"/>
                <a:cs typeface="Arial MT"/>
              </a:rPr>
              <a:t>t</a:t>
            </a:r>
            <a:endParaRPr sz="1200">
              <a:latin typeface="Arial MT"/>
              <a:cs typeface="Arial MT"/>
            </a:endParaRPr>
          </a:p>
          <a:p>
            <a:pPr marL="12700" marR="557530">
              <a:lnSpc>
                <a:spcPts val="2039"/>
              </a:lnSpc>
              <a:spcBef>
                <a:spcPts val="170"/>
              </a:spcBef>
            </a:pPr>
            <a:r>
              <a:rPr dirty="0" sz="1200" spc="-5">
                <a:latin typeface="Arial MT"/>
                <a:cs typeface="Arial MT"/>
              </a:rPr>
              <a:t>Project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Planning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and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Control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</a:t>
            </a:r>
            <a:r>
              <a:rPr dirty="0" sz="1200" spc="5">
                <a:latin typeface="Arial MT"/>
                <a:cs typeface="Arial MT"/>
              </a:rPr>
              <a:t>u</a:t>
            </a:r>
            <a:r>
              <a:rPr dirty="0" sz="1200" spc="-5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l</a:t>
            </a:r>
            <a:r>
              <a:rPr dirty="0" sz="1200" spc="-10">
                <a:latin typeface="Arial MT"/>
                <a:cs typeface="Arial MT"/>
              </a:rPr>
              <a:t>i</a:t>
            </a:r>
            <a:r>
              <a:rPr dirty="0" sz="1200">
                <a:latin typeface="Arial MT"/>
                <a:cs typeface="Arial MT"/>
              </a:rPr>
              <a:t>ty</a:t>
            </a:r>
            <a:r>
              <a:rPr dirty="0" sz="1200" spc="-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Assu</a:t>
            </a:r>
            <a:r>
              <a:rPr dirty="0" sz="1200" spc="-5">
                <a:latin typeface="Arial MT"/>
                <a:cs typeface="Arial MT"/>
              </a:rPr>
              <a:t>rance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ts val="2039"/>
              </a:lnSpc>
            </a:pPr>
            <a:r>
              <a:rPr dirty="0" sz="1200" spc="-10">
                <a:latin typeface="Arial MT"/>
                <a:cs typeface="Arial MT"/>
              </a:rPr>
              <a:t>Reliability,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Maintainability,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and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Safety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Service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  <a:p>
            <a:pPr marL="12700" marR="946150">
              <a:lnSpc>
                <a:spcPts val="2039"/>
              </a:lnSpc>
            </a:pPr>
            <a:r>
              <a:rPr dirty="0" sz="1200" spc="-5">
                <a:latin typeface="Arial MT"/>
                <a:cs typeface="Arial MT"/>
              </a:rPr>
              <a:t>System Simulation 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Engineering</a:t>
            </a:r>
            <a:r>
              <a:rPr dirty="0" sz="1200" spc="-8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Standards </a:t>
            </a:r>
            <a:r>
              <a:rPr dirty="0" sz="1200" spc="-3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Stress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Fatigue</a:t>
            </a:r>
            <a:endParaRPr sz="1200">
              <a:latin typeface="Arial MT"/>
              <a:cs typeface="Arial MT"/>
            </a:endParaRPr>
          </a:p>
          <a:p>
            <a:pPr marL="12700" marR="1042669">
              <a:lnSpc>
                <a:spcPts val="2039"/>
              </a:lnSpc>
            </a:pPr>
            <a:r>
              <a:rPr dirty="0" sz="1200" spc="-5">
                <a:latin typeface="Arial MT"/>
                <a:cs typeface="Arial MT"/>
              </a:rPr>
              <a:t>Software</a:t>
            </a:r>
            <a:r>
              <a:rPr dirty="0" sz="1200" spc="-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Certification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Systems 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Thermodynamics 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Mass</a:t>
            </a:r>
            <a:r>
              <a:rPr dirty="0" sz="1200" spc="335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Properties </a:t>
            </a:r>
            <a:r>
              <a:rPr dirty="0" sz="1200">
                <a:latin typeface="Arial MT"/>
                <a:cs typeface="Arial MT"/>
              </a:rPr>
              <a:t> </a:t>
            </a:r>
            <a:r>
              <a:rPr dirty="0" sz="1200" spc="5">
                <a:latin typeface="Arial MT"/>
                <a:cs typeface="Arial MT"/>
              </a:rPr>
              <a:t>Wire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Harness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10355" y="3118104"/>
            <a:ext cx="1435735" cy="277495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dirty="0" sz="1200" spc="-5">
                <a:latin typeface="Arial MT"/>
                <a:cs typeface="Arial MT"/>
              </a:rPr>
              <a:t>4</a:t>
            </a:r>
            <a:r>
              <a:rPr dirty="0" sz="1200" spc="-5">
                <a:latin typeface="Arial MT"/>
                <a:cs typeface="Arial MT"/>
              </a:rPr>
              <a:t>-</a:t>
            </a:r>
            <a:r>
              <a:rPr dirty="0" sz="1200" spc="-5">
                <a:latin typeface="Arial MT"/>
                <a:cs typeface="Arial MT"/>
              </a:rPr>
              <a:t>let</a:t>
            </a:r>
            <a:r>
              <a:rPr dirty="0" sz="1200">
                <a:latin typeface="Arial MT"/>
                <a:cs typeface="Arial MT"/>
              </a:rPr>
              <a:t>t</a:t>
            </a:r>
            <a:r>
              <a:rPr dirty="0" sz="1200" spc="5">
                <a:latin typeface="Arial MT"/>
                <a:cs typeface="Arial MT"/>
              </a:rPr>
              <a:t>e</a:t>
            </a:r>
            <a:r>
              <a:rPr dirty="0" sz="1200">
                <a:latin typeface="Arial MT"/>
                <a:cs typeface="Arial MT"/>
              </a:rPr>
              <a:t>r</a:t>
            </a:r>
            <a:r>
              <a:rPr dirty="0" sz="1200" spc="-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cron</a:t>
            </a:r>
            <a:r>
              <a:rPr dirty="0" sz="1200" spc="-15">
                <a:latin typeface="Arial MT"/>
                <a:cs typeface="Arial MT"/>
              </a:rPr>
              <a:t>y</a:t>
            </a:r>
            <a:r>
              <a:rPr dirty="0" sz="1200" spc="5">
                <a:latin typeface="Arial MT"/>
                <a:cs typeface="Arial MT"/>
              </a:rPr>
              <a:t>m</a:t>
            </a:r>
            <a:r>
              <a:rPr dirty="0" sz="1200">
                <a:latin typeface="Arial MT"/>
                <a:cs typeface="Arial MT"/>
              </a:rPr>
              <a:t>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7891" y="5353939"/>
            <a:ext cx="445135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Arial"/>
                <a:cs typeface="Arial"/>
              </a:rPr>
              <a:t>Note: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BES has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about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30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non-engineering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functions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(e.g.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Customer </a:t>
            </a:r>
            <a:r>
              <a:rPr dirty="0" sz="1400">
                <a:latin typeface="Arial MT"/>
                <a:cs typeface="Arial MT"/>
              </a:rPr>
              <a:t>Support, Supply Chain, </a:t>
            </a:r>
            <a:r>
              <a:rPr dirty="0" sz="1400" spc="-5">
                <a:latin typeface="Arial MT"/>
                <a:cs typeface="Arial MT"/>
              </a:rPr>
              <a:t>Operations, </a:t>
            </a:r>
            <a:r>
              <a:rPr dirty="0" sz="1400">
                <a:latin typeface="Arial MT"/>
                <a:cs typeface="Arial MT"/>
              </a:rPr>
              <a:t>etc.) for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DIDs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support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Programs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34" y="180847"/>
            <a:ext cx="33489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BES</a:t>
            </a:r>
            <a:r>
              <a:rPr dirty="0" spc="-50"/>
              <a:t> </a:t>
            </a:r>
            <a:r>
              <a:rPr dirty="0" spc="-5"/>
              <a:t>Key</a:t>
            </a:r>
            <a:r>
              <a:rPr dirty="0" spc="-30"/>
              <a:t> </a:t>
            </a:r>
            <a:r>
              <a:rPr dirty="0" spc="-5"/>
              <a:t>Elements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339" y="1059334"/>
            <a:ext cx="7979409" cy="363220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193040" algn="l"/>
              </a:tabLst>
            </a:pPr>
            <a:r>
              <a:rPr dirty="0" sz="1600" spc="-5" b="1">
                <a:solidFill>
                  <a:srgbClr val="C0C0C0"/>
                </a:solidFill>
                <a:latin typeface="Arial"/>
                <a:cs typeface="Arial"/>
              </a:rPr>
              <a:t>Phase</a:t>
            </a:r>
            <a:r>
              <a:rPr dirty="0" sz="1600" b="1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-</a:t>
            </a:r>
            <a:r>
              <a:rPr dirty="0" sz="1600" spc="-8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600" spc="-8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significant</a:t>
            </a:r>
            <a:r>
              <a:rPr dirty="0" sz="1600" spc="-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planned</a:t>
            </a:r>
            <a:r>
              <a:rPr dirty="0" sz="1600" spc="-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segment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of</a:t>
            </a:r>
            <a:r>
              <a:rPr dirty="0" sz="16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6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program</a:t>
            </a:r>
            <a:endParaRPr sz="1600">
              <a:latin typeface="Arial MT"/>
              <a:cs typeface="Arial MT"/>
            </a:endParaRPr>
          </a:p>
          <a:p>
            <a:pPr marL="192405" indent="-180340">
              <a:lnSpc>
                <a:spcPts val="1825"/>
              </a:lnSpc>
              <a:spcBef>
                <a:spcPts val="405"/>
              </a:spcBef>
              <a:buFont typeface="Arial MT"/>
              <a:buChar char="•"/>
              <a:tabLst>
                <a:tab pos="193040" algn="l"/>
              </a:tabLst>
            </a:pPr>
            <a:r>
              <a:rPr dirty="0" sz="1600" spc="-5" b="1">
                <a:solidFill>
                  <a:srgbClr val="C0C0C0"/>
                </a:solidFill>
                <a:latin typeface="Arial"/>
                <a:cs typeface="Arial"/>
              </a:rPr>
              <a:t>Milestone</a:t>
            </a:r>
            <a:r>
              <a:rPr dirty="0" sz="1600" spc="40" b="1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-</a:t>
            </a:r>
            <a:r>
              <a:rPr dirty="0" sz="1600" spc="-7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600" spc="-8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planned event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at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specific</a:t>
            </a:r>
            <a:r>
              <a:rPr dirty="0" sz="1600" spc="-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point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C0C0C0"/>
                </a:solidFill>
                <a:latin typeface="Arial MT"/>
                <a:cs typeface="Arial MT"/>
              </a:rPr>
              <a:t>in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the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program,</a:t>
            </a:r>
            <a:r>
              <a:rPr dirty="0" sz="1600" spc="3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that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provides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an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25"/>
              </a:lnSpc>
            </a:pP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opportunity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to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check</a:t>
            </a:r>
            <a:r>
              <a:rPr dirty="0" sz="16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progress,</a:t>
            </a:r>
            <a:r>
              <a:rPr dirty="0" sz="1600" spc="3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evaluate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plans, and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make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go/no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go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decisions</a:t>
            </a:r>
            <a:endParaRPr sz="1600">
              <a:latin typeface="Arial MT"/>
              <a:cs typeface="Arial MT"/>
            </a:endParaRPr>
          </a:p>
          <a:p>
            <a:pPr marL="12700" marR="916305">
              <a:lnSpc>
                <a:spcPts val="1730"/>
              </a:lnSpc>
              <a:spcBef>
                <a:spcPts val="625"/>
              </a:spcBef>
              <a:buFont typeface="Arial MT"/>
              <a:buChar char="•"/>
              <a:tabLst>
                <a:tab pos="193040" algn="l"/>
              </a:tabLst>
            </a:pPr>
            <a:r>
              <a:rPr dirty="0" sz="1600" spc="-5" b="1">
                <a:solidFill>
                  <a:srgbClr val="C0C0C0"/>
                </a:solidFill>
                <a:latin typeface="Arial"/>
                <a:cs typeface="Arial"/>
              </a:rPr>
              <a:t>Process</a:t>
            </a:r>
            <a:r>
              <a:rPr dirty="0" sz="1600" spc="10" b="1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-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Diagram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of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customer</a:t>
            </a:r>
            <a:r>
              <a:rPr dirty="0" sz="1600" spc="3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and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supplier</a:t>
            </a:r>
            <a:r>
              <a:rPr dirty="0" sz="1600" spc="-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relationship </a:t>
            </a:r>
            <a:r>
              <a:rPr dirty="0" sz="1600" spc="-10">
                <a:solidFill>
                  <a:srgbClr val="C0C0C0"/>
                </a:solidFill>
                <a:latin typeface="Arial MT"/>
                <a:cs typeface="Arial MT"/>
              </a:rPr>
              <a:t>with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sequence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of </a:t>
            </a:r>
            <a:r>
              <a:rPr dirty="0" sz="1600" spc="-43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activities/tasks</a:t>
            </a:r>
            <a:r>
              <a:rPr dirty="0" sz="1600" spc="-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to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produce</a:t>
            </a:r>
            <a:r>
              <a:rPr dirty="0" sz="16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6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deliverable</a:t>
            </a:r>
            <a:r>
              <a:rPr dirty="0" sz="1600" spc="-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for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6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particular</a:t>
            </a:r>
            <a:r>
              <a:rPr dirty="0" sz="16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process</a:t>
            </a:r>
            <a:endParaRPr sz="1600">
              <a:latin typeface="Arial MT"/>
              <a:cs typeface="Arial MT"/>
            </a:endParaRPr>
          </a:p>
          <a:p>
            <a:pPr marL="12700" marR="739775">
              <a:lnSpc>
                <a:spcPts val="1730"/>
              </a:lnSpc>
              <a:spcBef>
                <a:spcPts val="595"/>
              </a:spcBef>
              <a:buFont typeface="Arial MT"/>
              <a:buChar char="•"/>
              <a:tabLst>
                <a:tab pos="193040" algn="l"/>
              </a:tabLst>
            </a:pPr>
            <a:r>
              <a:rPr dirty="0" sz="1600" spc="-5" b="1">
                <a:solidFill>
                  <a:srgbClr val="C0C0C0"/>
                </a:solidFill>
                <a:latin typeface="Arial"/>
                <a:cs typeface="Arial"/>
              </a:rPr>
              <a:t>Function</a:t>
            </a:r>
            <a:r>
              <a:rPr dirty="0" sz="1600" spc="35" b="1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-</a:t>
            </a:r>
            <a:r>
              <a:rPr dirty="0" sz="16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Expertise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within</a:t>
            </a:r>
            <a:r>
              <a:rPr dirty="0" sz="16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discipline</a:t>
            </a:r>
            <a:r>
              <a:rPr dirty="0" sz="1600" spc="-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led</a:t>
            </a:r>
            <a:r>
              <a:rPr dirty="0" sz="1600" spc="-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by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Core</a:t>
            </a:r>
            <a:r>
              <a:rPr dirty="0" sz="16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Function</a:t>
            </a:r>
            <a:r>
              <a:rPr dirty="0" sz="16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Champion[s]</a:t>
            </a:r>
            <a:r>
              <a:rPr dirty="0" sz="16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and </a:t>
            </a:r>
            <a:r>
              <a:rPr dirty="0" sz="1600" spc="-43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represented</a:t>
            </a:r>
            <a:r>
              <a:rPr dirty="0" sz="16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at</a:t>
            </a:r>
            <a:r>
              <a:rPr dirty="0" sz="16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all</a:t>
            </a:r>
            <a:r>
              <a:rPr dirty="0" sz="1600" spc="-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Business</a:t>
            </a:r>
            <a:r>
              <a:rPr dirty="0" sz="1600" spc="-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Unit programs</a:t>
            </a:r>
            <a:r>
              <a:rPr dirty="0" sz="1600" spc="3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by</a:t>
            </a:r>
            <a:r>
              <a:rPr dirty="0" sz="16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Business</a:t>
            </a:r>
            <a:r>
              <a:rPr dirty="0" sz="1600" spc="-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C0C0C0"/>
                </a:solidFill>
                <a:latin typeface="Arial MT"/>
                <a:cs typeface="Arial MT"/>
              </a:rPr>
              <a:t>Unit Experts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ts val="1730"/>
              </a:lnSpc>
              <a:spcBef>
                <a:spcPts val="600"/>
              </a:spcBef>
              <a:buFont typeface="Arial MT"/>
              <a:buChar char="•"/>
              <a:tabLst>
                <a:tab pos="193040" algn="l"/>
              </a:tabLst>
            </a:pPr>
            <a:r>
              <a:rPr dirty="0" sz="1600" spc="-10" b="1">
                <a:solidFill>
                  <a:srgbClr val="003D51"/>
                </a:solidFill>
                <a:latin typeface="Arial"/>
                <a:cs typeface="Arial"/>
              </a:rPr>
              <a:t>Deliverable</a:t>
            </a:r>
            <a:r>
              <a:rPr dirty="0" sz="1600" spc="70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-</a:t>
            </a:r>
            <a:r>
              <a:rPr dirty="0" sz="1600" spc="-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3D51"/>
                </a:solidFill>
                <a:latin typeface="Arial MT"/>
                <a:cs typeface="Arial MT"/>
              </a:rPr>
              <a:t>Tangible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data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or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document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required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by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</a:t>
            </a:r>
            <a:r>
              <a:rPr dirty="0" sz="1600" spc="2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Customer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(internal</a:t>
            </a:r>
            <a:r>
              <a:rPr dirty="0" sz="1600" spc="2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or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external), </a:t>
            </a:r>
            <a:r>
              <a:rPr dirty="0" sz="1600" spc="-43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used to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monitor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progress,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and adds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value to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process</a:t>
            </a:r>
            <a:endParaRPr sz="1600">
              <a:latin typeface="Arial MT"/>
              <a:cs typeface="Arial MT"/>
            </a:endParaRPr>
          </a:p>
          <a:p>
            <a:pPr marL="12700" marR="381635">
              <a:lnSpc>
                <a:spcPts val="1730"/>
              </a:lnSpc>
              <a:spcBef>
                <a:spcPts val="595"/>
              </a:spcBef>
              <a:buFont typeface="Arial MT"/>
              <a:buChar char="•"/>
              <a:tabLst>
                <a:tab pos="193040" algn="l"/>
              </a:tabLst>
            </a:pPr>
            <a:r>
              <a:rPr dirty="0" sz="1600" spc="-5" b="1">
                <a:solidFill>
                  <a:srgbClr val="003D51"/>
                </a:solidFill>
                <a:latin typeface="Arial"/>
                <a:cs typeface="Arial"/>
              </a:rPr>
              <a:t>Data</a:t>
            </a:r>
            <a:r>
              <a:rPr dirty="0" sz="1600" spc="15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03D51"/>
                </a:solidFill>
                <a:latin typeface="Arial"/>
                <a:cs typeface="Arial"/>
              </a:rPr>
              <a:t>Item</a:t>
            </a:r>
            <a:r>
              <a:rPr dirty="0" sz="1600" spc="35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03D51"/>
                </a:solidFill>
                <a:latin typeface="Arial"/>
                <a:cs typeface="Arial"/>
              </a:rPr>
              <a:t>Description</a:t>
            </a:r>
            <a:r>
              <a:rPr dirty="0" sz="1600" spc="30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03D51"/>
                </a:solidFill>
                <a:latin typeface="Arial"/>
                <a:cs typeface="Arial"/>
              </a:rPr>
              <a:t>(DID)</a:t>
            </a:r>
            <a:r>
              <a:rPr dirty="0" sz="1600" spc="45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-</a:t>
            </a:r>
            <a:r>
              <a:rPr dirty="0" sz="1600" spc="-7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</a:t>
            </a:r>
            <a:r>
              <a:rPr dirty="0" sz="1600" spc="-8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3D51"/>
                </a:solidFill>
                <a:latin typeface="Arial MT"/>
                <a:cs typeface="Arial MT"/>
              </a:rPr>
              <a:t>document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that</a:t>
            </a:r>
            <a:r>
              <a:rPr dirty="0" sz="1600" spc="3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describes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3D51"/>
                </a:solidFill>
                <a:latin typeface="Arial MT"/>
                <a:cs typeface="Arial MT"/>
              </a:rPr>
              <a:t>deliverable’s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3D51"/>
                </a:solidFill>
                <a:latin typeface="Arial MT"/>
                <a:cs typeface="Arial MT"/>
              </a:rPr>
              <a:t>purpose, </a:t>
            </a:r>
            <a:r>
              <a:rPr dirty="0" sz="1600" spc="-43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content,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and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format</a:t>
            </a:r>
            <a:endParaRPr sz="1600">
              <a:latin typeface="Arial MT"/>
              <a:cs typeface="Arial MT"/>
            </a:endParaRPr>
          </a:p>
          <a:p>
            <a:pPr marL="12700" marR="321945">
              <a:lnSpc>
                <a:spcPts val="1730"/>
              </a:lnSpc>
              <a:spcBef>
                <a:spcPts val="595"/>
              </a:spcBef>
              <a:buFont typeface="Arial MT"/>
              <a:buChar char="•"/>
              <a:tabLst>
                <a:tab pos="193040" algn="l"/>
              </a:tabLst>
            </a:pPr>
            <a:r>
              <a:rPr dirty="0" sz="1600" spc="-5" b="1">
                <a:solidFill>
                  <a:srgbClr val="003D51"/>
                </a:solidFill>
                <a:latin typeface="Arial"/>
                <a:cs typeface="Arial"/>
              </a:rPr>
              <a:t>Practice</a:t>
            </a:r>
            <a:r>
              <a:rPr dirty="0" sz="1600" spc="20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-</a:t>
            </a:r>
            <a:r>
              <a:rPr dirty="0" sz="1600" spc="3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Documentation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that</a:t>
            </a:r>
            <a:r>
              <a:rPr dirty="0" sz="1600" spc="2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provides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operational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3D51"/>
                </a:solidFill>
                <a:latin typeface="Arial MT"/>
                <a:cs typeface="Arial MT"/>
              </a:rPr>
              <a:t>policy,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deliverable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preparation 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instruction,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and</a:t>
            </a:r>
            <a:r>
              <a:rPr dirty="0" sz="1600" spc="2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repository</a:t>
            </a:r>
            <a:r>
              <a:rPr dirty="0" sz="1600" spc="3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of</a:t>
            </a:r>
            <a:r>
              <a:rPr dirty="0" sz="1600" spc="2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knowledge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(design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guideline,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guiding</a:t>
            </a:r>
            <a:r>
              <a:rPr dirty="0" sz="1600" spc="-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principle,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and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best </a:t>
            </a:r>
            <a:r>
              <a:rPr dirty="0" sz="1600" spc="-43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practice)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34" y="197611"/>
            <a:ext cx="7654925" cy="720725"/>
          </a:xfrm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-5"/>
              <a:t>Interdependent </a:t>
            </a:r>
            <a:r>
              <a:rPr dirty="0" sz="2400"/>
              <a:t>Relationship </a:t>
            </a:r>
            <a:r>
              <a:rPr dirty="0" sz="2400" spc="-5"/>
              <a:t>between Deliverables, Data </a:t>
            </a:r>
            <a:r>
              <a:rPr dirty="0" sz="2400" spc="-565"/>
              <a:t> </a:t>
            </a:r>
            <a:r>
              <a:rPr dirty="0" sz="2400"/>
              <a:t>Item</a:t>
            </a:r>
            <a:r>
              <a:rPr dirty="0" sz="2400" spc="-5"/>
              <a:t> Descriptions</a:t>
            </a:r>
            <a:r>
              <a:rPr dirty="0" sz="2400" spc="-20"/>
              <a:t> </a:t>
            </a:r>
            <a:r>
              <a:rPr dirty="0" sz="2400"/>
              <a:t>and</a:t>
            </a:r>
            <a:r>
              <a:rPr dirty="0" sz="2400" spc="-5"/>
              <a:t> </a:t>
            </a:r>
            <a:r>
              <a:rPr dirty="0" sz="2400"/>
              <a:t>BM Practices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99617" y="1231137"/>
            <a:ext cx="3572510" cy="1335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CC0000"/>
                </a:solidFill>
                <a:latin typeface="Arial MT"/>
                <a:cs typeface="Arial MT"/>
              </a:rPr>
              <a:t>Deliverable </a:t>
            </a:r>
            <a:r>
              <a:rPr dirty="0" sz="1400">
                <a:latin typeface="Arial MT"/>
                <a:cs typeface="Arial MT"/>
              </a:rPr>
              <a:t>is tangible document or data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“WHAT” </a:t>
            </a:r>
            <a:r>
              <a:rPr dirty="0" sz="1400" spc="-5">
                <a:latin typeface="Arial MT"/>
                <a:cs typeface="Arial MT"/>
              </a:rPr>
              <a:t>that </a:t>
            </a:r>
            <a:r>
              <a:rPr dirty="0" sz="1400">
                <a:latin typeface="Arial MT"/>
                <a:cs typeface="Arial MT"/>
              </a:rPr>
              <a:t>can </a:t>
            </a:r>
            <a:r>
              <a:rPr dirty="0" sz="1400" spc="-5">
                <a:latin typeface="Arial MT"/>
                <a:cs typeface="Arial MT"/>
              </a:rPr>
              <a:t>be passed on </a:t>
            </a:r>
            <a:r>
              <a:rPr dirty="0" sz="1400">
                <a:latin typeface="Arial MT"/>
                <a:cs typeface="Arial MT"/>
              </a:rPr>
              <a:t>to a </a:t>
            </a:r>
            <a:r>
              <a:rPr dirty="0" sz="1400" spc="-5">
                <a:latin typeface="Arial MT"/>
                <a:cs typeface="Arial MT"/>
              </a:rPr>
              <a:t>customer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defined by phase/milestone </a:t>
            </a:r>
            <a:r>
              <a:rPr dirty="0" sz="1400">
                <a:latin typeface="Arial MT"/>
                <a:cs typeface="Arial MT"/>
              </a:rPr>
              <a:t>“WHEN” </a:t>
            </a:r>
            <a:r>
              <a:rPr dirty="0" sz="1400" spc="-5">
                <a:latin typeface="Arial MT"/>
                <a:cs typeface="Arial MT"/>
              </a:rPr>
              <a:t>and by </a:t>
            </a:r>
            <a:r>
              <a:rPr dirty="0" sz="1400">
                <a:latin typeface="Arial MT"/>
                <a:cs typeface="Arial MT"/>
              </a:rPr>
              <a:t> “WHO”. </a:t>
            </a:r>
            <a:r>
              <a:rPr dirty="0" sz="1400" spc="-5">
                <a:latin typeface="Arial MT"/>
                <a:cs typeface="Arial MT"/>
              </a:rPr>
              <a:t>Deliverables are mapped on </a:t>
            </a:r>
            <a:r>
              <a:rPr dirty="0" sz="1400" spc="-15">
                <a:latin typeface="Arial MT"/>
                <a:cs typeface="Arial MT"/>
              </a:rPr>
              <a:t>Tier </a:t>
            </a:r>
            <a:r>
              <a:rPr dirty="0" sz="1400">
                <a:latin typeface="Arial MT"/>
                <a:cs typeface="Arial MT"/>
              </a:rPr>
              <a:t>3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process maps that illustrated the Input –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Output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relationship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4836" y="2603957"/>
            <a:ext cx="1519555" cy="88074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 MT"/>
                <a:cs typeface="Arial MT"/>
              </a:rPr>
              <a:t>D2.10.CMAN.0502</a:t>
            </a:r>
            <a:endParaRPr sz="1400">
              <a:latin typeface="Arial MT"/>
              <a:cs typeface="Arial MT"/>
            </a:endParaRPr>
          </a:p>
          <a:p>
            <a:pPr algn="just" marL="12700" marR="439420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latin typeface="Arial MT"/>
                <a:cs typeface="Arial MT"/>
              </a:rPr>
              <a:t>C</a:t>
            </a:r>
            <a:r>
              <a:rPr dirty="0" sz="1400">
                <a:latin typeface="Arial MT"/>
                <a:cs typeface="Arial MT"/>
              </a:rPr>
              <a:t>onfigura</a:t>
            </a:r>
            <a:r>
              <a:rPr dirty="0" sz="1400" spc="-10">
                <a:latin typeface="Arial MT"/>
                <a:cs typeface="Arial MT"/>
              </a:rPr>
              <a:t>t</a:t>
            </a:r>
            <a:r>
              <a:rPr dirty="0" sz="1400">
                <a:latin typeface="Arial MT"/>
                <a:cs typeface="Arial MT"/>
              </a:rPr>
              <a:t>ion  </a:t>
            </a:r>
            <a:r>
              <a:rPr dirty="0" sz="1400">
                <a:latin typeface="Arial MT"/>
                <a:cs typeface="Arial MT"/>
              </a:rPr>
              <a:t>Management </a:t>
            </a:r>
            <a:r>
              <a:rPr dirty="0" sz="1400" spc="-38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Plan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06424" y="2619755"/>
            <a:ext cx="916305" cy="899794"/>
            <a:chOff x="1106424" y="2619755"/>
            <a:chExt cx="916305" cy="899794"/>
          </a:xfrm>
        </p:grpSpPr>
        <p:sp>
          <p:nvSpPr>
            <p:cNvPr id="6" name="object 6"/>
            <p:cNvSpPr/>
            <p:nvPr/>
          </p:nvSpPr>
          <p:spPr>
            <a:xfrm>
              <a:off x="1179576" y="2674619"/>
              <a:ext cx="841375" cy="843280"/>
            </a:xfrm>
            <a:custGeom>
              <a:avLst/>
              <a:gdLst/>
              <a:ahLst/>
              <a:cxnLst/>
              <a:rect l="l" t="t" r="r" b="b"/>
              <a:pathLst>
                <a:path w="841375" h="843279">
                  <a:moveTo>
                    <a:pt x="841248" y="0"/>
                  </a:moveTo>
                  <a:lnTo>
                    <a:pt x="790956" y="0"/>
                  </a:lnTo>
                  <a:lnTo>
                    <a:pt x="790956" y="737870"/>
                  </a:lnTo>
                  <a:lnTo>
                    <a:pt x="0" y="737870"/>
                  </a:lnTo>
                  <a:lnTo>
                    <a:pt x="0" y="797052"/>
                  </a:lnTo>
                  <a:lnTo>
                    <a:pt x="0" y="843280"/>
                  </a:lnTo>
                  <a:lnTo>
                    <a:pt x="841248" y="843280"/>
                  </a:lnTo>
                  <a:lnTo>
                    <a:pt x="841248" y="797052"/>
                  </a:lnTo>
                  <a:lnTo>
                    <a:pt x="841248" y="737870"/>
                  </a:lnTo>
                  <a:lnTo>
                    <a:pt x="841248" y="0"/>
                  </a:lnTo>
                  <a:close/>
                </a:path>
              </a:pathLst>
            </a:custGeom>
            <a:solidFill>
              <a:srgbClr val="1213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80338" y="2675381"/>
              <a:ext cx="841375" cy="843280"/>
            </a:xfrm>
            <a:custGeom>
              <a:avLst/>
              <a:gdLst/>
              <a:ahLst/>
              <a:cxnLst/>
              <a:rect l="l" t="t" r="r" b="b"/>
              <a:pathLst>
                <a:path w="841375" h="843279">
                  <a:moveTo>
                    <a:pt x="736345" y="0"/>
                  </a:moveTo>
                  <a:lnTo>
                    <a:pt x="736345" y="737362"/>
                  </a:lnTo>
                  <a:lnTo>
                    <a:pt x="0" y="737362"/>
                  </a:lnTo>
                  <a:lnTo>
                    <a:pt x="0" y="842771"/>
                  </a:lnTo>
                  <a:lnTo>
                    <a:pt x="841248" y="842771"/>
                  </a:lnTo>
                  <a:lnTo>
                    <a:pt x="841248" y="0"/>
                  </a:lnTo>
                  <a:lnTo>
                    <a:pt x="736345" y="0"/>
                  </a:lnTo>
                </a:path>
              </a:pathLst>
            </a:custGeom>
            <a:ln w="3175">
              <a:solidFill>
                <a:srgbClr val="12131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09472" y="2622803"/>
              <a:ext cx="861060" cy="848994"/>
            </a:xfrm>
            <a:custGeom>
              <a:avLst/>
              <a:gdLst/>
              <a:ahLst/>
              <a:cxnLst/>
              <a:rect l="l" t="t" r="r" b="b"/>
              <a:pathLst>
                <a:path w="861060" h="848995">
                  <a:moveTo>
                    <a:pt x="861060" y="848868"/>
                  </a:moveTo>
                  <a:lnTo>
                    <a:pt x="0" y="848868"/>
                  </a:lnTo>
                  <a:lnTo>
                    <a:pt x="0" y="0"/>
                  </a:lnTo>
                  <a:lnTo>
                    <a:pt x="861060" y="0"/>
                  </a:lnTo>
                  <a:lnTo>
                    <a:pt x="861060" y="848868"/>
                  </a:lnTo>
                  <a:close/>
                </a:path>
              </a:pathLst>
            </a:custGeom>
            <a:solidFill>
              <a:srgbClr val="77C4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10234" y="2623565"/>
              <a:ext cx="861060" cy="850900"/>
            </a:xfrm>
            <a:custGeom>
              <a:avLst/>
              <a:gdLst/>
              <a:ahLst/>
              <a:cxnLst/>
              <a:rect l="l" t="t" r="r" b="b"/>
              <a:pathLst>
                <a:path w="861060" h="850900">
                  <a:moveTo>
                    <a:pt x="861060" y="850392"/>
                  </a:moveTo>
                  <a:lnTo>
                    <a:pt x="0" y="850392"/>
                  </a:lnTo>
                  <a:lnTo>
                    <a:pt x="0" y="0"/>
                  </a:lnTo>
                  <a:lnTo>
                    <a:pt x="861060" y="0"/>
                  </a:lnTo>
                  <a:lnTo>
                    <a:pt x="861060" y="850392"/>
                  </a:lnTo>
                </a:path>
              </a:pathLst>
            </a:custGeom>
            <a:ln w="7620">
              <a:solidFill>
                <a:srgbClr val="12131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64336" y="2845307"/>
              <a:ext cx="805180" cy="626745"/>
            </a:xfrm>
            <a:custGeom>
              <a:avLst/>
              <a:gdLst/>
              <a:ahLst/>
              <a:cxnLst/>
              <a:rect l="l" t="t" r="r" b="b"/>
              <a:pathLst>
                <a:path w="805180" h="626745">
                  <a:moveTo>
                    <a:pt x="577595" y="0"/>
                  </a:moveTo>
                  <a:lnTo>
                    <a:pt x="0" y="308355"/>
                  </a:lnTo>
                  <a:lnTo>
                    <a:pt x="267716" y="626363"/>
                  </a:lnTo>
                  <a:lnTo>
                    <a:pt x="804671" y="626363"/>
                  </a:lnTo>
                  <a:lnTo>
                    <a:pt x="804671" y="202183"/>
                  </a:lnTo>
                  <a:lnTo>
                    <a:pt x="577595" y="0"/>
                  </a:lnTo>
                  <a:close/>
                </a:path>
              </a:pathLst>
            </a:custGeom>
            <a:solidFill>
              <a:srgbClr val="1213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64336" y="2781299"/>
              <a:ext cx="805180" cy="690880"/>
            </a:xfrm>
            <a:custGeom>
              <a:avLst/>
              <a:gdLst/>
              <a:ahLst/>
              <a:cxnLst/>
              <a:rect l="l" t="t" r="r" b="b"/>
              <a:pathLst>
                <a:path w="805180" h="690879">
                  <a:moveTo>
                    <a:pt x="563118" y="0"/>
                  </a:moveTo>
                  <a:lnTo>
                    <a:pt x="0" y="291084"/>
                  </a:lnTo>
                  <a:lnTo>
                    <a:pt x="348995" y="690372"/>
                  </a:lnTo>
                  <a:lnTo>
                    <a:pt x="804671" y="690372"/>
                  </a:lnTo>
                  <a:lnTo>
                    <a:pt x="804671" y="213105"/>
                  </a:lnTo>
                  <a:lnTo>
                    <a:pt x="563118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165098" y="2782061"/>
              <a:ext cx="805180" cy="690880"/>
            </a:xfrm>
            <a:custGeom>
              <a:avLst/>
              <a:gdLst/>
              <a:ahLst/>
              <a:cxnLst/>
              <a:rect l="l" t="t" r="r" b="b"/>
              <a:pathLst>
                <a:path w="805180" h="690879">
                  <a:moveTo>
                    <a:pt x="563118" y="0"/>
                  </a:moveTo>
                  <a:lnTo>
                    <a:pt x="0" y="290957"/>
                  </a:lnTo>
                  <a:lnTo>
                    <a:pt x="348996" y="690372"/>
                  </a:lnTo>
                  <a:lnTo>
                    <a:pt x="804672" y="690372"/>
                  </a:lnTo>
                  <a:lnTo>
                    <a:pt x="804672" y="213233"/>
                  </a:lnTo>
                  <a:lnTo>
                    <a:pt x="563118" y="0"/>
                  </a:lnTo>
                </a:path>
              </a:pathLst>
            </a:custGeom>
            <a:ln w="3175">
              <a:solidFill>
                <a:srgbClr val="12131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164336" y="2729483"/>
              <a:ext cx="805180" cy="742315"/>
            </a:xfrm>
            <a:custGeom>
              <a:avLst/>
              <a:gdLst/>
              <a:ahLst/>
              <a:cxnLst/>
              <a:rect l="l" t="t" r="r" b="b"/>
              <a:pathLst>
                <a:path w="805180" h="742314">
                  <a:moveTo>
                    <a:pt x="563118" y="0"/>
                  </a:moveTo>
                  <a:lnTo>
                    <a:pt x="0" y="291591"/>
                  </a:lnTo>
                  <a:lnTo>
                    <a:pt x="402335" y="742188"/>
                  </a:lnTo>
                  <a:lnTo>
                    <a:pt x="804671" y="742188"/>
                  </a:lnTo>
                  <a:lnTo>
                    <a:pt x="804671" y="211962"/>
                  </a:lnTo>
                  <a:lnTo>
                    <a:pt x="563118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165098" y="2730245"/>
              <a:ext cx="805180" cy="742315"/>
            </a:xfrm>
            <a:custGeom>
              <a:avLst/>
              <a:gdLst/>
              <a:ahLst/>
              <a:cxnLst/>
              <a:rect l="l" t="t" r="r" b="b"/>
              <a:pathLst>
                <a:path w="805180" h="742314">
                  <a:moveTo>
                    <a:pt x="563118" y="0"/>
                  </a:moveTo>
                  <a:lnTo>
                    <a:pt x="0" y="291591"/>
                  </a:lnTo>
                  <a:lnTo>
                    <a:pt x="402209" y="742188"/>
                  </a:lnTo>
                  <a:lnTo>
                    <a:pt x="804672" y="742188"/>
                  </a:lnTo>
                  <a:lnTo>
                    <a:pt x="804672" y="211962"/>
                  </a:lnTo>
                  <a:lnTo>
                    <a:pt x="563118" y="0"/>
                  </a:lnTo>
                </a:path>
              </a:pathLst>
            </a:custGeom>
            <a:ln w="3175">
              <a:solidFill>
                <a:srgbClr val="12131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164336" y="2674619"/>
              <a:ext cx="805180" cy="797560"/>
            </a:xfrm>
            <a:custGeom>
              <a:avLst/>
              <a:gdLst/>
              <a:ahLst/>
              <a:cxnLst/>
              <a:rect l="l" t="t" r="r" b="b"/>
              <a:pathLst>
                <a:path w="805180" h="797560">
                  <a:moveTo>
                    <a:pt x="563118" y="0"/>
                  </a:moveTo>
                  <a:lnTo>
                    <a:pt x="0" y="291845"/>
                  </a:lnTo>
                  <a:lnTo>
                    <a:pt x="456945" y="797051"/>
                  </a:lnTo>
                  <a:lnTo>
                    <a:pt x="804671" y="797051"/>
                  </a:lnTo>
                  <a:lnTo>
                    <a:pt x="804671" y="212725"/>
                  </a:lnTo>
                  <a:lnTo>
                    <a:pt x="563118" y="0"/>
                  </a:lnTo>
                  <a:close/>
                </a:path>
              </a:pathLst>
            </a:custGeom>
            <a:solidFill>
              <a:srgbClr val="DD38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65098" y="2675381"/>
              <a:ext cx="805180" cy="797560"/>
            </a:xfrm>
            <a:custGeom>
              <a:avLst/>
              <a:gdLst/>
              <a:ahLst/>
              <a:cxnLst/>
              <a:rect l="l" t="t" r="r" b="b"/>
              <a:pathLst>
                <a:path w="805180" h="797560">
                  <a:moveTo>
                    <a:pt x="563118" y="0"/>
                  </a:moveTo>
                  <a:lnTo>
                    <a:pt x="0" y="291845"/>
                  </a:lnTo>
                  <a:lnTo>
                    <a:pt x="456946" y="797051"/>
                  </a:lnTo>
                  <a:lnTo>
                    <a:pt x="804672" y="797051"/>
                  </a:lnTo>
                  <a:lnTo>
                    <a:pt x="804672" y="212725"/>
                  </a:lnTo>
                  <a:lnTo>
                    <a:pt x="563118" y="0"/>
                  </a:lnTo>
                </a:path>
              </a:pathLst>
            </a:custGeom>
            <a:ln w="3175">
              <a:solidFill>
                <a:srgbClr val="12131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597" y="3081400"/>
              <a:ext cx="340105" cy="36753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488948" y="2891027"/>
              <a:ext cx="309880" cy="216535"/>
            </a:xfrm>
            <a:custGeom>
              <a:avLst/>
              <a:gdLst/>
              <a:ahLst/>
              <a:cxnLst/>
              <a:rect l="l" t="t" r="r" b="b"/>
              <a:pathLst>
                <a:path w="309880" h="216535">
                  <a:moveTo>
                    <a:pt x="227710" y="0"/>
                  </a:moveTo>
                  <a:lnTo>
                    <a:pt x="0" y="129921"/>
                  </a:lnTo>
                  <a:lnTo>
                    <a:pt x="76454" y="216408"/>
                  </a:lnTo>
                  <a:lnTo>
                    <a:pt x="309372" y="76200"/>
                  </a:lnTo>
                  <a:lnTo>
                    <a:pt x="227710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89710" y="2891789"/>
              <a:ext cx="309880" cy="216535"/>
            </a:xfrm>
            <a:custGeom>
              <a:avLst/>
              <a:gdLst/>
              <a:ahLst/>
              <a:cxnLst/>
              <a:rect l="l" t="t" r="r" b="b"/>
              <a:pathLst>
                <a:path w="309880" h="216535">
                  <a:moveTo>
                    <a:pt x="0" y="130048"/>
                  </a:moveTo>
                  <a:lnTo>
                    <a:pt x="227584" y="0"/>
                  </a:lnTo>
                  <a:lnTo>
                    <a:pt x="309372" y="76200"/>
                  </a:lnTo>
                  <a:lnTo>
                    <a:pt x="76453" y="216408"/>
                  </a:lnTo>
                  <a:lnTo>
                    <a:pt x="0" y="130048"/>
                  </a:lnTo>
                </a:path>
              </a:pathLst>
            </a:custGeom>
            <a:ln w="3175">
              <a:solidFill>
                <a:srgbClr val="12131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048758" y="1759711"/>
            <a:ext cx="2656205" cy="695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CC0000"/>
                </a:solidFill>
                <a:latin typeface="Arial"/>
                <a:cs typeface="Arial"/>
              </a:rPr>
              <a:t>Data</a:t>
            </a:r>
            <a:r>
              <a:rPr dirty="0" sz="1600" spc="-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CC0000"/>
                </a:solidFill>
                <a:latin typeface="Arial"/>
                <a:cs typeface="Arial"/>
              </a:rPr>
              <a:t>Item</a:t>
            </a:r>
            <a:r>
              <a:rPr dirty="0" sz="1600" spc="1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CC0000"/>
                </a:solidFill>
                <a:latin typeface="Arial"/>
                <a:cs typeface="Arial"/>
              </a:rPr>
              <a:t>Description</a:t>
            </a:r>
            <a:r>
              <a:rPr dirty="0" sz="1600" spc="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CC0000"/>
                </a:solidFill>
                <a:latin typeface="Arial"/>
                <a:cs typeface="Arial"/>
              </a:rPr>
              <a:t>(DID) </a:t>
            </a:r>
            <a:r>
              <a:rPr dirty="0" sz="1600" spc="-43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describes the </a:t>
            </a:r>
            <a:r>
              <a:rPr dirty="0" sz="1400" spc="-20">
                <a:latin typeface="Arial MT"/>
                <a:cs typeface="Arial MT"/>
              </a:rPr>
              <a:t>“WHAT” </a:t>
            </a:r>
            <a:r>
              <a:rPr dirty="0" sz="1400" spc="-5">
                <a:latin typeface="Arial MT"/>
                <a:cs typeface="Arial MT"/>
              </a:rPr>
              <a:t>and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provides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purpose,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format,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62117" y="2365349"/>
            <a:ext cx="2226310" cy="100711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600"/>
              </a:spcBef>
            </a:pP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content.</a:t>
            </a:r>
            <a:endParaRPr sz="1400">
              <a:latin typeface="Arial MT"/>
              <a:cs typeface="Arial MT"/>
            </a:endParaRPr>
          </a:p>
          <a:p>
            <a:pPr algn="ctr" marL="12700" marR="5080">
              <a:lnSpc>
                <a:spcPct val="100000"/>
              </a:lnSpc>
              <a:spcBef>
                <a:spcPts val="505"/>
              </a:spcBef>
            </a:pP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DID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points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process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BM</a:t>
            </a:r>
            <a:r>
              <a:rPr dirty="0" sz="1400" spc="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Practice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detailed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instructions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600188" y="2542032"/>
            <a:ext cx="867410" cy="1112520"/>
            <a:chOff x="7600188" y="2542032"/>
            <a:chExt cx="867410" cy="1112520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9332" y="2551176"/>
              <a:ext cx="848868" cy="106107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604760" y="2546604"/>
              <a:ext cx="858519" cy="1103630"/>
            </a:xfrm>
            <a:custGeom>
              <a:avLst/>
              <a:gdLst/>
              <a:ahLst/>
              <a:cxnLst/>
              <a:rect l="l" t="t" r="r" b="b"/>
              <a:pathLst>
                <a:path w="858520" h="1103629">
                  <a:moveTo>
                    <a:pt x="0" y="1103376"/>
                  </a:moveTo>
                  <a:lnTo>
                    <a:pt x="858011" y="1103376"/>
                  </a:lnTo>
                  <a:lnTo>
                    <a:pt x="858011" y="0"/>
                  </a:lnTo>
                  <a:lnTo>
                    <a:pt x="0" y="0"/>
                  </a:lnTo>
                  <a:lnTo>
                    <a:pt x="0" y="110337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95503" y="3680840"/>
            <a:ext cx="2469515" cy="1336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CC0000"/>
                </a:solidFill>
                <a:latin typeface="Arial"/>
                <a:cs typeface="Arial"/>
              </a:rPr>
              <a:t>Process </a:t>
            </a:r>
            <a:r>
              <a:rPr dirty="0" sz="1400">
                <a:latin typeface="Arial MT"/>
                <a:cs typeface="Arial MT"/>
              </a:rPr>
              <a:t>is a graphical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representation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“WHO”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with</a:t>
            </a:r>
            <a:r>
              <a:rPr dirty="0" sz="1400">
                <a:latin typeface="Arial MT"/>
                <a:cs typeface="Arial MT"/>
              </a:rPr>
              <a:t> a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sequence of </a:t>
            </a:r>
            <a:r>
              <a:rPr dirty="0" sz="1400" spc="-5">
                <a:latin typeface="Arial MT"/>
                <a:cs typeface="Arial MT"/>
              </a:rPr>
              <a:t>events, activities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 </a:t>
            </a:r>
            <a:r>
              <a:rPr dirty="0" sz="1400">
                <a:latin typeface="Arial MT"/>
                <a:cs typeface="Arial MT"/>
              </a:rPr>
              <a:t>tasks “HOW” to </a:t>
            </a:r>
            <a:r>
              <a:rPr dirty="0" sz="1400" spc="-5">
                <a:latin typeface="Arial MT"/>
                <a:cs typeface="Arial MT"/>
              </a:rPr>
              <a:t>produce </a:t>
            </a: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deliverable </a:t>
            </a:r>
            <a:r>
              <a:rPr dirty="0" sz="1400" spc="-20">
                <a:latin typeface="Arial MT"/>
                <a:cs typeface="Arial MT"/>
              </a:rPr>
              <a:t>“WHAT” </a:t>
            </a:r>
            <a:r>
              <a:rPr dirty="0" sz="1400" spc="-5">
                <a:latin typeface="Arial MT"/>
                <a:cs typeface="Arial MT"/>
              </a:rPr>
              <a:t>by </a:t>
            </a:r>
            <a:r>
              <a:rPr dirty="0" sz="1400">
                <a:latin typeface="Arial MT"/>
                <a:cs typeface="Arial MT"/>
              </a:rPr>
              <a:t>a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specific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milestone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“WHEN”.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08788" y="5056632"/>
            <a:ext cx="1859280" cy="669290"/>
            <a:chOff x="208788" y="5056632"/>
            <a:chExt cx="1859280" cy="669290"/>
          </a:xfrm>
        </p:grpSpPr>
        <p:sp>
          <p:nvSpPr>
            <p:cNvPr id="27" name="object 27"/>
            <p:cNvSpPr/>
            <p:nvPr/>
          </p:nvSpPr>
          <p:spPr>
            <a:xfrm>
              <a:off x="213360" y="5061204"/>
              <a:ext cx="661670" cy="264160"/>
            </a:xfrm>
            <a:custGeom>
              <a:avLst/>
              <a:gdLst/>
              <a:ahLst/>
              <a:cxnLst/>
              <a:rect l="l" t="t" r="r" b="b"/>
              <a:pathLst>
                <a:path w="661669" h="264160">
                  <a:moveTo>
                    <a:pt x="0" y="263652"/>
                  </a:moveTo>
                  <a:lnTo>
                    <a:pt x="265176" y="263652"/>
                  </a:lnTo>
                  <a:lnTo>
                    <a:pt x="265176" y="0"/>
                  </a:lnTo>
                  <a:lnTo>
                    <a:pt x="0" y="0"/>
                  </a:lnTo>
                  <a:lnTo>
                    <a:pt x="0" y="263652"/>
                  </a:lnTo>
                  <a:close/>
                </a:path>
                <a:path w="661669" h="264160">
                  <a:moveTo>
                    <a:pt x="396240" y="263652"/>
                  </a:moveTo>
                  <a:lnTo>
                    <a:pt x="661416" y="263652"/>
                  </a:lnTo>
                  <a:lnTo>
                    <a:pt x="661416" y="0"/>
                  </a:lnTo>
                  <a:lnTo>
                    <a:pt x="396240" y="0"/>
                  </a:lnTo>
                  <a:lnTo>
                    <a:pt x="396240" y="26365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536" y="5154168"/>
              <a:ext cx="131064" cy="762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005839" y="5061204"/>
              <a:ext cx="265430" cy="264160"/>
            </a:xfrm>
            <a:custGeom>
              <a:avLst/>
              <a:gdLst/>
              <a:ahLst/>
              <a:cxnLst/>
              <a:rect l="l" t="t" r="r" b="b"/>
              <a:pathLst>
                <a:path w="265430" h="264160">
                  <a:moveTo>
                    <a:pt x="0" y="263652"/>
                  </a:moveTo>
                  <a:lnTo>
                    <a:pt x="265175" y="263652"/>
                  </a:lnTo>
                  <a:lnTo>
                    <a:pt x="265175" y="0"/>
                  </a:lnTo>
                  <a:lnTo>
                    <a:pt x="0" y="0"/>
                  </a:lnTo>
                  <a:lnTo>
                    <a:pt x="0" y="26365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4775" y="5154168"/>
              <a:ext cx="131064" cy="762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402079" y="5061204"/>
              <a:ext cx="265430" cy="264160"/>
            </a:xfrm>
            <a:custGeom>
              <a:avLst/>
              <a:gdLst/>
              <a:ahLst/>
              <a:cxnLst/>
              <a:rect l="l" t="t" r="r" b="b"/>
              <a:pathLst>
                <a:path w="265430" h="264160">
                  <a:moveTo>
                    <a:pt x="0" y="131826"/>
                  </a:moveTo>
                  <a:lnTo>
                    <a:pt x="132587" y="0"/>
                  </a:lnTo>
                  <a:lnTo>
                    <a:pt x="265175" y="131826"/>
                  </a:lnTo>
                  <a:lnTo>
                    <a:pt x="132587" y="263652"/>
                  </a:lnTo>
                  <a:lnTo>
                    <a:pt x="0" y="13182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1015" y="5154168"/>
              <a:ext cx="131064" cy="762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798320" y="5061204"/>
              <a:ext cx="265430" cy="264160"/>
            </a:xfrm>
            <a:custGeom>
              <a:avLst/>
              <a:gdLst/>
              <a:ahLst/>
              <a:cxnLst/>
              <a:rect l="l" t="t" r="r" b="b"/>
              <a:pathLst>
                <a:path w="265430" h="264160">
                  <a:moveTo>
                    <a:pt x="0" y="263652"/>
                  </a:moveTo>
                  <a:lnTo>
                    <a:pt x="265175" y="263652"/>
                  </a:lnTo>
                  <a:lnTo>
                    <a:pt x="265175" y="0"/>
                  </a:lnTo>
                  <a:lnTo>
                    <a:pt x="0" y="0"/>
                  </a:lnTo>
                  <a:lnTo>
                    <a:pt x="0" y="26365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7255" y="5154168"/>
              <a:ext cx="131063" cy="762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798320" y="5457444"/>
              <a:ext cx="265430" cy="264160"/>
            </a:xfrm>
            <a:custGeom>
              <a:avLst/>
              <a:gdLst/>
              <a:ahLst/>
              <a:cxnLst/>
              <a:rect l="l" t="t" r="r" b="b"/>
              <a:pathLst>
                <a:path w="265430" h="264160">
                  <a:moveTo>
                    <a:pt x="0" y="263651"/>
                  </a:moveTo>
                  <a:lnTo>
                    <a:pt x="265175" y="263651"/>
                  </a:lnTo>
                  <a:lnTo>
                    <a:pt x="265175" y="0"/>
                  </a:lnTo>
                  <a:lnTo>
                    <a:pt x="0" y="0"/>
                  </a:lnTo>
                  <a:lnTo>
                    <a:pt x="0" y="26365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534668" y="5550408"/>
              <a:ext cx="264160" cy="76200"/>
            </a:xfrm>
            <a:custGeom>
              <a:avLst/>
              <a:gdLst/>
              <a:ahLst/>
              <a:cxnLst/>
              <a:rect l="l" t="t" r="r" b="b"/>
              <a:pathLst>
                <a:path w="264160" h="76200">
                  <a:moveTo>
                    <a:pt x="187451" y="0"/>
                  </a:moveTo>
                  <a:lnTo>
                    <a:pt x="187451" y="76199"/>
                  </a:lnTo>
                  <a:lnTo>
                    <a:pt x="250951" y="44449"/>
                  </a:lnTo>
                  <a:lnTo>
                    <a:pt x="200151" y="44449"/>
                  </a:lnTo>
                  <a:lnTo>
                    <a:pt x="200151" y="31749"/>
                  </a:lnTo>
                  <a:lnTo>
                    <a:pt x="250951" y="31749"/>
                  </a:lnTo>
                  <a:lnTo>
                    <a:pt x="187451" y="0"/>
                  </a:lnTo>
                  <a:close/>
                </a:path>
                <a:path w="264160" h="76200">
                  <a:moveTo>
                    <a:pt x="187451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187451" y="44449"/>
                  </a:lnTo>
                  <a:lnTo>
                    <a:pt x="187451" y="31749"/>
                  </a:lnTo>
                  <a:close/>
                </a:path>
                <a:path w="264160" h="76200">
                  <a:moveTo>
                    <a:pt x="250951" y="31749"/>
                  </a:moveTo>
                  <a:lnTo>
                    <a:pt x="200151" y="31749"/>
                  </a:lnTo>
                  <a:lnTo>
                    <a:pt x="200151" y="44449"/>
                  </a:lnTo>
                  <a:lnTo>
                    <a:pt x="250951" y="44449"/>
                  </a:lnTo>
                  <a:lnTo>
                    <a:pt x="263651" y="38099"/>
                  </a:lnTo>
                  <a:lnTo>
                    <a:pt x="250951" y="31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534668" y="5324856"/>
              <a:ext cx="0" cy="264160"/>
            </a:xfrm>
            <a:custGeom>
              <a:avLst/>
              <a:gdLst/>
              <a:ahLst/>
              <a:cxnLst/>
              <a:rect l="l" t="t" r="r" b="b"/>
              <a:pathLst>
                <a:path w="0" h="264160">
                  <a:moveTo>
                    <a:pt x="0" y="0"/>
                  </a:moveTo>
                  <a:lnTo>
                    <a:pt x="0" y="26365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6088760" y="4029913"/>
            <a:ext cx="2583815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CC0000"/>
                </a:solidFill>
                <a:latin typeface="Arial"/>
                <a:cs typeface="Arial"/>
              </a:rPr>
              <a:t>BM</a:t>
            </a:r>
            <a:r>
              <a:rPr dirty="0" sz="160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CC0000"/>
                </a:solidFill>
                <a:latin typeface="Arial"/>
                <a:cs typeface="Arial"/>
              </a:rPr>
              <a:t>Practice</a:t>
            </a:r>
            <a:r>
              <a:rPr dirty="0" sz="1600" spc="-5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400" spc="-5">
                <a:latin typeface="Arial MT"/>
                <a:cs typeface="Arial MT"/>
              </a:rPr>
              <a:t>provides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detailed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preparation </a:t>
            </a:r>
            <a:r>
              <a:rPr dirty="0" sz="1400" spc="-5">
                <a:latin typeface="Arial MT"/>
                <a:cs typeface="Arial MT"/>
              </a:rPr>
              <a:t>instructions </a:t>
            </a:r>
            <a:r>
              <a:rPr dirty="0" sz="1400">
                <a:latin typeface="Arial MT"/>
                <a:cs typeface="Arial MT"/>
              </a:rPr>
              <a:t>for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“HOW”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and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“WHO”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812660" y="4763515"/>
            <a:ext cx="113411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4287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BM</a:t>
            </a:r>
            <a:r>
              <a:rPr dirty="0" sz="1400" spc="3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Series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repository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knowledge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0" name="object 4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81771" y="4498847"/>
            <a:ext cx="1062227" cy="990599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3299459" y="3880103"/>
            <a:ext cx="2324100" cy="1866900"/>
            <a:chOff x="3299459" y="3880103"/>
            <a:chExt cx="2324100" cy="1866900"/>
          </a:xfrm>
        </p:grpSpPr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18509" y="3899153"/>
              <a:ext cx="2286000" cy="18288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318509" y="3899153"/>
              <a:ext cx="2286000" cy="1828800"/>
            </a:xfrm>
            <a:custGeom>
              <a:avLst/>
              <a:gdLst/>
              <a:ahLst/>
              <a:cxnLst/>
              <a:rect l="l" t="t" r="r" b="b"/>
              <a:pathLst>
                <a:path w="2286000" h="1828800">
                  <a:moveTo>
                    <a:pt x="2286000" y="0"/>
                  </a:moveTo>
                  <a:lnTo>
                    <a:pt x="1143000" y="1828800"/>
                  </a:lnTo>
                  <a:lnTo>
                    <a:pt x="0" y="0"/>
                  </a:lnTo>
                  <a:lnTo>
                    <a:pt x="228600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86555" y="4168139"/>
              <a:ext cx="1513331" cy="339851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3807078" y="4213936"/>
            <a:ext cx="127571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VE</a:t>
            </a:r>
            <a:r>
              <a:rPr dirty="0" sz="1400" spc="-15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299459" y="2051304"/>
            <a:ext cx="2324100" cy="1866900"/>
            <a:chOff x="3299459" y="2051304"/>
            <a:chExt cx="2324100" cy="1866900"/>
          </a:xfrm>
        </p:grpSpPr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18509" y="2070354"/>
              <a:ext cx="2286000" cy="18288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318509" y="2070354"/>
              <a:ext cx="2286000" cy="1828800"/>
            </a:xfrm>
            <a:custGeom>
              <a:avLst/>
              <a:gdLst/>
              <a:ahLst/>
              <a:cxnLst/>
              <a:rect l="l" t="t" r="r" b="b"/>
              <a:pathLst>
                <a:path w="2286000" h="1828800">
                  <a:moveTo>
                    <a:pt x="0" y="1828800"/>
                  </a:moveTo>
                  <a:lnTo>
                    <a:pt x="1143000" y="0"/>
                  </a:lnTo>
                  <a:lnTo>
                    <a:pt x="2286000" y="1828800"/>
                  </a:lnTo>
                  <a:lnTo>
                    <a:pt x="0" y="18288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60519" y="2983992"/>
              <a:ext cx="563879" cy="339851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4160520" y="2983992"/>
            <a:ext cx="563880" cy="340360"/>
          </a:xfrm>
          <a:prstGeom prst="rect">
            <a:avLst/>
          </a:prstGeom>
        </p:spPr>
        <p:txBody>
          <a:bodyPr wrap="square" lIns="0" tIns="59054" rIns="0" bIns="0" rtlCol="0" vert="horz">
            <a:spAutoFit/>
          </a:bodyPr>
          <a:lstStyle/>
          <a:p>
            <a:pPr marL="128905">
              <a:lnSpc>
                <a:spcPct val="100000"/>
              </a:lnSpc>
              <a:spcBef>
                <a:spcPts val="464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DID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156460" y="3880103"/>
            <a:ext cx="4610100" cy="1866900"/>
            <a:chOff x="2156460" y="3880103"/>
            <a:chExt cx="4610100" cy="1866900"/>
          </a:xfrm>
        </p:grpSpPr>
        <p:pic>
          <p:nvPicPr>
            <p:cNvPr id="52" name="object 5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75510" y="3899153"/>
              <a:ext cx="2286000" cy="182880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175510" y="3899153"/>
              <a:ext cx="2286000" cy="1828800"/>
            </a:xfrm>
            <a:custGeom>
              <a:avLst/>
              <a:gdLst/>
              <a:ahLst/>
              <a:cxnLst/>
              <a:rect l="l" t="t" r="r" b="b"/>
              <a:pathLst>
                <a:path w="2286000" h="1828800">
                  <a:moveTo>
                    <a:pt x="0" y="1828800"/>
                  </a:moveTo>
                  <a:lnTo>
                    <a:pt x="1143000" y="0"/>
                  </a:lnTo>
                  <a:lnTo>
                    <a:pt x="2286000" y="1828800"/>
                  </a:lnTo>
                  <a:lnTo>
                    <a:pt x="0" y="18288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61510" y="3899153"/>
              <a:ext cx="2285999" cy="18288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461510" y="3899153"/>
              <a:ext cx="2286000" cy="1828800"/>
            </a:xfrm>
            <a:custGeom>
              <a:avLst/>
              <a:gdLst/>
              <a:ahLst/>
              <a:cxnLst/>
              <a:rect l="l" t="t" r="r" b="b"/>
              <a:pathLst>
                <a:path w="2286000" h="1828800">
                  <a:moveTo>
                    <a:pt x="0" y="1828800"/>
                  </a:moveTo>
                  <a:lnTo>
                    <a:pt x="1143000" y="0"/>
                  </a:lnTo>
                  <a:lnTo>
                    <a:pt x="2285999" y="1828800"/>
                  </a:lnTo>
                  <a:lnTo>
                    <a:pt x="0" y="18288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/>
          <p:cNvSpPr txBox="1"/>
          <p:nvPr/>
        </p:nvSpPr>
        <p:spPr>
          <a:xfrm>
            <a:off x="5231129" y="4859273"/>
            <a:ext cx="92964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242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BM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400" spc="-4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2835401" y="5094223"/>
            <a:ext cx="8959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34" y="180847"/>
            <a:ext cx="4635500" cy="7397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770"/>
              </a:lnSpc>
              <a:spcBef>
                <a:spcPts val="100"/>
              </a:spcBef>
            </a:pPr>
            <a:r>
              <a:rPr dirty="0" spc="-5"/>
              <a:t>Deliverables</a:t>
            </a:r>
          </a:p>
          <a:p>
            <a:pPr marL="12700">
              <a:lnSpc>
                <a:spcPts val="1850"/>
              </a:lnSpc>
            </a:pPr>
            <a:r>
              <a:rPr dirty="0" sz="1600" spc="-5">
                <a:latin typeface="Arial MT"/>
                <a:cs typeface="Arial MT"/>
              </a:rPr>
              <a:t>SIPOC: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15">
                <a:latin typeface="Arial MT"/>
                <a:cs typeface="Arial MT"/>
              </a:rPr>
              <a:t>Supplier,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Input,</a:t>
            </a:r>
            <a:r>
              <a:rPr dirty="0" sz="1600" spc="2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Process,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Output,</a:t>
            </a:r>
            <a:r>
              <a:rPr dirty="0" sz="1600" spc="4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Customer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35823" y="722376"/>
            <a:ext cx="609600" cy="516890"/>
            <a:chOff x="7735823" y="722376"/>
            <a:chExt cx="609600" cy="5168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4873" y="741426"/>
              <a:ext cx="571500" cy="4785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54873" y="741426"/>
              <a:ext cx="571500" cy="478790"/>
            </a:xfrm>
            <a:custGeom>
              <a:avLst/>
              <a:gdLst/>
              <a:ahLst/>
              <a:cxnLst/>
              <a:rect l="l" t="t" r="r" b="b"/>
              <a:pathLst>
                <a:path w="571500" h="478790">
                  <a:moveTo>
                    <a:pt x="571500" y="0"/>
                  </a:moveTo>
                  <a:lnTo>
                    <a:pt x="285750" y="478536"/>
                  </a:lnTo>
                  <a:lnTo>
                    <a:pt x="0" y="0"/>
                  </a:lnTo>
                  <a:lnTo>
                    <a:pt x="57150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885556" y="748665"/>
            <a:ext cx="330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Arial"/>
                <a:cs typeface="Arial"/>
              </a:rPr>
              <a:t>DEL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449311" y="245363"/>
            <a:ext cx="1181100" cy="993775"/>
            <a:chOff x="7449311" y="245363"/>
            <a:chExt cx="1181100" cy="9937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4873" y="264413"/>
              <a:ext cx="571500" cy="47701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754873" y="264413"/>
              <a:ext cx="571500" cy="477520"/>
            </a:xfrm>
            <a:custGeom>
              <a:avLst/>
              <a:gdLst/>
              <a:ahLst/>
              <a:cxnLst/>
              <a:rect l="l" t="t" r="r" b="b"/>
              <a:pathLst>
                <a:path w="571500" h="477520">
                  <a:moveTo>
                    <a:pt x="0" y="477011"/>
                  </a:moveTo>
                  <a:lnTo>
                    <a:pt x="285750" y="0"/>
                  </a:lnTo>
                  <a:lnTo>
                    <a:pt x="571500" y="477011"/>
                  </a:lnTo>
                  <a:lnTo>
                    <a:pt x="0" y="477011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68361" y="741426"/>
              <a:ext cx="571500" cy="4785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468361" y="741426"/>
              <a:ext cx="571500" cy="478790"/>
            </a:xfrm>
            <a:custGeom>
              <a:avLst/>
              <a:gdLst/>
              <a:ahLst/>
              <a:cxnLst/>
              <a:rect l="l" t="t" r="r" b="b"/>
              <a:pathLst>
                <a:path w="571500" h="478790">
                  <a:moveTo>
                    <a:pt x="0" y="478536"/>
                  </a:moveTo>
                  <a:lnTo>
                    <a:pt x="285750" y="0"/>
                  </a:lnTo>
                  <a:lnTo>
                    <a:pt x="571500" y="478536"/>
                  </a:lnTo>
                  <a:lnTo>
                    <a:pt x="0" y="47853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39861" y="741426"/>
              <a:ext cx="571500" cy="47853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039861" y="741426"/>
              <a:ext cx="571500" cy="478790"/>
            </a:xfrm>
            <a:custGeom>
              <a:avLst/>
              <a:gdLst/>
              <a:ahLst/>
              <a:cxnLst/>
              <a:rect l="l" t="t" r="r" b="b"/>
              <a:pathLst>
                <a:path w="571500" h="478790">
                  <a:moveTo>
                    <a:pt x="0" y="478536"/>
                  </a:moveTo>
                  <a:lnTo>
                    <a:pt x="285750" y="0"/>
                  </a:lnTo>
                  <a:lnTo>
                    <a:pt x="571500" y="478536"/>
                  </a:lnTo>
                  <a:lnTo>
                    <a:pt x="0" y="47853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2608326" y="1835657"/>
            <a:ext cx="2819400" cy="996950"/>
            <a:chOff x="2608326" y="1835657"/>
            <a:chExt cx="2819400" cy="996950"/>
          </a:xfrm>
        </p:grpSpPr>
        <p:sp>
          <p:nvSpPr>
            <p:cNvPr id="15" name="object 15"/>
            <p:cNvSpPr/>
            <p:nvPr/>
          </p:nvSpPr>
          <p:spPr>
            <a:xfrm>
              <a:off x="2608326" y="2089403"/>
              <a:ext cx="2819400" cy="742950"/>
            </a:xfrm>
            <a:custGeom>
              <a:avLst/>
              <a:gdLst/>
              <a:ahLst/>
              <a:cxnLst/>
              <a:rect l="l" t="t" r="r" b="b"/>
              <a:pathLst>
                <a:path w="2819400" h="742950">
                  <a:moveTo>
                    <a:pt x="533400" y="57150"/>
                  </a:moveTo>
                  <a:lnTo>
                    <a:pt x="495300" y="38100"/>
                  </a:lnTo>
                  <a:lnTo>
                    <a:pt x="419100" y="0"/>
                  </a:lnTo>
                  <a:lnTo>
                    <a:pt x="419100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419100" y="76200"/>
                  </a:lnTo>
                  <a:lnTo>
                    <a:pt x="419100" y="114300"/>
                  </a:lnTo>
                  <a:lnTo>
                    <a:pt x="495300" y="76200"/>
                  </a:lnTo>
                  <a:lnTo>
                    <a:pt x="533400" y="57150"/>
                  </a:lnTo>
                  <a:close/>
                </a:path>
                <a:path w="2819400" h="742950">
                  <a:moveTo>
                    <a:pt x="1158875" y="296291"/>
                  </a:moveTo>
                  <a:lnTo>
                    <a:pt x="1127125" y="275209"/>
                  </a:lnTo>
                  <a:lnTo>
                    <a:pt x="885723" y="637298"/>
                  </a:lnTo>
                  <a:lnTo>
                    <a:pt x="854075" y="616204"/>
                  </a:lnTo>
                  <a:lnTo>
                    <a:pt x="838200" y="742950"/>
                  </a:lnTo>
                  <a:lnTo>
                    <a:pt x="949198" y="679577"/>
                  </a:lnTo>
                  <a:lnTo>
                    <a:pt x="941184" y="674243"/>
                  </a:lnTo>
                  <a:lnTo>
                    <a:pt x="917448" y="658431"/>
                  </a:lnTo>
                  <a:lnTo>
                    <a:pt x="1158875" y="296291"/>
                  </a:lnTo>
                  <a:close/>
                </a:path>
                <a:path w="2819400" h="742950">
                  <a:moveTo>
                    <a:pt x="2819400" y="57150"/>
                  </a:moveTo>
                  <a:lnTo>
                    <a:pt x="2781300" y="38100"/>
                  </a:lnTo>
                  <a:lnTo>
                    <a:pt x="2705100" y="0"/>
                  </a:lnTo>
                  <a:lnTo>
                    <a:pt x="2705100" y="38100"/>
                  </a:lnTo>
                  <a:lnTo>
                    <a:pt x="2438400" y="38100"/>
                  </a:lnTo>
                  <a:lnTo>
                    <a:pt x="2438400" y="76200"/>
                  </a:lnTo>
                  <a:lnTo>
                    <a:pt x="2705100" y="76200"/>
                  </a:lnTo>
                  <a:lnTo>
                    <a:pt x="2705100" y="114300"/>
                  </a:lnTo>
                  <a:lnTo>
                    <a:pt x="2781300" y="76200"/>
                  </a:lnTo>
                  <a:lnTo>
                    <a:pt x="281940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164586" y="1835657"/>
              <a:ext cx="1862455" cy="591820"/>
            </a:xfrm>
            <a:custGeom>
              <a:avLst/>
              <a:gdLst/>
              <a:ahLst/>
              <a:cxnLst/>
              <a:rect l="l" t="t" r="r" b="b"/>
              <a:pathLst>
                <a:path w="1862454" h="591819">
                  <a:moveTo>
                    <a:pt x="1862327" y="0"/>
                  </a:moveTo>
                  <a:lnTo>
                    <a:pt x="0" y="0"/>
                  </a:lnTo>
                  <a:lnTo>
                    <a:pt x="0" y="591312"/>
                  </a:lnTo>
                  <a:lnTo>
                    <a:pt x="1862327" y="591312"/>
                  </a:lnTo>
                  <a:lnTo>
                    <a:pt x="18623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2836926" y="3144773"/>
            <a:ext cx="228600" cy="990600"/>
          </a:xfrm>
          <a:custGeom>
            <a:avLst/>
            <a:gdLst/>
            <a:ahLst/>
            <a:cxnLst/>
            <a:rect l="l" t="t" r="r" b="b"/>
            <a:pathLst>
              <a:path w="228600" h="990600">
                <a:moveTo>
                  <a:pt x="0" y="0"/>
                </a:moveTo>
                <a:lnTo>
                  <a:pt x="0" y="990600"/>
                </a:lnTo>
              </a:path>
              <a:path w="228600" h="990600">
                <a:moveTo>
                  <a:pt x="0" y="990600"/>
                </a:moveTo>
                <a:lnTo>
                  <a:pt x="228600" y="990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70326" y="3144773"/>
            <a:ext cx="228600" cy="609600"/>
          </a:xfrm>
          <a:custGeom>
            <a:avLst/>
            <a:gdLst/>
            <a:ahLst/>
            <a:cxnLst/>
            <a:rect l="l" t="t" r="r" b="b"/>
            <a:pathLst>
              <a:path w="228600" h="609600">
                <a:moveTo>
                  <a:pt x="0" y="0"/>
                </a:moveTo>
                <a:lnTo>
                  <a:pt x="0" y="609600"/>
                </a:lnTo>
              </a:path>
              <a:path w="228600" h="609600">
                <a:moveTo>
                  <a:pt x="0" y="609600"/>
                </a:moveTo>
                <a:lnTo>
                  <a:pt x="228600" y="609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03726" y="314477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0" y="228600"/>
                </a:lnTo>
              </a:path>
              <a:path w="228600" h="228600">
                <a:moveTo>
                  <a:pt x="0" y="228600"/>
                </a:moveTo>
                <a:lnTo>
                  <a:pt x="228600" y="22860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603754" y="2878074"/>
            <a:ext cx="3162300" cy="1383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D2.10.CMAN.</a:t>
            </a:r>
            <a:r>
              <a:rPr dirty="0" u="sng" sz="1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05</a:t>
            </a: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02</a:t>
            </a:r>
            <a:endParaRPr sz="1400">
              <a:latin typeface="Arial"/>
              <a:cs typeface="Arial"/>
            </a:endParaRPr>
          </a:p>
          <a:p>
            <a:pPr marL="1022350" marR="5080" indent="506095">
              <a:lnSpc>
                <a:spcPct val="162100"/>
              </a:lnSpc>
              <a:spcBef>
                <a:spcPts val="325"/>
              </a:spcBef>
            </a:pPr>
            <a:r>
              <a:rPr dirty="0" sz="1400" spc="-5">
                <a:latin typeface="Arial MT"/>
                <a:cs typeface="Arial MT"/>
              </a:rPr>
              <a:t>Functional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Identifier*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Function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Arial MT"/>
              <a:cs typeface="Arial MT"/>
            </a:endParaRPr>
          </a:p>
          <a:p>
            <a:pPr marL="479425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Phase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&amp;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Milestone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032886" y="1446021"/>
            <a:ext cx="21640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dirty="0" sz="1400">
                <a:latin typeface="Arial MT"/>
                <a:cs typeface="Arial MT"/>
              </a:rPr>
              <a:t>ROCESS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DELIVERABLE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64585" y="1835657"/>
            <a:ext cx="1862455" cy="59182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58419" rIns="0" bIns="0" rtlCol="0" vert="horz">
            <a:spAutoFit/>
          </a:bodyPr>
          <a:lstStyle/>
          <a:p>
            <a:pPr marL="144780" marR="139065" indent="153670">
              <a:lnSpc>
                <a:spcPct val="100000"/>
              </a:lnSpc>
              <a:spcBef>
                <a:spcPts val="459"/>
              </a:spcBef>
            </a:pPr>
            <a:r>
              <a:rPr dirty="0" sz="1400" spc="-5">
                <a:latin typeface="Arial MT"/>
                <a:cs typeface="Arial MT"/>
              </a:rPr>
              <a:t>Deliverable </a:t>
            </a:r>
            <a:r>
              <a:rPr dirty="0" sz="1400" spc="-10">
                <a:latin typeface="Arial MT"/>
                <a:cs typeface="Arial MT"/>
              </a:rPr>
              <a:t>Title </a:t>
            </a:r>
            <a:r>
              <a:rPr dirty="0" sz="1400" spc="-5">
                <a:latin typeface="Arial MT"/>
                <a:cs typeface="Arial MT"/>
              </a:rPr>
              <a:t> Deliverable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Number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50789" y="1919097"/>
            <a:ext cx="103441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0500" marR="5080" indent="-178435">
              <a:lnSpc>
                <a:spcPct val="100000"/>
              </a:lnSpc>
              <a:spcBef>
                <a:spcPts val="105"/>
              </a:spcBef>
            </a:pPr>
            <a:r>
              <a:rPr dirty="0" sz="1400" spc="-165">
                <a:latin typeface="Arial MT"/>
                <a:cs typeface="Arial MT"/>
              </a:rPr>
              <a:t>T</a:t>
            </a:r>
            <a:r>
              <a:rPr dirty="0" sz="1400">
                <a:latin typeface="Arial MT"/>
                <a:cs typeface="Arial MT"/>
              </a:rPr>
              <a:t>o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10" b="1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dirty="0" sz="1400">
                <a:latin typeface="Arial MT"/>
                <a:cs typeface="Arial MT"/>
              </a:rPr>
              <a:t>us</a:t>
            </a:r>
            <a:r>
              <a:rPr dirty="0" sz="1400">
                <a:latin typeface="Arial MT"/>
                <a:cs typeface="Arial MT"/>
              </a:rPr>
              <a:t>t</a:t>
            </a:r>
            <a:r>
              <a:rPr dirty="0" sz="1400">
                <a:latin typeface="Arial MT"/>
                <a:cs typeface="Arial MT"/>
              </a:rPr>
              <a:t>o</a:t>
            </a:r>
            <a:r>
              <a:rPr dirty="0" sz="1400" spc="-10">
                <a:latin typeface="Arial MT"/>
                <a:cs typeface="Arial MT"/>
              </a:rPr>
              <a:t>m</a:t>
            </a:r>
            <a:r>
              <a:rPr dirty="0" sz="1400">
                <a:latin typeface="Arial MT"/>
                <a:cs typeface="Arial MT"/>
              </a:rPr>
              <a:t>er  </a:t>
            </a:r>
            <a:r>
              <a:rPr dirty="0" sz="1400">
                <a:latin typeface="Arial MT"/>
                <a:cs typeface="Arial MT"/>
              </a:rPr>
              <a:t>(</a:t>
            </a:r>
            <a:r>
              <a:rPr dirty="0" sz="1400" b="1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dirty="0" sz="1400">
                <a:latin typeface="Arial MT"/>
                <a:cs typeface="Arial MT"/>
              </a:rPr>
              <a:t>utput)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76502" y="1903222"/>
            <a:ext cx="114109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2420" marR="5080" indent="-300355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 MT"/>
                <a:cs typeface="Arial MT"/>
              </a:rPr>
              <a:t>From</a:t>
            </a:r>
            <a:r>
              <a:rPr dirty="0" sz="1400" spc="-85">
                <a:latin typeface="Arial MT"/>
                <a:cs typeface="Arial MT"/>
              </a:rPr>
              <a:t> </a:t>
            </a:r>
            <a:r>
              <a:rPr dirty="0" sz="1400" spc="-5" b="1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dirty="0" sz="1400" spc="-5">
                <a:latin typeface="Arial MT"/>
                <a:cs typeface="Arial MT"/>
              </a:rPr>
              <a:t>upplier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</a:t>
            </a:r>
            <a:r>
              <a:rPr dirty="0" sz="1400" b="1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dirty="0" sz="1400">
                <a:latin typeface="Arial MT"/>
                <a:cs typeface="Arial MT"/>
              </a:rPr>
              <a:t>nput)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7931" y="4788534"/>
            <a:ext cx="7578090" cy="431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 spc="-5" b="1">
                <a:latin typeface="Arial"/>
                <a:cs typeface="Arial"/>
              </a:rPr>
              <a:t>*Note: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5">
                <a:latin typeface="Arial MT"/>
                <a:cs typeface="Arial MT"/>
              </a:rPr>
              <a:t>The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first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2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digits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Functional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Identifier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corresponds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BES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Function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(e.g.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AWOR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04,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CMAN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05,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SYST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26,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FTCE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31)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34" y="180847"/>
            <a:ext cx="53746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Data</a:t>
            </a:r>
            <a:r>
              <a:rPr dirty="0" spc="-15"/>
              <a:t> </a:t>
            </a:r>
            <a:r>
              <a:rPr dirty="0" spc="-5"/>
              <a:t>Item</a:t>
            </a:r>
            <a:r>
              <a:rPr dirty="0" spc="-15"/>
              <a:t> </a:t>
            </a:r>
            <a:r>
              <a:rPr dirty="0" spc="-5"/>
              <a:t>Descriptions</a:t>
            </a:r>
            <a:r>
              <a:rPr dirty="0" spc="-25"/>
              <a:t> </a:t>
            </a:r>
            <a:r>
              <a:rPr dirty="0"/>
              <a:t>(DID)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339" y="1059043"/>
            <a:ext cx="7957184" cy="362902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477520" indent="-464820">
              <a:lnSpc>
                <a:spcPct val="100000"/>
              </a:lnSpc>
              <a:spcBef>
                <a:spcPts val="525"/>
              </a:spcBef>
              <a:buFont typeface="Wingdings"/>
              <a:buChar char=""/>
              <a:tabLst>
                <a:tab pos="476884" algn="l"/>
                <a:tab pos="477520" algn="l"/>
              </a:tabLst>
            </a:pPr>
            <a:r>
              <a:rPr dirty="0" sz="1400" spc="-5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dirty="0" sz="1400" spc="-2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03D51"/>
                </a:solidFill>
                <a:latin typeface="Arial MT"/>
                <a:cs typeface="Arial MT"/>
              </a:rPr>
              <a:t>DID</a:t>
            </a:r>
            <a:r>
              <a:rPr dirty="0" sz="1400" spc="-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03D51"/>
                </a:solidFill>
                <a:latin typeface="Arial MT"/>
                <a:cs typeface="Arial MT"/>
              </a:rPr>
              <a:t>describes</a:t>
            </a:r>
            <a:r>
              <a:rPr dirty="0" sz="1400" spc="-4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dirty="0" sz="1400" spc="-2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003D51"/>
                </a:solidFill>
                <a:latin typeface="Arial MT"/>
                <a:cs typeface="Arial MT"/>
              </a:rPr>
              <a:t>“WHAT”</a:t>
            </a:r>
            <a:endParaRPr sz="1400">
              <a:latin typeface="Arial MT"/>
              <a:cs typeface="Arial MT"/>
            </a:endParaRPr>
          </a:p>
          <a:p>
            <a:pPr lvl="1" marL="927100" indent="-335915">
              <a:lnSpc>
                <a:spcPct val="100000"/>
              </a:lnSpc>
              <a:spcBef>
                <a:spcPts val="434"/>
              </a:spcBef>
              <a:buFont typeface="Wingdings"/>
              <a:buChar char=""/>
              <a:tabLst>
                <a:tab pos="926465" algn="l"/>
                <a:tab pos="927735" algn="l"/>
              </a:tabLst>
            </a:pPr>
            <a:r>
              <a:rPr dirty="0" sz="1400" spc="-5">
                <a:solidFill>
                  <a:srgbClr val="003D51"/>
                </a:solidFill>
                <a:latin typeface="Arial MT"/>
                <a:cs typeface="Arial MT"/>
              </a:rPr>
              <a:t>Provides</a:t>
            </a:r>
            <a:r>
              <a:rPr dirty="0" sz="1400" spc="-2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use</a:t>
            </a:r>
            <a:r>
              <a:rPr dirty="0" sz="1400" spc="-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or</a:t>
            </a:r>
            <a:r>
              <a:rPr dirty="0" sz="1400" spc="-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purpose,</a:t>
            </a:r>
            <a:r>
              <a:rPr dirty="0" sz="1400" spc="-4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format,</a:t>
            </a:r>
            <a:r>
              <a:rPr dirty="0" sz="1400" spc="-3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and</a:t>
            </a:r>
            <a:r>
              <a:rPr dirty="0" sz="1400" spc="-2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content</a:t>
            </a:r>
            <a:endParaRPr sz="1400">
              <a:latin typeface="Arial MT"/>
              <a:cs typeface="Arial MT"/>
            </a:endParaRPr>
          </a:p>
          <a:p>
            <a:pPr marL="477520" indent="-464820">
              <a:lnSpc>
                <a:spcPct val="100000"/>
              </a:lnSpc>
              <a:spcBef>
                <a:spcPts val="434"/>
              </a:spcBef>
              <a:buFont typeface="Wingdings"/>
              <a:buChar char=""/>
              <a:tabLst>
                <a:tab pos="476884" algn="l"/>
                <a:tab pos="477520" algn="l"/>
              </a:tabLst>
            </a:pPr>
            <a:r>
              <a:rPr dirty="0" sz="1400" spc="-5">
                <a:solidFill>
                  <a:srgbClr val="003D51"/>
                </a:solidFill>
                <a:latin typeface="Arial MT"/>
                <a:cs typeface="Arial MT"/>
              </a:rPr>
              <a:t>DID</a:t>
            </a:r>
            <a:r>
              <a:rPr dirty="0" sz="1400" spc="-3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03D51"/>
                </a:solidFill>
                <a:latin typeface="Arial MT"/>
                <a:cs typeface="Arial MT"/>
              </a:rPr>
              <a:t>provides:</a:t>
            </a:r>
            <a:endParaRPr sz="1400">
              <a:latin typeface="Arial MT"/>
              <a:cs typeface="Arial MT"/>
            </a:endParaRPr>
          </a:p>
          <a:p>
            <a:pPr lvl="1" marL="927100" indent="-335915">
              <a:lnSpc>
                <a:spcPct val="100000"/>
              </a:lnSpc>
              <a:spcBef>
                <a:spcPts val="430"/>
              </a:spcBef>
              <a:buFont typeface="Wingdings"/>
              <a:buChar char=""/>
              <a:tabLst>
                <a:tab pos="926465" algn="l"/>
                <a:tab pos="927735" algn="l"/>
              </a:tabLst>
            </a:pPr>
            <a:r>
              <a:rPr dirty="0" sz="1400" spc="-5" b="1">
                <a:solidFill>
                  <a:srgbClr val="003D51"/>
                </a:solidFill>
                <a:latin typeface="Arial"/>
                <a:cs typeface="Arial"/>
              </a:rPr>
              <a:t>Identification</a:t>
            </a:r>
            <a:r>
              <a:rPr dirty="0" sz="1400" spc="-55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3D51"/>
                </a:solidFill>
                <a:latin typeface="Arial"/>
                <a:cs typeface="Arial"/>
              </a:rPr>
              <a:t>of</a:t>
            </a:r>
            <a:r>
              <a:rPr dirty="0" sz="1400" spc="-10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3D51"/>
                </a:solidFill>
                <a:latin typeface="Arial"/>
                <a:cs typeface="Arial"/>
              </a:rPr>
              <a:t>Functional</a:t>
            </a:r>
            <a:r>
              <a:rPr dirty="0" sz="1400" spc="-40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3D51"/>
                </a:solidFill>
                <a:latin typeface="Arial"/>
                <a:cs typeface="Arial"/>
              </a:rPr>
              <a:t>ownership</a:t>
            </a:r>
            <a:endParaRPr sz="1400">
              <a:latin typeface="Arial"/>
              <a:cs typeface="Arial"/>
            </a:endParaRPr>
          </a:p>
          <a:p>
            <a:pPr lvl="1" marL="927100" indent="-335915">
              <a:lnSpc>
                <a:spcPct val="100000"/>
              </a:lnSpc>
              <a:spcBef>
                <a:spcPts val="434"/>
              </a:spcBef>
              <a:buFont typeface="Wingdings"/>
              <a:buChar char=""/>
              <a:tabLst>
                <a:tab pos="926465" algn="l"/>
                <a:tab pos="927735" algn="l"/>
              </a:tabLst>
            </a:pPr>
            <a:r>
              <a:rPr dirty="0" sz="1400" spc="-5" b="1">
                <a:solidFill>
                  <a:srgbClr val="003D51"/>
                </a:solidFill>
                <a:latin typeface="Arial"/>
                <a:cs typeface="Arial"/>
              </a:rPr>
              <a:t>Identification</a:t>
            </a:r>
            <a:r>
              <a:rPr dirty="0" sz="1400" spc="-55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3D51"/>
                </a:solidFill>
                <a:latin typeface="Arial"/>
                <a:cs typeface="Arial"/>
              </a:rPr>
              <a:t>of the</a:t>
            </a:r>
            <a:r>
              <a:rPr dirty="0" sz="1400" spc="-20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3D51"/>
                </a:solidFill>
                <a:latin typeface="Arial"/>
                <a:cs typeface="Arial"/>
              </a:rPr>
              <a:t>deliverable</a:t>
            </a:r>
            <a:r>
              <a:rPr dirty="0" sz="1400" spc="-45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3D51"/>
                </a:solidFill>
                <a:latin typeface="Arial"/>
                <a:cs typeface="Arial"/>
              </a:rPr>
              <a:t>title</a:t>
            </a:r>
            <a:endParaRPr sz="1400">
              <a:latin typeface="Arial"/>
              <a:cs typeface="Arial"/>
            </a:endParaRPr>
          </a:p>
          <a:p>
            <a:pPr lvl="1" marL="927100" marR="5080" indent="-335915">
              <a:lnSpc>
                <a:spcPts val="1510"/>
              </a:lnSpc>
              <a:spcBef>
                <a:spcPts val="620"/>
              </a:spcBef>
              <a:buFont typeface="Wingdings"/>
              <a:buChar char=""/>
              <a:tabLst>
                <a:tab pos="926465" algn="l"/>
                <a:tab pos="927735" algn="l"/>
              </a:tabLst>
            </a:pPr>
            <a:r>
              <a:rPr dirty="0" sz="1400" spc="-5" b="1">
                <a:solidFill>
                  <a:srgbClr val="003D51"/>
                </a:solidFill>
                <a:latin typeface="Arial"/>
                <a:cs typeface="Arial"/>
              </a:rPr>
              <a:t>Definition of the preparation standard or other documents that support or complete </a:t>
            </a:r>
            <a:r>
              <a:rPr dirty="0" sz="1400" spc="-375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3D51"/>
                </a:solidFill>
                <a:latin typeface="Arial"/>
                <a:cs typeface="Arial"/>
              </a:rPr>
              <a:t>the</a:t>
            </a:r>
            <a:r>
              <a:rPr dirty="0" sz="1400" spc="-20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3D51"/>
                </a:solidFill>
                <a:latin typeface="Arial"/>
                <a:cs typeface="Arial"/>
              </a:rPr>
              <a:t>preparation</a:t>
            </a:r>
            <a:r>
              <a:rPr dirty="0" sz="1400" spc="-50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3D51"/>
                </a:solidFill>
                <a:latin typeface="Arial"/>
                <a:cs typeface="Arial"/>
              </a:rPr>
              <a:t>instructions</a:t>
            </a:r>
            <a:r>
              <a:rPr dirty="0" sz="1400" spc="-45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3D51"/>
                </a:solidFill>
                <a:latin typeface="Arial"/>
                <a:cs typeface="Arial"/>
              </a:rPr>
              <a:t>of the</a:t>
            </a:r>
            <a:r>
              <a:rPr dirty="0" sz="1400" spc="-20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3D51"/>
                </a:solidFill>
                <a:latin typeface="Arial"/>
                <a:cs typeface="Arial"/>
              </a:rPr>
              <a:t>deliverable</a:t>
            </a:r>
            <a:endParaRPr sz="1400">
              <a:latin typeface="Arial"/>
              <a:cs typeface="Arial"/>
            </a:endParaRPr>
          </a:p>
          <a:p>
            <a:pPr lvl="1" marL="927100" indent="-335915">
              <a:lnSpc>
                <a:spcPct val="100000"/>
              </a:lnSpc>
              <a:spcBef>
                <a:spcPts val="415"/>
              </a:spcBef>
              <a:buFont typeface="Wingdings"/>
              <a:buChar char=""/>
              <a:tabLst>
                <a:tab pos="926465" algn="l"/>
                <a:tab pos="927735" algn="l"/>
              </a:tabLst>
            </a:pPr>
            <a:r>
              <a:rPr dirty="0" sz="1400" spc="-5" b="1">
                <a:solidFill>
                  <a:srgbClr val="003D51"/>
                </a:solidFill>
                <a:latin typeface="Arial"/>
                <a:cs typeface="Arial"/>
              </a:rPr>
              <a:t>Definition</a:t>
            </a:r>
            <a:r>
              <a:rPr dirty="0" sz="1400" spc="-45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3D51"/>
                </a:solidFill>
                <a:latin typeface="Arial"/>
                <a:cs typeface="Arial"/>
              </a:rPr>
              <a:t>of</a:t>
            </a:r>
            <a:r>
              <a:rPr dirty="0" sz="1400" spc="-15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3D51"/>
                </a:solidFill>
                <a:latin typeface="Arial"/>
                <a:cs typeface="Arial"/>
              </a:rPr>
              <a:t>the</a:t>
            </a:r>
            <a:r>
              <a:rPr dirty="0" sz="1400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3D51"/>
                </a:solidFill>
                <a:latin typeface="Arial"/>
                <a:cs typeface="Arial"/>
              </a:rPr>
              <a:t>requirements</a:t>
            </a:r>
            <a:r>
              <a:rPr dirty="0" sz="1400" spc="-50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3D51"/>
                </a:solidFill>
                <a:latin typeface="Arial"/>
                <a:cs typeface="Arial"/>
              </a:rPr>
              <a:t>for</a:t>
            </a:r>
            <a:r>
              <a:rPr dirty="0" sz="1400" spc="5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3D51"/>
                </a:solidFill>
                <a:latin typeface="Arial"/>
                <a:cs typeface="Arial"/>
              </a:rPr>
              <a:t>the</a:t>
            </a:r>
            <a:r>
              <a:rPr dirty="0" sz="1400" spc="-15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03D51"/>
                </a:solidFill>
                <a:latin typeface="Arial"/>
                <a:cs typeface="Arial"/>
              </a:rPr>
              <a:t>format</a:t>
            </a:r>
            <a:r>
              <a:rPr dirty="0" sz="1400" spc="-10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3D51"/>
                </a:solidFill>
                <a:latin typeface="Arial"/>
                <a:cs typeface="Arial"/>
              </a:rPr>
              <a:t>or</a:t>
            </a:r>
            <a:r>
              <a:rPr dirty="0" sz="1400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3D51"/>
                </a:solidFill>
                <a:latin typeface="Arial"/>
                <a:cs typeface="Arial"/>
              </a:rPr>
              <a:t>other considerations</a:t>
            </a:r>
            <a:endParaRPr sz="1400">
              <a:latin typeface="Arial"/>
              <a:cs typeface="Arial"/>
            </a:endParaRPr>
          </a:p>
          <a:p>
            <a:pPr lvl="1" marL="927100" marR="761365" indent="-335915">
              <a:lnSpc>
                <a:spcPts val="1510"/>
              </a:lnSpc>
              <a:spcBef>
                <a:spcPts val="625"/>
              </a:spcBef>
              <a:buFont typeface="Wingdings"/>
              <a:buChar char=""/>
              <a:tabLst>
                <a:tab pos="926465" algn="l"/>
                <a:tab pos="927735" algn="l"/>
              </a:tabLst>
            </a:pPr>
            <a:r>
              <a:rPr dirty="0" sz="1400" spc="-5" b="1">
                <a:solidFill>
                  <a:srgbClr val="003D51"/>
                </a:solidFill>
                <a:latin typeface="Arial"/>
                <a:cs typeface="Arial"/>
              </a:rPr>
              <a:t>Instructions that define the technical content </a:t>
            </a:r>
            <a:r>
              <a:rPr dirty="0" sz="1400" b="1">
                <a:solidFill>
                  <a:srgbClr val="003D51"/>
                </a:solidFill>
                <a:latin typeface="Arial"/>
                <a:cs typeface="Arial"/>
              </a:rPr>
              <a:t>/ </a:t>
            </a:r>
            <a:r>
              <a:rPr dirty="0" sz="1400" spc="-5" b="1">
                <a:solidFill>
                  <a:srgbClr val="003D51"/>
                </a:solidFill>
                <a:latin typeface="Arial"/>
                <a:cs typeface="Arial"/>
              </a:rPr>
              <a:t>considerations that shall be </a:t>
            </a:r>
            <a:r>
              <a:rPr dirty="0" sz="1400" spc="-375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3D51"/>
                </a:solidFill>
                <a:latin typeface="Arial"/>
                <a:cs typeface="Arial"/>
              </a:rPr>
              <a:t>mandatory</a:t>
            </a:r>
            <a:r>
              <a:rPr dirty="0" sz="1400" spc="-35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3D51"/>
                </a:solidFill>
                <a:latin typeface="Arial"/>
                <a:cs typeface="Arial"/>
              </a:rPr>
              <a:t>for the</a:t>
            </a:r>
            <a:r>
              <a:rPr dirty="0" sz="1400" spc="-20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3D51"/>
                </a:solidFill>
                <a:latin typeface="Arial"/>
                <a:cs typeface="Arial"/>
              </a:rPr>
              <a:t>final</a:t>
            </a:r>
            <a:r>
              <a:rPr dirty="0" sz="1400" spc="-30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003D51"/>
                </a:solidFill>
                <a:latin typeface="Arial"/>
                <a:cs typeface="Arial"/>
              </a:rPr>
              <a:t>deliverable</a:t>
            </a:r>
            <a:endParaRPr sz="1400">
              <a:latin typeface="Arial"/>
              <a:cs typeface="Arial"/>
            </a:endParaRPr>
          </a:p>
          <a:p>
            <a:pPr marL="477520" indent="-464820">
              <a:lnSpc>
                <a:spcPct val="100000"/>
              </a:lnSpc>
              <a:spcBef>
                <a:spcPts val="409"/>
              </a:spcBef>
              <a:buFont typeface="Wingdings"/>
              <a:buChar char=""/>
              <a:tabLst>
                <a:tab pos="476884" algn="l"/>
                <a:tab pos="477520" algn="l"/>
              </a:tabLst>
            </a:pP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All</a:t>
            </a:r>
            <a:r>
              <a:rPr dirty="0" sz="1400" spc="-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03D51"/>
                </a:solidFill>
                <a:latin typeface="Arial MT"/>
                <a:cs typeface="Arial MT"/>
              </a:rPr>
              <a:t>DIDs</a:t>
            </a:r>
            <a:r>
              <a:rPr dirty="0" sz="1400" spc="-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are</a:t>
            </a:r>
            <a:r>
              <a:rPr dirty="0" sz="1400" spc="-3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contained</a:t>
            </a:r>
            <a:r>
              <a:rPr dirty="0" sz="1400" spc="-5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in</a:t>
            </a:r>
            <a:r>
              <a:rPr dirty="0" sz="1400" spc="-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BM3010.03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"/>
            </a:pPr>
            <a:endParaRPr sz="2200">
              <a:latin typeface="Arial MT"/>
              <a:cs typeface="Arial MT"/>
            </a:endParaRPr>
          </a:p>
          <a:p>
            <a:pPr marL="477520" indent="-464820">
              <a:lnSpc>
                <a:spcPct val="100000"/>
              </a:lnSpc>
              <a:buFont typeface="Wingdings"/>
              <a:buChar char=""/>
              <a:tabLst>
                <a:tab pos="476884" algn="l"/>
                <a:tab pos="477520" algn="l"/>
              </a:tabLst>
            </a:pP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DID</a:t>
            </a:r>
            <a:r>
              <a:rPr dirty="0" sz="1400" spc="-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Nomenclature:</a:t>
            </a:r>
            <a:r>
              <a:rPr dirty="0" sz="1400" spc="-5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0000"/>
                </a:solidFill>
                <a:latin typeface="Arial"/>
                <a:cs typeface="Arial"/>
              </a:rPr>
              <a:t>BM3010.03.</a:t>
            </a:r>
            <a:r>
              <a:rPr dirty="0" u="heavy" sz="14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XX.XX</a:t>
            </a:r>
            <a:endParaRPr sz="1400">
              <a:latin typeface="Arial"/>
              <a:cs typeface="Arial"/>
            </a:endParaRPr>
          </a:p>
          <a:p>
            <a:pPr lvl="1" marL="838200" indent="-466725">
              <a:lnSpc>
                <a:spcPct val="100000"/>
              </a:lnSpc>
              <a:spcBef>
                <a:spcPts val="434"/>
              </a:spcBef>
              <a:buFont typeface="Wingdings"/>
              <a:buChar char=""/>
              <a:tabLst>
                <a:tab pos="838200" algn="l"/>
                <a:tab pos="838835" algn="l"/>
              </a:tabLst>
            </a:pP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Last</a:t>
            </a:r>
            <a:r>
              <a:rPr dirty="0" sz="1400" spc="-2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4 digits</a:t>
            </a:r>
            <a:r>
              <a:rPr dirty="0" sz="1400" spc="-2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match</a:t>
            </a:r>
            <a:r>
              <a:rPr dirty="0" sz="1400" spc="-2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dirty="0" sz="1400" spc="-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03D51"/>
                </a:solidFill>
                <a:latin typeface="Arial MT"/>
                <a:cs typeface="Arial MT"/>
              </a:rPr>
              <a:t>deliverable</a:t>
            </a:r>
            <a:r>
              <a:rPr dirty="0" sz="1400" spc="-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(e.g.</a:t>
            </a:r>
            <a:r>
              <a:rPr dirty="0" sz="1400" spc="-3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BM3010.03.</a:t>
            </a:r>
            <a:r>
              <a:rPr dirty="0" sz="1400" b="1">
                <a:solidFill>
                  <a:srgbClr val="003D51"/>
                </a:solidFill>
                <a:latin typeface="Arial"/>
                <a:cs typeface="Arial"/>
              </a:rPr>
              <a:t>05.02</a:t>
            </a:r>
            <a:r>
              <a:rPr dirty="0" sz="1400" spc="-35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describes</a:t>
            </a:r>
            <a:r>
              <a:rPr dirty="0" sz="1400" spc="-4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03D51"/>
                </a:solidFill>
                <a:latin typeface="Arial MT"/>
                <a:cs typeface="Arial MT"/>
              </a:rPr>
              <a:t>D2.10.CMAN.</a:t>
            </a:r>
            <a:r>
              <a:rPr dirty="0" sz="1400" spc="-5" b="1">
                <a:solidFill>
                  <a:srgbClr val="003D51"/>
                </a:solidFill>
                <a:latin typeface="Arial"/>
                <a:cs typeface="Arial"/>
              </a:rPr>
              <a:t>05.02</a:t>
            </a:r>
            <a:r>
              <a:rPr dirty="0" sz="1400" spc="-5">
                <a:solidFill>
                  <a:srgbClr val="003D51"/>
                </a:solidFill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47788" y="210311"/>
            <a:ext cx="1183005" cy="993775"/>
            <a:chOff x="7447788" y="210311"/>
            <a:chExt cx="1183005" cy="993775"/>
          </a:xfrm>
        </p:grpSpPr>
        <p:sp>
          <p:nvSpPr>
            <p:cNvPr id="5" name="object 5"/>
            <p:cNvSpPr/>
            <p:nvPr/>
          </p:nvSpPr>
          <p:spPr>
            <a:xfrm>
              <a:off x="7751826" y="707897"/>
              <a:ext cx="574675" cy="477520"/>
            </a:xfrm>
            <a:custGeom>
              <a:avLst/>
              <a:gdLst/>
              <a:ahLst/>
              <a:cxnLst/>
              <a:rect l="l" t="t" r="r" b="b"/>
              <a:pathLst>
                <a:path w="574675" h="477519">
                  <a:moveTo>
                    <a:pt x="574548" y="0"/>
                  </a:moveTo>
                  <a:lnTo>
                    <a:pt x="0" y="0"/>
                  </a:lnTo>
                  <a:lnTo>
                    <a:pt x="287274" y="477012"/>
                  </a:lnTo>
                  <a:lnTo>
                    <a:pt x="574548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751826" y="707897"/>
              <a:ext cx="574675" cy="477520"/>
            </a:xfrm>
            <a:custGeom>
              <a:avLst/>
              <a:gdLst/>
              <a:ahLst/>
              <a:cxnLst/>
              <a:rect l="l" t="t" r="r" b="b"/>
              <a:pathLst>
                <a:path w="574675" h="477519">
                  <a:moveTo>
                    <a:pt x="574548" y="0"/>
                  </a:moveTo>
                  <a:lnTo>
                    <a:pt x="287274" y="477012"/>
                  </a:lnTo>
                  <a:lnTo>
                    <a:pt x="0" y="0"/>
                  </a:lnTo>
                  <a:lnTo>
                    <a:pt x="574548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51826" y="229361"/>
              <a:ext cx="574675" cy="478790"/>
            </a:xfrm>
            <a:custGeom>
              <a:avLst/>
              <a:gdLst/>
              <a:ahLst/>
              <a:cxnLst/>
              <a:rect l="l" t="t" r="r" b="b"/>
              <a:pathLst>
                <a:path w="574675" h="478790">
                  <a:moveTo>
                    <a:pt x="287274" y="0"/>
                  </a:moveTo>
                  <a:lnTo>
                    <a:pt x="0" y="478536"/>
                  </a:lnTo>
                  <a:lnTo>
                    <a:pt x="574548" y="478536"/>
                  </a:lnTo>
                  <a:lnTo>
                    <a:pt x="287274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51826" y="229361"/>
              <a:ext cx="574675" cy="478790"/>
            </a:xfrm>
            <a:custGeom>
              <a:avLst/>
              <a:gdLst/>
              <a:ahLst/>
              <a:cxnLst/>
              <a:rect l="l" t="t" r="r" b="b"/>
              <a:pathLst>
                <a:path w="574675" h="478790">
                  <a:moveTo>
                    <a:pt x="0" y="478536"/>
                  </a:moveTo>
                  <a:lnTo>
                    <a:pt x="287274" y="0"/>
                  </a:lnTo>
                  <a:lnTo>
                    <a:pt x="574548" y="478536"/>
                  </a:lnTo>
                  <a:lnTo>
                    <a:pt x="0" y="47853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466838" y="707897"/>
              <a:ext cx="573405" cy="477520"/>
            </a:xfrm>
            <a:custGeom>
              <a:avLst/>
              <a:gdLst/>
              <a:ahLst/>
              <a:cxnLst/>
              <a:rect l="l" t="t" r="r" b="b"/>
              <a:pathLst>
                <a:path w="573404" h="477519">
                  <a:moveTo>
                    <a:pt x="286511" y="0"/>
                  </a:moveTo>
                  <a:lnTo>
                    <a:pt x="0" y="477012"/>
                  </a:lnTo>
                  <a:lnTo>
                    <a:pt x="573023" y="477012"/>
                  </a:lnTo>
                  <a:lnTo>
                    <a:pt x="286511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66838" y="707897"/>
              <a:ext cx="573405" cy="477520"/>
            </a:xfrm>
            <a:custGeom>
              <a:avLst/>
              <a:gdLst/>
              <a:ahLst/>
              <a:cxnLst/>
              <a:rect l="l" t="t" r="r" b="b"/>
              <a:pathLst>
                <a:path w="573404" h="477519">
                  <a:moveTo>
                    <a:pt x="0" y="477012"/>
                  </a:moveTo>
                  <a:lnTo>
                    <a:pt x="286511" y="0"/>
                  </a:lnTo>
                  <a:lnTo>
                    <a:pt x="573023" y="477012"/>
                  </a:lnTo>
                  <a:lnTo>
                    <a:pt x="0" y="47701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039862" y="707897"/>
              <a:ext cx="571500" cy="477520"/>
            </a:xfrm>
            <a:custGeom>
              <a:avLst/>
              <a:gdLst/>
              <a:ahLst/>
              <a:cxnLst/>
              <a:rect l="l" t="t" r="r" b="b"/>
              <a:pathLst>
                <a:path w="571500" h="477519">
                  <a:moveTo>
                    <a:pt x="285750" y="0"/>
                  </a:moveTo>
                  <a:lnTo>
                    <a:pt x="0" y="477012"/>
                  </a:lnTo>
                  <a:lnTo>
                    <a:pt x="571500" y="477012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039862" y="707897"/>
              <a:ext cx="571500" cy="477520"/>
            </a:xfrm>
            <a:custGeom>
              <a:avLst/>
              <a:gdLst/>
              <a:ahLst/>
              <a:cxnLst/>
              <a:rect l="l" t="t" r="r" b="b"/>
              <a:pathLst>
                <a:path w="571500" h="477519">
                  <a:moveTo>
                    <a:pt x="0" y="477012"/>
                  </a:moveTo>
                  <a:lnTo>
                    <a:pt x="285750" y="0"/>
                  </a:lnTo>
                  <a:lnTo>
                    <a:pt x="571500" y="477012"/>
                  </a:lnTo>
                  <a:lnTo>
                    <a:pt x="0" y="47701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883397" y="446913"/>
            <a:ext cx="3327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34" y="189992"/>
            <a:ext cx="66338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Data</a:t>
            </a:r>
            <a:r>
              <a:rPr dirty="0" sz="2800" spc="10"/>
              <a:t> </a:t>
            </a:r>
            <a:r>
              <a:rPr dirty="0" sz="2800" spc="-5"/>
              <a:t>Item</a:t>
            </a:r>
            <a:r>
              <a:rPr dirty="0" sz="2800" spc="10"/>
              <a:t> </a:t>
            </a:r>
            <a:r>
              <a:rPr dirty="0" sz="2800" spc="-10"/>
              <a:t>Descriptions</a:t>
            </a:r>
            <a:r>
              <a:rPr dirty="0" sz="2800" spc="30"/>
              <a:t> </a:t>
            </a:r>
            <a:r>
              <a:rPr dirty="0" sz="2800" spc="-5"/>
              <a:t>(DID)</a:t>
            </a:r>
            <a:r>
              <a:rPr dirty="0" sz="2800" spc="5"/>
              <a:t> </a:t>
            </a:r>
            <a:r>
              <a:rPr dirty="0" sz="2800" spc="-5"/>
              <a:t>(continued)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7447788" y="210311"/>
            <a:ext cx="1183005" cy="993775"/>
            <a:chOff x="7447788" y="210311"/>
            <a:chExt cx="1183005" cy="993775"/>
          </a:xfrm>
        </p:grpSpPr>
        <p:sp>
          <p:nvSpPr>
            <p:cNvPr id="4" name="object 4"/>
            <p:cNvSpPr/>
            <p:nvPr/>
          </p:nvSpPr>
          <p:spPr>
            <a:xfrm>
              <a:off x="7751826" y="707897"/>
              <a:ext cx="574675" cy="477520"/>
            </a:xfrm>
            <a:custGeom>
              <a:avLst/>
              <a:gdLst/>
              <a:ahLst/>
              <a:cxnLst/>
              <a:rect l="l" t="t" r="r" b="b"/>
              <a:pathLst>
                <a:path w="574675" h="477519">
                  <a:moveTo>
                    <a:pt x="574548" y="0"/>
                  </a:moveTo>
                  <a:lnTo>
                    <a:pt x="0" y="0"/>
                  </a:lnTo>
                  <a:lnTo>
                    <a:pt x="287274" y="477012"/>
                  </a:lnTo>
                  <a:lnTo>
                    <a:pt x="574548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751826" y="707897"/>
              <a:ext cx="574675" cy="477520"/>
            </a:xfrm>
            <a:custGeom>
              <a:avLst/>
              <a:gdLst/>
              <a:ahLst/>
              <a:cxnLst/>
              <a:rect l="l" t="t" r="r" b="b"/>
              <a:pathLst>
                <a:path w="574675" h="477519">
                  <a:moveTo>
                    <a:pt x="574548" y="0"/>
                  </a:moveTo>
                  <a:lnTo>
                    <a:pt x="287274" y="477012"/>
                  </a:lnTo>
                  <a:lnTo>
                    <a:pt x="0" y="0"/>
                  </a:lnTo>
                  <a:lnTo>
                    <a:pt x="574548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751826" y="229361"/>
              <a:ext cx="574675" cy="478790"/>
            </a:xfrm>
            <a:custGeom>
              <a:avLst/>
              <a:gdLst/>
              <a:ahLst/>
              <a:cxnLst/>
              <a:rect l="l" t="t" r="r" b="b"/>
              <a:pathLst>
                <a:path w="574675" h="478790">
                  <a:moveTo>
                    <a:pt x="287274" y="0"/>
                  </a:moveTo>
                  <a:lnTo>
                    <a:pt x="0" y="478536"/>
                  </a:lnTo>
                  <a:lnTo>
                    <a:pt x="574548" y="478536"/>
                  </a:lnTo>
                  <a:lnTo>
                    <a:pt x="287274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51826" y="229361"/>
              <a:ext cx="574675" cy="478790"/>
            </a:xfrm>
            <a:custGeom>
              <a:avLst/>
              <a:gdLst/>
              <a:ahLst/>
              <a:cxnLst/>
              <a:rect l="l" t="t" r="r" b="b"/>
              <a:pathLst>
                <a:path w="574675" h="478790">
                  <a:moveTo>
                    <a:pt x="0" y="478536"/>
                  </a:moveTo>
                  <a:lnTo>
                    <a:pt x="287274" y="0"/>
                  </a:lnTo>
                  <a:lnTo>
                    <a:pt x="574548" y="478536"/>
                  </a:lnTo>
                  <a:lnTo>
                    <a:pt x="0" y="47853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466838" y="707897"/>
              <a:ext cx="573405" cy="477520"/>
            </a:xfrm>
            <a:custGeom>
              <a:avLst/>
              <a:gdLst/>
              <a:ahLst/>
              <a:cxnLst/>
              <a:rect l="l" t="t" r="r" b="b"/>
              <a:pathLst>
                <a:path w="573404" h="477519">
                  <a:moveTo>
                    <a:pt x="286511" y="0"/>
                  </a:moveTo>
                  <a:lnTo>
                    <a:pt x="0" y="477012"/>
                  </a:lnTo>
                  <a:lnTo>
                    <a:pt x="573023" y="477012"/>
                  </a:lnTo>
                  <a:lnTo>
                    <a:pt x="286511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466838" y="707897"/>
              <a:ext cx="573405" cy="477520"/>
            </a:xfrm>
            <a:custGeom>
              <a:avLst/>
              <a:gdLst/>
              <a:ahLst/>
              <a:cxnLst/>
              <a:rect l="l" t="t" r="r" b="b"/>
              <a:pathLst>
                <a:path w="573404" h="477519">
                  <a:moveTo>
                    <a:pt x="0" y="477012"/>
                  </a:moveTo>
                  <a:lnTo>
                    <a:pt x="286511" y="0"/>
                  </a:lnTo>
                  <a:lnTo>
                    <a:pt x="573023" y="477012"/>
                  </a:lnTo>
                  <a:lnTo>
                    <a:pt x="0" y="47701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039862" y="707897"/>
              <a:ext cx="571500" cy="477520"/>
            </a:xfrm>
            <a:custGeom>
              <a:avLst/>
              <a:gdLst/>
              <a:ahLst/>
              <a:cxnLst/>
              <a:rect l="l" t="t" r="r" b="b"/>
              <a:pathLst>
                <a:path w="571500" h="477519">
                  <a:moveTo>
                    <a:pt x="285750" y="0"/>
                  </a:moveTo>
                  <a:lnTo>
                    <a:pt x="0" y="477012"/>
                  </a:lnTo>
                  <a:lnTo>
                    <a:pt x="571500" y="477012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039862" y="707897"/>
              <a:ext cx="571500" cy="477520"/>
            </a:xfrm>
            <a:custGeom>
              <a:avLst/>
              <a:gdLst/>
              <a:ahLst/>
              <a:cxnLst/>
              <a:rect l="l" t="t" r="r" b="b"/>
              <a:pathLst>
                <a:path w="571500" h="477519">
                  <a:moveTo>
                    <a:pt x="0" y="477012"/>
                  </a:moveTo>
                  <a:lnTo>
                    <a:pt x="285750" y="0"/>
                  </a:lnTo>
                  <a:lnTo>
                    <a:pt x="571500" y="477012"/>
                  </a:lnTo>
                  <a:lnTo>
                    <a:pt x="0" y="47701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883397" y="446913"/>
            <a:ext cx="3327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40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55392" y="1175003"/>
            <a:ext cx="3517900" cy="4486910"/>
            <a:chOff x="2755392" y="1175003"/>
            <a:chExt cx="3517900" cy="448691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5246" y="1325186"/>
              <a:ext cx="3159447" cy="425680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759964" y="1179575"/>
              <a:ext cx="3508375" cy="4478020"/>
            </a:xfrm>
            <a:custGeom>
              <a:avLst/>
              <a:gdLst/>
              <a:ahLst/>
              <a:cxnLst/>
              <a:rect l="l" t="t" r="r" b="b"/>
              <a:pathLst>
                <a:path w="3508375" h="4478020">
                  <a:moveTo>
                    <a:pt x="0" y="4477512"/>
                  </a:moveTo>
                  <a:lnTo>
                    <a:pt x="3508248" y="4477512"/>
                  </a:lnTo>
                  <a:lnTo>
                    <a:pt x="3508248" y="0"/>
                  </a:lnTo>
                  <a:lnTo>
                    <a:pt x="0" y="0"/>
                  </a:lnTo>
                  <a:lnTo>
                    <a:pt x="0" y="44775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34" y="180847"/>
            <a:ext cx="51066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BM</a:t>
            </a:r>
            <a:r>
              <a:rPr dirty="0" spc="-45"/>
              <a:t> </a:t>
            </a:r>
            <a:r>
              <a:rPr dirty="0"/>
              <a:t>Practice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Procedures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58456" y="272795"/>
            <a:ext cx="1161415" cy="974090"/>
            <a:chOff x="7458456" y="272795"/>
            <a:chExt cx="1161415" cy="974090"/>
          </a:xfrm>
        </p:grpSpPr>
        <p:sp>
          <p:nvSpPr>
            <p:cNvPr id="4" name="object 4"/>
            <p:cNvSpPr/>
            <p:nvPr/>
          </p:nvSpPr>
          <p:spPr>
            <a:xfrm>
              <a:off x="7759446" y="759713"/>
              <a:ext cx="559435" cy="467995"/>
            </a:xfrm>
            <a:custGeom>
              <a:avLst/>
              <a:gdLst/>
              <a:ahLst/>
              <a:cxnLst/>
              <a:rect l="l" t="t" r="r" b="b"/>
              <a:pathLst>
                <a:path w="559434" h="467994">
                  <a:moveTo>
                    <a:pt x="559307" y="0"/>
                  </a:moveTo>
                  <a:lnTo>
                    <a:pt x="0" y="0"/>
                  </a:lnTo>
                  <a:lnTo>
                    <a:pt x="279653" y="467868"/>
                  </a:lnTo>
                  <a:lnTo>
                    <a:pt x="559307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759446" y="759713"/>
              <a:ext cx="559435" cy="467995"/>
            </a:xfrm>
            <a:custGeom>
              <a:avLst/>
              <a:gdLst/>
              <a:ahLst/>
              <a:cxnLst/>
              <a:rect l="l" t="t" r="r" b="b"/>
              <a:pathLst>
                <a:path w="559434" h="467994">
                  <a:moveTo>
                    <a:pt x="559307" y="0"/>
                  </a:moveTo>
                  <a:lnTo>
                    <a:pt x="279653" y="467868"/>
                  </a:lnTo>
                  <a:lnTo>
                    <a:pt x="0" y="0"/>
                  </a:lnTo>
                  <a:lnTo>
                    <a:pt x="559307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759446" y="291845"/>
              <a:ext cx="559435" cy="467995"/>
            </a:xfrm>
            <a:custGeom>
              <a:avLst/>
              <a:gdLst/>
              <a:ahLst/>
              <a:cxnLst/>
              <a:rect l="l" t="t" r="r" b="b"/>
              <a:pathLst>
                <a:path w="559434" h="467995">
                  <a:moveTo>
                    <a:pt x="279653" y="0"/>
                  </a:moveTo>
                  <a:lnTo>
                    <a:pt x="0" y="467867"/>
                  </a:lnTo>
                  <a:lnTo>
                    <a:pt x="559307" y="467867"/>
                  </a:lnTo>
                  <a:lnTo>
                    <a:pt x="279653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59446" y="291845"/>
              <a:ext cx="559435" cy="467995"/>
            </a:xfrm>
            <a:custGeom>
              <a:avLst/>
              <a:gdLst/>
              <a:ahLst/>
              <a:cxnLst/>
              <a:rect l="l" t="t" r="r" b="b"/>
              <a:pathLst>
                <a:path w="559434" h="467995">
                  <a:moveTo>
                    <a:pt x="0" y="467867"/>
                  </a:moveTo>
                  <a:lnTo>
                    <a:pt x="279653" y="0"/>
                  </a:lnTo>
                  <a:lnTo>
                    <a:pt x="559307" y="467867"/>
                  </a:lnTo>
                  <a:lnTo>
                    <a:pt x="0" y="467867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477506" y="759713"/>
              <a:ext cx="562610" cy="467995"/>
            </a:xfrm>
            <a:custGeom>
              <a:avLst/>
              <a:gdLst/>
              <a:ahLst/>
              <a:cxnLst/>
              <a:rect l="l" t="t" r="r" b="b"/>
              <a:pathLst>
                <a:path w="562609" h="467994">
                  <a:moveTo>
                    <a:pt x="281177" y="0"/>
                  </a:moveTo>
                  <a:lnTo>
                    <a:pt x="0" y="467868"/>
                  </a:lnTo>
                  <a:lnTo>
                    <a:pt x="562355" y="467868"/>
                  </a:lnTo>
                  <a:lnTo>
                    <a:pt x="281177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477506" y="759713"/>
              <a:ext cx="562610" cy="467995"/>
            </a:xfrm>
            <a:custGeom>
              <a:avLst/>
              <a:gdLst/>
              <a:ahLst/>
              <a:cxnLst/>
              <a:rect l="l" t="t" r="r" b="b"/>
              <a:pathLst>
                <a:path w="562609" h="467994">
                  <a:moveTo>
                    <a:pt x="0" y="467868"/>
                  </a:moveTo>
                  <a:lnTo>
                    <a:pt x="281177" y="0"/>
                  </a:lnTo>
                  <a:lnTo>
                    <a:pt x="562355" y="467868"/>
                  </a:lnTo>
                  <a:lnTo>
                    <a:pt x="0" y="46786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039862" y="759713"/>
              <a:ext cx="561340" cy="467995"/>
            </a:xfrm>
            <a:custGeom>
              <a:avLst/>
              <a:gdLst/>
              <a:ahLst/>
              <a:cxnLst/>
              <a:rect l="l" t="t" r="r" b="b"/>
              <a:pathLst>
                <a:path w="561340" h="467994">
                  <a:moveTo>
                    <a:pt x="280416" y="0"/>
                  </a:moveTo>
                  <a:lnTo>
                    <a:pt x="0" y="467868"/>
                  </a:lnTo>
                  <a:lnTo>
                    <a:pt x="560832" y="467868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039862" y="759713"/>
              <a:ext cx="561340" cy="467995"/>
            </a:xfrm>
            <a:custGeom>
              <a:avLst/>
              <a:gdLst/>
              <a:ahLst/>
              <a:cxnLst/>
              <a:rect l="l" t="t" r="r" b="b"/>
              <a:pathLst>
                <a:path w="561340" h="467994">
                  <a:moveTo>
                    <a:pt x="0" y="467868"/>
                  </a:moveTo>
                  <a:lnTo>
                    <a:pt x="280416" y="0"/>
                  </a:lnTo>
                  <a:lnTo>
                    <a:pt x="560832" y="467868"/>
                  </a:lnTo>
                  <a:lnTo>
                    <a:pt x="0" y="46786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53339" y="882247"/>
            <a:ext cx="8031480" cy="348424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82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BM</a:t>
            </a:r>
            <a:endParaRPr sz="1400">
              <a:latin typeface="Arial"/>
              <a:cs typeface="Arial"/>
            </a:endParaRPr>
          </a:p>
          <a:p>
            <a:pPr marL="477520" indent="-464820">
              <a:lnSpc>
                <a:spcPct val="100000"/>
              </a:lnSpc>
              <a:spcBef>
                <a:spcPts val="819"/>
              </a:spcBef>
              <a:buFont typeface="Wingdings"/>
              <a:buChar char=""/>
              <a:tabLst>
                <a:tab pos="476884" algn="l"/>
                <a:tab pos="477520" algn="l"/>
              </a:tabLst>
            </a:pP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BM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practices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and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procedures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are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contained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in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 the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Bombardier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Manuals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(BM)</a:t>
            </a:r>
            <a:endParaRPr sz="1600">
              <a:latin typeface="Arial MT"/>
              <a:cs typeface="Arial MT"/>
            </a:endParaRPr>
          </a:p>
          <a:p>
            <a:pPr lvl="1" marL="927100" indent="-335915">
              <a:lnSpc>
                <a:spcPct val="100000"/>
              </a:lnSpc>
              <a:spcBef>
                <a:spcPts val="409"/>
              </a:spcBef>
              <a:buFont typeface="Wingdings"/>
              <a:buChar char=""/>
              <a:tabLst>
                <a:tab pos="926465" algn="l"/>
                <a:tab pos="927735" algn="l"/>
              </a:tabLst>
            </a:pP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Provides</a:t>
            </a:r>
            <a:r>
              <a:rPr dirty="0" sz="1600" spc="-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detailed</a:t>
            </a:r>
            <a:r>
              <a:rPr dirty="0" sz="1600" spc="-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3D51"/>
                </a:solidFill>
                <a:latin typeface="Arial MT"/>
                <a:cs typeface="Arial MT"/>
              </a:rPr>
              <a:t>preparation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instructions</a:t>
            </a:r>
            <a:r>
              <a:rPr dirty="0" sz="1600" spc="-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for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“HOW”</a:t>
            </a:r>
            <a:endParaRPr sz="1600">
              <a:latin typeface="Arial MT"/>
              <a:cs typeface="Arial MT"/>
            </a:endParaRPr>
          </a:p>
          <a:p>
            <a:pPr marL="477520" indent="-464820">
              <a:lnSpc>
                <a:spcPct val="100000"/>
              </a:lnSpc>
              <a:spcBef>
                <a:spcPts val="409"/>
              </a:spcBef>
              <a:buFont typeface="Wingdings"/>
              <a:buChar char=""/>
              <a:tabLst>
                <a:tab pos="476884" algn="l"/>
                <a:tab pos="477520" algn="l"/>
              </a:tabLst>
            </a:pP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BM</a:t>
            </a:r>
            <a:r>
              <a:rPr dirty="0" sz="1600" spc="-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Practice</a:t>
            </a:r>
            <a:r>
              <a:rPr dirty="0" sz="1600" spc="-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provides:</a:t>
            </a:r>
            <a:endParaRPr sz="1600">
              <a:latin typeface="Arial MT"/>
              <a:cs typeface="Arial MT"/>
            </a:endParaRPr>
          </a:p>
          <a:p>
            <a:pPr lvl="1" marL="927100" indent="-335915">
              <a:lnSpc>
                <a:spcPct val="100000"/>
              </a:lnSpc>
              <a:spcBef>
                <a:spcPts val="405"/>
              </a:spcBef>
              <a:buFont typeface="Wingdings"/>
              <a:buChar char=""/>
              <a:tabLst>
                <a:tab pos="926465" algn="l"/>
                <a:tab pos="927735" algn="l"/>
              </a:tabLst>
            </a:pP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Purpose</a:t>
            </a:r>
            <a:endParaRPr sz="1600">
              <a:latin typeface="Arial MT"/>
              <a:cs typeface="Arial MT"/>
            </a:endParaRPr>
          </a:p>
          <a:p>
            <a:pPr lvl="1" marL="927100" indent="-335915">
              <a:lnSpc>
                <a:spcPct val="100000"/>
              </a:lnSpc>
              <a:spcBef>
                <a:spcPts val="409"/>
              </a:spcBef>
              <a:buFont typeface="Wingdings"/>
              <a:buChar char=""/>
              <a:tabLst>
                <a:tab pos="926465" algn="l"/>
                <a:tab pos="927735" algn="l"/>
              </a:tabLst>
            </a:pP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Step-by-step</a:t>
            </a:r>
            <a:r>
              <a:rPr dirty="0" sz="1600" spc="4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preparation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instructions</a:t>
            </a:r>
            <a:endParaRPr sz="1600">
              <a:latin typeface="Arial MT"/>
              <a:cs typeface="Arial MT"/>
            </a:endParaRPr>
          </a:p>
          <a:p>
            <a:pPr lvl="1" marL="927100" indent="-335915">
              <a:lnSpc>
                <a:spcPct val="100000"/>
              </a:lnSpc>
              <a:spcBef>
                <a:spcPts val="409"/>
              </a:spcBef>
              <a:buFont typeface="Wingdings"/>
              <a:buChar char=""/>
              <a:tabLst>
                <a:tab pos="926465" algn="l"/>
                <a:tab pos="927735" algn="l"/>
              </a:tabLst>
            </a:pP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References</a:t>
            </a:r>
            <a:r>
              <a:rPr dirty="0" sz="1600" spc="2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to</a:t>
            </a:r>
            <a:r>
              <a:rPr dirty="0" sz="1600" spc="2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Functional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003D51"/>
                </a:solidFill>
                <a:latin typeface="Arial MT"/>
                <a:cs typeface="Arial MT"/>
              </a:rPr>
              <a:t>policy,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support</a:t>
            </a:r>
            <a:r>
              <a:rPr dirty="0" sz="1600" spc="3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documentation,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and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regulations</a:t>
            </a:r>
            <a:endParaRPr sz="1600">
              <a:latin typeface="Arial MT"/>
              <a:cs typeface="Arial MT"/>
            </a:endParaRPr>
          </a:p>
          <a:p>
            <a:pPr lvl="1" marL="927100" indent="-335915">
              <a:lnSpc>
                <a:spcPct val="100000"/>
              </a:lnSpc>
              <a:spcBef>
                <a:spcPts val="409"/>
              </a:spcBef>
              <a:buFont typeface="Wingdings"/>
              <a:buChar char=""/>
              <a:tabLst>
                <a:tab pos="926465" algn="l"/>
                <a:tab pos="927735" algn="l"/>
              </a:tabLst>
            </a:pP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Completed examples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of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forms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and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templates</a:t>
            </a:r>
            <a:endParaRPr sz="1600">
              <a:latin typeface="Arial MT"/>
              <a:cs typeface="Arial MT"/>
            </a:endParaRPr>
          </a:p>
          <a:p>
            <a:pPr marL="477520" indent="-464820">
              <a:lnSpc>
                <a:spcPct val="100000"/>
              </a:lnSpc>
              <a:spcBef>
                <a:spcPts val="405"/>
              </a:spcBef>
              <a:buFont typeface="Wingdings"/>
              <a:buChar char=""/>
              <a:tabLst>
                <a:tab pos="476884" algn="l"/>
                <a:tab pos="477520" algn="l"/>
              </a:tabLst>
            </a:pP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Bombardier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Manuals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are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repository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of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design</a:t>
            </a:r>
            <a:r>
              <a:rPr dirty="0" sz="1600" spc="-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knowledge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and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best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practices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"/>
            </a:pPr>
            <a:endParaRPr sz="2000">
              <a:latin typeface="Arial MT"/>
              <a:cs typeface="Arial MT"/>
            </a:endParaRPr>
          </a:p>
          <a:p>
            <a:pPr marL="477520" marR="436880" indent="-464820">
              <a:lnSpc>
                <a:spcPts val="1730"/>
              </a:lnSpc>
              <a:buFont typeface="Wingdings"/>
              <a:buChar char=""/>
              <a:tabLst>
                <a:tab pos="476884" algn="l"/>
                <a:tab pos="477520" algn="l"/>
              </a:tabLst>
            </a:pP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BM</a:t>
            </a:r>
            <a:r>
              <a:rPr dirty="0" sz="16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Champions</a:t>
            </a:r>
            <a:r>
              <a:rPr dirty="0" sz="1600" spc="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are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responsible for</a:t>
            </a:r>
            <a:r>
              <a:rPr dirty="0" sz="1600" spc="2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material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available</a:t>
            </a:r>
            <a:r>
              <a:rPr dirty="0" sz="1600" spc="-3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within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their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respective </a:t>
            </a:r>
            <a:r>
              <a:rPr dirty="0" sz="1600" spc="-43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volume(s)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34" y="180847"/>
            <a:ext cx="73177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BM</a:t>
            </a:r>
            <a:r>
              <a:rPr dirty="0" spc="-35"/>
              <a:t> </a:t>
            </a:r>
            <a:r>
              <a:rPr dirty="0"/>
              <a:t>Practice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Procedures</a:t>
            </a:r>
            <a:r>
              <a:rPr dirty="0" spc="-25"/>
              <a:t> </a:t>
            </a:r>
            <a:r>
              <a:rPr dirty="0"/>
              <a:t>(continued)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58456" y="272795"/>
            <a:ext cx="1161415" cy="974090"/>
            <a:chOff x="7458456" y="272795"/>
            <a:chExt cx="1161415" cy="974090"/>
          </a:xfrm>
        </p:grpSpPr>
        <p:sp>
          <p:nvSpPr>
            <p:cNvPr id="4" name="object 4"/>
            <p:cNvSpPr/>
            <p:nvPr/>
          </p:nvSpPr>
          <p:spPr>
            <a:xfrm>
              <a:off x="7759446" y="759713"/>
              <a:ext cx="559435" cy="467995"/>
            </a:xfrm>
            <a:custGeom>
              <a:avLst/>
              <a:gdLst/>
              <a:ahLst/>
              <a:cxnLst/>
              <a:rect l="l" t="t" r="r" b="b"/>
              <a:pathLst>
                <a:path w="559434" h="467994">
                  <a:moveTo>
                    <a:pt x="559307" y="0"/>
                  </a:moveTo>
                  <a:lnTo>
                    <a:pt x="0" y="0"/>
                  </a:lnTo>
                  <a:lnTo>
                    <a:pt x="279653" y="467868"/>
                  </a:lnTo>
                  <a:lnTo>
                    <a:pt x="559307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759446" y="759713"/>
              <a:ext cx="559435" cy="467995"/>
            </a:xfrm>
            <a:custGeom>
              <a:avLst/>
              <a:gdLst/>
              <a:ahLst/>
              <a:cxnLst/>
              <a:rect l="l" t="t" r="r" b="b"/>
              <a:pathLst>
                <a:path w="559434" h="467994">
                  <a:moveTo>
                    <a:pt x="559307" y="0"/>
                  </a:moveTo>
                  <a:lnTo>
                    <a:pt x="279653" y="467868"/>
                  </a:lnTo>
                  <a:lnTo>
                    <a:pt x="0" y="0"/>
                  </a:lnTo>
                  <a:lnTo>
                    <a:pt x="559307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759446" y="291845"/>
              <a:ext cx="559435" cy="467995"/>
            </a:xfrm>
            <a:custGeom>
              <a:avLst/>
              <a:gdLst/>
              <a:ahLst/>
              <a:cxnLst/>
              <a:rect l="l" t="t" r="r" b="b"/>
              <a:pathLst>
                <a:path w="559434" h="467995">
                  <a:moveTo>
                    <a:pt x="279653" y="0"/>
                  </a:moveTo>
                  <a:lnTo>
                    <a:pt x="0" y="467867"/>
                  </a:lnTo>
                  <a:lnTo>
                    <a:pt x="559307" y="467867"/>
                  </a:lnTo>
                  <a:lnTo>
                    <a:pt x="279653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59446" y="291845"/>
              <a:ext cx="559435" cy="467995"/>
            </a:xfrm>
            <a:custGeom>
              <a:avLst/>
              <a:gdLst/>
              <a:ahLst/>
              <a:cxnLst/>
              <a:rect l="l" t="t" r="r" b="b"/>
              <a:pathLst>
                <a:path w="559434" h="467995">
                  <a:moveTo>
                    <a:pt x="0" y="467867"/>
                  </a:moveTo>
                  <a:lnTo>
                    <a:pt x="279653" y="0"/>
                  </a:lnTo>
                  <a:lnTo>
                    <a:pt x="559307" y="467867"/>
                  </a:lnTo>
                  <a:lnTo>
                    <a:pt x="0" y="467867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477506" y="759713"/>
              <a:ext cx="562610" cy="467995"/>
            </a:xfrm>
            <a:custGeom>
              <a:avLst/>
              <a:gdLst/>
              <a:ahLst/>
              <a:cxnLst/>
              <a:rect l="l" t="t" r="r" b="b"/>
              <a:pathLst>
                <a:path w="562609" h="467994">
                  <a:moveTo>
                    <a:pt x="281177" y="0"/>
                  </a:moveTo>
                  <a:lnTo>
                    <a:pt x="0" y="467868"/>
                  </a:lnTo>
                  <a:lnTo>
                    <a:pt x="562355" y="467868"/>
                  </a:lnTo>
                  <a:lnTo>
                    <a:pt x="281177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477506" y="759713"/>
              <a:ext cx="562610" cy="467995"/>
            </a:xfrm>
            <a:custGeom>
              <a:avLst/>
              <a:gdLst/>
              <a:ahLst/>
              <a:cxnLst/>
              <a:rect l="l" t="t" r="r" b="b"/>
              <a:pathLst>
                <a:path w="562609" h="467994">
                  <a:moveTo>
                    <a:pt x="0" y="467868"/>
                  </a:moveTo>
                  <a:lnTo>
                    <a:pt x="281177" y="0"/>
                  </a:lnTo>
                  <a:lnTo>
                    <a:pt x="562355" y="467868"/>
                  </a:lnTo>
                  <a:lnTo>
                    <a:pt x="0" y="46786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039862" y="759713"/>
              <a:ext cx="561340" cy="467995"/>
            </a:xfrm>
            <a:custGeom>
              <a:avLst/>
              <a:gdLst/>
              <a:ahLst/>
              <a:cxnLst/>
              <a:rect l="l" t="t" r="r" b="b"/>
              <a:pathLst>
                <a:path w="561340" h="467994">
                  <a:moveTo>
                    <a:pt x="280416" y="0"/>
                  </a:moveTo>
                  <a:lnTo>
                    <a:pt x="0" y="467868"/>
                  </a:lnTo>
                  <a:lnTo>
                    <a:pt x="560832" y="467868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039862" y="759713"/>
              <a:ext cx="561340" cy="467995"/>
            </a:xfrm>
            <a:custGeom>
              <a:avLst/>
              <a:gdLst/>
              <a:ahLst/>
              <a:cxnLst/>
              <a:rect l="l" t="t" r="r" b="b"/>
              <a:pathLst>
                <a:path w="561340" h="467994">
                  <a:moveTo>
                    <a:pt x="0" y="467868"/>
                  </a:moveTo>
                  <a:lnTo>
                    <a:pt x="280416" y="0"/>
                  </a:lnTo>
                  <a:lnTo>
                    <a:pt x="560832" y="467868"/>
                  </a:lnTo>
                  <a:lnTo>
                    <a:pt x="0" y="46786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8183371" y="974216"/>
            <a:ext cx="3016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BM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41119" y="950975"/>
            <a:ext cx="5491480" cy="5021580"/>
            <a:chOff x="1341119" y="950975"/>
            <a:chExt cx="5491480" cy="502158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3859" y="2624569"/>
              <a:ext cx="2577074" cy="329627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056887" y="2383536"/>
              <a:ext cx="2771140" cy="3584575"/>
            </a:xfrm>
            <a:custGeom>
              <a:avLst/>
              <a:gdLst/>
              <a:ahLst/>
              <a:cxnLst/>
              <a:rect l="l" t="t" r="r" b="b"/>
              <a:pathLst>
                <a:path w="2771140" h="3584575">
                  <a:moveTo>
                    <a:pt x="0" y="3584448"/>
                  </a:moveTo>
                  <a:lnTo>
                    <a:pt x="2770632" y="3584448"/>
                  </a:lnTo>
                  <a:lnTo>
                    <a:pt x="2770632" y="0"/>
                  </a:lnTo>
                  <a:lnTo>
                    <a:pt x="0" y="0"/>
                  </a:lnTo>
                  <a:lnTo>
                    <a:pt x="0" y="358444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4303" y="1818131"/>
              <a:ext cx="2769107" cy="359206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189731" y="1813559"/>
              <a:ext cx="2778760" cy="3601720"/>
            </a:xfrm>
            <a:custGeom>
              <a:avLst/>
              <a:gdLst/>
              <a:ahLst/>
              <a:cxnLst/>
              <a:rect l="l" t="t" r="r" b="b"/>
              <a:pathLst>
                <a:path w="2778760" h="3601720">
                  <a:moveTo>
                    <a:pt x="0" y="3601212"/>
                  </a:moveTo>
                  <a:lnTo>
                    <a:pt x="2778251" y="3601212"/>
                  </a:lnTo>
                  <a:lnTo>
                    <a:pt x="2778251" y="0"/>
                  </a:lnTo>
                  <a:lnTo>
                    <a:pt x="0" y="0"/>
                  </a:lnTo>
                  <a:lnTo>
                    <a:pt x="0" y="360121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0195" y="1388363"/>
              <a:ext cx="2756916" cy="35814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325623" y="1383791"/>
              <a:ext cx="2766060" cy="3590925"/>
            </a:xfrm>
            <a:custGeom>
              <a:avLst/>
              <a:gdLst/>
              <a:ahLst/>
              <a:cxnLst/>
              <a:rect l="l" t="t" r="r" b="b"/>
              <a:pathLst>
                <a:path w="2766060" h="3590925">
                  <a:moveTo>
                    <a:pt x="0" y="3590544"/>
                  </a:moveTo>
                  <a:lnTo>
                    <a:pt x="2766060" y="3590544"/>
                  </a:lnTo>
                  <a:lnTo>
                    <a:pt x="2766060" y="0"/>
                  </a:lnTo>
                  <a:lnTo>
                    <a:pt x="0" y="0"/>
                  </a:lnTo>
                  <a:lnTo>
                    <a:pt x="0" y="35905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0263" y="960119"/>
              <a:ext cx="2769108" cy="35814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345691" y="955547"/>
              <a:ext cx="2778760" cy="3590925"/>
            </a:xfrm>
            <a:custGeom>
              <a:avLst/>
              <a:gdLst/>
              <a:ahLst/>
              <a:cxnLst/>
              <a:rect l="l" t="t" r="r" b="b"/>
              <a:pathLst>
                <a:path w="2778760" h="3590925">
                  <a:moveTo>
                    <a:pt x="0" y="3590544"/>
                  </a:moveTo>
                  <a:lnTo>
                    <a:pt x="2778252" y="3590544"/>
                  </a:lnTo>
                  <a:lnTo>
                    <a:pt x="2778252" y="0"/>
                  </a:lnTo>
                  <a:lnTo>
                    <a:pt x="0" y="0"/>
                  </a:lnTo>
                  <a:lnTo>
                    <a:pt x="0" y="35905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34" y="180847"/>
            <a:ext cx="39998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BM</a:t>
            </a:r>
            <a:r>
              <a:rPr dirty="0" spc="-55"/>
              <a:t> </a:t>
            </a:r>
            <a:r>
              <a:rPr dirty="0"/>
              <a:t>Practice</a:t>
            </a:r>
            <a:r>
              <a:rPr dirty="0" spc="-45"/>
              <a:t> </a:t>
            </a:r>
            <a:r>
              <a:rPr dirty="0" spc="-5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339" y="1037455"/>
            <a:ext cx="5402580" cy="25882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477520" indent="-464820">
              <a:lnSpc>
                <a:spcPct val="100000"/>
              </a:lnSpc>
              <a:spcBef>
                <a:spcPts val="434"/>
              </a:spcBef>
              <a:buFont typeface="Wingdings"/>
              <a:buChar char=""/>
              <a:tabLst>
                <a:tab pos="477520" algn="l"/>
              </a:tabLst>
            </a:pPr>
            <a:r>
              <a:rPr dirty="0" sz="3200" spc="-5">
                <a:solidFill>
                  <a:srgbClr val="003D51"/>
                </a:solidFill>
                <a:latin typeface="Arial MT"/>
                <a:cs typeface="Arial MT"/>
              </a:rPr>
              <a:t>BM40</a:t>
            </a:r>
            <a:r>
              <a:rPr dirty="0" sz="3200" spc="-3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003D51"/>
                </a:solidFill>
                <a:latin typeface="Arial MT"/>
                <a:cs typeface="Arial MT"/>
              </a:rPr>
              <a:t>–</a:t>
            </a:r>
            <a:r>
              <a:rPr dirty="0" sz="3200" spc="-3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3200" spc="-10">
                <a:solidFill>
                  <a:srgbClr val="003D51"/>
                </a:solidFill>
                <a:latin typeface="Arial MT"/>
                <a:cs typeface="Arial MT"/>
              </a:rPr>
              <a:t>Manual</a:t>
            </a:r>
            <a:endParaRPr sz="3200">
              <a:latin typeface="Arial MT"/>
              <a:cs typeface="Arial MT"/>
            </a:endParaRPr>
          </a:p>
          <a:p>
            <a:pPr lvl="1" marL="838200" indent="-466725">
              <a:lnSpc>
                <a:spcPct val="100000"/>
              </a:lnSpc>
              <a:spcBef>
                <a:spcPts val="280"/>
              </a:spcBef>
              <a:buFont typeface="Wingdings"/>
              <a:buChar char=""/>
              <a:tabLst>
                <a:tab pos="838200" algn="l"/>
                <a:tab pos="838835" algn="l"/>
              </a:tabLst>
            </a:pPr>
            <a:r>
              <a:rPr dirty="0" sz="2800" spc="-5">
                <a:solidFill>
                  <a:srgbClr val="003D51"/>
                </a:solidFill>
                <a:latin typeface="Arial MT"/>
                <a:cs typeface="Arial MT"/>
              </a:rPr>
              <a:t>BM4050 –</a:t>
            </a:r>
            <a:r>
              <a:rPr dirty="0" sz="2800" spc="-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2800" spc="-25">
                <a:solidFill>
                  <a:srgbClr val="003D51"/>
                </a:solidFill>
                <a:latin typeface="Arial MT"/>
                <a:cs typeface="Arial MT"/>
              </a:rPr>
              <a:t>Volume*</a:t>
            </a:r>
            <a:endParaRPr sz="2800">
              <a:latin typeface="Arial MT"/>
              <a:cs typeface="Arial MT"/>
            </a:endParaRPr>
          </a:p>
          <a:p>
            <a:pPr lvl="2" marL="1198245" indent="-465455">
              <a:lnSpc>
                <a:spcPct val="100000"/>
              </a:lnSpc>
              <a:spcBef>
                <a:spcPts val="330"/>
              </a:spcBef>
              <a:buFont typeface="Wingdings"/>
              <a:buChar char=""/>
              <a:tabLst>
                <a:tab pos="1198245" algn="l"/>
                <a:tab pos="1198880" algn="l"/>
              </a:tabLst>
            </a:pPr>
            <a:r>
              <a:rPr dirty="0" sz="2400" spc="-5">
                <a:solidFill>
                  <a:srgbClr val="003D51"/>
                </a:solidFill>
                <a:latin typeface="Arial MT"/>
                <a:cs typeface="Arial MT"/>
              </a:rPr>
              <a:t>BM4050.01</a:t>
            </a:r>
            <a:r>
              <a:rPr dirty="0" sz="2400">
                <a:solidFill>
                  <a:srgbClr val="003D51"/>
                </a:solidFill>
                <a:latin typeface="Arial MT"/>
                <a:cs typeface="Arial MT"/>
              </a:rPr>
              <a:t> –</a:t>
            </a:r>
            <a:r>
              <a:rPr dirty="0" sz="2400" spc="-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3D51"/>
                </a:solidFill>
                <a:latin typeface="Arial MT"/>
                <a:cs typeface="Arial MT"/>
              </a:rPr>
              <a:t>Chapter</a:t>
            </a:r>
            <a:endParaRPr sz="2400">
              <a:latin typeface="Arial MT"/>
              <a:cs typeface="Arial MT"/>
            </a:endParaRPr>
          </a:p>
          <a:p>
            <a:pPr lvl="3" marL="1558290" indent="-466090">
              <a:lnSpc>
                <a:spcPct val="100000"/>
              </a:lnSpc>
              <a:spcBef>
                <a:spcPts val="310"/>
              </a:spcBef>
              <a:buFont typeface="Wingdings"/>
              <a:buChar char=""/>
              <a:tabLst>
                <a:tab pos="1557655" algn="l"/>
                <a:tab pos="1558925" algn="l"/>
              </a:tabLst>
            </a:pPr>
            <a:r>
              <a:rPr dirty="0" sz="2400" spc="-5">
                <a:solidFill>
                  <a:srgbClr val="003D51"/>
                </a:solidFill>
                <a:latin typeface="Arial MT"/>
                <a:cs typeface="Arial MT"/>
              </a:rPr>
              <a:t>BM4050.01.01</a:t>
            </a:r>
            <a:r>
              <a:rPr dirty="0" sz="24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3D51"/>
                </a:solidFill>
                <a:latin typeface="Arial MT"/>
                <a:cs typeface="Arial MT"/>
              </a:rPr>
              <a:t>–</a:t>
            </a:r>
            <a:r>
              <a:rPr dirty="0" sz="2400" spc="-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003D51"/>
                </a:solidFill>
                <a:latin typeface="Arial MT"/>
                <a:cs typeface="Arial MT"/>
              </a:rPr>
              <a:t>Section</a:t>
            </a:r>
            <a:endParaRPr sz="2400">
              <a:latin typeface="Arial MT"/>
              <a:cs typeface="Arial MT"/>
            </a:endParaRPr>
          </a:p>
          <a:p>
            <a:pPr lvl="3">
              <a:lnSpc>
                <a:spcPct val="100000"/>
              </a:lnSpc>
              <a:spcBef>
                <a:spcPts val="50"/>
              </a:spcBef>
              <a:buClr>
                <a:srgbClr val="003D51"/>
              </a:buClr>
              <a:buFont typeface="Wingdings"/>
              <a:buChar char=""/>
            </a:pPr>
            <a:endParaRPr sz="3050">
              <a:latin typeface="Arial MT"/>
              <a:cs typeface="Arial MT"/>
            </a:endParaRPr>
          </a:p>
          <a:p>
            <a:pPr lvl="4" marL="2184400" indent="-465455">
              <a:lnSpc>
                <a:spcPct val="100000"/>
              </a:lnSpc>
              <a:buFont typeface="Wingdings"/>
              <a:buChar char=""/>
              <a:tabLst>
                <a:tab pos="2184400" algn="l"/>
                <a:tab pos="2185035" algn="l"/>
              </a:tabLst>
            </a:pP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BM4050.01.01.01</a:t>
            </a:r>
            <a:r>
              <a:rPr dirty="0" sz="2000" spc="-8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–</a:t>
            </a:r>
            <a:r>
              <a:rPr dirty="0" sz="20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FF0000"/>
                </a:solidFill>
                <a:latin typeface="Arial MT"/>
                <a:cs typeface="Arial MT"/>
              </a:rPr>
              <a:t>Practice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2147" y="4696714"/>
            <a:ext cx="65557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3D51"/>
                </a:solidFill>
                <a:latin typeface="Arial MT"/>
                <a:cs typeface="Arial MT"/>
              </a:rPr>
              <a:t>*Note:</a:t>
            </a:r>
            <a:r>
              <a:rPr dirty="0" sz="2000" spc="-4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3D51"/>
                </a:solidFill>
                <a:latin typeface="Arial MT"/>
                <a:cs typeface="Arial MT"/>
              </a:rPr>
              <a:t>BM</a:t>
            </a:r>
            <a:r>
              <a:rPr dirty="0" sz="2000" spc="-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3D51"/>
                </a:solidFill>
                <a:latin typeface="Arial MT"/>
                <a:cs typeface="Arial MT"/>
              </a:rPr>
              <a:t>Champions</a:t>
            </a:r>
            <a:r>
              <a:rPr dirty="0" sz="2000" spc="-2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3D51"/>
                </a:solidFill>
                <a:latin typeface="Arial MT"/>
                <a:cs typeface="Arial MT"/>
              </a:rPr>
              <a:t>are</a:t>
            </a:r>
            <a:r>
              <a:rPr dirty="0" sz="2000" spc="-3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3D51"/>
                </a:solidFill>
                <a:latin typeface="Arial MT"/>
                <a:cs typeface="Arial MT"/>
              </a:rPr>
              <a:t>responsible</a:t>
            </a:r>
            <a:r>
              <a:rPr dirty="0" sz="2000" spc="-4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3D51"/>
                </a:solidFill>
                <a:latin typeface="Arial MT"/>
                <a:cs typeface="Arial MT"/>
              </a:rPr>
              <a:t>at</a:t>
            </a:r>
            <a:r>
              <a:rPr dirty="0" sz="2000" spc="-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003D51"/>
                </a:solidFill>
                <a:latin typeface="Arial MT"/>
                <a:cs typeface="Arial MT"/>
              </a:rPr>
              <a:t> Volume</a:t>
            </a:r>
            <a:r>
              <a:rPr dirty="0" sz="2000" spc="-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3D51"/>
                </a:solidFill>
                <a:latin typeface="Arial MT"/>
                <a:cs typeface="Arial MT"/>
              </a:rPr>
              <a:t>level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58456" y="272795"/>
            <a:ext cx="1161415" cy="974090"/>
            <a:chOff x="7458456" y="272795"/>
            <a:chExt cx="1161415" cy="974090"/>
          </a:xfrm>
        </p:grpSpPr>
        <p:sp>
          <p:nvSpPr>
            <p:cNvPr id="6" name="object 6"/>
            <p:cNvSpPr/>
            <p:nvPr/>
          </p:nvSpPr>
          <p:spPr>
            <a:xfrm>
              <a:off x="7759446" y="759713"/>
              <a:ext cx="559435" cy="467995"/>
            </a:xfrm>
            <a:custGeom>
              <a:avLst/>
              <a:gdLst/>
              <a:ahLst/>
              <a:cxnLst/>
              <a:rect l="l" t="t" r="r" b="b"/>
              <a:pathLst>
                <a:path w="559434" h="467994">
                  <a:moveTo>
                    <a:pt x="559307" y="0"/>
                  </a:moveTo>
                  <a:lnTo>
                    <a:pt x="0" y="0"/>
                  </a:lnTo>
                  <a:lnTo>
                    <a:pt x="279653" y="467868"/>
                  </a:lnTo>
                  <a:lnTo>
                    <a:pt x="559307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759446" y="759713"/>
              <a:ext cx="559435" cy="467995"/>
            </a:xfrm>
            <a:custGeom>
              <a:avLst/>
              <a:gdLst/>
              <a:ahLst/>
              <a:cxnLst/>
              <a:rect l="l" t="t" r="r" b="b"/>
              <a:pathLst>
                <a:path w="559434" h="467994">
                  <a:moveTo>
                    <a:pt x="559307" y="0"/>
                  </a:moveTo>
                  <a:lnTo>
                    <a:pt x="279653" y="467868"/>
                  </a:lnTo>
                  <a:lnTo>
                    <a:pt x="0" y="0"/>
                  </a:lnTo>
                  <a:lnTo>
                    <a:pt x="559307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759446" y="291845"/>
              <a:ext cx="559435" cy="467995"/>
            </a:xfrm>
            <a:custGeom>
              <a:avLst/>
              <a:gdLst/>
              <a:ahLst/>
              <a:cxnLst/>
              <a:rect l="l" t="t" r="r" b="b"/>
              <a:pathLst>
                <a:path w="559434" h="467995">
                  <a:moveTo>
                    <a:pt x="279653" y="0"/>
                  </a:moveTo>
                  <a:lnTo>
                    <a:pt x="0" y="467867"/>
                  </a:lnTo>
                  <a:lnTo>
                    <a:pt x="559307" y="467867"/>
                  </a:lnTo>
                  <a:lnTo>
                    <a:pt x="279653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759446" y="291845"/>
              <a:ext cx="559435" cy="467995"/>
            </a:xfrm>
            <a:custGeom>
              <a:avLst/>
              <a:gdLst/>
              <a:ahLst/>
              <a:cxnLst/>
              <a:rect l="l" t="t" r="r" b="b"/>
              <a:pathLst>
                <a:path w="559434" h="467995">
                  <a:moveTo>
                    <a:pt x="0" y="467867"/>
                  </a:moveTo>
                  <a:lnTo>
                    <a:pt x="279653" y="0"/>
                  </a:lnTo>
                  <a:lnTo>
                    <a:pt x="559307" y="467867"/>
                  </a:lnTo>
                  <a:lnTo>
                    <a:pt x="0" y="467867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77506" y="759713"/>
              <a:ext cx="562610" cy="467995"/>
            </a:xfrm>
            <a:custGeom>
              <a:avLst/>
              <a:gdLst/>
              <a:ahLst/>
              <a:cxnLst/>
              <a:rect l="l" t="t" r="r" b="b"/>
              <a:pathLst>
                <a:path w="562609" h="467994">
                  <a:moveTo>
                    <a:pt x="281177" y="0"/>
                  </a:moveTo>
                  <a:lnTo>
                    <a:pt x="0" y="467868"/>
                  </a:lnTo>
                  <a:lnTo>
                    <a:pt x="562355" y="467868"/>
                  </a:lnTo>
                  <a:lnTo>
                    <a:pt x="281177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477506" y="759713"/>
              <a:ext cx="562610" cy="467995"/>
            </a:xfrm>
            <a:custGeom>
              <a:avLst/>
              <a:gdLst/>
              <a:ahLst/>
              <a:cxnLst/>
              <a:rect l="l" t="t" r="r" b="b"/>
              <a:pathLst>
                <a:path w="562609" h="467994">
                  <a:moveTo>
                    <a:pt x="0" y="467868"/>
                  </a:moveTo>
                  <a:lnTo>
                    <a:pt x="281177" y="0"/>
                  </a:lnTo>
                  <a:lnTo>
                    <a:pt x="562355" y="467868"/>
                  </a:lnTo>
                  <a:lnTo>
                    <a:pt x="0" y="46786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039862" y="759713"/>
              <a:ext cx="561340" cy="467995"/>
            </a:xfrm>
            <a:custGeom>
              <a:avLst/>
              <a:gdLst/>
              <a:ahLst/>
              <a:cxnLst/>
              <a:rect l="l" t="t" r="r" b="b"/>
              <a:pathLst>
                <a:path w="561340" h="467994">
                  <a:moveTo>
                    <a:pt x="280416" y="0"/>
                  </a:moveTo>
                  <a:lnTo>
                    <a:pt x="0" y="467868"/>
                  </a:lnTo>
                  <a:lnTo>
                    <a:pt x="560832" y="467868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039862" y="759713"/>
              <a:ext cx="561340" cy="467995"/>
            </a:xfrm>
            <a:custGeom>
              <a:avLst/>
              <a:gdLst/>
              <a:ahLst/>
              <a:cxnLst/>
              <a:rect l="l" t="t" r="r" b="b"/>
              <a:pathLst>
                <a:path w="561340" h="467994">
                  <a:moveTo>
                    <a:pt x="0" y="467868"/>
                  </a:moveTo>
                  <a:lnTo>
                    <a:pt x="280416" y="0"/>
                  </a:lnTo>
                  <a:lnTo>
                    <a:pt x="560832" y="467868"/>
                  </a:lnTo>
                  <a:lnTo>
                    <a:pt x="0" y="46786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183371" y="974216"/>
            <a:ext cx="3016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BM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238" y="3141979"/>
            <a:ext cx="935481" cy="1001776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34" y="180847"/>
            <a:ext cx="22358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BES</a:t>
            </a:r>
            <a:r>
              <a:rPr dirty="0" spc="-90"/>
              <a:t> </a:t>
            </a:r>
            <a:r>
              <a:rPr dirty="0"/>
              <a:t>History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034" y="1145286"/>
            <a:ext cx="6347460" cy="24822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2405" indent="-180340">
              <a:lnSpc>
                <a:spcPts val="1825"/>
              </a:lnSpc>
              <a:spcBef>
                <a:spcPts val="95"/>
              </a:spcBef>
              <a:buChar char="•"/>
              <a:tabLst>
                <a:tab pos="193040" algn="l"/>
              </a:tabLst>
            </a:pP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Executive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Vice-President</a:t>
            </a:r>
            <a:r>
              <a:rPr dirty="0" sz="1600" spc="-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Engineering and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Product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Development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25"/>
              </a:lnSpc>
            </a:pP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launched BES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in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1995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after</a:t>
            </a:r>
            <a:r>
              <a:rPr dirty="0" sz="1600" spc="2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acquisition</a:t>
            </a:r>
            <a:r>
              <a:rPr dirty="0" sz="1600" spc="-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of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4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aerospace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companies:</a:t>
            </a:r>
            <a:endParaRPr sz="16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409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Canadair</a:t>
            </a:r>
            <a:r>
              <a:rPr dirty="0" sz="1600" spc="-3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(1986)</a:t>
            </a:r>
            <a:endParaRPr sz="16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40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Shorts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Brothers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(1989)</a:t>
            </a:r>
            <a:endParaRPr sz="16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409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Learjet</a:t>
            </a:r>
            <a:r>
              <a:rPr dirty="0" sz="1600" spc="-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(1990)</a:t>
            </a:r>
            <a:endParaRPr sz="16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409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DeHavilland</a:t>
            </a:r>
            <a:r>
              <a:rPr dirty="0" sz="1600" spc="-5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(1992)</a:t>
            </a:r>
            <a:endParaRPr sz="1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03D51"/>
              </a:buClr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12700" marR="169545">
              <a:lnSpc>
                <a:spcPts val="1730"/>
              </a:lnSpc>
              <a:buChar char="•"/>
              <a:tabLst>
                <a:tab pos="193040" algn="l"/>
              </a:tabLst>
            </a:pP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Mandate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to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harmonize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four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sites’</a:t>
            </a:r>
            <a:r>
              <a:rPr dirty="0" sz="1600" spc="-7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3D51"/>
                </a:solidFill>
                <a:latin typeface="Arial MT"/>
                <a:cs typeface="Arial MT"/>
              </a:rPr>
              <a:t>engineering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 systems</a:t>
            </a:r>
            <a:r>
              <a:rPr dirty="0" sz="1600" spc="3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into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3D51"/>
                </a:solidFill>
                <a:latin typeface="Arial MT"/>
                <a:cs typeface="Arial MT"/>
              </a:rPr>
              <a:t>one </a:t>
            </a:r>
            <a:r>
              <a:rPr dirty="0" sz="1600" spc="-43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common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3D51"/>
                </a:solidFill>
                <a:latin typeface="Arial MT"/>
                <a:cs typeface="Arial MT"/>
              </a:rPr>
              <a:t>system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to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reflect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best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practices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2691" y="2061511"/>
            <a:ext cx="732852" cy="1397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4600" y="2057400"/>
            <a:ext cx="755903" cy="360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8593" y="2362200"/>
            <a:ext cx="661394" cy="609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72200" y="2606039"/>
            <a:ext cx="1764792" cy="3535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7783" y="3796284"/>
            <a:ext cx="2014727" cy="134721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36828" y="5224017"/>
            <a:ext cx="190118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Canadair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Challenger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(CL-600)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14244" y="3791711"/>
            <a:ext cx="1790700" cy="134264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256279" y="5211572"/>
            <a:ext cx="7010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S</a:t>
            </a:r>
            <a:r>
              <a:rPr dirty="0" sz="1100">
                <a:latin typeface="Arial MT"/>
                <a:cs typeface="Arial MT"/>
              </a:rPr>
              <a:t>h</a:t>
            </a:r>
            <a:r>
              <a:rPr dirty="0" sz="1100" spc="-5">
                <a:latin typeface="Arial MT"/>
                <a:cs typeface="Arial MT"/>
              </a:rPr>
              <a:t>o</a:t>
            </a:r>
            <a:r>
              <a:rPr dirty="0" sz="1100">
                <a:latin typeface="Arial MT"/>
                <a:cs typeface="Arial MT"/>
              </a:rPr>
              <a:t>r</a:t>
            </a:r>
            <a:r>
              <a:rPr dirty="0" sz="1100">
                <a:latin typeface="Arial MT"/>
                <a:cs typeface="Arial MT"/>
              </a:rPr>
              <a:t>t</a:t>
            </a:r>
            <a:r>
              <a:rPr dirty="0" sz="1100">
                <a:latin typeface="Arial MT"/>
                <a:cs typeface="Arial MT"/>
              </a:rPr>
              <a:t>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3</a:t>
            </a:r>
            <a:r>
              <a:rPr dirty="0" sz="1100" spc="-5">
                <a:latin typeface="Arial MT"/>
                <a:cs typeface="Arial MT"/>
              </a:rPr>
              <a:t>6</a:t>
            </a:r>
            <a:r>
              <a:rPr dirty="0" sz="1100"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25340" y="3791711"/>
            <a:ext cx="1676400" cy="134112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122545" y="5221985"/>
            <a:ext cx="6464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L</a:t>
            </a:r>
            <a:r>
              <a:rPr dirty="0" sz="1100" spc="-5">
                <a:latin typeface="Arial MT"/>
                <a:cs typeface="Arial MT"/>
              </a:rPr>
              <a:t>e</a:t>
            </a:r>
            <a:r>
              <a:rPr dirty="0" sz="1100">
                <a:latin typeface="Arial MT"/>
                <a:cs typeface="Arial MT"/>
              </a:rPr>
              <a:t>ar</a:t>
            </a:r>
            <a:r>
              <a:rPr dirty="0" sz="1100" spc="5">
                <a:latin typeface="Arial MT"/>
                <a:cs typeface="Arial MT"/>
              </a:rPr>
              <a:t>j</a:t>
            </a:r>
            <a:r>
              <a:rPr dirty="0" sz="1100">
                <a:latin typeface="Arial MT"/>
                <a:cs typeface="Arial MT"/>
              </a:rPr>
              <a:t>et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24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85584" y="5200650"/>
            <a:ext cx="17665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De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Havilland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Beaver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DHC-2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49567" y="3791711"/>
            <a:ext cx="2057399" cy="1336548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BES</a:t>
            </a:r>
            <a:r>
              <a:rPr dirty="0" spc="-50"/>
              <a:t> </a:t>
            </a:r>
            <a:r>
              <a:rPr dirty="0" spc="-5"/>
              <a:t>Key</a:t>
            </a:r>
            <a:r>
              <a:rPr dirty="0" spc="-30"/>
              <a:t> </a:t>
            </a:r>
            <a:r>
              <a:rPr dirty="0" spc="-5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034" y="625934"/>
            <a:ext cx="3848100" cy="499745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200" spc="-5">
                <a:solidFill>
                  <a:srgbClr val="D19000"/>
                </a:solidFill>
                <a:latin typeface="Georgia"/>
                <a:cs typeface="Georgia"/>
              </a:rPr>
              <a:t>(as</a:t>
            </a:r>
            <a:r>
              <a:rPr dirty="0" sz="1200" spc="-40">
                <a:solidFill>
                  <a:srgbClr val="D19000"/>
                </a:solidFill>
                <a:latin typeface="Georgia"/>
                <a:cs typeface="Georgia"/>
              </a:rPr>
              <a:t> </a:t>
            </a:r>
            <a:r>
              <a:rPr dirty="0" sz="1200" spc="-5">
                <a:solidFill>
                  <a:srgbClr val="D19000"/>
                </a:solidFill>
                <a:latin typeface="Georgia"/>
                <a:cs typeface="Georgia"/>
              </a:rPr>
              <a:t>of</a:t>
            </a:r>
            <a:r>
              <a:rPr dirty="0" sz="1200" spc="-15">
                <a:solidFill>
                  <a:srgbClr val="D19000"/>
                </a:solidFill>
                <a:latin typeface="Georgia"/>
                <a:cs typeface="Georgia"/>
              </a:rPr>
              <a:t> </a:t>
            </a:r>
            <a:r>
              <a:rPr dirty="0" sz="1200" spc="-5">
                <a:solidFill>
                  <a:srgbClr val="D19000"/>
                </a:solidFill>
                <a:latin typeface="Georgia"/>
                <a:cs typeface="Georgia"/>
              </a:rPr>
              <a:t>May-2019)</a:t>
            </a:r>
            <a:endParaRPr sz="1200">
              <a:latin typeface="Georgia"/>
              <a:cs typeface="Georgia"/>
            </a:endParaRPr>
          </a:p>
          <a:p>
            <a:pPr marL="284480">
              <a:lnSpc>
                <a:spcPct val="100000"/>
              </a:lnSpc>
              <a:spcBef>
                <a:spcPts val="380"/>
              </a:spcBef>
            </a:pPr>
            <a:r>
              <a:rPr dirty="0" sz="1700" b="1">
                <a:latin typeface="Arial"/>
                <a:cs typeface="Arial"/>
              </a:rPr>
              <a:t>7</a:t>
            </a:r>
            <a:r>
              <a:rPr dirty="0" sz="1700" spc="-35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Phases</a:t>
            </a:r>
            <a:endParaRPr sz="1700">
              <a:latin typeface="Arial"/>
              <a:cs typeface="Arial"/>
            </a:endParaRPr>
          </a:p>
          <a:p>
            <a:pPr marL="284480">
              <a:lnSpc>
                <a:spcPct val="100000"/>
              </a:lnSpc>
              <a:spcBef>
                <a:spcPts val="745"/>
              </a:spcBef>
            </a:pP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Phase:</a:t>
            </a:r>
            <a:r>
              <a:rPr dirty="0" sz="1100" spc="-2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A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significant</a:t>
            </a:r>
            <a:r>
              <a:rPr dirty="0" sz="1100" spc="-3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planned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segment</a:t>
            </a:r>
            <a:r>
              <a:rPr dirty="0" sz="1100" spc="-4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of</a:t>
            </a:r>
            <a:r>
              <a:rPr dirty="0" sz="1100" spc="-2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a</a:t>
            </a:r>
            <a:r>
              <a:rPr dirty="0" sz="1100" spc="-1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program</a:t>
            </a:r>
            <a:endParaRPr sz="1100">
              <a:latin typeface="Arial MT"/>
              <a:cs typeface="Arial MT"/>
            </a:endParaRPr>
          </a:p>
          <a:p>
            <a:pPr marL="284480">
              <a:lnSpc>
                <a:spcPct val="100000"/>
              </a:lnSpc>
              <a:spcBef>
                <a:spcPts val="575"/>
              </a:spcBef>
            </a:pPr>
            <a:r>
              <a:rPr dirty="0" sz="1700" b="1">
                <a:latin typeface="Arial"/>
                <a:cs typeface="Arial"/>
              </a:rPr>
              <a:t>12</a:t>
            </a:r>
            <a:r>
              <a:rPr dirty="0" sz="1700" spc="-4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Milestones</a:t>
            </a:r>
            <a:endParaRPr sz="1700">
              <a:latin typeface="Arial"/>
              <a:cs typeface="Arial"/>
            </a:endParaRPr>
          </a:p>
          <a:p>
            <a:pPr marL="284480" marR="59055">
              <a:lnSpc>
                <a:spcPts val="1060"/>
              </a:lnSpc>
              <a:spcBef>
                <a:spcPts val="1010"/>
              </a:spcBef>
            </a:pP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Milestone: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 A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planned event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at a specific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point in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the </a:t>
            </a:r>
            <a:r>
              <a:rPr dirty="0" sz="1100" spc="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program,</a:t>
            </a:r>
            <a:r>
              <a:rPr dirty="0" sz="1100" spc="-5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that</a:t>
            </a:r>
            <a:r>
              <a:rPr dirty="0" sz="1100" spc="-2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provides</a:t>
            </a:r>
            <a:r>
              <a:rPr dirty="0" sz="1100" spc="1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an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 opportunity</a:t>
            </a:r>
            <a:r>
              <a:rPr dirty="0" sz="1100" spc="-3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to</a:t>
            </a:r>
            <a:r>
              <a:rPr dirty="0" sz="1100" spc="-1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check</a:t>
            </a:r>
            <a:r>
              <a:rPr dirty="0" sz="1100" spc="-1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progress, </a:t>
            </a:r>
            <a:r>
              <a:rPr dirty="0" sz="1100" spc="-29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evaluate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plans,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and</a:t>
            </a:r>
            <a:r>
              <a:rPr dirty="0" sz="1100" spc="-1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5">
                <a:solidFill>
                  <a:srgbClr val="A6A6A6"/>
                </a:solidFill>
                <a:latin typeface="Arial MT"/>
                <a:cs typeface="Arial MT"/>
              </a:rPr>
              <a:t>make</a:t>
            </a:r>
            <a:r>
              <a:rPr dirty="0" sz="1100" spc="-3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go/no</a:t>
            </a:r>
            <a:r>
              <a:rPr dirty="0" sz="1100" spc="-4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5">
                <a:solidFill>
                  <a:srgbClr val="A6A6A6"/>
                </a:solidFill>
                <a:latin typeface="Arial MT"/>
                <a:cs typeface="Arial MT"/>
              </a:rPr>
              <a:t>go</a:t>
            </a:r>
            <a:r>
              <a:rPr dirty="0" sz="1100" spc="-2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decisions</a:t>
            </a:r>
            <a:endParaRPr sz="1100">
              <a:latin typeface="Arial MT"/>
              <a:cs typeface="Arial MT"/>
            </a:endParaRPr>
          </a:p>
          <a:p>
            <a:pPr marL="284480">
              <a:lnSpc>
                <a:spcPct val="100000"/>
              </a:lnSpc>
              <a:spcBef>
                <a:spcPts val="575"/>
              </a:spcBef>
            </a:pPr>
            <a:r>
              <a:rPr dirty="0" sz="1700" b="1">
                <a:latin typeface="Arial"/>
                <a:cs typeface="Arial"/>
              </a:rPr>
              <a:t>1576</a:t>
            </a:r>
            <a:r>
              <a:rPr dirty="0" sz="1700" spc="-30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Deliverables</a:t>
            </a:r>
            <a:endParaRPr sz="1700">
              <a:latin typeface="Arial"/>
              <a:cs typeface="Arial"/>
            </a:endParaRPr>
          </a:p>
          <a:p>
            <a:pPr marL="284480" marR="5080">
              <a:lnSpc>
                <a:spcPct val="80000"/>
              </a:lnSpc>
              <a:spcBef>
                <a:spcPts val="1019"/>
              </a:spcBef>
            </a:pP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Deliverable: Tangible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data or document required by a </a:t>
            </a:r>
            <a:r>
              <a:rPr dirty="0" sz="1100" spc="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Customer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(internal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or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external),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used to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monitor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progress, </a:t>
            </a:r>
            <a:r>
              <a:rPr dirty="0" sz="1100" spc="-30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and</a:t>
            </a:r>
            <a:r>
              <a:rPr dirty="0" sz="1100" spc="-1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adds</a:t>
            </a:r>
            <a:r>
              <a:rPr dirty="0" sz="1100" spc="-1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value</a:t>
            </a:r>
            <a:r>
              <a:rPr dirty="0" sz="1100" spc="1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to</a:t>
            </a:r>
            <a:r>
              <a:rPr dirty="0" sz="1100" spc="-2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the</a:t>
            </a:r>
            <a:r>
              <a:rPr dirty="0" sz="1100" spc="-2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process</a:t>
            </a:r>
            <a:endParaRPr sz="1100">
              <a:latin typeface="Arial MT"/>
              <a:cs typeface="Arial MT"/>
            </a:endParaRPr>
          </a:p>
          <a:p>
            <a:pPr marL="284480">
              <a:lnSpc>
                <a:spcPct val="100000"/>
              </a:lnSpc>
              <a:spcBef>
                <a:spcPts val="580"/>
              </a:spcBef>
            </a:pPr>
            <a:r>
              <a:rPr dirty="0" sz="1700" b="1">
                <a:latin typeface="Arial"/>
                <a:cs typeface="Arial"/>
              </a:rPr>
              <a:t>1022</a:t>
            </a:r>
            <a:r>
              <a:rPr dirty="0" sz="1700" spc="-30" b="1">
                <a:latin typeface="Arial"/>
                <a:cs typeface="Arial"/>
              </a:rPr>
              <a:t> </a:t>
            </a:r>
            <a:r>
              <a:rPr dirty="0" sz="1700" spc="-5" b="1">
                <a:latin typeface="Arial"/>
                <a:cs typeface="Arial"/>
              </a:rPr>
              <a:t>DIDs</a:t>
            </a:r>
            <a:endParaRPr sz="1700">
              <a:latin typeface="Arial"/>
              <a:cs typeface="Arial"/>
            </a:endParaRPr>
          </a:p>
          <a:p>
            <a:pPr marL="284480">
              <a:lnSpc>
                <a:spcPts val="1190"/>
              </a:lnSpc>
              <a:spcBef>
                <a:spcPts val="740"/>
              </a:spcBef>
            </a:pP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Data</a:t>
            </a:r>
            <a:r>
              <a:rPr dirty="0" sz="1100" spc="-1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Item</a:t>
            </a:r>
            <a:r>
              <a:rPr dirty="0" sz="1100" spc="-4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Description</a:t>
            </a:r>
            <a:r>
              <a:rPr dirty="0" sz="1100" spc="-1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(DID):</a:t>
            </a:r>
            <a:r>
              <a:rPr dirty="0" sz="1100" spc="-3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A</a:t>
            </a:r>
            <a:r>
              <a:rPr dirty="0" sz="1100" spc="-1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document</a:t>
            </a:r>
            <a:r>
              <a:rPr dirty="0" sz="1100" spc="-1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that</a:t>
            </a:r>
            <a:r>
              <a:rPr dirty="0" sz="1100" spc="-3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describes</a:t>
            </a:r>
            <a:endParaRPr sz="1100">
              <a:latin typeface="Arial MT"/>
              <a:cs typeface="Arial MT"/>
            </a:endParaRPr>
          </a:p>
          <a:p>
            <a:pPr marL="284480">
              <a:lnSpc>
                <a:spcPts val="1190"/>
              </a:lnSpc>
            </a:pP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a </a:t>
            </a:r>
            <a:r>
              <a:rPr dirty="0" sz="1100" spc="-10">
                <a:solidFill>
                  <a:srgbClr val="A6A6A6"/>
                </a:solidFill>
                <a:latin typeface="Arial MT"/>
                <a:cs typeface="Arial MT"/>
              </a:rPr>
              <a:t>deliverable’s</a:t>
            </a:r>
            <a:r>
              <a:rPr dirty="0" sz="1100" spc="4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purpose, content,</a:t>
            </a:r>
            <a:r>
              <a:rPr dirty="0" sz="1100" spc="-3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and</a:t>
            </a:r>
            <a:r>
              <a:rPr dirty="0" sz="1100" spc="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format</a:t>
            </a:r>
            <a:endParaRPr sz="1100">
              <a:latin typeface="Arial MT"/>
              <a:cs typeface="Arial MT"/>
            </a:endParaRPr>
          </a:p>
          <a:p>
            <a:pPr marL="284480">
              <a:lnSpc>
                <a:spcPct val="100000"/>
              </a:lnSpc>
              <a:spcBef>
                <a:spcPts val="580"/>
              </a:spcBef>
            </a:pPr>
            <a:r>
              <a:rPr dirty="0" sz="1700" b="1">
                <a:latin typeface="Arial"/>
                <a:cs typeface="Arial"/>
              </a:rPr>
              <a:t>68</a:t>
            </a:r>
            <a:r>
              <a:rPr dirty="0" sz="1700" spc="-1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Functions</a:t>
            </a:r>
            <a:r>
              <a:rPr dirty="0" sz="1700" spc="-3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&amp;</a:t>
            </a:r>
            <a:r>
              <a:rPr dirty="0" sz="1700" spc="-25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BES</a:t>
            </a:r>
            <a:r>
              <a:rPr dirty="0" sz="1700" spc="-1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Champions</a:t>
            </a:r>
            <a:endParaRPr sz="1700">
              <a:latin typeface="Arial"/>
              <a:cs typeface="Arial"/>
            </a:endParaRPr>
          </a:p>
          <a:p>
            <a:pPr marL="284480" marR="204470">
              <a:lnSpc>
                <a:spcPct val="80000"/>
              </a:lnSpc>
              <a:spcBef>
                <a:spcPts val="1020"/>
              </a:spcBef>
            </a:pP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Function:</a:t>
            </a:r>
            <a:r>
              <a:rPr dirty="0" sz="1100" spc="-1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Expertise</a:t>
            </a:r>
            <a:r>
              <a:rPr dirty="0" sz="1100" spc="-10">
                <a:solidFill>
                  <a:srgbClr val="A6A6A6"/>
                </a:solidFill>
                <a:latin typeface="Arial MT"/>
                <a:cs typeface="Arial MT"/>
              </a:rPr>
              <a:t> within</a:t>
            </a:r>
            <a:r>
              <a:rPr dirty="0" sz="1100" spc="2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a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 discipline</a:t>
            </a:r>
            <a:r>
              <a:rPr dirty="0" sz="1100" spc="2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led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 by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 Core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 Function</a:t>
            </a:r>
            <a:r>
              <a:rPr dirty="0" sz="1100" spc="-1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Champion[s]</a:t>
            </a:r>
            <a:r>
              <a:rPr dirty="0" sz="1100" spc="-1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and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represented</a:t>
            </a:r>
            <a:r>
              <a:rPr dirty="0" sz="1100" spc="-4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at</a:t>
            </a:r>
            <a:r>
              <a:rPr dirty="0" sz="1100" spc="-1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all</a:t>
            </a:r>
            <a:r>
              <a:rPr dirty="0" sz="1100" spc="1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Business </a:t>
            </a:r>
            <a:r>
              <a:rPr dirty="0" sz="1100" spc="-29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Unit</a:t>
            </a:r>
            <a:r>
              <a:rPr dirty="0" sz="1100" spc="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programs</a:t>
            </a:r>
            <a:r>
              <a:rPr dirty="0" sz="1100" spc="-4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by</a:t>
            </a:r>
            <a:r>
              <a:rPr dirty="0" sz="1100" spc="-1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Business</a:t>
            </a:r>
            <a:r>
              <a:rPr dirty="0" sz="1100" spc="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Unit Experts</a:t>
            </a:r>
            <a:endParaRPr sz="1100">
              <a:latin typeface="Arial MT"/>
              <a:cs typeface="Arial MT"/>
            </a:endParaRPr>
          </a:p>
          <a:p>
            <a:pPr marL="284480">
              <a:lnSpc>
                <a:spcPct val="100000"/>
              </a:lnSpc>
              <a:spcBef>
                <a:spcPts val="575"/>
              </a:spcBef>
            </a:pPr>
            <a:r>
              <a:rPr dirty="0" sz="1700" b="1">
                <a:latin typeface="Arial"/>
                <a:cs typeface="Arial"/>
              </a:rPr>
              <a:t>244</a:t>
            </a:r>
            <a:r>
              <a:rPr dirty="0" sz="1700" spc="-25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BU</a:t>
            </a:r>
            <a:r>
              <a:rPr dirty="0" sz="1700" spc="-35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Experts</a:t>
            </a:r>
            <a:endParaRPr sz="1700">
              <a:latin typeface="Arial"/>
              <a:cs typeface="Arial"/>
            </a:endParaRPr>
          </a:p>
          <a:p>
            <a:pPr marL="284480" marR="189230">
              <a:lnSpc>
                <a:spcPts val="1060"/>
              </a:lnSpc>
              <a:spcBef>
                <a:spcPts val="1010"/>
              </a:spcBef>
            </a:pP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Business</a:t>
            </a:r>
            <a:r>
              <a:rPr dirty="0" sz="1100" spc="1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Unit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Experts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in</a:t>
            </a:r>
            <a:r>
              <a:rPr dirty="0" sz="1100" spc="1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Amphibious,</a:t>
            </a:r>
            <a:r>
              <a:rPr dirty="0" sz="1100" spc="1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CSeries</a:t>
            </a:r>
            <a:r>
              <a:rPr dirty="0" sz="1100" spc="1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Belfast, </a:t>
            </a:r>
            <a:r>
              <a:rPr dirty="0" sz="1100" spc="-29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Challenger,</a:t>
            </a:r>
            <a:r>
              <a:rPr dirty="0" sz="1100" spc="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CRJ,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Dash</a:t>
            </a:r>
            <a:r>
              <a:rPr dirty="0" sz="1100" spc="1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8,</a:t>
            </a:r>
            <a:r>
              <a:rPr dirty="0" sz="1100" spc="-1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Global, Global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7000/8000,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GCC,</a:t>
            </a:r>
            <a:r>
              <a:rPr dirty="0" sz="1100" spc="-2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Learjet,</a:t>
            </a:r>
            <a:r>
              <a:rPr dirty="0" sz="1100" spc="-3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Learjet</a:t>
            </a:r>
            <a:r>
              <a:rPr dirty="0" sz="1100" spc="-1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85</a:t>
            </a:r>
            <a:r>
              <a:rPr dirty="0" sz="1100" spc="-1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and</a:t>
            </a:r>
            <a:r>
              <a:rPr dirty="0" sz="1100" spc="-1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Plant1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4280" y="875233"/>
            <a:ext cx="3528060" cy="3070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2496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BM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Practices</a:t>
            </a:r>
            <a:r>
              <a:rPr dirty="0" sz="1800" b="1">
                <a:latin typeface="Arial"/>
                <a:cs typeface="Arial"/>
              </a:rPr>
              <a:t> and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5"/>
              </a:lnSpc>
            </a:pPr>
            <a:r>
              <a:rPr dirty="0" sz="1800" spc="-5" b="1">
                <a:latin typeface="Arial"/>
                <a:cs typeface="Arial"/>
              </a:rPr>
              <a:t>1294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Specifications</a:t>
            </a:r>
            <a:endParaRPr sz="1800">
              <a:latin typeface="Arial"/>
              <a:cs typeface="Arial"/>
            </a:endParaRPr>
          </a:p>
          <a:p>
            <a:pPr marL="12700" marR="139700">
              <a:lnSpc>
                <a:spcPts val="1300"/>
              </a:lnSpc>
              <a:spcBef>
                <a:spcPts val="630"/>
              </a:spcBef>
            </a:pPr>
            <a:r>
              <a:rPr dirty="0" sz="1200">
                <a:solidFill>
                  <a:srgbClr val="A6A6A6"/>
                </a:solidFill>
                <a:latin typeface="Arial MT"/>
                <a:cs typeface="Arial MT"/>
              </a:rPr>
              <a:t>Practice: </a:t>
            </a:r>
            <a:r>
              <a:rPr dirty="0" sz="1200" spc="-5">
                <a:solidFill>
                  <a:srgbClr val="A6A6A6"/>
                </a:solidFill>
                <a:latin typeface="Arial MT"/>
                <a:cs typeface="Arial MT"/>
              </a:rPr>
              <a:t>Documentation that provides operational </a:t>
            </a:r>
            <a:r>
              <a:rPr dirty="0" sz="1200" spc="-32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A6A6A6"/>
                </a:solidFill>
                <a:latin typeface="Arial MT"/>
                <a:cs typeface="Arial MT"/>
              </a:rPr>
              <a:t>policy, </a:t>
            </a:r>
            <a:r>
              <a:rPr dirty="0" sz="1200" spc="-5">
                <a:solidFill>
                  <a:srgbClr val="A6A6A6"/>
                </a:solidFill>
                <a:latin typeface="Arial MT"/>
                <a:cs typeface="Arial MT"/>
              </a:rPr>
              <a:t>deliverable preparation instruction, and </a:t>
            </a:r>
            <a:r>
              <a:rPr dirty="0" sz="120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A6A6A6"/>
                </a:solidFill>
                <a:latin typeface="Arial MT"/>
                <a:cs typeface="Arial MT"/>
              </a:rPr>
              <a:t>repository </a:t>
            </a:r>
            <a:r>
              <a:rPr dirty="0" sz="1200">
                <a:solidFill>
                  <a:srgbClr val="A6A6A6"/>
                </a:solidFill>
                <a:latin typeface="Arial MT"/>
                <a:cs typeface="Arial MT"/>
              </a:rPr>
              <a:t>of </a:t>
            </a:r>
            <a:r>
              <a:rPr dirty="0" sz="1200" spc="-5">
                <a:solidFill>
                  <a:srgbClr val="A6A6A6"/>
                </a:solidFill>
                <a:latin typeface="Arial MT"/>
                <a:cs typeface="Arial MT"/>
              </a:rPr>
              <a:t>knowledge (design guideline, guiding </a:t>
            </a:r>
            <a:r>
              <a:rPr dirty="0" sz="1200" spc="-32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A6A6A6"/>
                </a:solidFill>
                <a:latin typeface="Arial MT"/>
                <a:cs typeface="Arial MT"/>
              </a:rPr>
              <a:t>principle,</a:t>
            </a:r>
            <a:r>
              <a:rPr dirty="0" sz="1200" spc="-4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A6A6A6"/>
                </a:solidFill>
                <a:latin typeface="Arial MT"/>
                <a:cs typeface="Arial MT"/>
              </a:rPr>
              <a:t>and</a:t>
            </a:r>
            <a:r>
              <a:rPr dirty="0" sz="1200" spc="-2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6A6A6"/>
                </a:solidFill>
                <a:latin typeface="Arial MT"/>
                <a:cs typeface="Arial MT"/>
              </a:rPr>
              <a:t>best</a:t>
            </a:r>
            <a:r>
              <a:rPr dirty="0" sz="1200" spc="-2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A6A6A6"/>
                </a:solidFill>
                <a:latin typeface="Arial MT"/>
                <a:cs typeface="Arial MT"/>
              </a:rPr>
              <a:t>practice)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800" spc="-5" b="1">
                <a:latin typeface="Arial"/>
                <a:cs typeface="Arial"/>
              </a:rPr>
              <a:t>751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Forms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and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15" b="1">
                <a:latin typeface="Arial"/>
                <a:cs typeface="Arial"/>
              </a:rPr>
              <a:t>Templates</a:t>
            </a:r>
            <a:endParaRPr sz="1800">
              <a:latin typeface="Arial"/>
              <a:cs typeface="Arial"/>
            </a:endParaRPr>
          </a:p>
          <a:p>
            <a:pPr algn="just" marL="12700" marR="5080">
              <a:lnSpc>
                <a:spcPct val="90100"/>
              </a:lnSpc>
              <a:spcBef>
                <a:spcPts val="610"/>
              </a:spcBef>
            </a:pPr>
            <a:r>
              <a:rPr dirty="0" sz="1200">
                <a:solidFill>
                  <a:srgbClr val="A6A6A6"/>
                </a:solidFill>
                <a:latin typeface="Arial MT"/>
                <a:cs typeface="Arial MT"/>
              </a:rPr>
              <a:t>Forms</a:t>
            </a:r>
            <a:r>
              <a:rPr dirty="0" sz="1200" spc="-1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6A6A6"/>
                </a:solidFill>
                <a:latin typeface="Arial MT"/>
                <a:cs typeface="Arial MT"/>
              </a:rPr>
              <a:t>and</a:t>
            </a:r>
            <a:r>
              <a:rPr dirty="0" sz="1200" spc="-3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200" spc="-15">
                <a:solidFill>
                  <a:srgbClr val="A6A6A6"/>
                </a:solidFill>
                <a:latin typeface="Arial MT"/>
                <a:cs typeface="Arial MT"/>
              </a:rPr>
              <a:t>Templates:</a:t>
            </a:r>
            <a:r>
              <a:rPr dirty="0" sz="1200" spc="-3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A6A6A6"/>
                </a:solidFill>
                <a:latin typeface="Arial MT"/>
                <a:cs typeface="Arial MT"/>
              </a:rPr>
              <a:t>pre-developed</a:t>
            </a:r>
            <a:r>
              <a:rPr dirty="0" sz="1200" spc="-2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A6A6A6"/>
                </a:solidFill>
                <a:latin typeface="Arial MT"/>
                <a:cs typeface="Arial MT"/>
              </a:rPr>
              <a:t>page</a:t>
            </a:r>
            <a:r>
              <a:rPr dirty="0" sz="1200" spc="-1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A6A6A6"/>
                </a:solidFill>
                <a:latin typeface="Arial MT"/>
                <a:cs typeface="Arial MT"/>
              </a:rPr>
              <a:t>layout</a:t>
            </a:r>
            <a:r>
              <a:rPr dirty="0" sz="1200" spc="-1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6A6A6"/>
                </a:solidFill>
                <a:latin typeface="Arial MT"/>
                <a:cs typeface="Arial MT"/>
              </a:rPr>
              <a:t>in </a:t>
            </a:r>
            <a:r>
              <a:rPr dirty="0" sz="1200" spc="-32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A6A6A6"/>
                </a:solidFill>
                <a:latin typeface="Arial MT"/>
                <a:cs typeface="Arial MT"/>
              </a:rPr>
              <a:t>electronic</a:t>
            </a:r>
            <a:r>
              <a:rPr dirty="0" sz="1200" spc="-4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6A6A6"/>
                </a:solidFill>
                <a:latin typeface="Arial MT"/>
                <a:cs typeface="Arial MT"/>
              </a:rPr>
              <a:t>media</a:t>
            </a:r>
            <a:r>
              <a:rPr dirty="0" sz="1200" spc="-3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6A6A6"/>
                </a:solidFill>
                <a:latin typeface="Arial MT"/>
                <a:cs typeface="Arial MT"/>
              </a:rPr>
              <a:t>to</a:t>
            </a:r>
            <a:r>
              <a:rPr dirty="0" sz="1200" spc="1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6A6A6"/>
                </a:solidFill>
                <a:latin typeface="Arial MT"/>
                <a:cs typeface="Arial MT"/>
              </a:rPr>
              <a:t>produce</a:t>
            </a:r>
            <a:r>
              <a:rPr dirty="0" sz="1200" spc="-4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6A6A6"/>
                </a:solidFill>
                <a:latin typeface="Arial MT"/>
                <a:cs typeface="Arial MT"/>
              </a:rPr>
              <a:t>statements,</a:t>
            </a:r>
            <a:r>
              <a:rPr dirty="0" sz="1200" spc="-3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A6A6A6"/>
                </a:solidFill>
                <a:latin typeface="Arial MT"/>
                <a:cs typeface="Arial MT"/>
              </a:rPr>
              <a:t>requests</a:t>
            </a:r>
            <a:r>
              <a:rPr dirty="0" sz="1200" spc="-1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A6A6A6"/>
                </a:solidFill>
                <a:latin typeface="Arial MT"/>
                <a:cs typeface="Arial MT"/>
              </a:rPr>
              <a:t>or </a:t>
            </a:r>
            <a:r>
              <a:rPr dirty="0" sz="1200" spc="-32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A6A6A6"/>
                </a:solidFill>
                <a:latin typeface="Arial MT"/>
                <a:cs typeface="Arial MT"/>
              </a:rPr>
              <a:t>orders.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800" spc="-5" b="1">
                <a:latin typeface="Arial"/>
                <a:cs typeface="Arial"/>
              </a:rPr>
              <a:t>648 </a:t>
            </a:r>
            <a:r>
              <a:rPr dirty="0" sz="1800" spc="-10" b="1">
                <a:latin typeface="Arial"/>
                <a:cs typeface="Arial"/>
              </a:rPr>
              <a:t>Tier </a:t>
            </a:r>
            <a:r>
              <a:rPr dirty="0" sz="1800" spc="-5" b="1">
                <a:latin typeface="Arial"/>
                <a:cs typeface="Arial"/>
              </a:rPr>
              <a:t>4 Process</a:t>
            </a:r>
            <a:r>
              <a:rPr dirty="0" sz="1800" b="1">
                <a:latin typeface="Arial"/>
                <a:cs typeface="Arial"/>
              </a:rPr>
              <a:t> Maps</a:t>
            </a:r>
            <a:endParaRPr sz="1800">
              <a:latin typeface="Arial"/>
              <a:cs typeface="Arial"/>
            </a:endParaRPr>
          </a:p>
          <a:p>
            <a:pPr marL="12700" marR="229870">
              <a:lnSpc>
                <a:spcPts val="1300"/>
              </a:lnSpc>
              <a:spcBef>
                <a:spcPts val="630"/>
              </a:spcBef>
            </a:pPr>
            <a:r>
              <a:rPr dirty="0" sz="1200">
                <a:solidFill>
                  <a:srgbClr val="A6A6A6"/>
                </a:solidFill>
                <a:latin typeface="Arial MT"/>
                <a:cs typeface="Arial MT"/>
              </a:rPr>
              <a:t>Process: </a:t>
            </a:r>
            <a:r>
              <a:rPr dirty="0" sz="1200" spc="-5">
                <a:solidFill>
                  <a:srgbClr val="A6A6A6"/>
                </a:solidFill>
                <a:latin typeface="Arial MT"/>
                <a:cs typeface="Arial MT"/>
              </a:rPr>
              <a:t>Diagram </a:t>
            </a:r>
            <a:r>
              <a:rPr dirty="0" sz="1200">
                <a:solidFill>
                  <a:srgbClr val="A6A6A6"/>
                </a:solidFill>
                <a:latin typeface="Arial MT"/>
                <a:cs typeface="Arial MT"/>
              </a:rPr>
              <a:t>of customer </a:t>
            </a:r>
            <a:r>
              <a:rPr dirty="0" sz="1200" spc="-5">
                <a:solidFill>
                  <a:srgbClr val="A6A6A6"/>
                </a:solidFill>
                <a:latin typeface="Arial MT"/>
                <a:cs typeface="Arial MT"/>
              </a:rPr>
              <a:t>and supplier </a:t>
            </a:r>
            <a:r>
              <a:rPr dirty="0" sz="120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A6A6A6"/>
                </a:solidFill>
                <a:latin typeface="Arial MT"/>
                <a:cs typeface="Arial MT"/>
              </a:rPr>
              <a:t>relationship with a sequence </a:t>
            </a:r>
            <a:r>
              <a:rPr dirty="0" sz="1200">
                <a:solidFill>
                  <a:srgbClr val="A6A6A6"/>
                </a:solidFill>
                <a:latin typeface="Arial MT"/>
                <a:cs typeface="Arial MT"/>
              </a:rPr>
              <a:t>of </a:t>
            </a:r>
            <a:r>
              <a:rPr dirty="0" sz="1200" spc="-5">
                <a:solidFill>
                  <a:srgbClr val="A6A6A6"/>
                </a:solidFill>
                <a:latin typeface="Arial MT"/>
                <a:cs typeface="Arial MT"/>
              </a:rPr>
              <a:t>activities/tasks </a:t>
            </a:r>
            <a:r>
              <a:rPr dirty="0" sz="1200">
                <a:solidFill>
                  <a:srgbClr val="A6A6A6"/>
                </a:solidFill>
                <a:latin typeface="Arial MT"/>
                <a:cs typeface="Arial MT"/>
              </a:rPr>
              <a:t>to </a:t>
            </a:r>
            <a:r>
              <a:rPr dirty="0" sz="1200" spc="-32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A6A6A6"/>
                </a:solidFill>
                <a:latin typeface="Arial MT"/>
                <a:cs typeface="Arial MT"/>
              </a:rPr>
              <a:t>produce</a:t>
            </a:r>
            <a:r>
              <a:rPr dirty="0" sz="1200" spc="-4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A6A6A6"/>
                </a:solidFill>
                <a:latin typeface="Arial MT"/>
                <a:cs typeface="Arial MT"/>
              </a:rPr>
              <a:t>a</a:t>
            </a:r>
            <a:r>
              <a:rPr dirty="0" sz="1200" spc="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A6A6A6"/>
                </a:solidFill>
                <a:latin typeface="Arial MT"/>
                <a:cs typeface="Arial MT"/>
              </a:rPr>
              <a:t>deliverable</a:t>
            </a:r>
            <a:r>
              <a:rPr dirty="0" sz="1200" spc="-4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6A6A6"/>
                </a:solidFill>
                <a:latin typeface="Arial MT"/>
                <a:cs typeface="Arial MT"/>
              </a:rPr>
              <a:t>for</a:t>
            </a:r>
            <a:r>
              <a:rPr dirty="0" sz="1200" spc="-1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A6A6A6"/>
                </a:solidFill>
                <a:latin typeface="Arial MT"/>
                <a:cs typeface="Arial MT"/>
              </a:rPr>
              <a:t>a particular</a:t>
            </a:r>
            <a:r>
              <a:rPr dirty="0" sz="1200" spc="-2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A6A6A6"/>
                </a:solidFill>
                <a:latin typeface="Arial MT"/>
                <a:cs typeface="Arial MT"/>
              </a:rPr>
              <a:t>process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57344" y="4261103"/>
            <a:ext cx="1847214" cy="1298575"/>
            <a:chOff x="4657344" y="4261103"/>
            <a:chExt cx="1847214" cy="12985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6488" y="4287905"/>
              <a:ext cx="1828800" cy="126250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61916" y="4265675"/>
              <a:ext cx="1838325" cy="1289685"/>
            </a:xfrm>
            <a:custGeom>
              <a:avLst/>
              <a:gdLst/>
              <a:ahLst/>
              <a:cxnLst/>
              <a:rect l="l" t="t" r="r" b="b"/>
              <a:pathLst>
                <a:path w="1838325" h="1289685">
                  <a:moveTo>
                    <a:pt x="0" y="1289304"/>
                  </a:moveTo>
                  <a:lnTo>
                    <a:pt x="1837943" y="1289304"/>
                  </a:lnTo>
                  <a:lnTo>
                    <a:pt x="1837943" y="0"/>
                  </a:lnTo>
                  <a:lnTo>
                    <a:pt x="0" y="0"/>
                  </a:lnTo>
                  <a:lnTo>
                    <a:pt x="0" y="128930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6696456" y="4261103"/>
            <a:ext cx="1638300" cy="1323340"/>
            <a:chOff x="6696456" y="4261103"/>
            <a:chExt cx="1638300" cy="132334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5600" y="4270247"/>
              <a:ext cx="1620011" cy="130454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701028" y="4265675"/>
              <a:ext cx="1629410" cy="1313815"/>
            </a:xfrm>
            <a:custGeom>
              <a:avLst/>
              <a:gdLst/>
              <a:ahLst/>
              <a:cxnLst/>
              <a:rect l="l" t="t" r="r" b="b"/>
              <a:pathLst>
                <a:path w="1629409" h="1313814">
                  <a:moveTo>
                    <a:pt x="0" y="1313688"/>
                  </a:moveTo>
                  <a:lnTo>
                    <a:pt x="1629155" y="1313688"/>
                  </a:lnTo>
                  <a:lnTo>
                    <a:pt x="1629155" y="0"/>
                  </a:lnTo>
                  <a:lnTo>
                    <a:pt x="0" y="0"/>
                  </a:lnTo>
                  <a:lnTo>
                    <a:pt x="0" y="13136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34" y="180847"/>
            <a:ext cx="38334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Accessing</a:t>
            </a:r>
            <a:r>
              <a:rPr dirty="0" spc="-30"/>
              <a:t> </a:t>
            </a:r>
            <a:r>
              <a:rPr dirty="0"/>
              <a:t>BES</a:t>
            </a:r>
            <a:r>
              <a:rPr dirty="0" spc="-20"/>
              <a:t> </a:t>
            </a:r>
            <a:r>
              <a:rPr dirty="0" spc="-5"/>
              <a:t>Portal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339" y="1111377"/>
            <a:ext cx="42341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95"/>
              </a:spcBef>
              <a:buChar char="•"/>
              <a:tabLst>
                <a:tab pos="193040" algn="l"/>
              </a:tabLst>
            </a:pP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Bnet </a:t>
            </a:r>
            <a:r>
              <a:rPr dirty="0" sz="1600" spc="-5">
                <a:solidFill>
                  <a:srgbClr val="003D51"/>
                </a:solidFill>
                <a:latin typeface="Wingdings"/>
                <a:cs typeface="Wingdings"/>
              </a:rPr>
              <a:t></a:t>
            </a:r>
            <a:r>
              <a:rPr dirty="0" sz="1600" spc="50">
                <a:solidFill>
                  <a:srgbClr val="003D51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Communities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Wingdings"/>
                <a:cs typeface="Wingdings"/>
              </a:rPr>
              <a:t></a:t>
            </a:r>
            <a:r>
              <a:rPr dirty="0" sz="1600" spc="40">
                <a:solidFill>
                  <a:srgbClr val="003D51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Engineering </a:t>
            </a:r>
            <a:r>
              <a:rPr dirty="0" sz="1600" spc="-5">
                <a:solidFill>
                  <a:srgbClr val="003D51"/>
                </a:solidFill>
                <a:latin typeface="Wingdings"/>
                <a:cs typeface="Wingdings"/>
              </a:rPr>
              <a:t></a:t>
            </a:r>
            <a:r>
              <a:rPr dirty="0" sz="1600" spc="45">
                <a:solidFill>
                  <a:srgbClr val="003D51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BES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5361" y="2362961"/>
            <a:ext cx="3962400" cy="1061085"/>
          </a:xfrm>
          <a:prstGeom prst="rect">
            <a:avLst/>
          </a:prstGeom>
          <a:solidFill>
            <a:srgbClr val="00AFEF"/>
          </a:solidFill>
          <a:ln w="19811">
            <a:solidFill>
              <a:srgbClr val="D19000"/>
            </a:solidFill>
          </a:ln>
        </p:spPr>
        <p:txBody>
          <a:bodyPr wrap="square" lIns="0" tIns="565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BES</a:t>
            </a:r>
            <a:r>
              <a:rPr dirty="0" sz="20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Portlet</a:t>
            </a:r>
            <a:r>
              <a:rPr dirty="0" sz="20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endParaRPr sz="2000">
              <a:latin typeface="Arial"/>
              <a:cs typeface="Arial"/>
            </a:endParaRPr>
          </a:p>
          <a:p>
            <a:pPr algn="ctr" marL="295910" marR="287655">
              <a:lnSpc>
                <a:spcPct val="100000"/>
              </a:lnSpc>
            </a:pP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dirty="0" sz="20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0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u="sng" sz="20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most</a:t>
            </a:r>
            <a:r>
              <a:rPr dirty="0" u="sng" sz="2000" spc="-3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hit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z="20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u="sng" sz="2000" b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work-related </a:t>
            </a:r>
            <a:r>
              <a:rPr dirty="0" sz="2000" spc="-5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Bnet.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0873" y="5873292"/>
            <a:ext cx="16484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000" b="1">
                <a:solidFill>
                  <a:srgbClr val="6C5D34"/>
                </a:solidFill>
                <a:uFill>
                  <a:solidFill>
                    <a:srgbClr val="6C5D34"/>
                  </a:solidFill>
                </a:uFill>
                <a:latin typeface="Arial"/>
                <a:cs typeface="Arial"/>
                <a:hlinkClick r:id="rId2"/>
              </a:rPr>
              <a:t>On-line</a:t>
            </a:r>
            <a:r>
              <a:rPr dirty="0" u="sng" sz="2000" spc="-100" b="1">
                <a:solidFill>
                  <a:srgbClr val="6C5D34"/>
                </a:solidFill>
                <a:uFill>
                  <a:solidFill>
                    <a:srgbClr val="6C5D34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2000" b="1">
                <a:solidFill>
                  <a:srgbClr val="6C5D34"/>
                </a:solidFill>
                <a:uFill>
                  <a:solidFill>
                    <a:srgbClr val="6C5D34"/>
                  </a:solidFill>
                </a:uFill>
                <a:latin typeface="Arial"/>
                <a:cs typeface="Arial"/>
                <a:hlinkClick r:id="rId2"/>
              </a:rPr>
              <a:t>demo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7284" y="0"/>
            <a:ext cx="8368665" cy="5901690"/>
            <a:chOff x="367284" y="0"/>
            <a:chExt cx="8368665" cy="590169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380" y="0"/>
              <a:ext cx="8356092" cy="58933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0332" y="758"/>
              <a:ext cx="8362315" cy="5895975"/>
            </a:xfrm>
            <a:custGeom>
              <a:avLst/>
              <a:gdLst/>
              <a:ahLst/>
              <a:cxnLst/>
              <a:rect l="l" t="t" r="r" b="b"/>
              <a:pathLst>
                <a:path w="8362315" h="5895975">
                  <a:moveTo>
                    <a:pt x="0" y="5895597"/>
                  </a:moveTo>
                  <a:lnTo>
                    <a:pt x="8362188" y="5895597"/>
                  </a:lnTo>
                  <a:lnTo>
                    <a:pt x="8362188" y="0"/>
                  </a:lnTo>
                </a:path>
                <a:path w="8362315" h="5895975">
                  <a:moveTo>
                    <a:pt x="0" y="0"/>
                  </a:moveTo>
                  <a:lnTo>
                    <a:pt x="0" y="589559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34" y="180847"/>
            <a:ext cx="72859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eBCR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 spc="-5">
                <a:solidFill>
                  <a:srgbClr val="FF0000"/>
                </a:solidFill>
              </a:rPr>
              <a:t>e</a:t>
            </a:r>
            <a:r>
              <a:rPr dirty="0" spc="-5"/>
              <a:t>lectronic</a:t>
            </a:r>
            <a:r>
              <a:rPr dirty="0" spc="-20"/>
              <a:t> </a:t>
            </a:r>
            <a:r>
              <a:rPr dirty="0">
                <a:solidFill>
                  <a:srgbClr val="FF0000"/>
                </a:solidFill>
              </a:rPr>
              <a:t>B</a:t>
            </a:r>
            <a:r>
              <a:rPr dirty="0"/>
              <a:t>ES</a:t>
            </a:r>
            <a:r>
              <a:rPr dirty="0" spc="-10"/>
              <a:t> </a:t>
            </a:r>
            <a:r>
              <a:rPr dirty="0" spc="-5">
                <a:solidFill>
                  <a:srgbClr val="FF0000"/>
                </a:solidFill>
              </a:rPr>
              <a:t>C</a:t>
            </a:r>
            <a:r>
              <a:rPr dirty="0" spc="-5"/>
              <a:t>hange</a:t>
            </a:r>
            <a:r>
              <a:rPr dirty="0" spc="-15"/>
              <a:t> </a:t>
            </a:r>
            <a:r>
              <a:rPr dirty="0" spc="-5">
                <a:solidFill>
                  <a:srgbClr val="FF0000"/>
                </a:solidFill>
              </a:rPr>
              <a:t>R</a:t>
            </a:r>
            <a:r>
              <a:rPr dirty="0" spc="-5"/>
              <a:t>equests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65960" y="3131820"/>
            <a:ext cx="4758055" cy="2466340"/>
            <a:chOff x="1965960" y="3131820"/>
            <a:chExt cx="4758055" cy="24663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3156" y="3140964"/>
              <a:ext cx="3561588" cy="24475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148584" y="3136392"/>
              <a:ext cx="3571240" cy="2456815"/>
            </a:xfrm>
            <a:custGeom>
              <a:avLst/>
              <a:gdLst/>
              <a:ahLst/>
              <a:cxnLst/>
              <a:rect l="l" t="t" r="r" b="b"/>
              <a:pathLst>
                <a:path w="3571240" h="2456815">
                  <a:moveTo>
                    <a:pt x="0" y="2456687"/>
                  </a:moveTo>
                  <a:lnTo>
                    <a:pt x="3570732" y="2456687"/>
                  </a:lnTo>
                  <a:lnTo>
                    <a:pt x="3570732" y="0"/>
                  </a:lnTo>
                  <a:lnTo>
                    <a:pt x="0" y="0"/>
                  </a:lnTo>
                  <a:lnTo>
                    <a:pt x="0" y="245668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972056" y="4372356"/>
              <a:ext cx="2110740" cy="749935"/>
            </a:xfrm>
            <a:custGeom>
              <a:avLst/>
              <a:gdLst/>
              <a:ahLst/>
              <a:cxnLst/>
              <a:rect l="l" t="t" r="r" b="b"/>
              <a:pathLst>
                <a:path w="2110740" h="749935">
                  <a:moveTo>
                    <a:pt x="1582546" y="0"/>
                  </a:moveTo>
                  <a:lnTo>
                    <a:pt x="1582546" y="187452"/>
                  </a:lnTo>
                  <a:lnTo>
                    <a:pt x="0" y="187452"/>
                  </a:lnTo>
                  <a:lnTo>
                    <a:pt x="0" y="562356"/>
                  </a:lnTo>
                  <a:lnTo>
                    <a:pt x="1582546" y="562356"/>
                  </a:lnTo>
                  <a:lnTo>
                    <a:pt x="1582546" y="749808"/>
                  </a:lnTo>
                  <a:lnTo>
                    <a:pt x="2110740" y="374904"/>
                  </a:lnTo>
                  <a:lnTo>
                    <a:pt x="1582546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972056" y="4372356"/>
              <a:ext cx="2110740" cy="749935"/>
            </a:xfrm>
            <a:custGeom>
              <a:avLst/>
              <a:gdLst/>
              <a:ahLst/>
              <a:cxnLst/>
              <a:rect l="l" t="t" r="r" b="b"/>
              <a:pathLst>
                <a:path w="2110740" h="749935">
                  <a:moveTo>
                    <a:pt x="2110740" y="374904"/>
                  </a:moveTo>
                  <a:lnTo>
                    <a:pt x="1582546" y="0"/>
                  </a:lnTo>
                  <a:lnTo>
                    <a:pt x="1582546" y="187452"/>
                  </a:lnTo>
                  <a:lnTo>
                    <a:pt x="0" y="187452"/>
                  </a:lnTo>
                  <a:lnTo>
                    <a:pt x="0" y="562356"/>
                  </a:lnTo>
                  <a:lnTo>
                    <a:pt x="1582546" y="562356"/>
                  </a:lnTo>
                  <a:lnTo>
                    <a:pt x="1582546" y="749808"/>
                  </a:lnTo>
                  <a:lnTo>
                    <a:pt x="2110740" y="374904"/>
                  </a:lnTo>
                  <a:close/>
                </a:path>
              </a:pathLst>
            </a:custGeom>
            <a:ln w="12192">
              <a:solidFill>
                <a:srgbClr val="D19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03326" y="917575"/>
            <a:ext cx="7641590" cy="213741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241300" marR="5080" indent="-228600">
              <a:lnSpc>
                <a:spcPts val="1510"/>
              </a:lnSpc>
              <a:spcBef>
                <a:spcPts val="29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u="heavy" sz="14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All</a:t>
            </a:r>
            <a:r>
              <a:rPr dirty="0" sz="1400">
                <a:latin typeface="Arial MT"/>
                <a:cs typeface="Arial MT"/>
              </a:rPr>
              <a:t> changes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 BES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material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(Practices,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DIDs,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Deliverables, </a:t>
            </a:r>
            <a:r>
              <a:rPr dirty="0" sz="1400">
                <a:latin typeface="Arial MT"/>
                <a:cs typeface="Arial MT"/>
              </a:rPr>
              <a:t>Boilerplates,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Templates)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MUST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go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through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eBCR</a:t>
            </a:r>
            <a:endParaRPr sz="1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819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400" spc="-5">
                <a:latin typeface="Arial MT"/>
                <a:cs typeface="Arial MT"/>
              </a:rPr>
              <a:t>NO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eBCR, </a:t>
            </a:r>
            <a:r>
              <a:rPr dirty="0" sz="1400">
                <a:latin typeface="Arial MT"/>
                <a:cs typeface="Arial MT"/>
              </a:rPr>
              <a:t>NO </a:t>
            </a:r>
            <a:r>
              <a:rPr dirty="0" sz="1400" spc="-5">
                <a:latin typeface="Arial MT"/>
                <a:cs typeface="Arial MT"/>
              </a:rPr>
              <a:t>change/publishing.</a:t>
            </a:r>
            <a:endParaRPr sz="1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83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400">
                <a:latin typeface="Arial MT"/>
                <a:cs typeface="Arial MT"/>
              </a:rPr>
              <a:t>Publish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material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two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locations:</a:t>
            </a:r>
            <a:endParaRPr sz="1400">
              <a:latin typeface="Arial MT"/>
              <a:cs typeface="Arial MT"/>
            </a:endParaRPr>
          </a:p>
          <a:p>
            <a:pPr lvl="1" marL="698500" indent="-228600">
              <a:lnSpc>
                <a:spcPct val="100000"/>
              </a:lnSpc>
              <a:spcBef>
                <a:spcPts val="365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1200">
                <a:latin typeface="Arial MT"/>
                <a:cs typeface="Arial MT"/>
              </a:rPr>
              <a:t>Bnet</a:t>
            </a:r>
            <a:endParaRPr sz="1200">
              <a:latin typeface="Arial MT"/>
              <a:cs typeface="Arial MT"/>
            </a:endParaRPr>
          </a:p>
          <a:p>
            <a:pPr lvl="1" marL="698500" indent="-228600">
              <a:lnSpc>
                <a:spcPct val="100000"/>
              </a:lnSpc>
              <a:spcBef>
                <a:spcPts val="350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1200" spc="-10">
                <a:latin typeface="Arial MT"/>
                <a:cs typeface="Arial MT"/>
              </a:rPr>
              <a:t>Bombardier.com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for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5">
                <a:latin typeface="Arial MT"/>
                <a:cs typeface="Arial MT"/>
              </a:rPr>
              <a:t>suppliers</a:t>
            </a: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13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400">
                <a:latin typeface="Arial MT"/>
                <a:cs typeface="Arial MT"/>
              </a:rPr>
              <a:t>Access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eBCR </a:t>
            </a:r>
            <a:r>
              <a:rPr dirty="0" sz="1400" spc="-5">
                <a:latin typeface="Arial MT"/>
                <a:cs typeface="Arial MT"/>
              </a:rPr>
              <a:t>is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from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BES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Portal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Page…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91639" y="4592828"/>
            <a:ext cx="140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eBCR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access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34" y="180847"/>
            <a:ext cx="318008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eBCR</a:t>
            </a:r>
            <a:r>
              <a:rPr dirty="0" spc="-40"/>
              <a:t> </a:t>
            </a:r>
            <a:r>
              <a:rPr dirty="0"/>
              <a:t>Home</a:t>
            </a:r>
            <a:r>
              <a:rPr dirty="0" spc="-15"/>
              <a:t> </a:t>
            </a:r>
            <a:r>
              <a:rPr dirty="0" spc="-5"/>
              <a:t>page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6551" y="1158239"/>
            <a:ext cx="2054860" cy="2990215"/>
            <a:chOff x="606551" y="1158239"/>
            <a:chExt cx="2054860" cy="29902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0515" y="1167383"/>
              <a:ext cx="1991244" cy="2971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11123" y="1162811"/>
              <a:ext cx="2045335" cy="2981325"/>
            </a:xfrm>
            <a:custGeom>
              <a:avLst/>
              <a:gdLst/>
              <a:ahLst/>
              <a:cxnLst/>
              <a:rect l="l" t="t" r="r" b="b"/>
              <a:pathLst>
                <a:path w="2045335" h="2981325">
                  <a:moveTo>
                    <a:pt x="0" y="2980944"/>
                  </a:moveTo>
                  <a:lnTo>
                    <a:pt x="2045208" y="2980944"/>
                  </a:lnTo>
                  <a:lnTo>
                    <a:pt x="2045208" y="0"/>
                  </a:lnTo>
                  <a:lnTo>
                    <a:pt x="0" y="0"/>
                  </a:lnTo>
                  <a:lnTo>
                    <a:pt x="0" y="29809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769107" y="1158239"/>
            <a:ext cx="5687695" cy="4438015"/>
            <a:chOff x="2769107" y="1158239"/>
            <a:chExt cx="5687695" cy="44380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8251" y="1167383"/>
              <a:ext cx="5669280" cy="44196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773679" y="1162811"/>
              <a:ext cx="5678805" cy="4429125"/>
            </a:xfrm>
            <a:custGeom>
              <a:avLst/>
              <a:gdLst/>
              <a:ahLst/>
              <a:cxnLst/>
              <a:rect l="l" t="t" r="r" b="b"/>
              <a:pathLst>
                <a:path w="5678805" h="4429125">
                  <a:moveTo>
                    <a:pt x="0" y="4428744"/>
                  </a:moveTo>
                  <a:lnTo>
                    <a:pt x="5678424" y="4428744"/>
                  </a:lnTo>
                  <a:lnTo>
                    <a:pt x="5678424" y="0"/>
                  </a:lnTo>
                  <a:lnTo>
                    <a:pt x="0" y="0"/>
                  </a:lnTo>
                  <a:lnTo>
                    <a:pt x="0" y="442874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23" y="0"/>
            <a:ext cx="9145905" cy="4392295"/>
            <a:chOff x="-1523" y="0"/>
            <a:chExt cx="9145905" cy="43922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0604" y="0"/>
              <a:ext cx="393394" cy="42995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43921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523" y="0"/>
              <a:ext cx="9145524" cy="25618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7619" y="623392"/>
            <a:ext cx="4006215" cy="185547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0" spc="-5"/>
              <a:t>Exceptional  </a:t>
            </a:r>
            <a:r>
              <a:rPr dirty="0" sz="6000" spc="-5"/>
              <a:t>by</a:t>
            </a:r>
            <a:r>
              <a:rPr dirty="0" sz="6000" spc="-25"/>
              <a:t> </a:t>
            </a:r>
            <a:r>
              <a:rPr dirty="0" sz="6000" spc="-5"/>
              <a:t>design</a:t>
            </a:r>
            <a:endParaRPr sz="6000"/>
          </a:p>
        </p:txBody>
      </p:sp>
      <p:grpSp>
        <p:nvGrpSpPr>
          <p:cNvPr id="7" name="object 7"/>
          <p:cNvGrpSpPr/>
          <p:nvPr/>
        </p:nvGrpSpPr>
        <p:grpSpPr>
          <a:xfrm>
            <a:off x="8741664" y="0"/>
            <a:ext cx="403860" cy="439420"/>
            <a:chOff x="8741664" y="0"/>
            <a:chExt cx="403860" cy="43942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41664" y="0"/>
              <a:ext cx="402335" cy="4389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85860" y="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0"/>
                  </a:moveTo>
                  <a:lnTo>
                    <a:pt x="0" y="359663"/>
                  </a:lnTo>
                  <a:lnTo>
                    <a:pt x="359664" y="359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9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784336" y="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59664" y="0"/>
                  </a:moveTo>
                  <a:lnTo>
                    <a:pt x="0" y="0"/>
                  </a:lnTo>
                  <a:lnTo>
                    <a:pt x="359664" y="359663"/>
                  </a:lnTo>
                  <a:lnTo>
                    <a:pt x="359664" y="0"/>
                  </a:lnTo>
                  <a:close/>
                </a:path>
              </a:pathLst>
            </a:custGeom>
            <a:solidFill>
              <a:srgbClr val="C6C8C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7243571" y="6456529"/>
            <a:ext cx="1410970" cy="193675"/>
            <a:chOff x="7243571" y="6456529"/>
            <a:chExt cx="1410970" cy="19367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43571" y="6456529"/>
              <a:ext cx="469064" cy="19344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733614" y="6459931"/>
              <a:ext cx="638175" cy="186690"/>
            </a:xfrm>
            <a:custGeom>
              <a:avLst/>
              <a:gdLst/>
              <a:ahLst/>
              <a:cxnLst/>
              <a:rect l="l" t="t" r="r" b="b"/>
              <a:pathLst>
                <a:path w="638175" h="186690">
                  <a:moveTo>
                    <a:pt x="128498" y="131241"/>
                  </a:moveTo>
                  <a:lnTo>
                    <a:pt x="126568" y="116738"/>
                  </a:lnTo>
                  <a:lnTo>
                    <a:pt x="121589" y="105968"/>
                  </a:lnTo>
                  <a:lnTo>
                    <a:pt x="120497" y="103593"/>
                  </a:lnTo>
                  <a:lnTo>
                    <a:pt x="109867" y="93649"/>
                  </a:lnTo>
                  <a:lnTo>
                    <a:pt x="94246" y="88709"/>
                  </a:lnTo>
                  <a:lnTo>
                    <a:pt x="94246" y="88226"/>
                  </a:lnTo>
                  <a:lnTo>
                    <a:pt x="107416" y="82753"/>
                  </a:lnTo>
                  <a:lnTo>
                    <a:pt x="116408" y="73253"/>
                  </a:lnTo>
                  <a:lnTo>
                    <a:pt x="121551" y="60782"/>
                  </a:lnTo>
                  <a:lnTo>
                    <a:pt x="123190" y="46431"/>
                  </a:lnTo>
                  <a:lnTo>
                    <a:pt x="121373" y="35001"/>
                  </a:lnTo>
                  <a:lnTo>
                    <a:pt x="120167" y="27381"/>
                  </a:lnTo>
                  <a:lnTo>
                    <a:pt x="110921" y="12738"/>
                  </a:lnTo>
                  <a:lnTo>
                    <a:pt x="95211" y="3327"/>
                  </a:lnTo>
                  <a:lnTo>
                    <a:pt x="78816" y="901"/>
                  </a:lnTo>
                  <a:lnTo>
                    <a:pt x="78816" y="128320"/>
                  </a:lnTo>
                  <a:lnTo>
                    <a:pt x="77368" y="138290"/>
                  </a:lnTo>
                  <a:lnTo>
                    <a:pt x="73520" y="145516"/>
                  </a:lnTo>
                  <a:lnTo>
                    <a:pt x="68059" y="149923"/>
                  </a:lnTo>
                  <a:lnTo>
                    <a:pt x="61722" y="151409"/>
                  </a:lnTo>
                  <a:lnTo>
                    <a:pt x="48221" y="151409"/>
                  </a:lnTo>
                  <a:lnTo>
                    <a:pt x="48221" y="105968"/>
                  </a:lnTo>
                  <a:lnTo>
                    <a:pt x="61722" y="105968"/>
                  </a:lnTo>
                  <a:lnTo>
                    <a:pt x="68059" y="107442"/>
                  </a:lnTo>
                  <a:lnTo>
                    <a:pt x="73520" y="111772"/>
                  </a:lnTo>
                  <a:lnTo>
                    <a:pt x="77368" y="118783"/>
                  </a:lnTo>
                  <a:lnTo>
                    <a:pt x="78816" y="128320"/>
                  </a:lnTo>
                  <a:lnTo>
                    <a:pt x="78816" y="901"/>
                  </a:lnTo>
                  <a:lnTo>
                    <a:pt x="75222" y="368"/>
                  </a:lnTo>
                  <a:lnTo>
                    <a:pt x="75222" y="43751"/>
                  </a:lnTo>
                  <a:lnTo>
                    <a:pt x="75222" y="64160"/>
                  </a:lnTo>
                  <a:lnTo>
                    <a:pt x="69659" y="73152"/>
                  </a:lnTo>
                  <a:lnTo>
                    <a:pt x="48221" y="73152"/>
                  </a:lnTo>
                  <a:lnTo>
                    <a:pt x="48221" y="35001"/>
                  </a:lnTo>
                  <a:lnTo>
                    <a:pt x="69659" y="35001"/>
                  </a:lnTo>
                  <a:lnTo>
                    <a:pt x="75222" y="43751"/>
                  </a:lnTo>
                  <a:lnTo>
                    <a:pt x="75222" y="368"/>
                  </a:lnTo>
                  <a:lnTo>
                    <a:pt x="72809" y="0"/>
                  </a:lnTo>
                  <a:lnTo>
                    <a:pt x="0" y="0"/>
                  </a:lnTo>
                  <a:lnTo>
                    <a:pt x="0" y="186169"/>
                  </a:lnTo>
                  <a:lnTo>
                    <a:pt x="72809" y="186169"/>
                  </a:lnTo>
                  <a:lnTo>
                    <a:pt x="98386" y="182130"/>
                  </a:lnTo>
                  <a:lnTo>
                    <a:pt x="115658" y="170827"/>
                  </a:lnTo>
                  <a:lnTo>
                    <a:pt x="125425" y="153454"/>
                  </a:lnTo>
                  <a:lnTo>
                    <a:pt x="125704" y="151409"/>
                  </a:lnTo>
                  <a:lnTo>
                    <a:pt x="128498" y="131241"/>
                  </a:lnTo>
                  <a:close/>
                </a:path>
                <a:path w="638175" h="186690">
                  <a:moveTo>
                    <a:pt x="281533" y="186169"/>
                  </a:moveTo>
                  <a:lnTo>
                    <a:pt x="273697" y="153593"/>
                  </a:lnTo>
                  <a:lnTo>
                    <a:pt x="264922" y="117144"/>
                  </a:lnTo>
                  <a:lnTo>
                    <a:pt x="245897" y="38163"/>
                  </a:lnTo>
                  <a:lnTo>
                    <a:pt x="236715" y="0"/>
                  </a:lnTo>
                  <a:lnTo>
                    <a:pt x="219849" y="0"/>
                  </a:lnTo>
                  <a:lnTo>
                    <a:pt x="219849" y="117144"/>
                  </a:lnTo>
                  <a:lnTo>
                    <a:pt x="192849" y="117144"/>
                  </a:lnTo>
                  <a:lnTo>
                    <a:pt x="206095" y="38163"/>
                  </a:lnTo>
                  <a:lnTo>
                    <a:pt x="206578" y="38163"/>
                  </a:lnTo>
                  <a:lnTo>
                    <a:pt x="219849" y="117144"/>
                  </a:lnTo>
                  <a:lnTo>
                    <a:pt x="219849" y="0"/>
                  </a:lnTo>
                  <a:lnTo>
                    <a:pt x="176212" y="0"/>
                  </a:lnTo>
                  <a:lnTo>
                    <a:pt x="131127" y="186169"/>
                  </a:lnTo>
                  <a:lnTo>
                    <a:pt x="182245" y="186169"/>
                  </a:lnTo>
                  <a:lnTo>
                    <a:pt x="187071" y="153593"/>
                  </a:lnTo>
                  <a:lnTo>
                    <a:pt x="225628" y="153593"/>
                  </a:lnTo>
                  <a:lnTo>
                    <a:pt x="230454" y="186169"/>
                  </a:lnTo>
                  <a:lnTo>
                    <a:pt x="281533" y="186169"/>
                  </a:lnTo>
                  <a:close/>
                </a:path>
                <a:path w="638175" h="186690">
                  <a:moveTo>
                    <a:pt x="427393" y="183489"/>
                  </a:moveTo>
                  <a:lnTo>
                    <a:pt x="424243" y="182029"/>
                  </a:lnTo>
                  <a:lnTo>
                    <a:pt x="423278" y="179844"/>
                  </a:lnTo>
                  <a:lnTo>
                    <a:pt x="421830" y="177901"/>
                  </a:lnTo>
                  <a:lnTo>
                    <a:pt x="420433" y="173672"/>
                  </a:lnTo>
                  <a:lnTo>
                    <a:pt x="419722" y="167208"/>
                  </a:lnTo>
                  <a:lnTo>
                    <a:pt x="419455" y="159651"/>
                  </a:lnTo>
                  <a:lnTo>
                    <a:pt x="419417" y="136105"/>
                  </a:lnTo>
                  <a:lnTo>
                    <a:pt x="417995" y="119430"/>
                  </a:lnTo>
                  <a:lnTo>
                    <a:pt x="414972" y="111556"/>
                  </a:lnTo>
                  <a:lnTo>
                    <a:pt x="413118" y="106756"/>
                  </a:lnTo>
                  <a:lnTo>
                    <a:pt x="403872" y="98374"/>
                  </a:lnTo>
                  <a:lnTo>
                    <a:pt x="389305" y="94538"/>
                  </a:lnTo>
                  <a:lnTo>
                    <a:pt x="389305" y="93814"/>
                  </a:lnTo>
                  <a:lnTo>
                    <a:pt x="419011" y="66471"/>
                  </a:lnTo>
                  <a:lnTo>
                    <a:pt x="420865" y="49580"/>
                  </a:lnTo>
                  <a:lnTo>
                    <a:pt x="418833" y="35001"/>
                  </a:lnTo>
                  <a:lnTo>
                    <a:pt x="418109" y="29743"/>
                  </a:lnTo>
                  <a:lnTo>
                    <a:pt x="409295" y="14046"/>
                  </a:lnTo>
                  <a:lnTo>
                    <a:pt x="393611" y="3721"/>
                  </a:lnTo>
                  <a:lnTo>
                    <a:pt x="372668" y="393"/>
                  </a:lnTo>
                  <a:lnTo>
                    <a:pt x="372668" y="56629"/>
                  </a:lnTo>
                  <a:lnTo>
                    <a:pt x="371436" y="65722"/>
                  </a:lnTo>
                  <a:lnTo>
                    <a:pt x="367690" y="72694"/>
                  </a:lnTo>
                  <a:lnTo>
                    <a:pt x="361378" y="77165"/>
                  </a:lnTo>
                  <a:lnTo>
                    <a:pt x="352425" y="78752"/>
                  </a:lnTo>
                  <a:lnTo>
                    <a:pt x="343014" y="78752"/>
                  </a:lnTo>
                  <a:lnTo>
                    <a:pt x="343014" y="35001"/>
                  </a:lnTo>
                  <a:lnTo>
                    <a:pt x="352171" y="35001"/>
                  </a:lnTo>
                  <a:lnTo>
                    <a:pt x="361467" y="36258"/>
                  </a:lnTo>
                  <a:lnTo>
                    <a:pt x="367842" y="40170"/>
                  </a:lnTo>
                  <a:lnTo>
                    <a:pt x="371500" y="46888"/>
                  </a:lnTo>
                  <a:lnTo>
                    <a:pt x="372668" y="56629"/>
                  </a:lnTo>
                  <a:lnTo>
                    <a:pt x="372668" y="393"/>
                  </a:lnTo>
                  <a:lnTo>
                    <a:pt x="370255" y="0"/>
                  </a:lnTo>
                  <a:lnTo>
                    <a:pt x="294805" y="0"/>
                  </a:lnTo>
                  <a:lnTo>
                    <a:pt x="294805" y="186169"/>
                  </a:lnTo>
                  <a:lnTo>
                    <a:pt x="343014" y="186169"/>
                  </a:lnTo>
                  <a:lnTo>
                    <a:pt x="343014" y="111556"/>
                  </a:lnTo>
                  <a:lnTo>
                    <a:pt x="355790" y="111556"/>
                  </a:lnTo>
                  <a:lnTo>
                    <a:pt x="371513" y="158242"/>
                  </a:lnTo>
                  <a:lnTo>
                    <a:pt x="372021" y="167792"/>
                  </a:lnTo>
                  <a:lnTo>
                    <a:pt x="373380" y="177647"/>
                  </a:lnTo>
                  <a:lnTo>
                    <a:pt x="376034" y="186169"/>
                  </a:lnTo>
                  <a:lnTo>
                    <a:pt x="427393" y="186169"/>
                  </a:lnTo>
                  <a:lnTo>
                    <a:pt x="427393" y="183489"/>
                  </a:lnTo>
                  <a:close/>
                </a:path>
                <a:path w="638175" h="186690">
                  <a:moveTo>
                    <a:pt x="570090" y="93091"/>
                  </a:moveTo>
                  <a:lnTo>
                    <a:pt x="568769" y="57937"/>
                  </a:lnTo>
                  <a:lnTo>
                    <a:pt x="563295" y="35001"/>
                  </a:lnTo>
                  <a:lnTo>
                    <a:pt x="561682" y="28232"/>
                  </a:lnTo>
                  <a:lnTo>
                    <a:pt x="544156" y="7683"/>
                  </a:lnTo>
                  <a:lnTo>
                    <a:pt x="520446" y="2108"/>
                  </a:lnTo>
                  <a:lnTo>
                    <a:pt x="520446" y="93091"/>
                  </a:lnTo>
                  <a:lnTo>
                    <a:pt x="519772" y="123418"/>
                  </a:lnTo>
                  <a:lnTo>
                    <a:pt x="516915" y="141109"/>
                  </a:lnTo>
                  <a:lnTo>
                    <a:pt x="510578" y="149377"/>
                  </a:lnTo>
                  <a:lnTo>
                    <a:pt x="499452" y="151409"/>
                  </a:lnTo>
                  <a:lnTo>
                    <a:pt x="489813" y="151409"/>
                  </a:lnTo>
                  <a:lnTo>
                    <a:pt x="489813" y="35001"/>
                  </a:lnTo>
                  <a:lnTo>
                    <a:pt x="499452" y="35001"/>
                  </a:lnTo>
                  <a:lnTo>
                    <a:pt x="510578" y="37007"/>
                  </a:lnTo>
                  <a:lnTo>
                    <a:pt x="516915" y="45173"/>
                  </a:lnTo>
                  <a:lnTo>
                    <a:pt x="519772" y="62788"/>
                  </a:lnTo>
                  <a:lnTo>
                    <a:pt x="520446" y="93091"/>
                  </a:lnTo>
                  <a:lnTo>
                    <a:pt x="520446" y="2108"/>
                  </a:lnTo>
                  <a:lnTo>
                    <a:pt x="511505" y="0"/>
                  </a:lnTo>
                  <a:lnTo>
                    <a:pt x="441591" y="0"/>
                  </a:lnTo>
                  <a:lnTo>
                    <a:pt x="441591" y="186169"/>
                  </a:lnTo>
                  <a:lnTo>
                    <a:pt x="511505" y="186169"/>
                  </a:lnTo>
                  <a:lnTo>
                    <a:pt x="544156" y="178485"/>
                  </a:lnTo>
                  <a:lnTo>
                    <a:pt x="561682" y="157949"/>
                  </a:lnTo>
                  <a:lnTo>
                    <a:pt x="563232" y="151409"/>
                  </a:lnTo>
                  <a:lnTo>
                    <a:pt x="568769" y="128231"/>
                  </a:lnTo>
                  <a:lnTo>
                    <a:pt x="570090" y="93091"/>
                  </a:lnTo>
                  <a:close/>
                </a:path>
                <a:path w="638175" h="186690">
                  <a:moveTo>
                    <a:pt x="637565" y="0"/>
                  </a:moveTo>
                  <a:lnTo>
                    <a:pt x="589368" y="0"/>
                  </a:lnTo>
                  <a:lnTo>
                    <a:pt x="589368" y="186169"/>
                  </a:lnTo>
                  <a:lnTo>
                    <a:pt x="637565" y="186169"/>
                  </a:lnTo>
                  <a:lnTo>
                    <a:pt x="6375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92647" y="6459707"/>
              <a:ext cx="261780" cy="186383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24144" y="4482084"/>
            <a:ext cx="3419855" cy="184556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59023" y="4482084"/>
            <a:ext cx="2770631" cy="184861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482084"/>
            <a:ext cx="2767584" cy="184556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01218" y="6629035"/>
            <a:ext cx="3550920" cy="12446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700" spc="-5">
                <a:solidFill>
                  <a:srgbClr val="BEBEBE"/>
                </a:solidFill>
                <a:latin typeface="Arial MT"/>
                <a:cs typeface="Arial MT"/>
              </a:rPr>
              <a:t>PRIVATE</a:t>
            </a:r>
            <a:r>
              <a:rPr dirty="0" sz="70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BEBEBE"/>
                </a:solidFill>
                <a:latin typeface="Arial MT"/>
                <a:cs typeface="Arial MT"/>
              </a:rPr>
              <a:t>AND</a:t>
            </a:r>
            <a:r>
              <a:rPr dirty="0" sz="700" spc="-15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BEBEBE"/>
                </a:solidFill>
                <a:latin typeface="Arial MT"/>
                <a:cs typeface="Arial MT"/>
              </a:rPr>
              <a:t>CONFIDENTIAL.</a:t>
            </a:r>
            <a:r>
              <a:rPr dirty="0" sz="700" spc="35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BEBEBE"/>
                </a:solidFill>
                <a:latin typeface="Arial MT"/>
                <a:cs typeface="Arial MT"/>
              </a:rPr>
              <a:t>©</a:t>
            </a:r>
            <a:r>
              <a:rPr dirty="0" sz="700" spc="15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BEBEBE"/>
                </a:solidFill>
                <a:latin typeface="Arial MT"/>
                <a:cs typeface="Arial MT"/>
              </a:rPr>
              <a:t>Bombardier</a:t>
            </a:r>
            <a:r>
              <a:rPr dirty="0" sz="700" spc="25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BEBEBE"/>
                </a:solidFill>
                <a:latin typeface="Arial MT"/>
                <a:cs typeface="Arial MT"/>
              </a:rPr>
              <a:t>Inc.</a:t>
            </a:r>
            <a:r>
              <a:rPr dirty="0" sz="700" spc="35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BEBEBE"/>
                </a:solidFill>
                <a:latin typeface="Arial MT"/>
                <a:cs typeface="Arial MT"/>
              </a:rPr>
              <a:t>or</a:t>
            </a:r>
            <a:r>
              <a:rPr dirty="0" sz="700" spc="15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BEBEBE"/>
                </a:solidFill>
                <a:latin typeface="Arial MT"/>
                <a:cs typeface="Arial MT"/>
              </a:rPr>
              <a:t>its</a:t>
            </a:r>
            <a:r>
              <a:rPr dirty="0" sz="700" spc="1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BEBEBE"/>
                </a:solidFill>
                <a:latin typeface="Arial MT"/>
                <a:cs typeface="Arial MT"/>
              </a:rPr>
              <a:t>subsidiaries.</a:t>
            </a:r>
            <a:r>
              <a:rPr dirty="0" sz="700" spc="15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BEBEBE"/>
                </a:solidFill>
                <a:latin typeface="Arial MT"/>
                <a:cs typeface="Arial MT"/>
              </a:rPr>
              <a:t>All</a:t>
            </a:r>
            <a:r>
              <a:rPr dirty="0" sz="700" spc="5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dirty="0" sz="700" spc="-5">
                <a:solidFill>
                  <a:srgbClr val="BEBEBE"/>
                </a:solidFill>
                <a:latin typeface="Arial MT"/>
                <a:cs typeface="Arial MT"/>
              </a:rPr>
              <a:t>rights</a:t>
            </a:r>
            <a:r>
              <a:rPr dirty="0" sz="700" spc="15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BEBEBE"/>
                </a:solidFill>
                <a:latin typeface="Arial MT"/>
                <a:cs typeface="Arial MT"/>
              </a:rPr>
              <a:t>reserved.</a:t>
            </a:r>
            <a:endParaRPr sz="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34" y="203707"/>
            <a:ext cx="766254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Georgia"/>
                <a:cs typeface="Georgia"/>
              </a:rPr>
              <a:t>BOMBARDIER</a:t>
            </a:r>
            <a:r>
              <a:rPr dirty="0" sz="2000" spc="-20" b="1">
                <a:latin typeface="Georgia"/>
                <a:cs typeface="Georgia"/>
              </a:rPr>
              <a:t> </a:t>
            </a:r>
            <a:r>
              <a:rPr dirty="0" sz="2000" spc="-5" b="1">
                <a:latin typeface="Georgia"/>
                <a:cs typeface="Georgia"/>
              </a:rPr>
              <a:t>AEROSPACE’S</a:t>
            </a:r>
            <a:r>
              <a:rPr dirty="0" sz="2000" spc="-30" b="1">
                <a:latin typeface="Georgia"/>
                <a:cs typeface="Georgia"/>
              </a:rPr>
              <a:t> </a:t>
            </a:r>
            <a:r>
              <a:rPr dirty="0" sz="2000" spc="-5" b="1">
                <a:latin typeface="Georgia"/>
                <a:cs typeface="Georgia"/>
              </a:rPr>
              <a:t>HISTORY </a:t>
            </a:r>
            <a:r>
              <a:rPr dirty="0" sz="2000" b="1">
                <a:latin typeface="Georgia"/>
                <a:cs typeface="Georgia"/>
              </a:rPr>
              <a:t>OF</a:t>
            </a:r>
            <a:r>
              <a:rPr dirty="0" sz="2000" spc="5" b="1">
                <a:latin typeface="Georgia"/>
                <a:cs typeface="Georgia"/>
              </a:rPr>
              <a:t> </a:t>
            </a:r>
            <a:r>
              <a:rPr dirty="0" sz="2000" spc="-5" b="1">
                <a:latin typeface="Georgia"/>
                <a:cs typeface="Georgia"/>
              </a:rPr>
              <a:t>INNOVATION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3034" y="488696"/>
            <a:ext cx="70326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D19000"/>
                </a:solidFill>
                <a:latin typeface="Arial MT"/>
                <a:cs typeface="Arial MT"/>
              </a:rPr>
              <a:t>AN IMPRESSIVE </a:t>
            </a:r>
            <a:r>
              <a:rPr dirty="0" sz="1600" spc="-20">
                <a:solidFill>
                  <a:srgbClr val="D19000"/>
                </a:solidFill>
                <a:latin typeface="Arial MT"/>
                <a:cs typeface="Arial MT"/>
              </a:rPr>
              <a:t>JOURNEY:</a:t>
            </a:r>
            <a:r>
              <a:rPr dirty="0" sz="1600" spc="35">
                <a:solidFill>
                  <a:srgbClr val="D19000"/>
                </a:solidFill>
                <a:latin typeface="Arial MT"/>
                <a:cs typeface="Arial MT"/>
              </a:rPr>
              <a:t> </a:t>
            </a:r>
            <a:r>
              <a:rPr dirty="0" u="heavy" sz="1600" spc="-5">
                <a:solidFill>
                  <a:srgbClr val="D19000"/>
                </a:solidFill>
                <a:uFill>
                  <a:solidFill>
                    <a:srgbClr val="D19000"/>
                  </a:solidFill>
                </a:uFill>
                <a:latin typeface="Arial MT"/>
                <a:cs typeface="Arial MT"/>
              </a:rPr>
              <a:t>31</a:t>
            </a:r>
            <a:r>
              <a:rPr dirty="0" u="heavy" sz="1600" spc="-85">
                <a:solidFill>
                  <a:srgbClr val="D19000"/>
                </a:solidFill>
                <a:uFill>
                  <a:solidFill>
                    <a:srgbClr val="D19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600" spc="-5">
                <a:solidFill>
                  <a:srgbClr val="D19000"/>
                </a:solidFill>
                <a:uFill>
                  <a:solidFill>
                    <a:srgbClr val="D19000"/>
                  </a:solidFill>
                </a:uFill>
                <a:latin typeface="Arial MT"/>
                <a:cs typeface="Arial MT"/>
              </a:rPr>
              <a:t>AIRCRAFT</a:t>
            </a:r>
            <a:r>
              <a:rPr dirty="0" sz="1600" spc="-25">
                <a:solidFill>
                  <a:srgbClr val="D190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D19000"/>
                </a:solidFill>
                <a:latin typeface="Arial MT"/>
                <a:cs typeface="Arial MT"/>
              </a:rPr>
              <a:t>PROGRAMS</a:t>
            </a:r>
            <a:r>
              <a:rPr dirty="0" sz="1600" spc="15">
                <a:solidFill>
                  <a:srgbClr val="D19000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D19000"/>
                </a:solidFill>
                <a:latin typeface="Arial MT"/>
                <a:cs typeface="Arial MT"/>
              </a:rPr>
              <a:t>SINCE</a:t>
            </a:r>
            <a:r>
              <a:rPr dirty="0" sz="1600" spc="10">
                <a:solidFill>
                  <a:srgbClr val="D19000"/>
                </a:solidFill>
                <a:latin typeface="Arial MT"/>
                <a:cs typeface="Arial MT"/>
              </a:rPr>
              <a:t> </a:t>
            </a:r>
            <a:r>
              <a:rPr dirty="0" u="heavy" sz="1600" spc="-5">
                <a:solidFill>
                  <a:srgbClr val="D19000"/>
                </a:solidFill>
                <a:uFill>
                  <a:solidFill>
                    <a:srgbClr val="D19000"/>
                  </a:solidFill>
                </a:uFill>
                <a:latin typeface="Arial MT"/>
                <a:cs typeface="Arial MT"/>
              </a:rPr>
              <a:t>24</a:t>
            </a:r>
            <a:r>
              <a:rPr dirty="0" u="heavy" sz="1600" spc="-20">
                <a:solidFill>
                  <a:srgbClr val="D19000"/>
                </a:solidFill>
                <a:uFill>
                  <a:solidFill>
                    <a:srgbClr val="D19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600" spc="-10">
                <a:solidFill>
                  <a:srgbClr val="D19000"/>
                </a:solidFill>
                <a:uFill>
                  <a:solidFill>
                    <a:srgbClr val="D19000"/>
                  </a:solidFill>
                </a:uFill>
                <a:latin typeface="Arial MT"/>
                <a:cs typeface="Arial MT"/>
              </a:rPr>
              <a:t>YEARS</a:t>
            </a:r>
            <a:r>
              <a:rPr dirty="0" sz="1600" spc="-10">
                <a:solidFill>
                  <a:srgbClr val="D19000"/>
                </a:solidFill>
                <a:latin typeface="Arial MT"/>
                <a:cs typeface="Arial MT"/>
              </a:rPr>
              <a:t>*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6851" y="3126871"/>
            <a:ext cx="8836025" cy="1042035"/>
            <a:chOff x="116851" y="3126871"/>
            <a:chExt cx="8836025" cy="10420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851" y="3126871"/>
              <a:ext cx="8835869" cy="93953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47522" y="3729990"/>
              <a:ext cx="73025" cy="424180"/>
            </a:xfrm>
            <a:custGeom>
              <a:avLst/>
              <a:gdLst/>
              <a:ahLst/>
              <a:cxnLst/>
              <a:rect l="l" t="t" r="r" b="b"/>
              <a:pathLst>
                <a:path w="73025" h="424179">
                  <a:moveTo>
                    <a:pt x="0" y="0"/>
                  </a:moveTo>
                  <a:lnTo>
                    <a:pt x="73025" y="423799"/>
                  </a:lnTo>
                </a:path>
              </a:pathLst>
            </a:custGeom>
            <a:ln w="28956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97865" y="6395415"/>
            <a:ext cx="199643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*</a:t>
            </a:r>
            <a:r>
              <a:rPr dirty="0" sz="1100" spc="-3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A6A6A6"/>
                </a:solidFill>
                <a:latin typeface="Arial MT"/>
                <a:cs typeface="Arial MT"/>
              </a:rPr>
              <a:t>Note:</a:t>
            </a:r>
            <a:r>
              <a:rPr dirty="0" sz="1100" spc="-25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These</a:t>
            </a:r>
            <a:r>
              <a:rPr dirty="0" sz="1100" spc="-3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are</a:t>
            </a:r>
            <a:r>
              <a:rPr dirty="0" sz="1100" spc="-2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Launch</a:t>
            </a:r>
            <a:r>
              <a:rPr dirty="0" sz="1100" spc="-20">
                <a:solidFill>
                  <a:srgbClr val="A6A6A6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A6A6A6"/>
                </a:solidFill>
                <a:latin typeface="Arial MT"/>
                <a:cs typeface="Arial MT"/>
              </a:rPr>
              <a:t>dates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379" y="858011"/>
            <a:ext cx="8458200" cy="498475"/>
          </a:xfrm>
          <a:prstGeom prst="rect">
            <a:avLst/>
          </a:prstGeom>
          <a:solidFill>
            <a:srgbClr val="FFFF99"/>
          </a:solidFill>
          <a:ln w="12192">
            <a:solidFill>
              <a:srgbClr val="000000"/>
            </a:solidFill>
          </a:ln>
        </p:spPr>
        <p:txBody>
          <a:bodyPr wrap="square" lIns="0" tIns="59055" rIns="0" bIns="0" rtlCol="0" vert="horz">
            <a:spAutoFit/>
          </a:bodyPr>
          <a:lstStyle/>
          <a:p>
            <a:pPr marL="2686685" marR="2239645" indent="-441959">
              <a:lnSpc>
                <a:spcPct val="100000"/>
              </a:lnSpc>
              <a:spcBef>
                <a:spcPts val="465"/>
              </a:spcBef>
            </a:pPr>
            <a:r>
              <a:rPr dirty="0" sz="1200" b="1">
                <a:latin typeface="Arial"/>
                <a:cs typeface="Arial"/>
              </a:rPr>
              <a:t>There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is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a</a:t>
            </a:r>
            <a:r>
              <a:rPr dirty="0" sz="1200" b="1">
                <a:latin typeface="Arial"/>
                <a:cs typeface="Arial"/>
              </a:rPr>
              <a:t> lot knowledge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and lessons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learned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captured </a:t>
            </a:r>
            <a:r>
              <a:rPr dirty="0" sz="1200" spc="-3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From</a:t>
            </a:r>
            <a:r>
              <a:rPr dirty="0" sz="1200" spc="-5" b="1">
                <a:latin typeface="Arial"/>
                <a:cs typeface="Arial"/>
              </a:rPr>
              <a:t> Bombardier’s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spc="-5" b="1">
                <a:latin typeface="Arial"/>
                <a:cs typeface="Arial"/>
              </a:rPr>
              <a:t>experience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within </a:t>
            </a:r>
            <a:r>
              <a:rPr dirty="0" sz="1200" spc="-5" b="1">
                <a:latin typeface="Arial"/>
                <a:cs typeface="Arial"/>
              </a:rPr>
              <a:t>BES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115" y="3533902"/>
            <a:ext cx="106616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8305" algn="l"/>
                <a:tab pos="796925" algn="l"/>
              </a:tabLst>
            </a:pPr>
            <a:r>
              <a:rPr dirty="0" sz="1100" spc="-110" b="1">
                <a:solidFill>
                  <a:srgbClr val="DCE4E3"/>
                </a:solidFill>
                <a:latin typeface="Arial"/>
                <a:cs typeface="Arial"/>
              </a:rPr>
              <a:t>1991</a:t>
            </a:r>
            <a:r>
              <a:rPr dirty="0" sz="1100" spc="-110" b="1">
                <a:solidFill>
                  <a:srgbClr val="DCE4E3"/>
                </a:solidFill>
                <a:latin typeface="Arial"/>
                <a:cs typeface="Arial"/>
              </a:rPr>
              <a:t>	</a:t>
            </a:r>
            <a:r>
              <a:rPr dirty="0" sz="1100" spc="-110" b="1">
                <a:solidFill>
                  <a:srgbClr val="DCE4E3"/>
                </a:solidFill>
                <a:latin typeface="Arial"/>
                <a:cs typeface="Arial"/>
              </a:rPr>
              <a:t>1992</a:t>
            </a:r>
            <a:r>
              <a:rPr dirty="0" sz="1100" spc="-110" b="1">
                <a:solidFill>
                  <a:srgbClr val="DCE4E3"/>
                </a:solidFill>
                <a:latin typeface="Arial"/>
                <a:cs typeface="Arial"/>
              </a:rPr>
              <a:t>	</a:t>
            </a:r>
            <a:r>
              <a:rPr dirty="0" baseline="2525" sz="1650" spc="-165" b="1">
                <a:solidFill>
                  <a:srgbClr val="DCE4E3"/>
                </a:solidFill>
                <a:latin typeface="Arial"/>
                <a:cs typeface="Arial"/>
              </a:rPr>
              <a:t>1993</a:t>
            </a:r>
            <a:endParaRPr baseline="2525"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5020" y="3522979"/>
            <a:ext cx="228727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100" spc="-110" b="1">
                <a:solidFill>
                  <a:srgbClr val="DCE4E3"/>
                </a:solidFill>
                <a:latin typeface="Arial"/>
                <a:cs typeface="Arial"/>
              </a:rPr>
              <a:t>1994</a:t>
            </a:r>
            <a:r>
              <a:rPr dirty="0" sz="1100" spc="270" b="1">
                <a:solidFill>
                  <a:srgbClr val="DCE4E3"/>
                </a:solidFill>
                <a:latin typeface="Arial"/>
                <a:cs typeface="Arial"/>
              </a:rPr>
              <a:t> </a:t>
            </a:r>
            <a:r>
              <a:rPr dirty="0" baseline="2525" sz="1650" spc="-165" b="1">
                <a:solidFill>
                  <a:srgbClr val="DCE4E3"/>
                </a:solidFill>
                <a:latin typeface="Arial"/>
                <a:cs typeface="Arial"/>
              </a:rPr>
              <a:t>1995</a:t>
            </a:r>
            <a:r>
              <a:rPr dirty="0" baseline="2525" sz="1650" spc="240" b="1">
                <a:solidFill>
                  <a:srgbClr val="DCE4E3"/>
                </a:solidFill>
                <a:latin typeface="Arial"/>
                <a:cs typeface="Arial"/>
              </a:rPr>
              <a:t> </a:t>
            </a:r>
            <a:r>
              <a:rPr dirty="0" sz="1100" spc="-110" b="1">
                <a:solidFill>
                  <a:srgbClr val="DCE4E3"/>
                </a:solidFill>
                <a:latin typeface="Arial"/>
                <a:cs typeface="Arial"/>
              </a:rPr>
              <a:t>1996</a:t>
            </a:r>
            <a:r>
              <a:rPr dirty="0" sz="1100" spc="95" b="1">
                <a:solidFill>
                  <a:srgbClr val="DCE4E3"/>
                </a:solidFill>
                <a:latin typeface="Arial"/>
                <a:cs typeface="Arial"/>
              </a:rPr>
              <a:t> </a:t>
            </a:r>
            <a:r>
              <a:rPr dirty="0" sz="1100" spc="-110" b="1">
                <a:solidFill>
                  <a:srgbClr val="DCE4E3"/>
                </a:solidFill>
                <a:latin typeface="Arial"/>
                <a:cs typeface="Arial"/>
              </a:rPr>
              <a:t>1997</a:t>
            </a:r>
            <a:r>
              <a:rPr dirty="0" sz="1100" spc="200" b="1">
                <a:solidFill>
                  <a:srgbClr val="DCE4E3"/>
                </a:solidFill>
                <a:latin typeface="Arial"/>
                <a:cs typeface="Arial"/>
              </a:rPr>
              <a:t> </a:t>
            </a:r>
            <a:r>
              <a:rPr dirty="0" sz="1100" spc="-110" b="1">
                <a:solidFill>
                  <a:srgbClr val="DCE4E3"/>
                </a:solidFill>
                <a:latin typeface="Arial"/>
                <a:cs typeface="Arial"/>
              </a:rPr>
              <a:t>1998</a:t>
            </a:r>
            <a:r>
              <a:rPr dirty="0" sz="1100" spc="260" b="1">
                <a:solidFill>
                  <a:srgbClr val="DCE4E3"/>
                </a:solidFill>
                <a:latin typeface="Arial"/>
                <a:cs typeface="Arial"/>
              </a:rPr>
              <a:t> </a:t>
            </a:r>
            <a:r>
              <a:rPr dirty="0" baseline="5050" sz="1650" spc="-165" b="1">
                <a:solidFill>
                  <a:srgbClr val="DCE4E3"/>
                </a:solidFill>
                <a:latin typeface="Arial"/>
                <a:cs typeface="Arial"/>
              </a:rPr>
              <a:t>1999</a:t>
            </a:r>
            <a:r>
              <a:rPr dirty="0" baseline="5050" sz="1650" spc="359" b="1">
                <a:solidFill>
                  <a:srgbClr val="DCE4E3"/>
                </a:solidFill>
                <a:latin typeface="Arial"/>
                <a:cs typeface="Arial"/>
              </a:rPr>
              <a:t> </a:t>
            </a:r>
            <a:r>
              <a:rPr dirty="0" baseline="7575" sz="1650" spc="-165" b="1">
                <a:solidFill>
                  <a:srgbClr val="DCE4E3"/>
                </a:solidFill>
                <a:latin typeface="Arial"/>
                <a:cs typeface="Arial"/>
              </a:rPr>
              <a:t>2000</a:t>
            </a:r>
            <a:endParaRPr baseline="7575"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96866" y="3509517"/>
            <a:ext cx="199517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10" b="1">
                <a:solidFill>
                  <a:srgbClr val="DCE4E3"/>
                </a:solidFill>
                <a:latin typeface="Arial"/>
                <a:cs typeface="Arial"/>
              </a:rPr>
              <a:t>2001</a:t>
            </a:r>
            <a:r>
              <a:rPr dirty="0" sz="1100" spc="145" b="1">
                <a:solidFill>
                  <a:srgbClr val="DCE4E3"/>
                </a:solidFill>
                <a:latin typeface="Arial"/>
                <a:cs typeface="Arial"/>
              </a:rPr>
              <a:t> </a:t>
            </a:r>
            <a:r>
              <a:rPr dirty="0" sz="1100" spc="-110" b="1">
                <a:solidFill>
                  <a:srgbClr val="DCE4E3"/>
                </a:solidFill>
                <a:latin typeface="Arial"/>
                <a:cs typeface="Arial"/>
              </a:rPr>
              <a:t>2002</a:t>
            </a:r>
            <a:r>
              <a:rPr dirty="0" sz="1100" spc="360" b="1">
                <a:solidFill>
                  <a:srgbClr val="DCE4E3"/>
                </a:solidFill>
                <a:latin typeface="Arial"/>
                <a:cs typeface="Arial"/>
              </a:rPr>
              <a:t> </a:t>
            </a:r>
            <a:r>
              <a:rPr dirty="0" sz="1100" spc="-110" b="1">
                <a:solidFill>
                  <a:srgbClr val="DCE4E3"/>
                </a:solidFill>
                <a:latin typeface="Arial"/>
                <a:cs typeface="Arial"/>
              </a:rPr>
              <a:t>2003</a:t>
            </a:r>
            <a:r>
              <a:rPr dirty="0" sz="1100" spc="155" b="1">
                <a:solidFill>
                  <a:srgbClr val="DCE4E3"/>
                </a:solidFill>
                <a:latin typeface="Arial"/>
                <a:cs typeface="Arial"/>
              </a:rPr>
              <a:t> </a:t>
            </a:r>
            <a:r>
              <a:rPr dirty="0" sz="1100" spc="155" b="1">
                <a:solidFill>
                  <a:srgbClr val="DCE4E3"/>
                </a:solidFill>
                <a:latin typeface="Arial"/>
                <a:cs typeface="Arial"/>
              </a:rPr>
              <a:t> </a:t>
            </a:r>
            <a:r>
              <a:rPr dirty="0" sz="1100" spc="-110" b="1">
                <a:solidFill>
                  <a:srgbClr val="DCE4E3"/>
                </a:solidFill>
                <a:latin typeface="Arial"/>
                <a:cs typeface="Arial"/>
              </a:rPr>
              <a:t>2004</a:t>
            </a:r>
            <a:r>
              <a:rPr dirty="0" sz="1100" spc="310" b="1">
                <a:solidFill>
                  <a:srgbClr val="DCE4E3"/>
                </a:solidFill>
                <a:latin typeface="Arial"/>
                <a:cs typeface="Arial"/>
              </a:rPr>
              <a:t> </a:t>
            </a:r>
            <a:r>
              <a:rPr dirty="0" sz="1100" spc="-110" b="1">
                <a:solidFill>
                  <a:srgbClr val="DCE4E3"/>
                </a:solidFill>
                <a:latin typeface="Arial"/>
                <a:cs typeface="Arial"/>
              </a:rPr>
              <a:t>2005</a:t>
            </a:r>
            <a:r>
              <a:rPr dirty="0" sz="1100" spc="390" b="1">
                <a:solidFill>
                  <a:srgbClr val="DCE4E3"/>
                </a:solidFill>
                <a:latin typeface="Arial"/>
                <a:cs typeface="Arial"/>
              </a:rPr>
              <a:t> </a:t>
            </a:r>
            <a:r>
              <a:rPr dirty="0" baseline="2525" sz="1650" spc="-165" b="1">
                <a:solidFill>
                  <a:srgbClr val="DCE4E3"/>
                </a:solidFill>
                <a:latin typeface="Arial"/>
                <a:cs typeface="Arial"/>
              </a:rPr>
              <a:t>2006</a:t>
            </a:r>
            <a:endParaRPr baseline="2525" sz="1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61886" y="3501390"/>
            <a:ext cx="63309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10" b="1">
                <a:solidFill>
                  <a:srgbClr val="DCE4E3"/>
                </a:solidFill>
                <a:latin typeface="Arial"/>
                <a:cs typeface="Arial"/>
              </a:rPr>
              <a:t>2007</a:t>
            </a:r>
            <a:r>
              <a:rPr dirty="0" sz="1100" spc="370" b="1">
                <a:solidFill>
                  <a:srgbClr val="DCE4E3"/>
                </a:solidFill>
                <a:latin typeface="Arial"/>
                <a:cs typeface="Arial"/>
              </a:rPr>
              <a:t> </a:t>
            </a:r>
            <a:r>
              <a:rPr dirty="0" sz="1100" spc="-110" b="1">
                <a:solidFill>
                  <a:srgbClr val="DCE4E3"/>
                </a:solidFill>
                <a:latin typeface="Arial"/>
                <a:cs typeface="Arial"/>
              </a:rPr>
              <a:t>2008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2548" y="4092321"/>
            <a:ext cx="280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Webdings"/>
                <a:cs typeface="Webdings"/>
              </a:rPr>
              <a:t></a:t>
            </a:r>
            <a:endParaRPr sz="2000">
              <a:latin typeface="Webdings"/>
              <a:cs typeface="Webding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7041" y="2983229"/>
            <a:ext cx="786130" cy="531495"/>
          </a:xfrm>
          <a:custGeom>
            <a:avLst/>
            <a:gdLst/>
            <a:ahLst/>
            <a:cxnLst/>
            <a:rect l="l" t="t" r="r" b="b"/>
            <a:pathLst>
              <a:path w="786130" h="531495">
                <a:moveTo>
                  <a:pt x="57150" y="0"/>
                </a:moveTo>
                <a:lnTo>
                  <a:pt x="0" y="500125"/>
                </a:lnTo>
              </a:path>
              <a:path w="786130" h="531495">
                <a:moveTo>
                  <a:pt x="373989" y="9144"/>
                </a:moveTo>
                <a:lnTo>
                  <a:pt x="371855" y="521970"/>
                </a:lnTo>
              </a:path>
              <a:path w="786130" h="531495">
                <a:moveTo>
                  <a:pt x="785621" y="9144"/>
                </a:moveTo>
                <a:lnTo>
                  <a:pt x="777240" y="531495"/>
                </a:lnTo>
              </a:path>
            </a:pathLst>
          </a:custGeom>
          <a:ln w="2895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394841" y="4108780"/>
            <a:ext cx="2806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latin typeface="Webdings"/>
                <a:cs typeface="Webdings"/>
              </a:rPr>
              <a:t></a:t>
            </a:r>
            <a:endParaRPr sz="2000">
              <a:latin typeface="Webdings"/>
              <a:cs typeface="Webding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85138" y="3024377"/>
            <a:ext cx="384810" cy="1115060"/>
          </a:xfrm>
          <a:custGeom>
            <a:avLst/>
            <a:gdLst/>
            <a:ahLst/>
            <a:cxnLst/>
            <a:rect l="l" t="t" r="r" b="b"/>
            <a:pathLst>
              <a:path w="384810" h="1115060">
                <a:moveTo>
                  <a:pt x="0" y="733044"/>
                </a:moveTo>
                <a:lnTo>
                  <a:pt x="48387" y="1114933"/>
                </a:lnTo>
              </a:path>
              <a:path w="384810" h="1115060">
                <a:moveTo>
                  <a:pt x="373380" y="0"/>
                </a:moveTo>
                <a:lnTo>
                  <a:pt x="384301" y="499237"/>
                </a:lnTo>
              </a:path>
            </a:pathLst>
          </a:custGeom>
          <a:ln w="2895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471166" y="2648457"/>
            <a:ext cx="280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Webdings"/>
                <a:cs typeface="Webdings"/>
              </a:rPr>
              <a:t></a:t>
            </a:r>
            <a:endParaRPr sz="2000">
              <a:latin typeface="Webdings"/>
              <a:cs typeface="Webding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71750" y="3009138"/>
            <a:ext cx="26034" cy="505459"/>
          </a:xfrm>
          <a:custGeom>
            <a:avLst/>
            <a:gdLst/>
            <a:ahLst/>
            <a:cxnLst/>
            <a:rect l="l" t="t" r="r" b="b"/>
            <a:pathLst>
              <a:path w="26035" h="505460">
                <a:moveTo>
                  <a:pt x="12763" y="-14477"/>
                </a:moveTo>
                <a:lnTo>
                  <a:pt x="12763" y="519684"/>
                </a:lnTo>
              </a:path>
            </a:pathLst>
          </a:custGeom>
          <a:ln w="54482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816100" y="4094226"/>
            <a:ext cx="280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Webdings"/>
                <a:cs typeface="Webdings"/>
              </a:rPr>
              <a:t></a:t>
            </a:r>
            <a:endParaRPr sz="2000">
              <a:latin typeface="Webdings"/>
              <a:cs typeface="Webding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72233" y="3754373"/>
            <a:ext cx="55244" cy="354965"/>
          </a:xfrm>
          <a:custGeom>
            <a:avLst/>
            <a:gdLst/>
            <a:ahLst/>
            <a:cxnLst/>
            <a:rect l="l" t="t" r="r" b="b"/>
            <a:pathLst>
              <a:path w="55244" h="354964">
                <a:moveTo>
                  <a:pt x="0" y="0"/>
                </a:moveTo>
                <a:lnTo>
                  <a:pt x="54737" y="354964"/>
                </a:lnTo>
              </a:path>
            </a:pathLst>
          </a:custGeom>
          <a:ln w="2895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076701" y="2656077"/>
            <a:ext cx="280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Webdings"/>
                <a:cs typeface="Webdings"/>
              </a:rPr>
              <a:t></a:t>
            </a:r>
            <a:endParaRPr sz="2000">
              <a:latin typeface="Webdings"/>
              <a:cs typeface="Webding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10305" y="3015233"/>
            <a:ext cx="6985" cy="483234"/>
          </a:xfrm>
          <a:custGeom>
            <a:avLst/>
            <a:gdLst/>
            <a:ahLst/>
            <a:cxnLst/>
            <a:rect l="l" t="t" r="r" b="b"/>
            <a:pathLst>
              <a:path w="6985" h="483235">
                <a:moveTo>
                  <a:pt x="0" y="483235"/>
                </a:moveTo>
                <a:lnTo>
                  <a:pt x="6604" y="0"/>
                </a:lnTo>
              </a:path>
            </a:pathLst>
          </a:custGeom>
          <a:ln w="2895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782948" y="4064000"/>
            <a:ext cx="280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Webdings"/>
                <a:cs typeface="Webdings"/>
              </a:rPr>
              <a:t></a:t>
            </a:r>
            <a:endParaRPr sz="2000">
              <a:latin typeface="Webdings"/>
              <a:cs typeface="Webding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58005" y="2992373"/>
            <a:ext cx="984250" cy="1129665"/>
          </a:xfrm>
          <a:custGeom>
            <a:avLst/>
            <a:gdLst/>
            <a:ahLst/>
            <a:cxnLst/>
            <a:rect l="l" t="t" r="r" b="b"/>
            <a:pathLst>
              <a:path w="984250" h="1129664">
                <a:moveTo>
                  <a:pt x="0" y="745236"/>
                </a:moveTo>
                <a:lnTo>
                  <a:pt x="54864" y="1108709"/>
                </a:lnTo>
              </a:path>
              <a:path w="984250" h="1129664">
                <a:moveTo>
                  <a:pt x="380873" y="0"/>
                </a:moveTo>
                <a:lnTo>
                  <a:pt x="329184" y="488696"/>
                </a:lnTo>
              </a:path>
              <a:path w="984250" h="1129664">
                <a:moveTo>
                  <a:pt x="983742" y="1129283"/>
                </a:moveTo>
                <a:lnTo>
                  <a:pt x="877824" y="725424"/>
                </a:lnTo>
              </a:path>
            </a:pathLst>
          </a:custGeom>
          <a:ln w="2895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140453" y="2624455"/>
            <a:ext cx="280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Webdings"/>
                <a:cs typeface="Webdings"/>
              </a:rPr>
              <a:t></a:t>
            </a:r>
            <a:endParaRPr sz="2000">
              <a:latin typeface="Webdings"/>
              <a:cs typeface="Webding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29047" y="2631135"/>
            <a:ext cx="2806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latin typeface="Webdings"/>
                <a:cs typeface="Webdings"/>
              </a:rPr>
              <a:t></a:t>
            </a:r>
            <a:endParaRPr sz="2000">
              <a:latin typeface="Webdings"/>
              <a:cs typeface="Webding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31841" y="3007614"/>
            <a:ext cx="95250" cy="492759"/>
          </a:xfrm>
          <a:custGeom>
            <a:avLst/>
            <a:gdLst/>
            <a:ahLst/>
            <a:cxnLst/>
            <a:rect l="l" t="t" r="r" b="b"/>
            <a:pathLst>
              <a:path w="95250" h="492760">
                <a:moveTo>
                  <a:pt x="95250" y="0"/>
                </a:moveTo>
                <a:lnTo>
                  <a:pt x="0" y="492760"/>
                </a:lnTo>
              </a:path>
            </a:pathLst>
          </a:custGeom>
          <a:ln w="2895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652264" y="4085335"/>
            <a:ext cx="5689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2777" sz="3000">
                <a:latin typeface="Webdings"/>
                <a:cs typeface="Webdings"/>
              </a:rPr>
              <a:t></a:t>
            </a:r>
            <a:r>
              <a:rPr dirty="0" baseline="2777" sz="3000" spc="-345">
                <a:latin typeface="Times New Roman"/>
                <a:cs typeface="Times New Roman"/>
              </a:rPr>
              <a:t> </a:t>
            </a:r>
            <a:r>
              <a:rPr dirty="0" sz="2000">
                <a:latin typeface="Webdings"/>
                <a:cs typeface="Webdings"/>
              </a:rPr>
              <a:t></a:t>
            </a:r>
            <a:endParaRPr sz="2000">
              <a:latin typeface="Webdings"/>
              <a:cs typeface="Webding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97804" y="2624455"/>
            <a:ext cx="280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Webdings"/>
                <a:cs typeface="Webdings"/>
              </a:rPr>
              <a:t></a:t>
            </a:r>
            <a:endParaRPr sz="2000">
              <a:latin typeface="Webdings"/>
              <a:cs typeface="Webding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235702" y="3015233"/>
            <a:ext cx="423545" cy="1086485"/>
          </a:xfrm>
          <a:custGeom>
            <a:avLst/>
            <a:gdLst/>
            <a:ahLst/>
            <a:cxnLst/>
            <a:rect l="l" t="t" r="r" b="b"/>
            <a:pathLst>
              <a:path w="423545" h="1086485">
                <a:moveTo>
                  <a:pt x="86487" y="0"/>
                </a:moveTo>
                <a:lnTo>
                  <a:pt x="0" y="498475"/>
                </a:lnTo>
              </a:path>
              <a:path w="423545" h="1086485">
                <a:moveTo>
                  <a:pt x="423163" y="1085977"/>
                </a:moveTo>
                <a:lnTo>
                  <a:pt x="335280" y="716279"/>
                </a:lnTo>
              </a:path>
            </a:pathLst>
          </a:custGeom>
          <a:ln w="2895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906770" y="2640330"/>
            <a:ext cx="280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Webdings"/>
                <a:cs typeface="Webdings"/>
              </a:rPr>
              <a:t></a:t>
            </a:r>
            <a:endParaRPr sz="2000">
              <a:latin typeface="Webdings"/>
              <a:cs typeface="Webding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929121" y="3022854"/>
            <a:ext cx="645160" cy="505459"/>
          </a:xfrm>
          <a:custGeom>
            <a:avLst/>
            <a:gdLst/>
            <a:ahLst/>
            <a:cxnLst/>
            <a:rect l="l" t="t" r="r" b="b"/>
            <a:pathLst>
              <a:path w="645159" h="505460">
                <a:moveTo>
                  <a:pt x="78358" y="0"/>
                </a:moveTo>
                <a:lnTo>
                  <a:pt x="0" y="505206"/>
                </a:lnTo>
              </a:path>
              <a:path w="645159" h="505460">
                <a:moveTo>
                  <a:pt x="644778" y="16763"/>
                </a:moveTo>
                <a:lnTo>
                  <a:pt x="559307" y="499237"/>
                </a:lnTo>
              </a:path>
            </a:pathLst>
          </a:custGeom>
          <a:ln w="2895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530467" y="4104513"/>
            <a:ext cx="280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Webdings"/>
                <a:cs typeface="Webdings"/>
              </a:rPr>
              <a:t></a:t>
            </a:r>
            <a:endParaRPr sz="2000">
              <a:latin typeface="Webdings"/>
              <a:cs typeface="Webding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602730" y="3723894"/>
            <a:ext cx="67310" cy="372110"/>
          </a:xfrm>
          <a:custGeom>
            <a:avLst/>
            <a:gdLst/>
            <a:ahLst/>
            <a:cxnLst/>
            <a:rect l="l" t="t" r="r" b="b"/>
            <a:pathLst>
              <a:path w="67309" h="372110">
                <a:moveTo>
                  <a:pt x="0" y="0"/>
                </a:moveTo>
                <a:lnTo>
                  <a:pt x="67183" y="372109"/>
                </a:lnTo>
              </a:path>
            </a:pathLst>
          </a:custGeom>
          <a:ln w="2895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937629" y="4058539"/>
            <a:ext cx="2800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AFEF"/>
                </a:solidFill>
                <a:latin typeface="Webdings"/>
                <a:cs typeface="Webdings"/>
              </a:rPr>
              <a:t></a:t>
            </a:r>
            <a:endParaRPr sz="2000">
              <a:latin typeface="Webdings"/>
              <a:cs typeface="Webding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954773" y="3722370"/>
            <a:ext cx="85090" cy="340995"/>
          </a:xfrm>
          <a:custGeom>
            <a:avLst/>
            <a:gdLst/>
            <a:ahLst/>
            <a:cxnLst/>
            <a:rect l="l" t="t" r="r" b="b"/>
            <a:pathLst>
              <a:path w="85090" h="340995">
                <a:moveTo>
                  <a:pt x="84708" y="340613"/>
                </a:moveTo>
                <a:lnTo>
                  <a:pt x="0" y="0"/>
                </a:lnTo>
              </a:path>
            </a:pathLst>
          </a:custGeom>
          <a:ln w="2895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464934" y="2656077"/>
            <a:ext cx="5727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1388" sz="3000">
                <a:latin typeface="Webdings"/>
                <a:cs typeface="Webdings"/>
              </a:rPr>
              <a:t></a:t>
            </a:r>
            <a:r>
              <a:rPr dirty="0" baseline="1388" sz="3000" spc="-300">
                <a:latin typeface="Times New Roman"/>
                <a:cs typeface="Times New Roman"/>
              </a:rPr>
              <a:t> </a:t>
            </a:r>
            <a:r>
              <a:rPr dirty="0" sz="2000">
                <a:latin typeface="Webdings"/>
                <a:cs typeface="Webdings"/>
              </a:rPr>
              <a:t></a:t>
            </a:r>
            <a:endParaRPr sz="2000">
              <a:latin typeface="Webdings"/>
              <a:cs typeface="Webding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33870" y="4457700"/>
            <a:ext cx="525780" cy="713740"/>
            <a:chOff x="333870" y="4457700"/>
            <a:chExt cx="525780" cy="713740"/>
          </a:xfrm>
        </p:grpSpPr>
        <p:sp>
          <p:nvSpPr>
            <p:cNvPr id="39" name="object 39"/>
            <p:cNvSpPr/>
            <p:nvPr/>
          </p:nvSpPr>
          <p:spPr>
            <a:xfrm>
              <a:off x="333870" y="4572888"/>
              <a:ext cx="429895" cy="598805"/>
            </a:xfrm>
            <a:custGeom>
              <a:avLst/>
              <a:gdLst/>
              <a:ahLst/>
              <a:cxnLst/>
              <a:rect l="l" t="t" r="r" b="b"/>
              <a:pathLst>
                <a:path w="429895" h="598804">
                  <a:moveTo>
                    <a:pt x="7645" y="528319"/>
                  </a:moveTo>
                  <a:lnTo>
                    <a:pt x="0" y="540638"/>
                  </a:lnTo>
                  <a:lnTo>
                    <a:pt x="92557" y="598297"/>
                  </a:lnTo>
                  <a:lnTo>
                    <a:pt x="104452" y="579247"/>
                  </a:lnTo>
                  <a:lnTo>
                    <a:pt x="89268" y="579247"/>
                  </a:lnTo>
                  <a:lnTo>
                    <a:pt x="7645" y="528319"/>
                  </a:lnTo>
                  <a:close/>
                </a:path>
                <a:path w="429895" h="598804">
                  <a:moveTo>
                    <a:pt x="117716" y="533654"/>
                  </a:moveTo>
                  <a:lnTo>
                    <a:pt x="89268" y="579247"/>
                  </a:lnTo>
                  <a:lnTo>
                    <a:pt x="104452" y="579247"/>
                  </a:lnTo>
                  <a:lnTo>
                    <a:pt x="128638" y="540512"/>
                  </a:lnTo>
                  <a:lnTo>
                    <a:pt x="117716" y="533654"/>
                  </a:lnTo>
                  <a:close/>
                </a:path>
                <a:path w="429895" h="598804">
                  <a:moveTo>
                    <a:pt x="115988" y="440547"/>
                  </a:moveTo>
                  <a:lnTo>
                    <a:pt x="108623" y="440547"/>
                  </a:lnTo>
                  <a:lnTo>
                    <a:pt x="101764" y="443087"/>
                  </a:lnTo>
                  <a:lnTo>
                    <a:pt x="79831" y="478647"/>
                  </a:lnTo>
                  <a:lnTo>
                    <a:pt x="81000" y="486267"/>
                  </a:lnTo>
                  <a:lnTo>
                    <a:pt x="109881" y="515477"/>
                  </a:lnTo>
                  <a:lnTo>
                    <a:pt x="117697" y="518017"/>
                  </a:lnTo>
                  <a:lnTo>
                    <a:pt x="132613" y="518017"/>
                  </a:lnTo>
                  <a:lnTo>
                    <a:pt x="139502" y="515477"/>
                  </a:lnTo>
                  <a:lnTo>
                    <a:pt x="145732" y="511667"/>
                  </a:lnTo>
                  <a:lnTo>
                    <a:pt x="151305" y="506587"/>
                  </a:lnTo>
                  <a:lnTo>
                    <a:pt x="126047" y="506587"/>
                  </a:lnTo>
                  <a:lnTo>
                    <a:pt x="119113" y="504047"/>
                  </a:lnTo>
                  <a:lnTo>
                    <a:pt x="111480" y="500237"/>
                  </a:lnTo>
                  <a:lnTo>
                    <a:pt x="115481" y="493887"/>
                  </a:lnTo>
                  <a:lnTo>
                    <a:pt x="102539" y="493887"/>
                  </a:lnTo>
                  <a:lnTo>
                    <a:pt x="96926" y="490077"/>
                  </a:lnTo>
                  <a:lnTo>
                    <a:pt x="93484" y="484997"/>
                  </a:lnTo>
                  <a:lnTo>
                    <a:pt x="90931" y="473567"/>
                  </a:lnTo>
                  <a:lnTo>
                    <a:pt x="91922" y="468487"/>
                  </a:lnTo>
                  <a:lnTo>
                    <a:pt x="95173" y="463407"/>
                  </a:lnTo>
                  <a:lnTo>
                    <a:pt x="98780" y="457057"/>
                  </a:lnTo>
                  <a:lnTo>
                    <a:pt x="103898" y="453247"/>
                  </a:lnTo>
                  <a:lnTo>
                    <a:pt x="110528" y="453247"/>
                  </a:lnTo>
                  <a:lnTo>
                    <a:pt x="114820" y="451977"/>
                  </a:lnTo>
                  <a:lnTo>
                    <a:pt x="141884" y="451977"/>
                  </a:lnTo>
                  <a:lnTo>
                    <a:pt x="142684" y="450707"/>
                  </a:lnTo>
                  <a:lnTo>
                    <a:pt x="141363" y="449437"/>
                  </a:lnTo>
                  <a:lnTo>
                    <a:pt x="140373" y="449437"/>
                  </a:lnTo>
                  <a:lnTo>
                    <a:pt x="139700" y="448167"/>
                  </a:lnTo>
                  <a:lnTo>
                    <a:pt x="131527" y="444357"/>
                  </a:lnTo>
                  <a:lnTo>
                    <a:pt x="123623" y="441817"/>
                  </a:lnTo>
                  <a:lnTo>
                    <a:pt x="115988" y="440547"/>
                  </a:lnTo>
                  <a:close/>
                </a:path>
                <a:path w="429895" h="598804">
                  <a:moveTo>
                    <a:pt x="152971" y="457057"/>
                  </a:moveTo>
                  <a:lnTo>
                    <a:pt x="144183" y="468487"/>
                  </a:lnTo>
                  <a:lnTo>
                    <a:pt x="147916" y="472297"/>
                  </a:lnTo>
                  <a:lnTo>
                    <a:pt x="149948" y="477377"/>
                  </a:lnTo>
                  <a:lnTo>
                    <a:pt x="150647" y="486267"/>
                  </a:lnTo>
                  <a:lnTo>
                    <a:pt x="149517" y="490077"/>
                  </a:lnTo>
                  <a:lnTo>
                    <a:pt x="146926" y="493887"/>
                  </a:lnTo>
                  <a:lnTo>
                    <a:pt x="143433" y="500237"/>
                  </a:lnTo>
                  <a:lnTo>
                    <a:pt x="138556" y="504047"/>
                  </a:lnTo>
                  <a:lnTo>
                    <a:pt x="126047" y="506587"/>
                  </a:lnTo>
                  <a:lnTo>
                    <a:pt x="151305" y="506587"/>
                  </a:lnTo>
                  <a:lnTo>
                    <a:pt x="156222" y="500237"/>
                  </a:lnTo>
                  <a:lnTo>
                    <a:pt x="161086" y="492617"/>
                  </a:lnTo>
                  <a:lnTo>
                    <a:pt x="163182" y="484997"/>
                  </a:lnTo>
                  <a:lnTo>
                    <a:pt x="161861" y="469757"/>
                  </a:lnTo>
                  <a:lnTo>
                    <a:pt x="158673" y="463407"/>
                  </a:lnTo>
                  <a:lnTo>
                    <a:pt x="152971" y="457057"/>
                  </a:lnTo>
                  <a:close/>
                </a:path>
                <a:path w="429895" h="598804">
                  <a:moveTo>
                    <a:pt x="141884" y="451977"/>
                  </a:moveTo>
                  <a:lnTo>
                    <a:pt x="114820" y="451977"/>
                  </a:lnTo>
                  <a:lnTo>
                    <a:pt x="119938" y="453247"/>
                  </a:lnTo>
                  <a:lnTo>
                    <a:pt x="125895" y="457057"/>
                  </a:lnTo>
                  <a:lnTo>
                    <a:pt x="102539" y="493887"/>
                  </a:lnTo>
                  <a:lnTo>
                    <a:pt x="115481" y="493887"/>
                  </a:lnTo>
                  <a:lnTo>
                    <a:pt x="141884" y="451977"/>
                  </a:lnTo>
                  <a:close/>
                </a:path>
                <a:path w="429895" h="598804">
                  <a:moveTo>
                    <a:pt x="181606" y="379587"/>
                  </a:moveTo>
                  <a:lnTo>
                    <a:pt x="154990" y="379587"/>
                  </a:lnTo>
                  <a:lnTo>
                    <a:pt x="158915" y="380857"/>
                  </a:lnTo>
                  <a:lnTo>
                    <a:pt x="163969" y="384667"/>
                  </a:lnTo>
                  <a:lnTo>
                    <a:pt x="164947" y="384667"/>
                  </a:lnTo>
                  <a:lnTo>
                    <a:pt x="166484" y="385937"/>
                  </a:lnTo>
                  <a:lnTo>
                    <a:pt x="165290" y="391017"/>
                  </a:lnTo>
                  <a:lnTo>
                    <a:pt x="162382" y="398637"/>
                  </a:lnTo>
                  <a:lnTo>
                    <a:pt x="157746" y="408797"/>
                  </a:lnTo>
                  <a:lnTo>
                    <a:pt x="155486" y="413877"/>
                  </a:lnTo>
                  <a:lnTo>
                    <a:pt x="153949" y="417687"/>
                  </a:lnTo>
                  <a:lnTo>
                    <a:pt x="153149" y="420227"/>
                  </a:lnTo>
                  <a:lnTo>
                    <a:pt x="152095" y="422767"/>
                  </a:lnTo>
                  <a:lnTo>
                    <a:pt x="151637" y="426577"/>
                  </a:lnTo>
                  <a:lnTo>
                    <a:pt x="151904" y="434197"/>
                  </a:lnTo>
                  <a:lnTo>
                    <a:pt x="152857" y="436737"/>
                  </a:lnTo>
                  <a:lnTo>
                    <a:pt x="156425" y="443087"/>
                  </a:lnTo>
                  <a:lnTo>
                    <a:pt x="158953" y="445627"/>
                  </a:lnTo>
                  <a:lnTo>
                    <a:pt x="162242" y="448167"/>
                  </a:lnTo>
                  <a:lnTo>
                    <a:pt x="167843" y="451977"/>
                  </a:lnTo>
                  <a:lnTo>
                    <a:pt x="173672" y="451977"/>
                  </a:lnTo>
                  <a:lnTo>
                    <a:pt x="185800" y="449437"/>
                  </a:lnTo>
                  <a:lnTo>
                    <a:pt x="191134" y="444357"/>
                  </a:lnTo>
                  <a:lnTo>
                    <a:pt x="195234" y="438007"/>
                  </a:lnTo>
                  <a:lnTo>
                    <a:pt x="172516" y="438007"/>
                  </a:lnTo>
                  <a:lnTo>
                    <a:pt x="167512" y="434197"/>
                  </a:lnTo>
                  <a:lnTo>
                    <a:pt x="166039" y="432927"/>
                  </a:lnTo>
                  <a:lnTo>
                    <a:pt x="164109" y="429117"/>
                  </a:lnTo>
                  <a:lnTo>
                    <a:pt x="163817" y="426577"/>
                  </a:lnTo>
                  <a:lnTo>
                    <a:pt x="164541" y="421497"/>
                  </a:lnTo>
                  <a:lnTo>
                    <a:pt x="165849" y="417687"/>
                  </a:lnTo>
                  <a:lnTo>
                    <a:pt x="172059" y="403717"/>
                  </a:lnTo>
                  <a:lnTo>
                    <a:pt x="174485" y="396097"/>
                  </a:lnTo>
                  <a:lnTo>
                    <a:pt x="175374" y="391017"/>
                  </a:lnTo>
                  <a:lnTo>
                    <a:pt x="200943" y="391017"/>
                  </a:lnTo>
                  <a:lnTo>
                    <a:pt x="198666" y="389747"/>
                  </a:lnTo>
                  <a:lnTo>
                    <a:pt x="188099" y="383397"/>
                  </a:lnTo>
                  <a:lnTo>
                    <a:pt x="181606" y="379587"/>
                  </a:lnTo>
                  <a:close/>
                </a:path>
                <a:path w="429895" h="598804">
                  <a:moveTo>
                    <a:pt x="200943" y="391017"/>
                  </a:moveTo>
                  <a:lnTo>
                    <a:pt x="175374" y="391017"/>
                  </a:lnTo>
                  <a:lnTo>
                    <a:pt x="179552" y="393557"/>
                  </a:lnTo>
                  <a:lnTo>
                    <a:pt x="184556" y="397367"/>
                  </a:lnTo>
                  <a:lnTo>
                    <a:pt x="187959" y="399907"/>
                  </a:lnTo>
                  <a:lnTo>
                    <a:pt x="189763" y="402447"/>
                  </a:lnTo>
                  <a:lnTo>
                    <a:pt x="192100" y="406257"/>
                  </a:lnTo>
                  <a:lnTo>
                    <a:pt x="193154" y="410067"/>
                  </a:lnTo>
                  <a:lnTo>
                    <a:pt x="192722" y="420227"/>
                  </a:lnTo>
                  <a:lnTo>
                    <a:pt x="175755" y="438007"/>
                  </a:lnTo>
                  <a:lnTo>
                    <a:pt x="195234" y="438007"/>
                  </a:lnTo>
                  <a:lnTo>
                    <a:pt x="198513" y="432927"/>
                  </a:lnTo>
                  <a:lnTo>
                    <a:pt x="200380" y="427847"/>
                  </a:lnTo>
                  <a:lnTo>
                    <a:pt x="202298" y="417687"/>
                  </a:lnTo>
                  <a:lnTo>
                    <a:pt x="202298" y="412607"/>
                  </a:lnTo>
                  <a:lnTo>
                    <a:pt x="201345" y="406257"/>
                  </a:lnTo>
                  <a:lnTo>
                    <a:pt x="212681" y="406257"/>
                  </a:lnTo>
                  <a:lnTo>
                    <a:pt x="218439" y="397367"/>
                  </a:lnTo>
                  <a:lnTo>
                    <a:pt x="214985" y="397367"/>
                  </a:lnTo>
                  <a:lnTo>
                    <a:pt x="211709" y="396097"/>
                  </a:lnTo>
                  <a:lnTo>
                    <a:pt x="205498" y="393557"/>
                  </a:lnTo>
                  <a:lnTo>
                    <a:pt x="200943" y="391017"/>
                  </a:lnTo>
                  <a:close/>
                </a:path>
                <a:path w="429895" h="598804">
                  <a:moveTo>
                    <a:pt x="155270" y="365617"/>
                  </a:moveTo>
                  <a:lnTo>
                    <a:pt x="152184" y="366887"/>
                  </a:lnTo>
                  <a:lnTo>
                    <a:pt x="149085" y="366887"/>
                  </a:lnTo>
                  <a:lnTo>
                    <a:pt x="145757" y="368157"/>
                  </a:lnTo>
                  <a:lnTo>
                    <a:pt x="142176" y="371967"/>
                  </a:lnTo>
                  <a:lnTo>
                    <a:pt x="138595" y="374507"/>
                  </a:lnTo>
                  <a:lnTo>
                    <a:pt x="135013" y="378317"/>
                  </a:lnTo>
                  <a:lnTo>
                    <a:pt x="131445" y="384667"/>
                  </a:lnTo>
                  <a:lnTo>
                    <a:pt x="127850" y="389747"/>
                  </a:lnTo>
                  <a:lnTo>
                    <a:pt x="125475" y="394827"/>
                  </a:lnTo>
                  <a:lnTo>
                    <a:pt x="123164" y="406257"/>
                  </a:lnTo>
                  <a:lnTo>
                    <a:pt x="123329" y="411337"/>
                  </a:lnTo>
                  <a:lnTo>
                    <a:pt x="126288" y="418957"/>
                  </a:lnTo>
                  <a:lnTo>
                    <a:pt x="129095" y="422767"/>
                  </a:lnTo>
                  <a:lnTo>
                    <a:pt x="133223" y="426577"/>
                  </a:lnTo>
                  <a:lnTo>
                    <a:pt x="141668" y="416417"/>
                  </a:lnTo>
                  <a:lnTo>
                    <a:pt x="137680" y="412607"/>
                  </a:lnTo>
                  <a:lnTo>
                    <a:pt x="135534" y="408797"/>
                  </a:lnTo>
                  <a:lnTo>
                    <a:pt x="151752" y="380857"/>
                  </a:lnTo>
                  <a:lnTo>
                    <a:pt x="154990" y="379587"/>
                  </a:lnTo>
                  <a:lnTo>
                    <a:pt x="181606" y="379587"/>
                  </a:lnTo>
                  <a:lnTo>
                    <a:pt x="172948" y="374507"/>
                  </a:lnTo>
                  <a:lnTo>
                    <a:pt x="167906" y="370697"/>
                  </a:lnTo>
                  <a:lnTo>
                    <a:pt x="164287" y="368157"/>
                  </a:lnTo>
                  <a:lnTo>
                    <a:pt x="158584" y="366887"/>
                  </a:lnTo>
                  <a:lnTo>
                    <a:pt x="155270" y="365617"/>
                  </a:lnTo>
                  <a:close/>
                </a:path>
                <a:path w="429895" h="598804">
                  <a:moveTo>
                    <a:pt x="212681" y="406257"/>
                  </a:moveTo>
                  <a:lnTo>
                    <a:pt x="201345" y="406257"/>
                  </a:lnTo>
                  <a:lnTo>
                    <a:pt x="204711" y="407527"/>
                  </a:lnTo>
                  <a:lnTo>
                    <a:pt x="207949" y="408797"/>
                  </a:lnTo>
                  <a:lnTo>
                    <a:pt x="211035" y="408797"/>
                  </a:lnTo>
                  <a:lnTo>
                    <a:pt x="212681" y="406257"/>
                  </a:lnTo>
                  <a:close/>
                </a:path>
                <a:path w="429895" h="598804">
                  <a:moveTo>
                    <a:pt x="166763" y="331327"/>
                  </a:moveTo>
                  <a:lnTo>
                    <a:pt x="160375" y="341487"/>
                  </a:lnTo>
                  <a:lnTo>
                    <a:pt x="227418" y="383397"/>
                  </a:lnTo>
                  <a:lnTo>
                    <a:pt x="234518" y="371967"/>
                  </a:lnTo>
                  <a:lnTo>
                    <a:pt x="199415" y="349107"/>
                  </a:lnTo>
                  <a:lnTo>
                    <a:pt x="194614" y="346567"/>
                  </a:lnTo>
                  <a:lnTo>
                    <a:pt x="190588" y="342757"/>
                  </a:lnTo>
                  <a:lnTo>
                    <a:pt x="186270" y="337677"/>
                  </a:lnTo>
                  <a:lnTo>
                    <a:pt x="176923" y="337677"/>
                  </a:lnTo>
                  <a:lnTo>
                    <a:pt x="166763" y="331327"/>
                  </a:lnTo>
                  <a:close/>
                </a:path>
                <a:path w="429895" h="598804">
                  <a:moveTo>
                    <a:pt x="194132" y="286877"/>
                  </a:moveTo>
                  <a:lnTo>
                    <a:pt x="187032" y="298307"/>
                  </a:lnTo>
                  <a:lnTo>
                    <a:pt x="257492" y="342757"/>
                  </a:lnTo>
                  <a:lnTo>
                    <a:pt x="263639" y="346567"/>
                  </a:lnTo>
                  <a:lnTo>
                    <a:pt x="267119" y="349107"/>
                  </a:lnTo>
                  <a:lnTo>
                    <a:pt x="267957" y="351647"/>
                  </a:lnTo>
                  <a:lnTo>
                    <a:pt x="268782" y="352917"/>
                  </a:lnTo>
                  <a:lnTo>
                    <a:pt x="268465" y="355457"/>
                  </a:lnTo>
                  <a:lnTo>
                    <a:pt x="266217" y="359267"/>
                  </a:lnTo>
                  <a:lnTo>
                    <a:pt x="264795" y="360537"/>
                  </a:lnTo>
                  <a:lnTo>
                    <a:pt x="262788" y="363077"/>
                  </a:lnTo>
                  <a:lnTo>
                    <a:pt x="271106" y="370697"/>
                  </a:lnTo>
                  <a:lnTo>
                    <a:pt x="273697" y="368157"/>
                  </a:lnTo>
                  <a:lnTo>
                    <a:pt x="275945" y="365617"/>
                  </a:lnTo>
                  <a:lnTo>
                    <a:pt x="281838" y="356727"/>
                  </a:lnTo>
                  <a:lnTo>
                    <a:pt x="282562" y="350377"/>
                  </a:lnTo>
                  <a:lnTo>
                    <a:pt x="280060" y="345297"/>
                  </a:lnTo>
                  <a:lnTo>
                    <a:pt x="278155" y="341487"/>
                  </a:lnTo>
                  <a:lnTo>
                    <a:pt x="273088" y="336407"/>
                  </a:lnTo>
                  <a:lnTo>
                    <a:pt x="264833" y="331327"/>
                  </a:lnTo>
                  <a:lnTo>
                    <a:pt x="194132" y="286877"/>
                  </a:lnTo>
                  <a:close/>
                </a:path>
                <a:path w="429895" h="598804">
                  <a:moveTo>
                    <a:pt x="185254" y="305927"/>
                  </a:moveTo>
                  <a:lnTo>
                    <a:pt x="180339" y="308467"/>
                  </a:lnTo>
                  <a:lnTo>
                    <a:pt x="176695" y="311007"/>
                  </a:lnTo>
                  <a:lnTo>
                    <a:pt x="172643" y="318627"/>
                  </a:lnTo>
                  <a:lnTo>
                    <a:pt x="171894" y="321167"/>
                  </a:lnTo>
                  <a:lnTo>
                    <a:pt x="172161" y="327517"/>
                  </a:lnTo>
                  <a:lnTo>
                    <a:pt x="173799" y="331327"/>
                  </a:lnTo>
                  <a:lnTo>
                    <a:pt x="176923" y="337677"/>
                  </a:lnTo>
                  <a:lnTo>
                    <a:pt x="186270" y="337677"/>
                  </a:lnTo>
                  <a:lnTo>
                    <a:pt x="185204" y="336407"/>
                  </a:lnTo>
                  <a:lnTo>
                    <a:pt x="184010" y="333867"/>
                  </a:lnTo>
                  <a:lnTo>
                    <a:pt x="183502" y="328787"/>
                  </a:lnTo>
                  <a:lnTo>
                    <a:pt x="184137" y="326247"/>
                  </a:lnTo>
                  <a:lnTo>
                    <a:pt x="185686" y="323707"/>
                  </a:lnTo>
                  <a:lnTo>
                    <a:pt x="187426" y="319897"/>
                  </a:lnTo>
                  <a:lnTo>
                    <a:pt x="189979" y="318627"/>
                  </a:lnTo>
                  <a:lnTo>
                    <a:pt x="193357" y="316087"/>
                  </a:lnTo>
                  <a:lnTo>
                    <a:pt x="185254" y="305927"/>
                  </a:lnTo>
                  <a:close/>
                </a:path>
                <a:path w="429895" h="598804">
                  <a:moveTo>
                    <a:pt x="250716" y="224647"/>
                  </a:moveTo>
                  <a:lnTo>
                    <a:pt x="243344" y="224647"/>
                  </a:lnTo>
                  <a:lnTo>
                    <a:pt x="236493" y="227187"/>
                  </a:lnTo>
                  <a:lnTo>
                    <a:pt x="214555" y="262747"/>
                  </a:lnTo>
                  <a:lnTo>
                    <a:pt x="215722" y="270367"/>
                  </a:lnTo>
                  <a:lnTo>
                    <a:pt x="244610" y="299577"/>
                  </a:lnTo>
                  <a:lnTo>
                    <a:pt x="252429" y="302117"/>
                  </a:lnTo>
                  <a:lnTo>
                    <a:pt x="267347" y="302117"/>
                  </a:lnTo>
                  <a:lnTo>
                    <a:pt x="274231" y="299577"/>
                  </a:lnTo>
                  <a:lnTo>
                    <a:pt x="280462" y="295767"/>
                  </a:lnTo>
                  <a:lnTo>
                    <a:pt x="286037" y="290687"/>
                  </a:lnTo>
                  <a:lnTo>
                    <a:pt x="260781" y="290687"/>
                  </a:lnTo>
                  <a:lnTo>
                    <a:pt x="253847" y="288147"/>
                  </a:lnTo>
                  <a:lnTo>
                    <a:pt x="246214" y="284337"/>
                  </a:lnTo>
                  <a:lnTo>
                    <a:pt x="250215" y="277987"/>
                  </a:lnTo>
                  <a:lnTo>
                    <a:pt x="237274" y="277987"/>
                  </a:lnTo>
                  <a:lnTo>
                    <a:pt x="231660" y="274177"/>
                  </a:lnTo>
                  <a:lnTo>
                    <a:pt x="228206" y="269097"/>
                  </a:lnTo>
                  <a:lnTo>
                    <a:pt x="225666" y="257667"/>
                  </a:lnTo>
                  <a:lnTo>
                    <a:pt x="226656" y="252587"/>
                  </a:lnTo>
                  <a:lnTo>
                    <a:pt x="229908" y="247507"/>
                  </a:lnTo>
                  <a:lnTo>
                    <a:pt x="233502" y="241157"/>
                  </a:lnTo>
                  <a:lnTo>
                    <a:pt x="238620" y="237347"/>
                  </a:lnTo>
                  <a:lnTo>
                    <a:pt x="245262" y="237347"/>
                  </a:lnTo>
                  <a:lnTo>
                    <a:pt x="249554" y="236077"/>
                  </a:lnTo>
                  <a:lnTo>
                    <a:pt x="276618" y="236077"/>
                  </a:lnTo>
                  <a:lnTo>
                    <a:pt x="277418" y="234807"/>
                  </a:lnTo>
                  <a:lnTo>
                    <a:pt x="276098" y="233537"/>
                  </a:lnTo>
                  <a:lnTo>
                    <a:pt x="275094" y="233537"/>
                  </a:lnTo>
                  <a:lnTo>
                    <a:pt x="274421" y="232267"/>
                  </a:lnTo>
                  <a:lnTo>
                    <a:pt x="266256" y="228457"/>
                  </a:lnTo>
                  <a:lnTo>
                    <a:pt x="258354" y="225917"/>
                  </a:lnTo>
                  <a:lnTo>
                    <a:pt x="250716" y="224647"/>
                  </a:lnTo>
                  <a:close/>
                </a:path>
                <a:path w="429895" h="598804">
                  <a:moveTo>
                    <a:pt x="168630" y="271637"/>
                  </a:moveTo>
                  <a:lnTo>
                    <a:pt x="161531" y="281797"/>
                  </a:lnTo>
                  <a:lnTo>
                    <a:pt x="174726" y="290687"/>
                  </a:lnTo>
                  <a:lnTo>
                    <a:pt x="181813" y="279257"/>
                  </a:lnTo>
                  <a:lnTo>
                    <a:pt x="168630" y="271637"/>
                  </a:lnTo>
                  <a:close/>
                </a:path>
                <a:path w="429895" h="598804">
                  <a:moveTo>
                    <a:pt x="287705" y="241157"/>
                  </a:moveTo>
                  <a:lnTo>
                    <a:pt x="278917" y="252587"/>
                  </a:lnTo>
                  <a:lnTo>
                    <a:pt x="282638" y="256397"/>
                  </a:lnTo>
                  <a:lnTo>
                    <a:pt x="284683" y="261477"/>
                  </a:lnTo>
                  <a:lnTo>
                    <a:pt x="260781" y="290687"/>
                  </a:lnTo>
                  <a:lnTo>
                    <a:pt x="286037" y="290687"/>
                  </a:lnTo>
                  <a:lnTo>
                    <a:pt x="290956" y="284337"/>
                  </a:lnTo>
                  <a:lnTo>
                    <a:pt x="295821" y="276717"/>
                  </a:lnTo>
                  <a:lnTo>
                    <a:pt x="297916" y="269097"/>
                  </a:lnTo>
                  <a:lnTo>
                    <a:pt x="296583" y="253857"/>
                  </a:lnTo>
                  <a:lnTo>
                    <a:pt x="293408" y="247507"/>
                  </a:lnTo>
                  <a:lnTo>
                    <a:pt x="287705" y="241157"/>
                  </a:lnTo>
                  <a:close/>
                </a:path>
                <a:path w="429895" h="598804">
                  <a:moveTo>
                    <a:pt x="276618" y="236077"/>
                  </a:moveTo>
                  <a:lnTo>
                    <a:pt x="249554" y="236077"/>
                  </a:lnTo>
                  <a:lnTo>
                    <a:pt x="254673" y="237347"/>
                  </a:lnTo>
                  <a:lnTo>
                    <a:pt x="260629" y="241157"/>
                  </a:lnTo>
                  <a:lnTo>
                    <a:pt x="237274" y="277987"/>
                  </a:lnTo>
                  <a:lnTo>
                    <a:pt x="250215" y="277987"/>
                  </a:lnTo>
                  <a:lnTo>
                    <a:pt x="276618" y="236077"/>
                  </a:lnTo>
                  <a:close/>
                </a:path>
                <a:path w="429895" h="598804">
                  <a:moveTo>
                    <a:pt x="285385" y="200517"/>
                  </a:moveTo>
                  <a:lnTo>
                    <a:pt x="260146" y="200517"/>
                  </a:lnTo>
                  <a:lnTo>
                    <a:pt x="298716" y="224647"/>
                  </a:lnTo>
                  <a:lnTo>
                    <a:pt x="305536" y="229727"/>
                  </a:lnTo>
                  <a:lnTo>
                    <a:pt x="310299" y="230997"/>
                  </a:lnTo>
                  <a:lnTo>
                    <a:pt x="313004" y="232267"/>
                  </a:lnTo>
                  <a:lnTo>
                    <a:pt x="318414" y="232267"/>
                  </a:lnTo>
                  <a:lnTo>
                    <a:pt x="321144" y="229727"/>
                  </a:lnTo>
                  <a:lnTo>
                    <a:pt x="323862" y="228457"/>
                  </a:lnTo>
                  <a:lnTo>
                    <a:pt x="326517" y="225917"/>
                  </a:lnTo>
                  <a:lnTo>
                    <a:pt x="330657" y="219567"/>
                  </a:lnTo>
                  <a:lnTo>
                    <a:pt x="331622" y="217027"/>
                  </a:lnTo>
                  <a:lnTo>
                    <a:pt x="311848" y="217027"/>
                  </a:lnTo>
                  <a:lnTo>
                    <a:pt x="309638" y="215757"/>
                  </a:lnTo>
                  <a:lnTo>
                    <a:pt x="285385" y="200517"/>
                  </a:lnTo>
                  <a:close/>
                </a:path>
                <a:path w="429895" h="598804">
                  <a:moveTo>
                    <a:pt x="322364" y="208137"/>
                  </a:moveTo>
                  <a:lnTo>
                    <a:pt x="321373" y="210677"/>
                  </a:lnTo>
                  <a:lnTo>
                    <a:pt x="320484" y="211947"/>
                  </a:lnTo>
                  <a:lnTo>
                    <a:pt x="318655" y="214487"/>
                  </a:lnTo>
                  <a:lnTo>
                    <a:pt x="316458" y="217027"/>
                  </a:lnTo>
                  <a:lnTo>
                    <a:pt x="331622" y="217027"/>
                  </a:lnTo>
                  <a:lnTo>
                    <a:pt x="332105" y="215757"/>
                  </a:lnTo>
                  <a:lnTo>
                    <a:pt x="333438" y="213217"/>
                  </a:lnTo>
                  <a:lnTo>
                    <a:pt x="322364" y="208137"/>
                  </a:lnTo>
                  <a:close/>
                </a:path>
                <a:path w="429895" h="598804">
                  <a:moveTo>
                    <a:pt x="234937" y="170037"/>
                  </a:moveTo>
                  <a:lnTo>
                    <a:pt x="234708" y="185277"/>
                  </a:lnTo>
                  <a:lnTo>
                    <a:pt x="251307" y="195437"/>
                  </a:lnTo>
                  <a:lnTo>
                    <a:pt x="246100" y="203057"/>
                  </a:lnTo>
                  <a:lnTo>
                    <a:pt x="254939" y="209407"/>
                  </a:lnTo>
                  <a:lnTo>
                    <a:pt x="260146" y="200517"/>
                  </a:lnTo>
                  <a:lnTo>
                    <a:pt x="285385" y="200517"/>
                  </a:lnTo>
                  <a:lnTo>
                    <a:pt x="267195" y="189087"/>
                  </a:lnTo>
                  <a:lnTo>
                    <a:pt x="270367" y="184007"/>
                  </a:lnTo>
                  <a:lnTo>
                    <a:pt x="258356" y="184007"/>
                  </a:lnTo>
                  <a:lnTo>
                    <a:pt x="234937" y="170037"/>
                  </a:lnTo>
                  <a:close/>
                </a:path>
                <a:path w="429895" h="598804">
                  <a:moveTo>
                    <a:pt x="265493" y="172577"/>
                  </a:moveTo>
                  <a:lnTo>
                    <a:pt x="258356" y="184007"/>
                  </a:lnTo>
                  <a:lnTo>
                    <a:pt x="270367" y="184007"/>
                  </a:lnTo>
                  <a:lnTo>
                    <a:pt x="274332" y="177657"/>
                  </a:lnTo>
                  <a:lnTo>
                    <a:pt x="265493" y="172577"/>
                  </a:lnTo>
                  <a:close/>
                </a:path>
                <a:path w="429895" h="598804">
                  <a:moveTo>
                    <a:pt x="339026" y="145542"/>
                  </a:moveTo>
                  <a:lnTo>
                    <a:pt x="333451" y="157861"/>
                  </a:lnTo>
                  <a:lnTo>
                    <a:pt x="339585" y="160311"/>
                  </a:lnTo>
                  <a:lnTo>
                    <a:pt x="345720" y="161559"/>
                  </a:lnTo>
                  <a:lnTo>
                    <a:pt x="351858" y="161593"/>
                  </a:lnTo>
                  <a:lnTo>
                    <a:pt x="358000" y="160400"/>
                  </a:lnTo>
                  <a:lnTo>
                    <a:pt x="366179" y="158115"/>
                  </a:lnTo>
                  <a:lnTo>
                    <a:pt x="372808" y="152908"/>
                  </a:lnTo>
                  <a:lnTo>
                    <a:pt x="375262" y="148971"/>
                  </a:lnTo>
                  <a:lnTo>
                    <a:pt x="352310" y="148971"/>
                  </a:lnTo>
                  <a:lnTo>
                    <a:pt x="346278" y="148336"/>
                  </a:lnTo>
                  <a:lnTo>
                    <a:pt x="339026" y="145542"/>
                  </a:lnTo>
                  <a:close/>
                </a:path>
                <a:path w="429895" h="598804">
                  <a:moveTo>
                    <a:pt x="377202" y="103505"/>
                  </a:moveTo>
                  <a:lnTo>
                    <a:pt x="350507" y="103505"/>
                  </a:lnTo>
                  <a:lnTo>
                    <a:pt x="355866" y="104393"/>
                  </a:lnTo>
                  <a:lnTo>
                    <a:pt x="366560" y="111125"/>
                  </a:lnTo>
                  <a:lnTo>
                    <a:pt x="370001" y="115824"/>
                  </a:lnTo>
                  <a:lnTo>
                    <a:pt x="372808" y="127762"/>
                  </a:lnTo>
                  <a:lnTo>
                    <a:pt x="371843" y="133477"/>
                  </a:lnTo>
                  <a:lnTo>
                    <a:pt x="368515" y="138811"/>
                  </a:lnTo>
                  <a:lnTo>
                    <a:pt x="365709" y="143256"/>
                  </a:lnTo>
                  <a:lnTo>
                    <a:pt x="361899" y="146177"/>
                  </a:lnTo>
                  <a:lnTo>
                    <a:pt x="352310" y="148971"/>
                  </a:lnTo>
                  <a:lnTo>
                    <a:pt x="375262" y="148971"/>
                  </a:lnTo>
                  <a:lnTo>
                    <a:pt x="377875" y="144780"/>
                  </a:lnTo>
                  <a:lnTo>
                    <a:pt x="381385" y="137971"/>
                  </a:lnTo>
                  <a:lnTo>
                    <a:pt x="383476" y="131079"/>
                  </a:lnTo>
                  <a:lnTo>
                    <a:pt x="384148" y="124116"/>
                  </a:lnTo>
                  <a:lnTo>
                    <a:pt x="383400" y="117093"/>
                  </a:lnTo>
                  <a:lnTo>
                    <a:pt x="381366" y="110452"/>
                  </a:lnTo>
                  <a:lnTo>
                    <a:pt x="378182" y="104632"/>
                  </a:lnTo>
                  <a:lnTo>
                    <a:pt x="377202" y="103505"/>
                  </a:lnTo>
                  <a:close/>
                </a:path>
                <a:path w="429895" h="598804">
                  <a:moveTo>
                    <a:pt x="309943" y="69977"/>
                  </a:moveTo>
                  <a:lnTo>
                    <a:pt x="304800" y="69977"/>
                  </a:lnTo>
                  <a:lnTo>
                    <a:pt x="299808" y="71374"/>
                  </a:lnTo>
                  <a:lnTo>
                    <a:pt x="294995" y="74294"/>
                  </a:lnTo>
                  <a:lnTo>
                    <a:pt x="290169" y="77088"/>
                  </a:lnTo>
                  <a:lnTo>
                    <a:pt x="286181" y="81153"/>
                  </a:lnTo>
                  <a:lnTo>
                    <a:pt x="283032" y="86106"/>
                  </a:lnTo>
                  <a:lnTo>
                    <a:pt x="278460" y="93472"/>
                  </a:lnTo>
                  <a:lnTo>
                    <a:pt x="276733" y="100965"/>
                  </a:lnTo>
                  <a:lnTo>
                    <a:pt x="278968" y="115950"/>
                  </a:lnTo>
                  <a:lnTo>
                    <a:pt x="282905" y="122809"/>
                  </a:lnTo>
                  <a:lnTo>
                    <a:pt x="289648" y="129031"/>
                  </a:lnTo>
                  <a:lnTo>
                    <a:pt x="298767" y="118872"/>
                  </a:lnTo>
                  <a:lnTo>
                    <a:pt x="293725" y="114554"/>
                  </a:lnTo>
                  <a:lnTo>
                    <a:pt x="290741" y="110109"/>
                  </a:lnTo>
                  <a:lnTo>
                    <a:pt x="288861" y="100711"/>
                  </a:lnTo>
                  <a:lnTo>
                    <a:pt x="289775" y="96138"/>
                  </a:lnTo>
                  <a:lnTo>
                    <a:pt x="295313" y="87249"/>
                  </a:lnTo>
                  <a:lnTo>
                    <a:pt x="298958" y="84455"/>
                  </a:lnTo>
                  <a:lnTo>
                    <a:pt x="303453" y="83438"/>
                  </a:lnTo>
                  <a:lnTo>
                    <a:pt x="307949" y="82296"/>
                  </a:lnTo>
                  <a:lnTo>
                    <a:pt x="332071" y="82296"/>
                  </a:lnTo>
                  <a:lnTo>
                    <a:pt x="330949" y="79883"/>
                  </a:lnTo>
                  <a:lnTo>
                    <a:pt x="327990" y="76581"/>
                  </a:lnTo>
                  <a:lnTo>
                    <a:pt x="323989" y="74041"/>
                  </a:lnTo>
                  <a:lnTo>
                    <a:pt x="319773" y="71500"/>
                  </a:lnTo>
                  <a:lnTo>
                    <a:pt x="315099" y="70104"/>
                  </a:lnTo>
                  <a:lnTo>
                    <a:pt x="309943" y="69977"/>
                  </a:lnTo>
                  <a:close/>
                </a:path>
                <a:path w="429895" h="598804">
                  <a:moveTo>
                    <a:pt x="332071" y="82296"/>
                  </a:moveTo>
                  <a:lnTo>
                    <a:pt x="307949" y="82296"/>
                  </a:lnTo>
                  <a:lnTo>
                    <a:pt x="312280" y="83058"/>
                  </a:lnTo>
                  <a:lnTo>
                    <a:pt x="316445" y="85598"/>
                  </a:lnTo>
                  <a:lnTo>
                    <a:pt x="321703" y="88900"/>
                  </a:lnTo>
                  <a:lnTo>
                    <a:pt x="324316" y="93091"/>
                  </a:lnTo>
                  <a:lnTo>
                    <a:pt x="324441" y="95504"/>
                  </a:lnTo>
                  <a:lnTo>
                    <a:pt x="324540" y="104393"/>
                  </a:lnTo>
                  <a:lnTo>
                    <a:pt x="323151" y="109347"/>
                  </a:lnTo>
                  <a:lnTo>
                    <a:pt x="320128" y="114173"/>
                  </a:lnTo>
                  <a:lnTo>
                    <a:pt x="318871" y="115950"/>
                  </a:lnTo>
                  <a:lnTo>
                    <a:pt x="328053" y="123317"/>
                  </a:lnTo>
                  <a:lnTo>
                    <a:pt x="350507" y="103505"/>
                  </a:lnTo>
                  <a:lnTo>
                    <a:pt x="377202" y="103505"/>
                  </a:lnTo>
                  <a:lnTo>
                    <a:pt x="373847" y="99645"/>
                  </a:lnTo>
                  <a:lnTo>
                    <a:pt x="372399" y="98552"/>
                  </a:lnTo>
                  <a:lnTo>
                    <a:pt x="334784" y="98552"/>
                  </a:lnTo>
                  <a:lnTo>
                    <a:pt x="335470" y="93091"/>
                  </a:lnTo>
                  <a:lnTo>
                    <a:pt x="334848" y="88265"/>
                  </a:lnTo>
                  <a:lnTo>
                    <a:pt x="332071" y="82296"/>
                  </a:lnTo>
                  <a:close/>
                </a:path>
                <a:path w="429895" h="598804">
                  <a:moveTo>
                    <a:pt x="356463" y="90169"/>
                  </a:moveTo>
                  <a:lnTo>
                    <a:pt x="344728" y="91186"/>
                  </a:lnTo>
                  <a:lnTo>
                    <a:pt x="339458" y="93853"/>
                  </a:lnTo>
                  <a:lnTo>
                    <a:pt x="334784" y="98552"/>
                  </a:lnTo>
                  <a:lnTo>
                    <a:pt x="372399" y="98552"/>
                  </a:lnTo>
                  <a:lnTo>
                    <a:pt x="368363" y="95504"/>
                  </a:lnTo>
                  <a:lnTo>
                    <a:pt x="362381" y="91693"/>
                  </a:lnTo>
                  <a:lnTo>
                    <a:pt x="356463" y="90169"/>
                  </a:lnTo>
                  <a:close/>
                </a:path>
                <a:path w="429895" h="598804">
                  <a:moveTo>
                    <a:pt x="375438" y="24130"/>
                  </a:moveTo>
                  <a:lnTo>
                    <a:pt x="350227" y="24130"/>
                  </a:lnTo>
                  <a:lnTo>
                    <a:pt x="422643" y="69342"/>
                  </a:lnTo>
                  <a:lnTo>
                    <a:pt x="429729" y="58038"/>
                  </a:lnTo>
                  <a:lnTo>
                    <a:pt x="375438" y="24130"/>
                  </a:lnTo>
                  <a:close/>
                </a:path>
                <a:path w="429895" h="598804">
                  <a:moveTo>
                    <a:pt x="336803" y="0"/>
                  </a:moveTo>
                  <a:lnTo>
                    <a:pt x="332231" y="7366"/>
                  </a:lnTo>
                  <a:lnTo>
                    <a:pt x="335000" y="11811"/>
                  </a:lnTo>
                  <a:lnTo>
                    <a:pt x="337019" y="17780"/>
                  </a:lnTo>
                  <a:lnTo>
                    <a:pt x="339585" y="32512"/>
                  </a:lnTo>
                  <a:lnTo>
                    <a:pt x="339737" y="40386"/>
                  </a:lnTo>
                  <a:lnTo>
                    <a:pt x="338759" y="48641"/>
                  </a:lnTo>
                  <a:lnTo>
                    <a:pt x="349745" y="55499"/>
                  </a:lnTo>
                  <a:lnTo>
                    <a:pt x="350647" y="51054"/>
                  </a:lnTo>
                  <a:lnTo>
                    <a:pt x="351180" y="45847"/>
                  </a:lnTo>
                  <a:lnTo>
                    <a:pt x="351497" y="33781"/>
                  </a:lnTo>
                  <a:lnTo>
                    <a:pt x="351129" y="28575"/>
                  </a:lnTo>
                  <a:lnTo>
                    <a:pt x="350227" y="24130"/>
                  </a:lnTo>
                  <a:lnTo>
                    <a:pt x="375438" y="24130"/>
                  </a:lnTo>
                  <a:lnTo>
                    <a:pt x="336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4860" y="4457700"/>
              <a:ext cx="124421" cy="127507"/>
            </a:xfrm>
            <a:prstGeom prst="rect">
              <a:avLst/>
            </a:prstGeom>
          </p:spPr>
        </p:pic>
      </p:grpSp>
      <p:sp>
        <p:nvSpPr>
          <p:cNvPr id="41" name="object 41"/>
          <p:cNvSpPr/>
          <p:nvPr/>
        </p:nvSpPr>
        <p:spPr>
          <a:xfrm>
            <a:off x="3244214" y="2133881"/>
            <a:ext cx="347980" cy="478790"/>
          </a:xfrm>
          <a:custGeom>
            <a:avLst/>
            <a:gdLst/>
            <a:ahLst/>
            <a:cxnLst/>
            <a:rect l="l" t="t" r="r" b="b"/>
            <a:pathLst>
              <a:path w="347979" h="478789">
                <a:moveTo>
                  <a:pt x="50688" y="373379"/>
                </a:moveTo>
                <a:lnTo>
                  <a:pt x="43497" y="373379"/>
                </a:lnTo>
                <a:lnTo>
                  <a:pt x="29972" y="375919"/>
                </a:lnTo>
                <a:lnTo>
                  <a:pt x="2476" y="407669"/>
                </a:lnTo>
                <a:lnTo>
                  <a:pt x="0" y="420369"/>
                </a:lnTo>
                <a:lnTo>
                  <a:pt x="65" y="427989"/>
                </a:lnTo>
                <a:lnTo>
                  <a:pt x="21514" y="463550"/>
                </a:lnTo>
                <a:lnTo>
                  <a:pt x="56134" y="478789"/>
                </a:lnTo>
                <a:lnTo>
                  <a:pt x="70072" y="478789"/>
                </a:lnTo>
                <a:lnTo>
                  <a:pt x="95229" y="466089"/>
                </a:lnTo>
                <a:lnTo>
                  <a:pt x="66167" y="466089"/>
                </a:lnTo>
                <a:lnTo>
                  <a:pt x="51562" y="463550"/>
                </a:lnTo>
                <a:lnTo>
                  <a:pt x="20065" y="441960"/>
                </a:lnTo>
                <a:lnTo>
                  <a:pt x="12700" y="422910"/>
                </a:lnTo>
                <a:lnTo>
                  <a:pt x="12192" y="416560"/>
                </a:lnTo>
                <a:lnTo>
                  <a:pt x="38481" y="387350"/>
                </a:lnTo>
                <a:lnTo>
                  <a:pt x="53936" y="387350"/>
                </a:lnTo>
                <a:lnTo>
                  <a:pt x="58165" y="375919"/>
                </a:lnTo>
                <a:lnTo>
                  <a:pt x="50688" y="373379"/>
                </a:lnTo>
                <a:close/>
              </a:path>
              <a:path w="347979" h="478789">
                <a:moveTo>
                  <a:pt x="96900" y="397510"/>
                </a:moveTo>
                <a:lnTo>
                  <a:pt x="86233" y="407669"/>
                </a:lnTo>
                <a:lnTo>
                  <a:pt x="92963" y="414019"/>
                </a:lnTo>
                <a:lnTo>
                  <a:pt x="96774" y="421639"/>
                </a:lnTo>
                <a:lnTo>
                  <a:pt x="98806" y="435610"/>
                </a:lnTo>
                <a:lnTo>
                  <a:pt x="97155" y="441960"/>
                </a:lnTo>
                <a:lnTo>
                  <a:pt x="92837" y="449579"/>
                </a:lnTo>
                <a:lnTo>
                  <a:pt x="89281" y="454660"/>
                </a:lnTo>
                <a:lnTo>
                  <a:pt x="84582" y="459739"/>
                </a:lnTo>
                <a:lnTo>
                  <a:pt x="72771" y="464819"/>
                </a:lnTo>
                <a:lnTo>
                  <a:pt x="66167" y="466089"/>
                </a:lnTo>
                <a:lnTo>
                  <a:pt x="95229" y="466089"/>
                </a:lnTo>
                <a:lnTo>
                  <a:pt x="111440" y="433069"/>
                </a:lnTo>
                <a:lnTo>
                  <a:pt x="111251" y="425450"/>
                </a:lnTo>
                <a:lnTo>
                  <a:pt x="109724" y="417829"/>
                </a:lnTo>
                <a:lnTo>
                  <a:pt x="106838" y="411479"/>
                </a:lnTo>
                <a:lnTo>
                  <a:pt x="102572" y="403860"/>
                </a:lnTo>
                <a:lnTo>
                  <a:pt x="96900" y="397510"/>
                </a:lnTo>
                <a:close/>
              </a:path>
              <a:path w="347979" h="478789">
                <a:moveTo>
                  <a:pt x="104012" y="279400"/>
                </a:moveTo>
                <a:lnTo>
                  <a:pt x="92329" y="279400"/>
                </a:lnTo>
                <a:lnTo>
                  <a:pt x="87249" y="281939"/>
                </a:lnTo>
                <a:lnTo>
                  <a:pt x="82931" y="284479"/>
                </a:lnTo>
                <a:lnTo>
                  <a:pt x="78612" y="288289"/>
                </a:lnTo>
                <a:lnTo>
                  <a:pt x="73787" y="293369"/>
                </a:lnTo>
                <a:lnTo>
                  <a:pt x="68707" y="302260"/>
                </a:lnTo>
                <a:lnTo>
                  <a:pt x="43052" y="342900"/>
                </a:lnTo>
                <a:lnTo>
                  <a:pt x="135636" y="400050"/>
                </a:lnTo>
                <a:lnTo>
                  <a:pt x="143256" y="388619"/>
                </a:lnTo>
                <a:lnTo>
                  <a:pt x="102235" y="363219"/>
                </a:lnTo>
                <a:lnTo>
                  <a:pt x="106616" y="355600"/>
                </a:lnTo>
                <a:lnTo>
                  <a:pt x="91567" y="355600"/>
                </a:lnTo>
                <a:lnTo>
                  <a:pt x="60960" y="336550"/>
                </a:lnTo>
                <a:lnTo>
                  <a:pt x="79248" y="307339"/>
                </a:lnTo>
                <a:lnTo>
                  <a:pt x="83565" y="300989"/>
                </a:lnTo>
                <a:lnTo>
                  <a:pt x="88011" y="297179"/>
                </a:lnTo>
                <a:lnTo>
                  <a:pt x="97662" y="293369"/>
                </a:lnTo>
                <a:lnTo>
                  <a:pt x="124485" y="293369"/>
                </a:lnTo>
                <a:lnTo>
                  <a:pt x="121031" y="288289"/>
                </a:lnTo>
                <a:lnTo>
                  <a:pt x="109474" y="281939"/>
                </a:lnTo>
                <a:lnTo>
                  <a:pt x="104012" y="279400"/>
                </a:lnTo>
                <a:close/>
              </a:path>
              <a:path w="347979" h="478789">
                <a:moveTo>
                  <a:pt x="53936" y="387350"/>
                </a:moveTo>
                <a:lnTo>
                  <a:pt x="45338" y="387350"/>
                </a:lnTo>
                <a:lnTo>
                  <a:pt x="53467" y="388619"/>
                </a:lnTo>
                <a:lnTo>
                  <a:pt x="53936" y="387350"/>
                </a:lnTo>
                <a:close/>
              </a:path>
              <a:path w="347979" h="478789">
                <a:moveTo>
                  <a:pt x="124485" y="293369"/>
                </a:moveTo>
                <a:lnTo>
                  <a:pt x="97662" y="293369"/>
                </a:lnTo>
                <a:lnTo>
                  <a:pt x="102235" y="294639"/>
                </a:lnTo>
                <a:lnTo>
                  <a:pt x="106680" y="297179"/>
                </a:lnTo>
                <a:lnTo>
                  <a:pt x="115315" y="311150"/>
                </a:lnTo>
                <a:lnTo>
                  <a:pt x="114426" y="314960"/>
                </a:lnTo>
                <a:lnTo>
                  <a:pt x="113664" y="320039"/>
                </a:lnTo>
                <a:lnTo>
                  <a:pt x="111506" y="323850"/>
                </a:lnTo>
                <a:lnTo>
                  <a:pt x="107950" y="330200"/>
                </a:lnTo>
                <a:lnTo>
                  <a:pt x="91567" y="355600"/>
                </a:lnTo>
                <a:lnTo>
                  <a:pt x="106616" y="355600"/>
                </a:lnTo>
                <a:lnTo>
                  <a:pt x="110998" y="347979"/>
                </a:lnTo>
                <a:lnTo>
                  <a:pt x="113030" y="345439"/>
                </a:lnTo>
                <a:lnTo>
                  <a:pt x="123951" y="336550"/>
                </a:lnTo>
                <a:lnTo>
                  <a:pt x="127381" y="336550"/>
                </a:lnTo>
                <a:lnTo>
                  <a:pt x="136144" y="335279"/>
                </a:lnTo>
                <a:lnTo>
                  <a:pt x="149987" y="335279"/>
                </a:lnTo>
                <a:lnTo>
                  <a:pt x="176911" y="334010"/>
                </a:lnTo>
                <a:lnTo>
                  <a:pt x="181737" y="326389"/>
                </a:lnTo>
                <a:lnTo>
                  <a:pt x="123444" y="326389"/>
                </a:lnTo>
                <a:lnTo>
                  <a:pt x="126109" y="320039"/>
                </a:lnTo>
                <a:lnTo>
                  <a:pt x="127619" y="312419"/>
                </a:lnTo>
                <a:lnTo>
                  <a:pt x="127962" y="307339"/>
                </a:lnTo>
                <a:lnTo>
                  <a:pt x="127126" y="300989"/>
                </a:lnTo>
                <a:lnTo>
                  <a:pt x="125349" y="294639"/>
                </a:lnTo>
                <a:lnTo>
                  <a:pt x="124485" y="293369"/>
                </a:lnTo>
                <a:close/>
              </a:path>
              <a:path w="347979" h="478789">
                <a:moveTo>
                  <a:pt x="186562" y="318769"/>
                </a:moveTo>
                <a:lnTo>
                  <a:pt x="151257" y="320039"/>
                </a:lnTo>
                <a:lnTo>
                  <a:pt x="138175" y="320039"/>
                </a:lnTo>
                <a:lnTo>
                  <a:pt x="132587" y="321310"/>
                </a:lnTo>
                <a:lnTo>
                  <a:pt x="130048" y="322579"/>
                </a:lnTo>
                <a:lnTo>
                  <a:pt x="127000" y="323850"/>
                </a:lnTo>
                <a:lnTo>
                  <a:pt x="123444" y="326389"/>
                </a:lnTo>
                <a:lnTo>
                  <a:pt x="181737" y="326389"/>
                </a:lnTo>
                <a:lnTo>
                  <a:pt x="186562" y="318769"/>
                </a:lnTo>
                <a:close/>
              </a:path>
              <a:path w="347979" h="478789">
                <a:moveTo>
                  <a:pt x="168783" y="285750"/>
                </a:moveTo>
                <a:lnTo>
                  <a:pt x="163449" y="297179"/>
                </a:lnTo>
                <a:lnTo>
                  <a:pt x="170140" y="300989"/>
                </a:lnTo>
                <a:lnTo>
                  <a:pt x="176498" y="303529"/>
                </a:lnTo>
                <a:lnTo>
                  <a:pt x="182522" y="304800"/>
                </a:lnTo>
                <a:lnTo>
                  <a:pt x="188213" y="304800"/>
                </a:lnTo>
                <a:lnTo>
                  <a:pt x="195580" y="303529"/>
                </a:lnTo>
                <a:lnTo>
                  <a:pt x="201802" y="298450"/>
                </a:lnTo>
                <a:lnTo>
                  <a:pt x="206048" y="290829"/>
                </a:lnTo>
                <a:lnTo>
                  <a:pt x="181737" y="290829"/>
                </a:lnTo>
                <a:lnTo>
                  <a:pt x="176022" y="289560"/>
                </a:lnTo>
                <a:lnTo>
                  <a:pt x="168783" y="285750"/>
                </a:lnTo>
                <a:close/>
              </a:path>
              <a:path w="347979" h="478789">
                <a:moveTo>
                  <a:pt x="128905" y="205739"/>
                </a:moveTo>
                <a:lnTo>
                  <a:pt x="121285" y="217169"/>
                </a:lnTo>
                <a:lnTo>
                  <a:pt x="185038" y="257810"/>
                </a:lnTo>
                <a:lnTo>
                  <a:pt x="190373" y="260350"/>
                </a:lnTo>
                <a:lnTo>
                  <a:pt x="193929" y="264160"/>
                </a:lnTo>
                <a:lnTo>
                  <a:pt x="195834" y="265429"/>
                </a:lnTo>
                <a:lnTo>
                  <a:pt x="197738" y="267969"/>
                </a:lnTo>
                <a:lnTo>
                  <a:pt x="198627" y="270510"/>
                </a:lnTo>
                <a:lnTo>
                  <a:pt x="198755" y="274319"/>
                </a:lnTo>
                <a:lnTo>
                  <a:pt x="198755" y="276860"/>
                </a:lnTo>
                <a:lnTo>
                  <a:pt x="197738" y="280669"/>
                </a:lnTo>
                <a:lnTo>
                  <a:pt x="195834" y="283210"/>
                </a:lnTo>
                <a:lnTo>
                  <a:pt x="193294" y="287019"/>
                </a:lnTo>
                <a:lnTo>
                  <a:pt x="189864" y="289560"/>
                </a:lnTo>
                <a:lnTo>
                  <a:pt x="185800" y="290829"/>
                </a:lnTo>
                <a:lnTo>
                  <a:pt x="206048" y="290829"/>
                </a:lnTo>
                <a:lnTo>
                  <a:pt x="206756" y="289560"/>
                </a:lnTo>
                <a:lnTo>
                  <a:pt x="210185" y="284479"/>
                </a:lnTo>
                <a:lnTo>
                  <a:pt x="212089" y="279400"/>
                </a:lnTo>
                <a:lnTo>
                  <a:pt x="212344" y="274319"/>
                </a:lnTo>
                <a:lnTo>
                  <a:pt x="212725" y="267969"/>
                </a:lnTo>
                <a:lnTo>
                  <a:pt x="211327" y="262889"/>
                </a:lnTo>
                <a:lnTo>
                  <a:pt x="208280" y="259079"/>
                </a:lnTo>
                <a:lnTo>
                  <a:pt x="205105" y="254000"/>
                </a:lnTo>
                <a:lnTo>
                  <a:pt x="199771" y="248919"/>
                </a:lnTo>
                <a:lnTo>
                  <a:pt x="128905" y="205739"/>
                </a:lnTo>
                <a:close/>
              </a:path>
              <a:path w="347979" h="478789">
                <a:moveTo>
                  <a:pt x="191865" y="151129"/>
                </a:moveTo>
                <a:lnTo>
                  <a:pt x="179450" y="151129"/>
                </a:lnTo>
                <a:lnTo>
                  <a:pt x="181973" y="158750"/>
                </a:lnTo>
                <a:lnTo>
                  <a:pt x="185150" y="166369"/>
                </a:lnTo>
                <a:lnTo>
                  <a:pt x="188970" y="175260"/>
                </a:lnTo>
                <a:lnTo>
                  <a:pt x="193421" y="182879"/>
                </a:lnTo>
                <a:lnTo>
                  <a:pt x="198397" y="190500"/>
                </a:lnTo>
                <a:lnTo>
                  <a:pt x="203803" y="199389"/>
                </a:lnTo>
                <a:lnTo>
                  <a:pt x="209637" y="205739"/>
                </a:lnTo>
                <a:lnTo>
                  <a:pt x="215900" y="213360"/>
                </a:lnTo>
                <a:lnTo>
                  <a:pt x="222236" y="219710"/>
                </a:lnTo>
                <a:lnTo>
                  <a:pt x="228298" y="224789"/>
                </a:lnTo>
                <a:lnTo>
                  <a:pt x="234098" y="229869"/>
                </a:lnTo>
                <a:lnTo>
                  <a:pt x="239649" y="233679"/>
                </a:lnTo>
                <a:lnTo>
                  <a:pt x="246887" y="222250"/>
                </a:lnTo>
                <a:lnTo>
                  <a:pt x="240532" y="217169"/>
                </a:lnTo>
                <a:lnTo>
                  <a:pt x="234616" y="212089"/>
                </a:lnTo>
                <a:lnTo>
                  <a:pt x="205795" y="177800"/>
                </a:lnTo>
                <a:lnTo>
                  <a:pt x="195794" y="160019"/>
                </a:lnTo>
                <a:lnTo>
                  <a:pt x="191865" y="151129"/>
                </a:lnTo>
                <a:close/>
              </a:path>
              <a:path w="347979" h="478789">
                <a:moveTo>
                  <a:pt x="177546" y="129539"/>
                </a:moveTo>
                <a:lnTo>
                  <a:pt x="140208" y="190500"/>
                </a:lnTo>
                <a:lnTo>
                  <a:pt x="151130" y="196850"/>
                </a:lnTo>
                <a:lnTo>
                  <a:pt x="179450" y="151129"/>
                </a:lnTo>
                <a:lnTo>
                  <a:pt x="191865" y="151129"/>
                </a:lnTo>
                <a:lnTo>
                  <a:pt x="188745" y="143510"/>
                </a:lnTo>
                <a:lnTo>
                  <a:pt x="186436" y="135889"/>
                </a:lnTo>
                <a:lnTo>
                  <a:pt x="177546" y="129539"/>
                </a:lnTo>
                <a:close/>
              </a:path>
              <a:path w="347979" h="478789">
                <a:moveTo>
                  <a:pt x="238760" y="72389"/>
                </a:moveTo>
                <a:lnTo>
                  <a:pt x="222504" y="72389"/>
                </a:lnTo>
                <a:lnTo>
                  <a:pt x="217677" y="73660"/>
                </a:lnTo>
                <a:lnTo>
                  <a:pt x="213360" y="76200"/>
                </a:lnTo>
                <a:lnTo>
                  <a:pt x="208914" y="78739"/>
                </a:lnTo>
                <a:lnTo>
                  <a:pt x="205232" y="82550"/>
                </a:lnTo>
                <a:lnTo>
                  <a:pt x="202184" y="87629"/>
                </a:lnTo>
                <a:lnTo>
                  <a:pt x="197993" y="93979"/>
                </a:lnTo>
                <a:lnTo>
                  <a:pt x="196214" y="100329"/>
                </a:lnTo>
                <a:lnTo>
                  <a:pt x="197993" y="114300"/>
                </a:lnTo>
                <a:lnTo>
                  <a:pt x="201040" y="120650"/>
                </a:lnTo>
                <a:lnTo>
                  <a:pt x="230632" y="147319"/>
                </a:lnTo>
                <a:lnTo>
                  <a:pt x="264743" y="161289"/>
                </a:lnTo>
                <a:lnTo>
                  <a:pt x="273938" y="161289"/>
                </a:lnTo>
                <a:lnTo>
                  <a:pt x="280723" y="160019"/>
                </a:lnTo>
                <a:lnTo>
                  <a:pt x="286781" y="156210"/>
                </a:lnTo>
                <a:lnTo>
                  <a:pt x="292101" y="152400"/>
                </a:lnTo>
                <a:lnTo>
                  <a:pt x="294843" y="148589"/>
                </a:lnTo>
                <a:lnTo>
                  <a:pt x="265356" y="148589"/>
                </a:lnTo>
                <a:lnTo>
                  <a:pt x="257698" y="146050"/>
                </a:lnTo>
                <a:lnTo>
                  <a:pt x="219614" y="121919"/>
                </a:lnTo>
                <a:lnTo>
                  <a:pt x="207772" y="104139"/>
                </a:lnTo>
                <a:lnTo>
                  <a:pt x="208280" y="97789"/>
                </a:lnTo>
                <a:lnTo>
                  <a:pt x="211455" y="92710"/>
                </a:lnTo>
                <a:lnTo>
                  <a:pt x="214757" y="87629"/>
                </a:lnTo>
                <a:lnTo>
                  <a:pt x="220090" y="85089"/>
                </a:lnTo>
                <a:lnTo>
                  <a:pt x="266025" y="85089"/>
                </a:lnTo>
                <a:lnTo>
                  <a:pt x="261629" y="82550"/>
                </a:lnTo>
                <a:lnTo>
                  <a:pt x="255571" y="78739"/>
                </a:lnTo>
                <a:lnTo>
                  <a:pt x="250061" y="76200"/>
                </a:lnTo>
                <a:lnTo>
                  <a:pt x="245110" y="74929"/>
                </a:lnTo>
                <a:lnTo>
                  <a:pt x="238760" y="72389"/>
                </a:lnTo>
                <a:close/>
              </a:path>
              <a:path w="347979" h="478789">
                <a:moveTo>
                  <a:pt x="266025" y="85089"/>
                </a:moveTo>
                <a:lnTo>
                  <a:pt x="233499" y="85089"/>
                </a:lnTo>
                <a:lnTo>
                  <a:pt x="241157" y="87629"/>
                </a:lnTo>
                <a:lnTo>
                  <a:pt x="250315" y="91439"/>
                </a:lnTo>
                <a:lnTo>
                  <a:pt x="284648" y="116839"/>
                </a:lnTo>
                <a:lnTo>
                  <a:pt x="290830" y="129539"/>
                </a:lnTo>
                <a:lnTo>
                  <a:pt x="290575" y="134619"/>
                </a:lnTo>
                <a:lnTo>
                  <a:pt x="287274" y="139700"/>
                </a:lnTo>
                <a:lnTo>
                  <a:pt x="284099" y="146050"/>
                </a:lnTo>
                <a:lnTo>
                  <a:pt x="278764" y="148589"/>
                </a:lnTo>
                <a:lnTo>
                  <a:pt x="294843" y="148589"/>
                </a:lnTo>
                <a:lnTo>
                  <a:pt x="296672" y="146050"/>
                </a:lnTo>
                <a:lnTo>
                  <a:pt x="300863" y="139700"/>
                </a:lnTo>
                <a:lnTo>
                  <a:pt x="302513" y="132079"/>
                </a:lnTo>
                <a:lnTo>
                  <a:pt x="301751" y="125729"/>
                </a:lnTo>
                <a:lnTo>
                  <a:pt x="275871" y="91439"/>
                </a:lnTo>
                <a:lnTo>
                  <a:pt x="268224" y="86360"/>
                </a:lnTo>
                <a:lnTo>
                  <a:pt x="266025" y="85089"/>
                </a:lnTo>
                <a:close/>
              </a:path>
              <a:path w="347979" h="478789">
                <a:moveTo>
                  <a:pt x="283972" y="0"/>
                </a:moveTo>
                <a:lnTo>
                  <a:pt x="267588" y="0"/>
                </a:lnTo>
                <a:lnTo>
                  <a:pt x="262763" y="1269"/>
                </a:lnTo>
                <a:lnTo>
                  <a:pt x="254126" y="6350"/>
                </a:lnTo>
                <a:lnTo>
                  <a:pt x="250444" y="10160"/>
                </a:lnTo>
                <a:lnTo>
                  <a:pt x="247396" y="15239"/>
                </a:lnTo>
                <a:lnTo>
                  <a:pt x="243077" y="21589"/>
                </a:lnTo>
                <a:lnTo>
                  <a:pt x="255966" y="59689"/>
                </a:lnTo>
                <a:lnTo>
                  <a:pt x="288272" y="81279"/>
                </a:lnTo>
                <a:lnTo>
                  <a:pt x="309937" y="88900"/>
                </a:lnTo>
                <a:lnTo>
                  <a:pt x="319150" y="88900"/>
                </a:lnTo>
                <a:lnTo>
                  <a:pt x="325935" y="87629"/>
                </a:lnTo>
                <a:lnTo>
                  <a:pt x="331993" y="83819"/>
                </a:lnTo>
                <a:lnTo>
                  <a:pt x="337313" y="80010"/>
                </a:lnTo>
                <a:lnTo>
                  <a:pt x="340055" y="76200"/>
                </a:lnTo>
                <a:lnTo>
                  <a:pt x="310568" y="76200"/>
                </a:lnTo>
                <a:lnTo>
                  <a:pt x="302910" y="73660"/>
                </a:lnTo>
                <a:lnTo>
                  <a:pt x="264779" y="49529"/>
                </a:lnTo>
                <a:lnTo>
                  <a:pt x="252984" y="31750"/>
                </a:lnTo>
                <a:lnTo>
                  <a:pt x="253364" y="25400"/>
                </a:lnTo>
                <a:lnTo>
                  <a:pt x="259969" y="15239"/>
                </a:lnTo>
                <a:lnTo>
                  <a:pt x="265175" y="12700"/>
                </a:lnTo>
                <a:lnTo>
                  <a:pt x="311237" y="12700"/>
                </a:lnTo>
                <a:lnTo>
                  <a:pt x="306841" y="10160"/>
                </a:lnTo>
                <a:lnTo>
                  <a:pt x="300783" y="6350"/>
                </a:lnTo>
                <a:lnTo>
                  <a:pt x="295273" y="3810"/>
                </a:lnTo>
                <a:lnTo>
                  <a:pt x="290322" y="2539"/>
                </a:lnTo>
                <a:lnTo>
                  <a:pt x="283972" y="0"/>
                </a:lnTo>
                <a:close/>
              </a:path>
              <a:path w="347979" h="478789">
                <a:moveTo>
                  <a:pt x="311237" y="12700"/>
                </a:moveTo>
                <a:lnTo>
                  <a:pt x="278604" y="12700"/>
                </a:lnTo>
                <a:lnTo>
                  <a:pt x="286305" y="15239"/>
                </a:lnTo>
                <a:lnTo>
                  <a:pt x="295507" y="19050"/>
                </a:lnTo>
                <a:lnTo>
                  <a:pt x="329860" y="44450"/>
                </a:lnTo>
                <a:lnTo>
                  <a:pt x="335914" y="57150"/>
                </a:lnTo>
                <a:lnTo>
                  <a:pt x="335788" y="62229"/>
                </a:lnTo>
                <a:lnTo>
                  <a:pt x="329184" y="73660"/>
                </a:lnTo>
                <a:lnTo>
                  <a:pt x="323976" y="76200"/>
                </a:lnTo>
                <a:lnTo>
                  <a:pt x="340055" y="76200"/>
                </a:lnTo>
                <a:lnTo>
                  <a:pt x="341884" y="73660"/>
                </a:lnTo>
                <a:lnTo>
                  <a:pt x="346075" y="67310"/>
                </a:lnTo>
                <a:lnTo>
                  <a:pt x="347725" y="59689"/>
                </a:lnTo>
                <a:lnTo>
                  <a:pt x="345948" y="46989"/>
                </a:lnTo>
                <a:lnTo>
                  <a:pt x="313436" y="13969"/>
                </a:lnTo>
                <a:lnTo>
                  <a:pt x="311237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266565" y="2133482"/>
            <a:ext cx="347980" cy="478790"/>
          </a:xfrm>
          <a:custGeom>
            <a:avLst/>
            <a:gdLst/>
            <a:ahLst/>
            <a:cxnLst/>
            <a:rect l="l" t="t" r="r" b="b"/>
            <a:pathLst>
              <a:path w="347979" h="478789">
                <a:moveTo>
                  <a:pt x="50762" y="373379"/>
                </a:moveTo>
                <a:lnTo>
                  <a:pt x="43608" y="373379"/>
                </a:lnTo>
                <a:lnTo>
                  <a:pt x="30099" y="375919"/>
                </a:lnTo>
                <a:lnTo>
                  <a:pt x="2476" y="407669"/>
                </a:lnTo>
                <a:lnTo>
                  <a:pt x="0" y="420369"/>
                </a:lnTo>
                <a:lnTo>
                  <a:pt x="121" y="427989"/>
                </a:lnTo>
                <a:lnTo>
                  <a:pt x="21534" y="463550"/>
                </a:lnTo>
                <a:lnTo>
                  <a:pt x="56134" y="478789"/>
                </a:lnTo>
                <a:lnTo>
                  <a:pt x="70119" y="478789"/>
                </a:lnTo>
                <a:lnTo>
                  <a:pt x="95303" y="466089"/>
                </a:lnTo>
                <a:lnTo>
                  <a:pt x="66167" y="466089"/>
                </a:lnTo>
                <a:lnTo>
                  <a:pt x="51562" y="463550"/>
                </a:lnTo>
                <a:lnTo>
                  <a:pt x="15621" y="435610"/>
                </a:lnTo>
                <a:lnTo>
                  <a:pt x="12319" y="415289"/>
                </a:lnTo>
                <a:lnTo>
                  <a:pt x="14350" y="408939"/>
                </a:lnTo>
                <a:lnTo>
                  <a:pt x="18796" y="401319"/>
                </a:lnTo>
                <a:lnTo>
                  <a:pt x="22606" y="394969"/>
                </a:lnTo>
                <a:lnTo>
                  <a:pt x="27305" y="391160"/>
                </a:lnTo>
                <a:lnTo>
                  <a:pt x="33020" y="389889"/>
                </a:lnTo>
                <a:lnTo>
                  <a:pt x="38608" y="387350"/>
                </a:lnTo>
                <a:lnTo>
                  <a:pt x="53894" y="387350"/>
                </a:lnTo>
                <a:lnTo>
                  <a:pt x="58165" y="374650"/>
                </a:lnTo>
                <a:lnTo>
                  <a:pt x="50762" y="373379"/>
                </a:lnTo>
                <a:close/>
              </a:path>
              <a:path w="347979" h="478789">
                <a:moveTo>
                  <a:pt x="97027" y="397510"/>
                </a:moveTo>
                <a:lnTo>
                  <a:pt x="86233" y="407669"/>
                </a:lnTo>
                <a:lnTo>
                  <a:pt x="92963" y="414019"/>
                </a:lnTo>
                <a:lnTo>
                  <a:pt x="96900" y="421639"/>
                </a:lnTo>
                <a:lnTo>
                  <a:pt x="97789" y="427989"/>
                </a:lnTo>
                <a:lnTo>
                  <a:pt x="98806" y="435610"/>
                </a:lnTo>
                <a:lnTo>
                  <a:pt x="97155" y="441960"/>
                </a:lnTo>
                <a:lnTo>
                  <a:pt x="66167" y="466089"/>
                </a:lnTo>
                <a:lnTo>
                  <a:pt x="95303" y="466089"/>
                </a:lnTo>
                <a:lnTo>
                  <a:pt x="111549" y="433069"/>
                </a:lnTo>
                <a:lnTo>
                  <a:pt x="111379" y="425450"/>
                </a:lnTo>
                <a:lnTo>
                  <a:pt x="109833" y="417829"/>
                </a:lnTo>
                <a:lnTo>
                  <a:pt x="106918" y="411479"/>
                </a:lnTo>
                <a:lnTo>
                  <a:pt x="102645" y="403860"/>
                </a:lnTo>
                <a:lnTo>
                  <a:pt x="97027" y="397510"/>
                </a:lnTo>
                <a:close/>
              </a:path>
              <a:path w="347979" h="478789">
                <a:moveTo>
                  <a:pt x="104012" y="279400"/>
                </a:moveTo>
                <a:lnTo>
                  <a:pt x="92456" y="279400"/>
                </a:lnTo>
                <a:lnTo>
                  <a:pt x="87375" y="280669"/>
                </a:lnTo>
                <a:lnTo>
                  <a:pt x="82931" y="284479"/>
                </a:lnTo>
                <a:lnTo>
                  <a:pt x="78612" y="288289"/>
                </a:lnTo>
                <a:lnTo>
                  <a:pt x="73913" y="293369"/>
                </a:lnTo>
                <a:lnTo>
                  <a:pt x="68707" y="302260"/>
                </a:lnTo>
                <a:lnTo>
                  <a:pt x="43180" y="342900"/>
                </a:lnTo>
                <a:lnTo>
                  <a:pt x="135762" y="400050"/>
                </a:lnTo>
                <a:lnTo>
                  <a:pt x="143383" y="388619"/>
                </a:lnTo>
                <a:lnTo>
                  <a:pt x="102235" y="363219"/>
                </a:lnTo>
                <a:lnTo>
                  <a:pt x="106679" y="355600"/>
                </a:lnTo>
                <a:lnTo>
                  <a:pt x="91694" y="355600"/>
                </a:lnTo>
                <a:lnTo>
                  <a:pt x="60960" y="336550"/>
                </a:lnTo>
                <a:lnTo>
                  <a:pt x="83565" y="300989"/>
                </a:lnTo>
                <a:lnTo>
                  <a:pt x="97662" y="293369"/>
                </a:lnTo>
                <a:lnTo>
                  <a:pt x="124510" y="293369"/>
                </a:lnTo>
                <a:lnTo>
                  <a:pt x="121158" y="288289"/>
                </a:lnTo>
                <a:lnTo>
                  <a:pt x="114554" y="284479"/>
                </a:lnTo>
                <a:lnTo>
                  <a:pt x="109474" y="281939"/>
                </a:lnTo>
                <a:lnTo>
                  <a:pt x="104012" y="279400"/>
                </a:lnTo>
                <a:close/>
              </a:path>
              <a:path w="347979" h="478789">
                <a:moveTo>
                  <a:pt x="53894" y="387350"/>
                </a:moveTo>
                <a:lnTo>
                  <a:pt x="45465" y="387350"/>
                </a:lnTo>
                <a:lnTo>
                  <a:pt x="53467" y="388619"/>
                </a:lnTo>
                <a:lnTo>
                  <a:pt x="53894" y="387350"/>
                </a:lnTo>
                <a:close/>
              </a:path>
              <a:path w="347979" h="478789">
                <a:moveTo>
                  <a:pt x="124510" y="293369"/>
                </a:moveTo>
                <a:lnTo>
                  <a:pt x="97662" y="293369"/>
                </a:lnTo>
                <a:lnTo>
                  <a:pt x="102362" y="294639"/>
                </a:lnTo>
                <a:lnTo>
                  <a:pt x="106680" y="297179"/>
                </a:lnTo>
                <a:lnTo>
                  <a:pt x="115315" y="311150"/>
                </a:lnTo>
                <a:lnTo>
                  <a:pt x="114554" y="314960"/>
                </a:lnTo>
                <a:lnTo>
                  <a:pt x="113664" y="320039"/>
                </a:lnTo>
                <a:lnTo>
                  <a:pt x="111506" y="323850"/>
                </a:lnTo>
                <a:lnTo>
                  <a:pt x="108076" y="330200"/>
                </a:lnTo>
                <a:lnTo>
                  <a:pt x="91694" y="355600"/>
                </a:lnTo>
                <a:lnTo>
                  <a:pt x="106679" y="355600"/>
                </a:lnTo>
                <a:lnTo>
                  <a:pt x="111125" y="347979"/>
                </a:lnTo>
                <a:lnTo>
                  <a:pt x="113030" y="345439"/>
                </a:lnTo>
                <a:lnTo>
                  <a:pt x="121793" y="337819"/>
                </a:lnTo>
                <a:lnTo>
                  <a:pt x="124079" y="336550"/>
                </a:lnTo>
                <a:lnTo>
                  <a:pt x="127381" y="336550"/>
                </a:lnTo>
                <a:lnTo>
                  <a:pt x="131825" y="335279"/>
                </a:lnTo>
                <a:lnTo>
                  <a:pt x="150113" y="335279"/>
                </a:lnTo>
                <a:lnTo>
                  <a:pt x="177037" y="334010"/>
                </a:lnTo>
                <a:lnTo>
                  <a:pt x="181800" y="326389"/>
                </a:lnTo>
                <a:lnTo>
                  <a:pt x="123444" y="326389"/>
                </a:lnTo>
                <a:lnTo>
                  <a:pt x="126111" y="320039"/>
                </a:lnTo>
                <a:lnTo>
                  <a:pt x="127635" y="312419"/>
                </a:lnTo>
                <a:lnTo>
                  <a:pt x="128016" y="307339"/>
                </a:lnTo>
                <a:lnTo>
                  <a:pt x="127254" y="300989"/>
                </a:lnTo>
                <a:lnTo>
                  <a:pt x="125349" y="294639"/>
                </a:lnTo>
                <a:lnTo>
                  <a:pt x="124510" y="293369"/>
                </a:lnTo>
                <a:close/>
              </a:path>
              <a:path w="347979" h="478789">
                <a:moveTo>
                  <a:pt x="186562" y="318769"/>
                </a:moveTo>
                <a:lnTo>
                  <a:pt x="151384" y="320039"/>
                </a:lnTo>
                <a:lnTo>
                  <a:pt x="138175" y="320039"/>
                </a:lnTo>
                <a:lnTo>
                  <a:pt x="132714" y="321310"/>
                </a:lnTo>
                <a:lnTo>
                  <a:pt x="130175" y="322579"/>
                </a:lnTo>
                <a:lnTo>
                  <a:pt x="127126" y="323850"/>
                </a:lnTo>
                <a:lnTo>
                  <a:pt x="123444" y="326389"/>
                </a:lnTo>
                <a:lnTo>
                  <a:pt x="181800" y="326389"/>
                </a:lnTo>
                <a:lnTo>
                  <a:pt x="186562" y="318769"/>
                </a:lnTo>
                <a:close/>
              </a:path>
              <a:path w="347979" h="478789">
                <a:moveTo>
                  <a:pt x="168910" y="285750"/>
                </a:moveTo>
                <a:lnTo>
                  <a:pt x="163449" y="297179"/>
                </a:lnTo>
                <a:lnTo>
                  <a:pt x="170140" y="300989"/>
                </a:lnTo>
                <a:lnTo>
                  <a:pt x="176498" y="303529"/>
                </a:lnTo>
                <a:lnTo>
                  <a:pt x="182522" y="304800"/>
                </a:lnTo>
                <a:lnTo>
                  <a:pt x="188213" y="304800"/>
                </a:lnTo>
                <a:lnTo>
                  <a:pt x="195580" y="303529"/>
                </a:lnTo>
                <a:lnTo>
                  <a:pt x="201802" y="298450"/>
                </a:lnTo>
                <a:lnTo>
                  <a:pt x="206444" y="290829"/>
                </a:lnTo>
                <a:lnTo>
                  <a:pt x="181863" y="290829"/>
                </a:lnTo>
                <a:lnTo>
                  <a:pt x="176149" y="289560"/>
                </a:lnTo>
                <a:lnTo>
                  <a:pt x="168910" y="285750"/>
                </a:lnTo>
                <a:close/>
              </a:path>
              <a:path w="347979" h="478789">
                <a:moveTo>
                  <a:pt x="129032" y="205739"/>
                </a:moveTo>
                <a:lnTo>
                  <a:pt x="121285" y="217169"/>
                </a:lnTo>
                <a:lnTo>
                  <a:pt x="185038" y="257810"/>
                </a:lnTo>
                <a:lnTo>
                  <a:pt x="190373" y="260350"/>
                </a:lnTo>
                <a:lnTo>
                  <a:pt x="194056" y="262889"/>
                </a:lnTo>
                <a:lnTo>
                  <a:pt x="195834" y="265429"/>
                </a:lnTo>
                <a:lnTo>
                  <a:pt x="197738" y="267969"/>
                </a:lnTo>
                <a:lnTo>
                  <a:pt x="198755" y="270510"/>
                </a:lnTo>
                <a:lnTo>
                  <a:pt x="198755" y="276860"/>
                </a:lnTo>
                <a:lnTo>
                  <a:pt x="197865" y="280669"/>
                </a:lnTo>
                <a:lnTo>
                  <a:pt x="195961" y="283210"/>
                </a:lnTo>
                <a:lnTo>
                  <a:pt x="193294" y="287019"/>
                </a:lnTo>
                <a:lnTo>
                  <a:pt x="189992" y="289560"/>
                </a:lnTo>
                <a:lnTo>
                  <a:pt x="181863" y="290829"/>
                </a:lnTo>
                <a:lnTo>
                  <a:pt x="206444" y="290829"/>
                </a:lnTo>
                <a:lnTo>
                  <a:pt x="210312" y="284479"/>
                </a:lnTo>
                <a:lnTo>
                  <a:pt x="212089" y="279400"/>
                </a:lnTo>
                <a:lnTo>
                  <a:pt x="212471" y="273050"/>
                </a:lnTo>
                <a:lnTo>
                  <a:pt x="212725" y="267969"/>
                </a:lnTo>
                <a:lnTo>
                  <a:pt x="211327" y="262889"/>
                </a:lnTo>
                <a:lnTo>
                  <a:pt x="208280" y="259079"/>
                </a:lnTo>
                <a:lnTo>
                  <a:pt x="205232" y="254000"/>
                </a:lnTo>
                <a:lnTo>
                  <a:pt x="199771" y="248919"/>
                </a:lnTo>
                <a:lnTo>
                  <a:pt x="129032" y="205739"/>
                </a:lnTo>
                <a:close/>
              </a:path>
              <a:path w="347979" h="478789">
                <a:moveTo>
                  <a:pt x="216662" y="220979"/>
                </a:moveTo>
                <a:lnTo>
                  <a:pt x="210820" y="232410"/>
                </a:lnTo>
                <a:lnTo>
                  <a:pt x="218694" y="236219"/>
                </a:lnTo>
                <a:lnTo>
                  <a:pt x="226060" y="237489"/>
                </a:lnTo>
                <a:lnTo>
                  <a:pt x="239775" y="232410"/>
                </a:lnTo>
                <a:lnTo>
                  <a:pt x="245490" y="228600"/>
                </a:lnTo>
                <a:lnTo>
                  <a:pt x="248538" y="223519"/>
                </a:lnTo>
                <a:lnTo>
                  <a:pt x="222250" y="223519"/>
                </a:lnTo>
                <a:lnTo>
                  <a:pt x="216662" y="220979"/>
                </a:lnTo>
                <a:close/>
              </a:path>
              <a:path w="347979" h="478789">
                <a:moveTo>
                  <a:pt x="240682" y="171450"/>
                </a:moveTo>
                <a:lnTo>
                  <a:pt x="220218" y="171450"/>
                </a:lnTo>
                <a:lnTo>
                  <a:pt x="220725" y="172719"/>
                </a:lnTo>
                <a:lnTo>
                  <a:pt x="225425" y="175260"/>
                </a:lnTo>
                <a:lnTo>
                  <a:pt x="229743" y="179069"/>
                </a:lnTo>
                <a:lnTo>
                  <a:pt x="233552" y="182879"/>
                </a:lnTo>
                <a:lnTo>
                  <a:pt x="237489" y="186689"/>
                </a:lnTo>
                <a:lnTo>
                  <a:pt x="240157" y="190500"/>
                </a:lnTo>
                <a:lnTo>
                  <a:pt x="241808" y="194310"/>
                </a:lnTo>
                <a:lnTo>
                  <a:pt x="243459" y="196850"/>
                </a:lnTo>
                <a:lnTo>
                  <a:pt x="243967" y="199389"/>
                </a:lnTo>
                <a:lnTo>
                  <a:pt x="227202" y="223519"/>
                </a:lnTo>
                <a:lnTo>
                  <a:pt x="248538" y="223519"/>
                </a:lnTo>
                <a:lnTo>
                  <a:pt x="250062" y="220979"/>
                </a:lnTo>
                <a:lnTo>
                  <a:pt x="254254" y="214629"/>
                </a:lnTo>
                <a:lnTo>
                  <a:pt x="256159" y="207010"/>
                </a:lnTo>
                <a:lnTo>
                  <a:pt x="255143" y="191769"/>
                </a:lnTo>
                <a:lnTo>
                  <a:pt x="252222" y="185419"/>
                </a:lnTo>
                <a:lnTo>
                  <a:pt x="246761" y="177800"/>
                </a:lnTo>
                <a:lnTo>
                  <a:pt x="242143" y="172719"/>
                </a:lnTo>
                <a:lnTo>
                  <a:pt x="240682" y="171450"/>
                </a:lnTo>
                <a:close/>
              </a:path>
              <a:path w="347979" h="478789">
                <a:moveTo>
                  <a:pt x="184912" y="143510"/>
                </a:moveTo>
                <a:lnTo>
                  <a:pt x="177926" y="143510"/>
                </a:lnTo>
                <a:lnTo>
                  <a:pt x="171576" y="147319"/>
                </a:lnTo>
                <a:lnTo>
                  <a:pt x="165226" y="149860"/>
                </a:lnTo>
                <a:lnTo>
                  <a:pt x="150997" y="180339"/>
                </a:lnTo>
                <a:lnTo>
                  <a:pt x="152019" y="186689"/>
                </a:lnTo>
                <a:lnTo>
                  <a:pt x="189724" y="215900"/>
                </a:lnTo>
                <a:lnTo>
                  <a:pt x="196342" y="214629"/>
                </a:lnTo>
                <a:lnTo>
                  <a:pt x="205232" y="213360"/>
                </a:lnTo>
                <a:lnTo>
                  <a:pt x="212089" y="208279"/>
                </a:lnTo>
                <a:lnTo>
                  <a:pt x="215307" y="203200"/>
                </a:lnTo>
                <a:lnTo>
                  <a:pt x="188849" y="203200"/>
                </a:lnTo>
                <a:lnTo>
                  <a:pt x="183007" y="201929"/>
                </a:lnTo>
                <a:lnTo>
                  <a:pt x="177164" y="198119"/>
                </a:lnTo>
                <a:lnTo>
                  <a:pt x="170561" y="193039"/>
                </a:lnTo>
                <a:lnTo>
                  <a:pt x="166370" y="187960"/>
                </a:lnTo>
                <a:lnTo>
                  <a:pt x="162813" y="175260"/>
                </a:lnTo>
                <a:lnTo>
                  <a:pt x="163449" y="170179"/>
                </a:lnTo>
                <a:lnTo>
                  <a:pt x="166624" y="165100"/>
                </a:lnTo>
                <a:lnTo>
                  <a:pt x="169672" y="160019"/>
                </a:lnTo>
                <a:lnTo>
                  <a:pt x="174244" y="157479"/>
                </a:lnTo>
                <a:lnTo>
                  <a:pt x="186182" y="154939"/>
                </a:lnTo>
                <a:lnTo>
                  <a:pt x="218242" y="154939"/>
                </a:lnTo>
                <a:lnTo>
                  <a:pt x="212766" y="152400"/>
                </a:lnTo>
                <a:lnTo>
                  <a:pt x="205279" y="148589"/>
                </a:lnTo>
                <a:lnTo>
                  <a:pt x="198530" y="146050"/>
                </a:lnTo>
                <a:lnTo>
                  <a:pt x="192532" y="144779"/>
                </a:lnTo>
                <a:lnTo>
                  <a:pt x="184912" y="143510"/>
                </a:lnTo>
                <a:close/>
              </a:path>
              <a:path w="347979" h="478789">
                <a:moveTo>
                  <a:pt x="218242" y="154939"/>
                </a:moveTo>
                <a:lnTo>
                  <a:pt x="186182" y="154939"/>
                </a:lnTo>
                <a:lnTo>
                  <a:pt x="192405" y="156210"/>
                </a:lnTo>
                <a:lnTo>
                  <a:pt x="199009" y="160019"/>
                </a:lnTo>
                <a:lnTo>
                  <a:pt x="205486" y="165100"/>
                </a:lnTo>
                <a:lnTo>
                  <a:pt x="209550" y="168910"/>
                </a:lnTo>
                <a:lnTo>
                  <a:pt x="211074" y="175260"/>
                </a:lnTo>
                <a:lnTo>
                  <a:pt x="212725" y="180339"/>
                </a:lnTo>
                <a:lnTo>
                  <a:pt x="211836" y="186689"/>
                </a:lnTo>
                <a:lnTo>
                  <a:pt x="205232" y="196850"/>
                </a:lnTo>
                <a:lnTo>
                  <a:pt x="200660" y="200660"/>
                </a:lnTo>
                <a:lnTo>
                  <a:pt x="188849" y="203200"/>
                </a:lnTo>
                <a:lnTo>
                  <a:pt x="215307" y="203200"/>
                </a:lnTo>
                <a:lnTo>
                  <a:pt x="221614" y="180339"/>
                </a:lnTo>
                <a:lnTo>
                  <a:pt x="220599" y="175260"/>
                </a:lnTo>
                <a:lnTo>
                  <a:pt x="218439" y="171450"/>
                </a:lnTo>
                <a:lnTo>
                  <a:pt x="240682" y="171450"/>
                </a:lnTo>
                <a:lnTo>
                  <a:pt x="236299" y="167639"/>
                </a:lnTo>
                <a:lnTo>
                  <a:pt x="229240" y="162560"/>
                </a:lnTo>
                <a:lnTo>
                  <a:pt x="220980" y="156210"/>
                </a:lnTo>
                <a:lnTo>
                  <a:pt x="218242" y="154939"/>
                </a:lnTo>
                <a:close/>
              </a:path>
              <a:path w="347979" h="478789">
                <a:moveTo>
                  <a:pt x="238887" y="72389"/>
                </a:moveTo>
                <a:lnTo>
                  <a:pt x="222504" y="72389"/>
                </a:lnTo>
                <a:lnTo>
                  <a:pt x="217677" y="73660"/>
                </a:lnTo>
                <a:lnTo>
                  <a:pt x="209042" y="78739"/>
                </a:lnTo>
                <a:lnTo>
                  <a:pt x="205359" y="82550"/>
                </a:lnTo>
                <a:lnTo>
                  <a:pt x="202184" y="87629"/>
                </a:lnTo>
                <a:lnTo>
                  <a:pt x="197993" y="93979"/>
                </a:lnTo>
                <a:lnTo>
                  <a:pt x="196342" y="100329"/>
                </a:lnTo>
                <a:lnTo>
                  <a:pt x="197231" y="106679"/>
                </a:lnTo>
                <a:lnTo>
                  <a:pt x="197993" y="114300"/>
                </a:lnTo>
                <a:lnTo>
                  <a:pt x="230632" y="147319"/>
                </a:lnTo>
                <a:lnTo>
                  <a:pt x="264850" y="161289"/>
                </a:lnTo>
                <a:lnTo>
                  <a:pt x="274065" y="161289"/>
                </a:lnTo>
                <a:lnTo>
                  <a:pt x="280848" y="160019"/>
                </a:lnTo>
                <a:lnTo>
                  <a:pt x="286893" y="156210"/>
                </a:lnTo>
                <a:lnTo>
                  <a:pt x="292175" y="152400"/>
                </a:lnTo>
                <a:lnTo>
                  <a:pt x="294873" y="148589"/>
                </a:lnTo>
                <a:lnTo>
                  <a:pt x="265465" y="148589"/>
                </a:lnTo>
                <a:lnTo>
                  <a:pt x="257778" y="146050"/>
                </a:lnTo>
                <a:lnTo>
                  <a:pt x="219678" y="121919"/>
                </a:lnTo>
                <a:lnTo>
                  <a:pt x="207899" y="104139"/>
                </a:lnTo>
                <a:lnTo>
                  <a:pt x="208280" y="97789"/>
                </a:lnTo>
                <a:lnTo>
                  <a:pt x="214884" y="87629"/>
                </a:lnTo>
                <a:lnTo>
                  <a:pt x="220090" y="85089"/>
                </a:lnTo>
                <a:lnTo>
                  <a:pt x="266152" y="85089"/>
                </a:lnTo>
                <a:lnTo>
                  <a:pt x="261754" y="82550"/>
                </a:lnTo>
                <a:lnTo>
                  <a:pt x="255682" y="78739"/>
                </a:lnTo>
                <a:lnTo>
                  <a:pt x="250134" y="76200"/>
                </a:lnTo>
                <a:lnTo>
                  <a:pt x="245110" y="74929"/>
                </a:lnTo>
                <a:lnTo>
                  <a:pt x="238887" y="72389"/>
                </a:lnTo>
                <a:close/>
              </a:path>
              <a:path w="347979" h="478789">
                <a:moveTo>
                  <a:pt x="266152" y="85089"/>
                </a:moveTo>
                <a:lnTo>
                  <a:pt x="233499" y="85089"/>
                </a:lnTo>
                <a:lnTo>
                  <a:pt x="241157" y="87629"/>
                </a:lnTo>
                <a:lnTo>
                  <a:pt x="250315" y="91439"/>
                </a:lnTo>
                <a:lnTo>
                  <a:pt x="284773" y="116839"/>
                </a:lnTo>
                <a:lnTo>
                  <a:pt x="290830" y="129539"/>
                </a:lnTo>
                <a:lnTo>
                  <a:pt x="290575" y="134619"/>
                </a:lnTo>
                <a:lnTo>
                  <a:pt x="287400" y="139700"/>
                </a:lnTo>
                <a:lnTo>
                  <a:pt x="284099" y="146050"/>
                </a:lnTo>
                <a:lnTo>
                  <a:pt x="278892" y="148589"/>
                </a:lnTo>
                <a:lnTo>
                  <a:pt x="294873" y="148589"/>
                </a:lnTo>
                <a:lnTo>
                  <a:pt x="296672" y="146050"/>
                </a:lnTo>
                <a:lnTo>
                  <a:pt x="300989" y="139700"/>
                </a:lnTo>
                <a:lnTo>
                  <a:pt x="302640" y="132079"/>
                </a:lnTo>
                <a:lnTo>
                  <a:pt x="300863" y="119379"/>
                </a:lnTo>
                <a:lnTo>
                  <a:pt x="268350" y="86360"/>
                </a:lnTo>
                <a:lnTo>
                  <a:pt x="266152" y="85089"/>
                </a:lnTo>
                <a:close/>
              </a:path>
              <a:path w="347979" h="478789">
                <a:moveTo>
                  <a:pt x="284099" y="0"/>
                </a:moveTo>
                <a:lnTo>
                  <a:pt x="267715" y="0"/>
                </a:lnTo>
                <a:lnTo>
                  <a:pt x="262889" y="1269"/>
                </a:lnTo>
                <a:lnTo>
                  <a:pt x="254254" y="6350"/>
                </a:lnTo>
                <a:lnTo>
                  <a:pt x="250444" y="10160"/>
                </a:lnTo>
                <a:lnTo>
                  <a:pt x="247396" y="15239"/>
                </a:lnTo>
                <a:lnTo>
                  <a:pt x="243205" y="21589"/>
                </a:lnTo>
                <a:lnTo>
                  <a:pt x="241554" y="27939"/>
                </a:lnTo>
                <a:lnTo>
                  <a:pt x="243205" y="41910"/>
                </a:lnTo>
                <a:lnTo>
                  <a:pt x="246252" y="48260"/>
                </a:lnTo>
                <a:lnTo>
                  <a:pt x="275844" y="74929"/>
                </a:lnTo>
                <a:lnTo>
                  <a:pt x="310008" y="88900"/>
                </a:lnTo>
                <a:lnTo>
                  <a:pt x="319150" y="88900"/>
                </a:lnTo>
                <a:lnTo>
                  <a:pt x="325989" y="87629"/>
                </a:lnTo>
                <a:lnTo>
                  <a:pt x="332041" y="83819"/>
                </a:lnTo>
                <a:lnTo>
                  <a:pt x="337331" y="80010"/>
                </a:lnTo>
                <a:lnTo>
                  <a:pt x="340063" y="76200"/>
                </a:lnTo>
                <a:lnTo>
                  <a:pt x="310568" y="76200"/>
                </a:lnTo>
                <a:lnTo>
                  <a:pt x="302910" y="73660"/>
                </a:lnTo>
                <a:lnTo>
                  <a:pt x="264826" y="49529"/>
                </a:lnTo>
                <a:lnTo>
                  <a:pt x="253111" y="31750"/>
                </a:lnTo>
                <a:lnTo>
                  <a:pt x="253492" y="25400"/>
                </a:lnTo>
                <a:lnTo>
                  <a:pt x="256667" y="20319"/>
                </a:lnTo>
                <a:lnTo>
                  <a:pt x="259969" y="15239"/>
                </a:lnTo>
                <a:lnTo>
                  <a:pt x="265302" y="12700"/>
                </a:lnTo>
                <a:lnTo>
                  <a:pt x="311340" y="12700"/>
                </a:lnTo>
                <a:lnTo>
                  <a:pt x="306895" y="10160"/>
                </a:lnTo>
                <a:lnTo>
                  <a:pt x="300799" y="6350"/>
                </a:lnTo>
                <a:lnTo>
                  <a:pt x="295275" y="3810"/>
                </a:lnTo>
                <a:lnTo>
                  <a:pt x="290322" y="2539"/>
                </a:lnTo>
                <a:lnTo>
                  <a:pt x="284099" y="0"/>
                </a:lnTo>
                <a:close/>
              </a:path>
              <a:path w="347979" h="478789">
                <a:moveTo>
                  <a:pt x="311340" y="12700"/>
                </a:moveTo>
                <a:lnTo>
                  <a:pt x="278711" y="12700"/>
                </a:lnTo>
                <a:lnTo>
                  <a:pt x="286369" y="15239"/>
                </a:lnTo>
                <a:lnTo>
                  <a:pt x="295527" y="19050"/>
                </a:lnTo>
                <a:lnTo>
                  <a:pt x="329914" y="44450"/>
                </a:lnTo>
                <a:lnTo>
                  <a:pt x="336042" y="57150"/>
                </a:lnTo>
                <a:lnTo>
                  <a:pt x="335788" y="62229"/>
                </a:lnTo>
                <a:lnTo>
                  <a:pt x="332613" y="67310"/>
                </a:lnTo>
                <a:lnTo>
                  <a:pt x="329311" y="73660"/>
                </a:lnTo>
                <a:lnTo>
                  <a:pt x="324104" y="76200"/>
                </a:lnTo>
                <a:lnTo>
                  <a:pt x="340063" y="76200"/>
                </a:lnTo>
                <a:lnTo>
                  <a:pt x="341884" y="73660"/>
                </a:lnTo>
                <a:lnTo>
                  <a:pt x="346075" y="67310"/>
                </a:lnTo>
                <a:lnTo>
                  <a:pt x="347852" y="59689"/>
                </a:lnTo>
                <a:lnTo>
                  <a:pt x="346075" y="46989"/>
                </a:lnTo>
                <a:lnTo>
                  <a:pt x="313563" y="13969"/>
                </a:lnTo>
                <a:lnTo>
                  <a:pt x="31134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3" name="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3197" y="1473453"/>
            <a:ext cx="2332335" cy="1185824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5906261" y="3007614"/>
            <a:ext cx="941705" cy="1093470"/>
          </a:xfrm>
          <a:custGeom>
            <a:avLst/>
            <a:gdLst/>
            <a:ahLst/>
            <a:cxnLst/>
            <a:rect l="l" t="t" r="r" b="b"/>
            <a:pathLst>
              <a:path w="941704" h="1093470">
                <a:moveTo>
                  <a:pt x="941705" y="0"/>
                </a:moveTo>
                <a:lnTo>
                  <a:pt x="812291" y="509777"/>
                </a:lnTo>
              </a:path>
              <a:path w="941704" h="1093470">
                <a:moveTo>
                  <a:pt x="0" y="722376"/>
                </a:moveTo>
                <a:lnTo>
                  <a:pt x="101726" y="1093216"/>
                </a:lnTo>
              </a:path>
            </a:pathLst>
          </a:custGeom>
          <a:ln w="2895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5" name="object 4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6684" y="1758060"/>
            <a:ext cx="2014956" cy="898525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307035" y="2632659"/>
            <a:ext cx="1701164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64895" algn="l"/>
              </a:tabLst>
            </a:pPr>
            <a:r>
              <a:rPr dirty="0" baseline="2777" sz="3000">
                <a:latin typeface="Webdings"/>
                <a:cs typeface="Webdings"/>
              </a:rPr>
              <a:t></a:t>
            </a:r>
            <a:r>
              <a:rPr dirty="0" baseline="2777" sz="3000" spc="232">
                <a:latin typeface="Times New Roman"/>
                <a:cs typeface="Times New Roman"/>
              </a:rPr>
              <a:t> </a:t>
            </a:r>
            <a:r>
              <a:rPr dirty="0" baseline="2777" sz="3000">
                <a:latin typeface="Webdings"/>
                <a:cs typeface="Webdings"/>
              </a:rPr>
              <a:t></a:t>
            </a:r>
            <a:r>
              <a:rPr dirty="0" baseline="2777" sz="3000" spc="-60">
                <a:latin typeface="Times New Roman"/>
                <a:cs typeface="Times New Roman"/>
              </a:rPr>
              <a:t> </a:t>
            </a:r>
            <a:r>
              <a:rPr dirty="0" baseline="4166" sz="3000" spc="7">
                <a:latin typeface="Webdings"/>
                <a:cs typeface="Webdings"/>
              </a:rPr>
              <a:t></a:t>
            </a:r>
            <a:r>
              <a:rPr dirty="0" baseline="4166" sz="3000" spc="7">
                <a:latin typeface="Times New Roman"/>
                <a:cs typeface="Times New Roman"/>
              </a:rPr>
              <a:t>	</a:t>
            </a:r>
            <a:r>
              <a:rPr dirty="0" sz="2000">
                <a:latin typeface="Webdings"/>
                <a:cs typeface="Webdings"/>
              </a:rPr>
              <a:t></a:t>
            </a:r>
            <a:r>
              <a:rPr dirty="0" sz="2000" spc="315">
                <a:latin typeface="Times New Roman"/>
                <a:cs typeface="Times New Roman"/>
              </a:rPr>
              <a:t> </a:t>
            </a:r>
            <a:r>
              <a:rPr dirty="0" baseline="-4166" sz="3000">
                <a:latin typeface="Webdings"/>
                <a:cs typeface="Webdings"/>
              </a:rPr>
              <a:t></a:t>
            </a:r>
            <a:endParaRPr baseline="-4166" sz="3000">
              <a:latin typeface="Webdings"/>
              <a:cs typeface="Webding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582036" y="2301367"/>
            <a:ext cx="254635" cy="330200"/>
          </a:xfrm>
          <a:custGeom>
            <a:avLst/>
            <a:gdLst/>
            <a:ahLst/>
            <a:cxnLst/>
            <a:rect l="l" t="t" r="r" b="b"/>
            <a:pathLst>
              <a:path w="254635" h="330200">
                <a:moveTo>
                  <a:pt x="48726" y="221099"/>
                </a:moveTo>
                <a:lnTo>
                  <a:pt x="12775" y="239637"/>
                </a:lnTo>
                <a:lnTo>
                  <a:pt x="0" y="272288"/>
                </a:lnTo>
                <a:lnTo>
                  <a:pt x="238" y="279167"/>
                </a:lnTo>
                <a:lnTo>
                  <a:pt x="22223" y="315386"/>
                </a:lnTo>
                <a:lnTo>
                  <a:pt x="63996" y="330007"/>
                </a:lnTo>
                <a:lnTo>
                  <a:pt x="70834" y="329231"/>
                </a:lnTo>
                <a:lnTo>
                  <a:pt x="95544" y="316214"/>
                </a:lnTo>
                <a:lnTo>
                  <a:pt x="62061" y="316214"/>
                </a:lnTo>
                <a:lnTo>
                  <a:pt x="53927" y="315023"/>
                </a:lnTo>
                <a:lnTo>
                  <a:pt x="17037" y="288014"/>
                </a:lnTo>
                <a:lnTo>
                  <a:pt x="13135" y="273653"/>
                </a:lnTo>
                <a:lnTo>
                  <a:pt x="13172" y="272288"/>
                </a:lnTo>
                <a:lnTo>
                  <a:pt x="34036" y="238633"/>
                </a:lnTo>
                <a:lnTo>
                  <a:pt x="40131" y="235585"/>
                </a:lnTo>
                <a:lnTo>
                  <a:pt x="46862" y="234569"/>
                </a:lnTo>
                <a:lnTo>
                  <a:pt x="88968" y="234569"/>
                </a:lnTo>
                <a:lnTo>
                  <a:pt x="83819" y="231394"/>
                </a:lnTo>
                <a:lnTo>
                  <a:pt x="76934" y="227540"/>
                </a:lnTo>
                <a:lnTo>
                  <a:pt x="69977" y="224567"/>
                </a:lnTo>
                <a:lnTo>
                  <a:pt x="62924" y="222500"/>
                </a:lnTo>
                <a:lnTo>
                  <a:pt x="55752" y="221361"/>
                </a:lnTo>
                <a:lnTo>
                  <a:pt x="48726" y="221099"/>
                </a:lnTo>
                <a:close/>
              </a:path>
              <a:path w="254635" h="330200">
                <a:moveTo>
                  <a:pt x="111875" y="284861"/>
                </a:moveTo>
                <a:lnTo>
                  <a:pt x="99060" y="284861"/>
                </a:lnTo>
                <a:lnTo>
                  <a:pt x="98298" y="289813"/>
                </a:lnTo>
                <a:lnTo>
                  <a:pt x="96519" y="294513"/>
                </a:lnTo>
                <a:lnTo>
                  <a:pt x="62061" y="316214"/>
                </a:lnTo>
                <a:lnTo>
                  <a:pt x="95544" y="316214"/>
                </a:lnTo>
                <a:lnTo>
                  <a:pt x="111710" y="286258"/>
                </a:lnTo>
                <a:lnTo>
                  <a:pt x="111875" y="284861"/>
                </a:lnTo>
                <a:close/>
              </a:path>
              <a:path w="254635" h="330200">
                <a:moveTo>
                  <a:pt x="88968" y="234569"/>
                </a:moveTo>
                <a:lnTo>
                  <a:pt x="46862" y="234569"/>
                </a:lnTo>
                <a:lnTo>
                  <a:pt x="53975" y="235585"/>
                </a:lnTo>
                <a:lnTo>
                  <a:pt x="61213" y="236474"/>
                </a:lnTo>
                <a:lnTo>
                  <a:pt x="68452" y="239268"/>
                </a:lnTo>
                <a:lnTo>
                  <a:pt x="98932" y="273304"/>
                </a:lnTo>
                <a:lnTo>
                  <a:pt x="92075" y="275336"/>
                </a:lnTo>
                <a:lnTo>
                  <a:pt x="85470" y="279400"/>
                </a:lnTo>
                <a:lnTo>
                  <a:pt x="79120" y="285242"/>
                </a:lnTo>
                <a:lnTo>
                  <a:pt x="86232" y="293750"/>
                </a:lnTo>
                <a:lnTo>
                  <a:pt x="89915" y="290195"/>
                </a:lnTo>
                <a:lnTo>
                  <a:pt x="94106" y="287147"/>
                </a:lnTo>
                <a:lnTo>
                  <a:pt x="99060" y="284861"/>
                </a:lnTo>
                <a:lnTo>
                  <a:pt x="111875" y="284861"/>
                </a:lnTo>
                <a:lnTo>
                  <a:pt x="112521" y="279400"/>
                </a:lnTo>
                <a:lnTo>
                  <a:pt x="119215" y="276681"/>
                </a:lnTo>
                <a:lnTo>
                  <a:pt x="125396" y="273653"/>
                </a:lnTo>
                <a:lnTo>
                  <a:pt x="131077" y="270291"/>
                </a:lnTo>
                <a:lnTo>
                  <a:pt x="134320" y="267970"/>
                </a:lnTo>
                <a:lnTo>
                  <a:pt x="111632" y="267970"/>
                </a:lnTo>
                <a:lnTo>
                  <a:pt x="109981" y="260604"/>
                </a:lnTo>
                <a:lnTo>
                  <a:pt x="106933" y="253746"/>
                </a:lnTo>
                <a:lnTo>
                  <a:pt x="102235" y="247650"/>
                </a:lnTo>
                <a:lnTo>
                  <a:pt x="97662" y="241554"/>
                </a:lnTo>
                <a:lnTo>
                  <a:pt x="91439" y="236093"/>
                </a:lnTo>
                <a:lnTo>
                  <a:pt x="88968" y="234569"/>
                </a:lnTo>
                <a:close/>
              </a:path>
              <a:path w="254635" h="330200">
                <a:moveTo>
                  <a:pt x="130048" y="257683"/>
                </a:moveTo>
                <a:lnTo>
                  <a:pt x="125221" y="261366"/>
                </a:lnTo>
                <a:lnTo>
                  <a:pt x="119125" y="264795"/>
                </a:lnTo>
                <a:lnTo>
                  <a:pt x="111632" y="267970"/>
                </a:lnTo>
                <a:lnTo>
                  <a:pt x="134320" y="267970"/>
                </a:lnTo>
                <a:lnTo>
                  <a:pt x="136270" y="266573"/>
                </a:lnTo>
                <a:lnTo>
                  <a:pt x="130048" y="257683"/>
                </a:lnTo>
                <a:close/>
              </a:path>
              <a:path w="254635" h="330200">
                <a:moveTo>
                  <a:pt x="75056" y="142621"/>
                </a:moveTo>
                <a:lnTo>
                  <a:pt x="69342" y="151892"/>
                </a:lnTo>
                <a:lnTo>
                  <a:pt x="102869" y="231521"/>
                </a:lnTo>
                <a:lnTo>
                  <a:pt x="113283" y="237998"/>
                </a:lnTo>
                <a:lnTo>
                  <a:pt x="124345" y="220345"/>
                </a:lnTo>
                <a:lnTo>
                  <a:pt x="109855" y="220345"/>
                </a:lnTo>
                <a:lnTo>
                  <a:pt x="86232" y="165354"/>
                </a:lnTo>
                <a:lnTo>
                  <a:pt x="111553" y="165354"/>
                </a:lnTo>
                <a:lnTo>
                  <a:pt x="75056" y="142621"/>
                </a:lnTo>
                <a:close/>
              </a:path>
              <a:path w="254635" h="330200">
                <a:moveTo>
                  <a:pt x="111553" y="165354"/>
                </a:moveTo>
                <a:lnTo>
                  <a:pt x="86232" y="165354"/>
                </a:lnTo>
                <a:lnTo>
                  <a:pt x="128015" y="191388"/>
                </a:lnTo>
                <a:lnTo>
                  <a:pt x="109855" y="220345"/>
                </a:lnTo>
                <a:lnTo>
                  <a:pt x="124345" y="220345"/>
                </a:lnTo>
                <a:lnTo>
                  <a:pt x="138430" y="197866"/>
                </a:lnTo>
                <a:lnTo>
                  <a:pt x="163765" y="197866"/>
                </a:lnTo>
                <a:lnTo>
                  <a:pt x="145414" y="186436"/>
                </a:lnTo>
                <a:lnTo>
                  <a:pt x="149512" y="179959"/>
                </a:lnTo>
                <a:lnTo>
                  <a:pt x="135000" y="179959"/>
                </a:lnTo>
                <a:lnTo>
                  <a:pt x="111553" y="165354"/>
                </a:lnTo>
                <a:close/>
              </a:path>
              <a:path w="254635" h="330200">
                <a:moveTo>
                  <a:pt x="163765" y="197866"/>
                </a:moveTo>
                <a:lnTo>
                  <a:pt x="138430" y="197866"/>
                </a:lnTo>
                <a:lnTo>
                  <a:pt x="160527" y="211709"/>
                </a:lnTo>
                <a:lnTo>
                  <a:pt x="167639" y="200279"/>
                </a:lnTo>
                <a:lnTo>
                  <a:pt x="163765" y="197866"/>
                </a:lnTo>
                <a:close/>
              </a:path>
              <a:path w="254635" h="330200">
                <a:moveTo>
                  <a:pt x="142875" y="167512"/>
                </a:moveTo>
                <a:lnTo>
                  <a:pt x="135000" y="179959"/>
                </a:lnTo>
                <a:lnTo>
                  <a:pt x="149512" y="179959"/>
                </a:lnTo>
                <a:lnTo>
                  <a:pt x="153288" y="173990"/>
                </a:lnTo>
                <a:lnTo>
                  <a:pt x="142875" y="167512"/>
                </a:lnTo>
                <a:close/>
              </a:path>
              <a:path w="254635" h="330200">
                <a:moveTo>
                  <a:pt x="139826" y="72390"/>
                </a:moveTo>
                <a:lnTo>
                  <a:pt x="134493" y="72517"/>
                </a:lnTo>
                <a:lnTo>
                  <a:pt x="129158" y="72517"/>
                </a:lnTo>
                <a:lnTo>
                  <a:pt x="124332" y="73787"/>
                </a:lnTo>
                <a:lnTo>
                  <a:pt x="102996" y="100965"/>
                </a:lnTo>
                <a:lnTo>
                  <a:pt x="103886" y="107696"/>
                </a:lnTo>
                <a:lnTo>
                  <a:pt x="104648" y="114427"/>
                </a:lnTo>
                <a:lnTo>
                  <a:pt x="137287" y="147193"/>
                </a:lnTo>
                <a:lnTo>
                  <a:pt x="180720" y="161544"/>
                </a:lnTo>
                <a:lnTo>
                  <a:pt x="187503" y="159970"/>
                </a:lnTo>
                <a:lnTo>
                  <a:pt x="193547" y="156956"/>
                </a:lnTo>
                <a:lnTo>
                  <a:pt x="198830" y="152489"/>
                </a:lnTo>
                <a:lnTo>
                  <a:pt x="201401" y="149098"/>
                </a:lnTo>
                <a:lnTo>
                  <a:pt x="178307" y="149098"/>
                </a:lnTo>
                <a:lnTo>
                  <a:pt x="172120" y="148528"/>
                </a:lnTo>
                <a:lnTo>
                  <a:pt x="134364" y="128631"/>
                </a:lnTo>
                <a:lnTo>
                  <a:pt x="114554" y="104267"/>
                </a:lnTo>
                <a:lnTo>
                  <a:pt x="114935" y="98806"/>
                </a:lnTo>
                <a:lnTo>
                  <a:pt x="118237" y="93599"/>
                </a:lnTo>
                <a:lnTo>
                  <a:pt x="121538" y="88265"/>
                </a:lnTo>
                <a:lnTo>
                  <a:pt x="126745" y="85344"/>
                </a:lnTo>
                <a:lnTo>
                  <a:pt x="133985" y="84962"/>
                </a:lnTo>
                <a:lnTo>
                  <a:pt x="171809" y="84962"/>
                </a:lnTo>
                <a:lnTo>
                  <a:pt x="168409" y="82936"/>
                </a:lnTo>
                <a:lnTo>
                  <a:pt x="162337" y="79708"/>
                </a:lnTo>
                <a:lnTo>
                  <a:pt x="156789" y="77170"/>
                </a:lnTo>
                <a:lnTo>
                  <a:pt x="151764" y="75311"/>
                </a:lnTo>
                <a:lnTo>
                  <a:pt x="145542" y="73279"/>
                </a:lnTo>
                <a:lnTo>
                  <a:pt x="139826" y="72390"/>
                </a:lnTo>
                <a:close/>
              </a:path>
              <a:path w="254635" h="330200">
                <a:moveTo>
                  <a:pt x="171809" y="84962"/>
                </a:moveTo>
                <a:lnTo>
                  <a:pt x="133985" y="84962"/>
                </a:lnTo>
                <a:lnTo>
                  <a:pt x="140174" y="85532"/>
                </a:lnTo>
                <a:lnTo>
                  <a:pt x="147875" y="87995"/>
                </a:lnTo>
                <a:lnTo>
                  <a:pt x="185848" y="111680"/>
                </a:lnTo>
                <a:lnTo>
                  <a:pt x="197485" y="129540"/>
                </a:lnTo>
                <a:lnTo>
                  <a:pt x="197357" y="135509"/>
                </a:lnTo>
                <a:lnTo>
                  <a:pt x="190754" y="145923"/>
                </a:lnTo>
                <a:lnTo>
                  <a:pt x="185546" y="148717"/>
                </a:lnTo>
                <a:lnTo>
                  <a:pt x="178307" y="149098"/>
                </a:lnTo>
                <a:lnTo>
                  <a:pt x="201401" y="149098"/>
                </a:lnTo>
                <a:lnTo>
                  <a:pt x="203326" y="146558"/>
                </a:lnTo>
                <a:lnTo>
                  <a:pt x="207644" y="139700"/>
                </a:lnTo>
                <a:lnTo>
                  <a:pt x="209295" y="132969"/>
                </a:lnTo>
                <a:lnTo>
                  <a:pt x="207518" y="119507"/>
                </a:lnTo>
                <a:lnTo>
                  <a:pt x="175006" y="86868"/>
                </a:lnTo>
                <a:lnTo>
                  <a:pt x="171809" y="84962"/>
                </a:lnTo>
                <a:close/>
              </a:path>
              <a:path w="254635" h="330200">
                <a:moveTo>
                  <a:pt x="184912" y="0"/>
                </a:moveTo>
                <a:lnTo>
                  <a:pt x="179705" y="0"/>
                </a:lnTo>
                <a:lnTo>
                  <a:pt x="174370" y="127"/>
                </a:lnTo>
                <a:lnTo>
                  <a:pt x="169544" y="1397"/>
                </a:lnTo>
                <a:lnTo>
                  <a:pt x="160908" y="6477"/>
                </a:lnTo>
                <a:lnTo>
                  <a:pt x="157099" y="10160"/>
                </a:lnTo>
                <a:lnTo>
                  <a:pt x="154050" y="15112"/>
                </a:lnTo>
                <a:lnTo>
                  <a:pt x="149860" y="21844"/>
                </a:lnTo>
                <a:lnTo>
                  <a:pt x="148208" y="28575"/>
                </a:lnTo>
                <a:lnTo>
                  <a:pt x="148970" y="35306"/>
                </a:lnTo>
                <a:lnTo>
                  <a:pt x="149860" y="42037"/>
                </a:lnTo>
                <a:lnTo>
                  <a:pt x="182499" y="74803"/>
                </a:lnTo>
                <a:lnTo>
                  <a:pt x="225806" y="89154"/>
                </a:lnTo>
                <a:lnTo>
                  <a:pt x="232644" y="87580"/>
                </a:lnTo>
                <a:lnTo>
                  <a:pt x="238696" y="84566"/>
                </a:lnTo>
                <a:lnTo>
                  <a:pt x="243986" y="80099"/>
                </a:lnTo>
                <a:lnTo>
                  <a:pt x="246589" y="76708"/>
                </a:lnTo>
                <a:lnTo>
                  <a:pt x="223519" y="76708"/>
                </a:lnTo>
                <a:lnTo>
                  <a:pt x="217332" y="76084"/>
                </a:lnTo>
                <a:lnTo>
                  <a:pt x="179556" y="56239"/>
                </a:lnTo>
                <a:lnTo>
                  <a:pt x="159765" y="31877"/>
                </a:lnTo>
                <a:lnTo>
                  <a:pt x="160146" y="26288"/>
                </a:lnTo>
                <a:lnTo>
                  <a:pt x="166750" y="15875"/>
                </a:lnTo>
                <a:lnTo>
                  <a:pt x="171957" y="12954"/>
                </a:lnTo>
                <a:lnTo>
                  <a:pt x="179196" y="12573"/>
                </a:lnTo>
                <a:lnTo>
                  <a:pt x="217010" y="12573"/>
                </a:lnTo>
                <a:lnTo>
                  <a:pt x="213568" y="10529"/>
                </a:lnTo>
                <a:lnTo>
                  <a:pt x="207502" y="7270"/>
                </a:lnTo>
                <a:lnTo>
                  <a:pt x="201983" y="4726"/>
                </a:lnTo>
                <a:lnTo>
                  <a:pt x="196976" y="2921"/>
                </a:lnTo>
                <a:lnTo>
                  <a:pt x="190754" y="888"/>
                </a:lnTo>
                <a:lnTo>
                  <a:pt x="184912" y="0"/>
                </a:lnTo>
                <a:close/>
              </a:path>
              <a:path w="254635" h="330200">
                <a:moveTo>
                  <a:pt x="217010" y="12573"/>
                </a:moveTo>
                <a:lnTo>
                  <a:pt x="179196" y="12573"/>
                </a:lnTo>
                <a:lnTo>
                  <a:pt x="185366" y="13142"/>
                </a:lnTo>
                <a:lnTo>
                  <a:pt x="193024" y="15605"/>
                </a:lnTo>
                <a:lnTo>
                  <a:pt x="230997" y="39290"/>
                </a:lnTo>
                <a:lnTo>
                  <a:pt x="242696" y="57150"/>
                </a:lnTo>
                <a:lnTo>
                  <a:pt x="242443" y="63119"/>
                </a:lnTo>
                <a:lnTo>
                  <a:pt x="239268" y="68325"/>
                </a:lnTo>
                <a:lnTo>
                  <a:pt x="235965" y="73533"/>
                </a:lnTo>
                <a:lnTo>
                  <a:pt x="230758" y="76327"/>
                </a:lnTo>
                <a:lnTo>
                  <a:pt x="223519" y="76708"/>
                </a:lnTo>
                <a:lnTo>
                  <a:pt x="246589" y="76708"/>
                </a:lnTo>
                <a:lnTo>
                  <a:pt x="248538" y="74168"/>
                </a:lnTo>
                <a:lnTo>
                  <a:pt x="252856" y="67310"/>
                </a:lnTo>
                <a:lnTo>
                  <a:pt x="254507" y="60579"/>
                </a:lnTo>
                <a:lnTo>
                  <a:pt x="252730" y="47117"/>
                </a:lnTo>
                <a:lnTo>
                  <a:pt x="220218" y="14478"/>
                </a:lnTo>
                <a:lnTo>
                  <a:pt x="217010" y="12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8" name="object 4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12159" y="4431029"/>
            <a:ext cx="601090" cy="885834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53191" y="1630616"/>
            <a:ext cx="695483" cy="1036681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10602" y="4346066"/>
            <a:ext cx="2783236" cy="1381646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5498972" y="4064889"/>
            <a:ext cx="6451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Webdings"/>
                <a:cs typeface="Webdings"/>
              </a:rPr>
              <a:t></a:t>
            </a:r>
            <a:r>
              <a:rPr dirty="0" sz="2000" spc="280">
                <a:latin typeface="Times New Roman"/>
                <a:cs typeface="Times New Roman"/>
              </a:rPr>
              <a:t> </a:t>
            </a:r>
            <a:r>
              <a:rPr dirty="0" sz="2000">
                <a:latin typeface="Webdings"/>
                <a:cs typeface="Webdings"/>
              </a:rPr>
              <a:t></a:t>
            </a:r>
            <a:endParaRPr sz="2000">
              <a:latin typeface="Webdings"/>
              <a:cs typeface="Webding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601839" y="2663444"/>
            <a:ext cx="2800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AFEF"/>
                </a:solidFill>
                <a:latin typeface="Webdings"/>
                <a:cs typeface="Webdings"/>
              </a:rPr>
              <a:t></a:t>
            </a:r>
            <a:endParaRPr sz="2000">
              <a:latin typeface="Webdings"/>
              <a:cs typeface="Webding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663433" y="3006089"/>
            <a:ext cx="1146810" cy="1146175"/>
          </a:xfrm>
          <a:custGeom>
            <a:avLst/>
            <a:gdLst/>
            <a:ahLst/>
            <a:cxnLst/>
            <a:rect l="l" t="t" r="r" b="b"/>
            <a:pathLst>
              <a:path w="1146809" h="1146175">
                <a:moveTo>
                  <a:pt x="49149" y="0"/>
                </a:moveTo>
                <a:lnTo>
                  <a:pt x="0" y="492125"/>
                </a:lnTo>
              </a:path>
              <a:path w="1146809" h="1146175">
                <a:moveTo>
                  <a:pt x="731901" y="1146175"/>
                </a:moveTo>
                <a:lnTo>
                  <a:pt x="646176" y="722376"/>
                </a:lnTo>
              </a:path>
              <a:path w="1146809" h="1146175">
                <a:moveTo>
                  <a:pt x="1146429" y="1146175"/>
                </a:moveTo>
                <a:lnTo>
                  <a:pt x="1060704" y="722376"/>
                </a:lnTo>
              </a:path>
            </a:pathLst>
          </a:custGeom>
          <a:ln w="2895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8274557" y="4116451"/>
            <a:ext cx="6673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9415" algn="l"/>
              </a:tabLst>
            </a:pPr>
            <a:r>
              <a:rPr dirty="0" sz="2000">
                <a:solidFill>
                  <a:srgbClr val="00AFEF"/>
                </a:solidFill>
                <a:latin typeface="Webdings"/>
                <a:cs typeface="Webdings"/>
              </a:rPr>
              <a:t></a:t>
            </a:r>
            <a:r>
              <a:rPr dirty="0" sz="2000">
                <a:solidFill>
                  <a:srgbClr val="00AFEF"/>
                </a:solidFill>
                <a:latin typeface="Times New Roman"/>
                <a:cs typeface="Times New Roman"/>
              </a:rPr>
              <a:t>	</a:t>
            </a:r>
            <a:r>
              <a:rPr dirty="0" baseline="-2777" sz="3000">
                <a:solidFill>
                  <a:srgbClr val="00AFEF"/>
                </a:solidFill>
                <a:latin typeface="Webdings"/>
                <a:cs typeface="Webdings"/>
              </a:rPr>
              <a:t></a:t>
            </a:r>
            <a:endParaRPr baseline="-2777" sz="3000">
              <a:latin typeface="Webdings"/>
              <a:cs typeface="Webding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183628" y="3509898"/>
            <a:ext cx="162941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2525" sz="1650" spc="-165" b="1">
                <a:solidFill>
                  <a:srgbClr val="DCE4E3"/>
                </a:solidFill>
                <a:latin typeface="Arial"/>
                <a:cs typeface="Arial"/>
              </a:rPr>
              <a:t>2009</a:t>
            </a:r>
            <a:r>
              <a:rPr dirty="0" baseline="2525" sz="1650" spc="502" b="1">
                <a:solidFill>
                  <a:srgbClr val="DCE4E3"/>
                </a:solidFill>
                <a:latin typeface="Arial"/>
                <a:cs typeface="Arial"/>
              </a:rPr>
              <a:t> </a:t>
            </a:r>
            <a:r>
              <a:rPr dirty="0" baseline="2525" sz="1650" spc="-165" b="1">
                <a:solidFill>
                  <a:srgbClr val="DCE4E3"/>
                </a:solidFill>
                <a:latin typeface="Arial"/>
                <a:cs typeface="Arial"/>
              </a:rPr>
              <a:t>2010</a:t>
            </a:r>
            <a:r>
              <a:rPr dirty="0" baseline="2525" sz="1650" spc="359" b="1">
                <a:solidFill>
                  <a:srgbClr val="DCE4E3"/>
                </a:solidFill>
                <a:latin typeface="Arial"/>
                <a:cs typeface="Arial"/>
              </a:rPr>
              <a:t> </a:t>
            </a:r>
            <a:r>
              <a:rPr dirty="0" baseline="5050" sz="1650" spc="-165" b="1">
                <a:solidFill>
                  <a:srgbClr val="DCE4E3"/>
                </a:solidFill>
                <a:latin typeface="Arial"/>
                <a:cs typeface="Arial"/>
              </a:rPr>
              <a:t>2011</a:t>
            </a:r>
            <a:r>
              <a:rPr dirty="0" baseline="5050" sz="1650" spc="307" b="1">
                <a:solidFill>
                  <a:srgbClr val="DCE4E3"/>
                </a:solidFill>
                <a:latin typeface="Arial"/>
                <a:cs typeface="Arial"/>
              </a:rPr>
              <a:t> </a:t>
            </a:r>
            <a:r>
              <a:rPr dirty="0" baseline="2525" sz="1650" spc="-165" b="1">
                <a:solidFill>
                  <a:srgbClr val="DCE4E3"/>
                </a:solidFill>
                <a:latin typeface="Arial"/>
                <a:cs typeface="Arial"/>
              </a:rPr>
              <a:t>2012</a:t>
            </a:r>
            <a:r>
              <a:rPr dirty="0" baseline="2525" sz="1650" spc="705" b="1">
                <a:solidFill>
                  <a:srgbClr val="DCE4E3"/>
                </a:solidFill>
                <a:latin typeface="Arial"/>
                <a:cs typeface="Arial"/>
              </a:rPr>
              <a:t> </a:t>
            </a:r>
            <a:r>
              <a:rPr dirty="0" sz="1100" spc="-110" b="1">
                <a:solidFill>
                  <a:srgbClr val="DCE4E3"/>
                </a:solidFill>
                <a:latin typeface="Arial"/>
                <a:cs typeface="Arial"/>
              </a:rPr>
              <a:t>2013</a:t>
            </a:r>
            <a:endParaRPr sz="11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27787" y="3526993"/>
            <a:ext cx="63373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10" b="1">
                <a:solidFill>
                  <a:srgbClr val="DCE4E3"/>
                </a:solidFill>
                <a:latin typeface="Arial"/>
                <a:cs typeface="Arial"/>
              </a:rPr>
              <a:t>1989</a:t>
            </a:r>
            <a:r>
              <a:rPr dirty="0" sz="1100" spc="380" b="1">
                <a:solidFill>
                  <a:srgbClr val="DCE4E3"/>
                </a:solidFill>
                <a:latin typeface="Arial"/>
                <a:cs typeface="Arial"/>
              </a:rPr>
              <a:t> </a:t>
            </a:r>
            <a:r>
              <a:rPr dirty="0" sz="1100" spc="-114" b="1">
                <a:solidFill>
                  <a:srgbClr val="DCE4E3"/>
                </a:solidFill>
                <a:latin typeface="Arial"/>
                <a:cs typeface="Arial"/>
              </a:rPr>
              <a:t>1990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7" name="object 5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43266" y="4461890"/>
            <a:ext cx="974216" cy="906027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369570" y="2989326"/>
            <a:ext cx="4690110" cy="1127760"/>
          </a:xfrm>
          <a:custGeom>
            <a:avLst/>
            <a:gdLst/>
            <a:ahLst/>
            <a:cxnLst/>
            <a:rect l="l" t="t" r="r" b="b"/>
            <a:pathLst>
              <a:path w="4690110" h="1127760">
                <a:moveTo>
                  <a:pt x="57150" y="0"/>
                </a:moveTo>
                <a:lnTo>
                  <a:pt x="0" y="500125"/>
                </a:lnTo>
              </a:path>
              <a:path w="4690110" h="1127760">
                <a:moveTo>
                  <a:pt x="4690109" y="1127760"/>
                </a:moveTo>
                <a:lnTo>
                  <a:pt x="4584192" y="723900"/>
                </a:lnTo>
              </a:path>
            </a:pathLst>
          </a:custGeom>
          <a:ln w="2895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9" name="object 5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66482" y="4442902"/>
            <a:ext cx="672934" cy="879185"/>
          </a:xfrm>
          <a:prstGeom prst="rect">
            <a:avLst/>
          </a:prstGeom>
        </p:spPr>
      </p:pic>
      <p:sp>
        <p:nvSpPr>
          <p:cNvPr id="60" name="object 6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34" y="164338"/>
            <a:ext cx="661415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Today’s Challenges</a:t>
            </a:r>
            <a:r>
              <a:rPr dirty="0" spc="-30"/>
              <a:t> </a:t>
            </a:r>
            <a:r>
              <a:rPr dirty="0" spc="-5"/>
              <a:t>for Bombardier</a:t>
            </a:r>
            <a:r>
              <a:rPr dirty="0" spc="-20"/>
              <a:t> </a:t>
            </a:r>
            <a:r>
              <a:rPr dirty="0"/>
              <a:t>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339" y="1057655"/>
            <a:ext cx="8002905" cy="381317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484"/>
              </a:spcBef>
              <a:buChar char="•"/>
              <a:tabLst>
                <a:tab pos="193040" algn="l"/>
              </a:tabLst>
            </a:pP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Competitive business</a:t>
            </a:r>
            <a:r>
              <a:rPr dirty="0" sz="18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environment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1939"/>
              </a:lnSpc>
              <a:spcBef>
                <a:spcPts val="635"/>
              </a:spcBef>
              <a:buChar char="•"/>
              <a:tabLst>
                <a:tab pos="193040" algn="l"/>
              </a:tabLst>
            </a:pP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Customer</a:t>
            </a:r>
            <a:r>
              <a:rPr dirty="0" sz="18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needs</a:t>
            </a:r>
            <a:r>
              <a:rPr dirty="0" sz="1800" spc="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and</a:t>
            </a:r>
            <a:r>
              <a:rPr dirty="0" sz="18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expectations</a:t>
            </a:r>
            <a:r>
              <a:rPr dirty="0" sz="1800" spc="4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constantly</a:t>
            </a:r>
            <a:r>
              <a:rPr dirty="0" sz="18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evolve</a:t>
            </a:r>
            <a:r>
              <a:rPr dirty="0" sz="18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3D51"/>
                </a:solidFill>
                <a:latin typeface="Arial MT"/>
                <a:cs typeface="Arial MT"/>
              </a:rPr>
              <a:t>to</a:t>
            </a:r>
            <a:r>
              <a:rPr dirty="0" sz="18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reduce</a:t>
            </a:r>
            <a:r>
              <a:rPr dirty="0" sz="18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price,</a:t>
            </a:r>
            <a:r>
              <a:rPr dirty="0" sz="18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improve </a:t>
            </a:r>
            <a:r>
              <a:rPr dirty="0" sz="1800" spc="-484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0000FF"/>
                </a:solidFill>
                <a:latin typeface="Arial MT"/>
                <a:cs typeface="Arial MT"/>
              </a:rPr>
              <a:t>quality</a:t>
            </a:r>
            <a:r>
              <a:rPr dirty="0" sz="1800" spc="-25">
                <a:solidFill>
                  <a:srgbClr val="003D51"/>
                </a:solidFill>
                <a:latin typeface="Arial MT"/>
                <a:cs typeface="Arial MT"/>
              </a:rPr>
              <a:t>,</a:t>
            </a:r>
            <a:r>
              <a:rPr dirty="0" sz="1800" spc="4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and</a:t>
            </a:r>
            <a:r>
              <a:rPr dirty="0" sz="18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deliver</a:t>
            </a:r>
            <a:r>
              <a:rPr dirty="0" sz="1800" spc="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quicker</a:t>
            </a:r>
            <a:r>
              <a:rPr dirty="0" sz="18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than</a:t>
            </a:r>
            <a:r>
              <a:rPr dirty="0" sz="18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previous</a:t>
            </a:r>
            <a:r>
              <a:rPr dirty="0" sz="18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aircraft</a:t>
            </a:r>
            <a:r>
              <a:rPr dirty="0" sz="18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programs</a:t>
            </a:r>
            <a:endParaRPr sz="1800">
              <a:latin typeface="Arial MT"/>
              <a:cs typeface="Arial MT"/>
            </a:endParaRPr>
          </a:p>
          <a:p>
            <a:pPr marL="12700" marR="328295">
              <a:lnSpc>
                <a:spcPts val="1939"/>
              </a:lnSpc>
              <a:spcBef>
                <a:spcPts val="610"/>
              </a:spcBef>
              <a:buChar char="•"/>
              <a:tabLst>
                <a:tab pos="193040" algn="l"/>
              </a:tabLst>
            </a:pPr>
            <a:r>
              <a:rPr dirty="0" sz="1800" spc="-40">
                <a:solidFill>
                  <a:srgbClr val="003D51"/>
                </a:solidFill>
                <a:latin typeface="Arial MT"/>
                <a:cs typeface="Arial MT"/>
              </a:rPr>
              <a:t>Today’s</a:t>
            </a:r>
            <a:r>
              <a:rPr dirty="0" sz="18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global</a:t>
            </a:r>
            <a:r>
              <a:rPr dirty="0" sz="18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economy</a:t>
            </a:r>
            <a:r>
              <a:rPr dirty="0" sz="1800" spc="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demands</a:t>
            </a:r>
            <a:r>
              <a:rPr dirty="0" sz="18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dirty="0" sz="1800" spc="-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ability</a:t>
            </a:r>
            <a:r>
              <a:rPr dirty="0" sz="18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3D51"/>
                </a:solidFill>
                <a:latin typeface="Arial MT"/>
                <a:cs typeface="Arial MT"/>
              </a:rPr>
              <a:t>to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plan,</a:t>
            </a:r>
            <a:r>
              <a:rPr dirty="0" sz="18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design,</a:t>
            </a:r>
            <a:r>
              <a:rPr dirty="0" sz="18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manufacture, </a:t>
            </a:r>
            <a:r>
              <a:rPr dirty="0" sz="1800" spc="-484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deliver</a:t>
            </a:r>
            <a:r>
              <a:rPr dirty="0" sz="18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and</a:t>
            </a:r>
            <a:r>
              <a:rPr dirty="0" sz="18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maintain</a:t>
            </a:r>
            <a:r>
              <a:rPr dirty="0" sz="18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products</a:t>
            </a:r>
            <a:r>
              <a:rPr dirty="0" sz="18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3D51"/>
                </a:solidFill>
                <a:latin typeface="Arial MT"/>
                <a:cs typeface="Arial MT"/>
              </a:rPr>
              <a:t>from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a</a:t>
            </a:r>
            <a:r>
              <a:rPr dirty="0" sz="18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diverse</a:t>
            </a:r>
            <a:r>
              <a:rPr dirty="0" sz="18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3D51"/>
                </a:solidFill>
                <a:latin typeface="Arial MT"/>
                <a:cs typeface="Arial MT"/>
              </a:rPr>
              <a:t>workforce</a:t>
            </a:r>
            <a:endParaRPr sz="1800">
              <a:latin typeface="Arial MT"/>
              <a:cs typeface="Arial MT"/>
            </a:endParaRPr>
          </a:p>
          <a:p>
            <a:pPr marL="192405" indent="-180340">
              <a:lnSpc>
                <a:spcPts val="2050"/>
              </a:lnSpc>
              <a:spcBef>
                <a:spcPts val="360"/>
              </a:spcBef>
              <a:buChar char="•"/>
              <a:tabLst>
                <a:tab pos="193040" algn="l"/>
              </a:tabLst>
            </a:pP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Programs</a:t>
            </a:r>
            <a:r>
              <a:rPr dirty="0" sz="18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15">
                <a:solidFill>
                  <a:srgbClr val="003D51"/>
                </a:solidFill>
                <a:latin typeface="Arial MT"/>
                <a:cs typeface="Arial MT"/>
              </a:rPr>
              <a:t>with</a:t>
            </a:r>
            <a:r>
              <a:rPr dirty="0" sz="1800" spc="4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multiple</a:t>
            </a:r>
            <a:r>
              <a:rPr dirty="0" sz="1800" spc="1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sites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,</a:t>
            </a:r>
            <a:r>
              <a:rPr dirty="0" sz="18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multiple</a:t>
            </a:r>
            <a:r>
              <a:rPr dirty="0" sz="18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business</a:t>
            </a:r>
            <a:r>
              <a:rPr dirty="0" sz="1800" spc="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units</a:t>
            </a:r>
            <a:r>
              <a:rPr dirty="0" sz="1800" spc="-5">
                <a:solidFill>
                  <a:srgbClr val="D19000"/>
                </a:solidFill>
                <a:latin typeface="Arial MT"/>
                <a:cs typeface="Arial MT"/>
              </a:rPr>
              <a:t>,</a:t>
            </a:r>
            <a:r>
              <a:rPr dirty="0" sz="1800" spc="10">
                <a:solidFill>
                  <a:srgbClr val="D19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and</a:t>
            </a:r>
            <a:r>
              <a:rPr dirty="0" sz="18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external</a:t>
            </a:r>
            <a:r>
              <a:rPr dirty="0" sz="1800" spc="2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partner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050"/>
              </a:lnSpc>
            </a:pP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involvement</a:t>
            </a:r>
            <a:endParaRPr sz="1800">
              <a:latin typeface="Arial MT"/>
              <a:cs typeface="Arial MT"/>
            </a:endParaRPr>
          </a:p>
          <a:p>
            <a:pPr marL="12700" marR="118110">
              <a:lnSpc>
                <a:spcPts val="1939"/>
              </a:lnSpc>
              <a:spcBef>
                <a:spcPts val="635"/>
              </a:spcBef>
              <a:buChar char="•"/>
              <a:tabLst>
                <a:tab pos="193040" algn="l"/>
              </a:tabLst>
            </a:pP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Need</a:t>
            </a:r>
            <a:r>
              <a:rPr dirty="0" sz="18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3D51"/>
                </a:solidFill>
                <a:latin typeface="Arial MT"/>
                <a:cs typeface="Arial MT"/>
              </a:rPr>
              <a:t>to</a:t>
            </a:r>
            <a:r>
              <a:rPr dirty="0" sz="18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maintain</a:t>
            </a:r>
            <a:r>
              <a:rPr dirty="0" sz="18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a</a:t>
            </a:r>
            <a:r>
              <a:rPr dirty="0" sz="18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consistent</a:t>
            </a:r>
            <a:r>
              <a:rPr dirty="0" sz="1800" spc="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level</a:t>
            </a:r>
            <a:r>
              <a:rPr dirty="0" sz="18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3D51"/>
                </a:solidFill>
                <a:latin typeface="Arial MT"/>
                <a:cs typeface="Arial MT"/>
              </a:rPr>
              <a:t>of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 engineering</a:t>
            </a:r>
            <a:r>
              <a:rPr dirty="0" sz="1800" spc="3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excellence</a:t>
            </a:r>
            <a:r>
              <a:rPr dirty="0" sz="1800" spc="2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15">
                <a:solidFill>
                  <a:srgbClr val="003D51"/>
                </a:solidFill>
                <a:latin typeface="Arial MT"/>
                <a:cs typeface="Arial MT"/>
              </a:rPr>
              <a:t>with</a:t>
            </a:r>
            <a:r>
              <a:rPr dirty="0" sz="1800" spc="5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a</a:t>
            </a:r>
            <a:r>
              <a:rPr dirty="0" sz="18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uniform </a:t>
            </a:r>
            <a:r>
              <a:rPr dirty="0" sz="1800" spc="-484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methodology</a:t>
            </a:r>
            <a:r>
              <a:rPr dirty="0" sz="1800" spc="2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3D51"/>
                </a:solidFill>
                <a:latin typeface="Arial MT"/>
                <a:cs typeface="Arial MT"/>
              </a:rPr>
              <a:t>of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our</a:t>
            </a:r>
            <a:r>
              <a:rPr dirty="0" sz="18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products</a:t>
            </a:r>
            <a:endParaRPr sz="1800">
              <a:latin typeface="Arial MT"/>
              <a:cs typeface="Arial MT"/>
            </a:endParaRPr>
          </a:p>
          <a:p>
            <a:pPr marL="192405" indent="-180340">
              <a:lnSpc>
                <a:spcPct val="100000"/>
              </a:lnSpc>
              <a:spcBef>
                <a:spcPts val="359"/>
              </a:spcBef>
              <a:buChar char="•"/>
              <a:tabLst>
                <a:tab pos="193040" algn="l"/>
              </a:tabLst>
            </a:pP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Need</a:t>
            </a:r>
            <a:r>
              <a:rPr dirty="0" sz="18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3D51"/>
                </a:solidFill>
                <a:latin typeface="Arial MT"/>
                <a:cs typeface="Arial MT"/>
              </a:rPr>
              <a:t>to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demonstrate</a:t>
            </a:r>
            <a:r>
              <a:rPr dirty="0" sz="18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business</a:t>
            </a:r>
            <a:r>
              <a:rPr dirty="0" sz="18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processes</a:t>
            </a:r>
            <a:r>
              <a:rPr dirty="0" sz="1800" spc="1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00FF"/>
                </a:solidFill>
                <a:latin typeface="Arial MT"/>
                <a:cs typeface="Arial MT"/>
              </a:rPr>
              <a:t>control</a:t>
            </a:r>
            <a:endParaRPr sz="1800">
              <a:latin typeface="Arial MT"/>
              <a:cs typeface="Arial MT"/>
            </a:endParaRPr>
          </a:p>
          <a:p>
            <a:pPr lvl="1" marL="372110" indent="-180340">
              <a:lnSpc>
                <a:spcPct val="100000"/>
              </a:lnSpc>
              <a:spcBef>
                <a:spcPts val="415"/>
              </a:spcBef>
              <a:buChar char="•"/>
              <a:tabLst>
                <a:tab pos="372745" algn="l"/>
              </a:tabLst>
            </a:pP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Compliance</a:t>
            </a:r>
            <a:r>
              <a:rPr dirty="0" sz="1600" spc="-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to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dirty="0" sz="1600" spc="-7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Aerospace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International</a:t>
            </a:r>
            <a:r>
              <a:rPr dirty="0" sz="1600" spc="2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Quality</a:t>
            </a:r>
            <a:r>
              <a:rPr dirty="0" sz="16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Standards</a:t>
            </a:r>
            <a:endParaRPr sz="1600">
              <a:latin typeface="Arial MT"/>
              <a:cs typeface="Arial MT"/>
            </a:endParaRPr>
          </a:p>
          <a:p>
            <a:pPr lvl="1" marL="372110" indent="-180340">
              <a:lnSpc>
                <a:spcPct val="100000"/>
              </a:lnSpc>
              <a:spcBef>
                <a:spcPts val="409"/>
              </a:spcBef>
              <a:buChar char="•"/>
              <a:tabLst>
                <a:tab pos="372745" algn="l"/>
              </a:tabLst>
            </a:pP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Solid</a:t>
            </a:r>
            <a:r>
              <a:rPr dirty="0" sz="1600" spc="-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working</a:t>
            </a:r>
            <a:r>
              <a:rPr dirty="0" sz="1600" spc="2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relationship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3D51"/>
                </a:solidFill>
                <a:latin typeface="Arial MT"/>
                <a:cs typeface="Arial MT"/>
              </a:rPr>
              <a:t>with</a:t>
            </a:r>
            <a:r>
              <a:rPr dirty="0" sz="1600" spc="3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certification</a:t>
            </a:r>
            <a:r>
              <a:rPr dirty="0" sz="1600" spc="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00FF"/>
                </a:solidFill>
                <a:latin typeface="Arial MT"/>
                <a:cs typeface="Arial MT"/>
              </a:rPr>
              <a:t>authorities</a:t>
            </a:r>
            <a:endParaRPr sz="1600">
              <a:latin typeface="Arial MT"/>
              <a:cs typeface="Arial MT"/>
            </a:endParaRPr>
          </a:p>
          <a:p>
            <a:pPr lvl="2" marL="551815" indent="-180340">
              <a:lnSpc>
                <a:spcPct val="100000"/>
              </a:lnSpc>
              <a:spcBef>
                <a:spcPts val="425"/>
              </a:spcBef>
              <a:buChar char="•"/>
              <a:tabLst>
                <a:tab pos="552450" algn="l"/>
              </a:tabLst>
            </a:pP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Increased</a:t>
            </a:r>
            <a:r>
              <a:rPr dirty="0" sz="1400" spc="-5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delegation</a:t>
            </a:r>
            <a:r>
              <a:rPr dirty="0" sz="1400" spc="-6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by</a:t>
            </a:r>
            <a:r>
              <a:rPr dirty="0" sz="1400" spc="-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the</a:t>
            </a:r>
            <a:r>
              <a:rPr dirty="0" sz="1400" spc="-3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authorities</a:t>
            </a:r>
            <a:r>
              <a:rPr dirty="0" sz="1400" spc="-5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to</a:t>
            </a:r>
            <a:r>
              <a:rPr dirty="0" sz="1400" spc="-3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Bombardier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691" y="180847"/>
            <a:ext cx="7823834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pc="-5">
                <a:uFill>
                  <a:solidFill>
                    <a:srgbClr val="D19000"/>
                  </a:solidFill>
                </a:uFill>
              </a:rPr>
              <a:t>B</a:t>
            </a:r>
            <a:r>
              <a:rPr dirty="0" spc="-5"/>
              <a:t>ombardier</a:t>
            </a:r>
            <a:r>
              <a:rPr dirty="0" spc="-40"/>
              <a:t> </a:t>
            </a:r>
            <a:r>
              <a:rPr dirty="0"/>
              <a:t>Aerospace</a:t>
            </a:r>
            <a:r>
              <a:rPr dirty="0" spc="-10"/>
              <a:t> </a:t>
            </a:r>
            <a:r>
              <a:rPr dirty="0" u="heavy">
                <a:uFill>
                  <a:solidFill>
                    <a:srgbClr val="D19000"/>
                  </a:solidFill>
                </a:uFill>
              </a:rPr>
              <a:t>E</a:t>
            </a:r>
            <a:r>
              <a:rPr dirty="0"/>
              <a:t>ngineering</a:t>
            </a:r>
            <a:r>
              <a:rPr dirty="0" spc="-40"/>
              <a:t> </a:t>
            </a:r>
            <a:r>
              <a:rPr dirty="0" u="heavy" spc="-5">
                <a:uFill>
                  <a:solidFill>
                    <a:srgbClr val="D19000"/>
                  </a:solidFill>
                </a:uFill>
              </a:rPr>
              <a:t>S</a:t>
            </a:r>
            <a:r>
              <a:rPr dirty="0" spc="-5"/>
              <a:t>ystem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051" y="861060"/>
            <a:ext cx="8238744" cy="53157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34" y="180847"/>
            <a:ext cx="334899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BES</a:t>
            </a:r>
            <a:r>
              <a:rPr dirty="0" spc="-50"/>
              <a:t> </a:t>
            </a:r>
            <a:r>
              <a:rPr dirty="0" spc="-5"/>
              <a:t>Key</a:t>
            </a:r>
            <a:r>
              <a:rPr dirty="0" spc="-30"/>
              <a:t> </a:t>
            </a:r>
            <a:r>
              <a:rPr dirty="0" spc="-5"/>
              <a:t>Elements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339" y="1057655"/>
            <a:ext cx="8035290" cy="401701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193040" algn="l"/>
              </a:tabLst>
            </a:pPr>
            <a:r>
              <a:rPr dirty="0" sz="1800" spc="-5" b="1">
                <a:solidFill>
                  <a:srgbClr val="003D51"/>
                </a:solidFill>
                <a:latin typeface="Arial"/>
                <a:cs typeface="Arial"/>
              </a:rPr>
              <a:t>Phase</a:t>
            </a:r>
            <a:r>
              <a:rPr dirty="0" sz="1800" spc="-10" b="1">
                <a:solidFill>
                  <a:srgbClr val="003D51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3D51"/>
                </a:solidFill>
                <a:latin typeface="Arial MT"/>
                <a:cs typeface="Arial MT"/>
              </a:rPr>
              <a:t>-</a:t>
            </a:r>
            <a:r>
              <a:rPr dirty="0" sz="1800" spc="-1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3D51"/>
                </a:solidFill>
                <a:latin typeface="Arial MT"/>
                <a:cs typeface="Arial MT"/>
              </a:rPr>
              <a:t>A</a:t>
            </a:r>
            <a:r>
              <a:rPr dirty="0" sz="1800" spc="-1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significant</a:t>
            </a:r>
            <a:r>
              <a:rPr dirty="0" sz="18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planned</a:t>
            </a:r>
            <a:r>
              <a:rPr dirty="0" sz="18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segment</a:t>
            </a:r>
            <a:r>
              <a:rPr dirty="0" sz="18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3D51"/>
                </a:solidFill>
                <a:latin typeface="Arial MT"/>
                <a:cs typeface="Arial MT"/>
              </a:rPr>
              <a:t>of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a program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1939"/>
              </a:lnSpc>
              <a:spcBef>
                <a:spcPts val="635"/>
              </a:spcBef>
              <a:buFont typeface="Arial MT"/>
              <a:buChar char="•"/>
              <a:tabLst>
                <a:tab pos="193040" algn="l"/>
              </a:tabLst>
            </a:pPr>
            <a:r>
              <a:rPr dirty="0" sz="1800" b="1">
                <a:solidFill>
                  <a:srgbClr val="003D51"/>
                </a:solidFill>
                <a:latin typeface="Arial"/>
                <a:cs typeface="Arial"/>
              </a:rPr>
              <a:t>Milestone </a:t>
            </a:r>
            <a:r>
              <a:rPr dirty="0" sz="1800">
                <a:solidFill>
                  <a:srgbClr val="003D51"/>
                </a:solidFill>
                <a:latin typeface="Arial MT"/>
                <a:cs typeface="Arial MT"/>
              </a:rPr>
              <a:t>- A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planned event </a:t>
            </a:r>
            <a:r>
              <a:rPr dirty="0" sz="1800">
                <a:solidFill>
                  <a:srgbClr val="003D51"/>
                </a:solidFill>
                <a:latin typeface="Arial MT"/>
                <a:cs typeface="Arial MT"/>
              </a:rPr>
              <a:t>at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a specific point in </a:t>
            </a:r>
            <a:r>
              <a:rPr dirty="0" sz="1800">
                <a:solidFill>
                  <a:srgbClr val="003D51"/>
                </a:solidFill>
                <a:latin typeface="Arial MT"/>
                <a:cs typeface="Arial MT"/>
              </a:rPr>
              <a:t>the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program, </a:t>
            </a:r>
            <a:r>
              <a:rPr dirty="0" sz="1800">
                <a:solidFill>
                  <a:srgbClr val="003D51"/>
                </a:solidFill>
                <a:latin typeface="Arial MT"/>
                <a:cs typeface="Arial MT"/>
              </a:rPr>
              <a:t>that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provides </a:t>
            </a:r>
            <a:r>
              <a:rPr dirty="0" sz="18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an opportunity</a:t>
            </a:r>
            <a:r>
              <a:rPr dirty="0" sz="1800" spc="3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to check</a:t>
            </a:r>
            <a:r>
              <a:rPr dirty="0" sz="18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progress,</a:t>
            </a:r>
            <a:r>
              <a:rPr dirty="0" sz="18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evaluate</a:t>
            </a:r>
            <a:r>
              <a:rPr dirty="0" sz="1800" spc="2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plans,</a:t>
            </a:r>
            <a:r>
              <a:rPr dirty="0" sz="18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and</a:t>
            </a:r>
            <a:r>
              <a:rPr dirty="0" sz="18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make go/no</a:t>
            </a:r>
            <a:r>
              <a:rPr dirty="0" sz="1800" spc="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3D51"/>
                </a:solidFill>
                <a:latin typeface="Arial MT"/>
                <a:cs typeface="Arial MT"/>
              </a:rPr>
              <a:t>go decisions</a:t>
            </a:r>
            <a:endParaRPr sz="1800">
              <a:latin typeface="Arial MT"/>
              <a:cs typeface="Arial MT"/>
            </a:endParaRPr>
          </a:p>
          <a:p>
            <a:pPr marL="12700" marR="113030">
              <a:lnSpc>
                <a:spcPts val="1939"/>
              </a:lnSpc>
              <a:spcBef>
                <a:spcPts val="610"/>
              </a:spcBef>
              <a:buFont typeface="Arial MT"/>
              <a:buChar char="•"/>
              <a:tabLst>
                <a:tab pos="193040" algn="l"/>
              </a:tabLst>
            </a:pPr>
            <a:r>
              <a:rPr dirty="0" sz="1800" spc="-5" b="1">
                <a:solidFill>
                  <a:srgbClr val="C0C0C0"/>
                </a:solidFill>
                <a:latin typeface="Arial"/>
                <a:cs typeface="Arial"/>
              </a:rPr>
              <a:t>Process</a:t>
            </a:r>
            <a:r>
              <a:rPr dirty="0" sz="1800" spc="10" b="1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C0C0C0"/>
                </a:solidFill>
                <a:latin typeface="Arial MT"/>
                <a:cs typeface="Arial MT"/>
              </a:rPr>
              <a:t>-</a:t>
            </a:r>
            <a:r>
              <a:rPr dirty="0" sz="18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Diagram</a:t>
            </a:r>
            <a:r>
              <a:rPr dirty="0" sz="18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C0C0C0"/>
                </a:solidFill>
                <a:latin typeface="Arial MT"/>
                <a:cs typeface="Arial MT"/>
              </a:rPr>
              <a:t>of</a:t>
            </a:r>
            <a:r>
              <a:rPr dirty="0" sz="18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customer</a:t>
            </a:r>
            <a:r>
              <a:rPr dirty="0" sz="18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and</a:t>
            </a:r>
            <a:r>
              <a:rPr dirty="0" sz="18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supplier</a:t>
            </a:r>
            <a:r>
              <a:rPr dirty="0" sz="18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relationship</a:t>
            </a:r>
            <a:r>
              <a:rPr dirty="0" sz="1800" spc="3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15">
                <a:solidFill>
                  <a:srgbClr val="C0C0C0"/>
                </a:solidFill>
                <a:latin typeface="Arial MT"/>
                <a:cs typeface="Arial MT"/>
              </a:rPr>
              <a:t>with</a:t>
            </a:r>
            <a:r>
              <a:rPr dirty="0" sz="1800" spc="3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8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sequence</a:t>
            </a:r>
            <a:r>
              <a:rPr dirty="0" sz="18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C0C0C0"/>
                </a:solidFill>
                <a:latin typeface="Arial MT"/>
                <a:cs typeface="Arial MT"/>
              </a:rPr>
              <a:t>of </a:t>
            </a:r>
            <a:r>
              <a:rPr dirty="0" sz="1800" spc="-484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activities/tasks</a:t>
            </a:r>
            <a:r>
              <a:rPr dirty="0" sz="1800">
                <a:solidFill>
                  <a:srgbClr val="C0C0C0"/>
                </a:solidFill>
                <a:latin typeface="Arial MT"/>
                <a:cs typeface="Arial MT"/>
              </a:rPr>
              <a:t> to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produce</a:t>
            </a:r>
            <a:r>
              <a:rPr dirty="0" sz="18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8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deliverable</a:t>
            </a:r>
            <a:r>
              <a:rPr dirty="0" sz="1800" spc="2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C0C0C0"/>
                </a:solidFill>
                <a:latin typeface="Arial MT"/>
                <a:cs typeface="Arial MT"/>
              </a:rPr>
              <a:t>for</a:t>
            </a:r>
            <a:r>
              <a:rPr dirty="0" sz="18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8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particular</a:t>
            </a:r>
            <a:r>
              <a:rPr dirty="0" sz="18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process</a:t>
            </a:r>
            <a:endParaRPr sz="1800">
              <a:latin typeface="Arial MT"/>
              <a:cs typeface="Arial MT"/>
            </a:endParaRPr>
          </a:p>
          <a:p>
            <a:pPr marL="192405" indent="-180340">
              <a:lnSpc>
                <a:spcPts val="2050"/>
              </a:lnSpc>
              <a:spcBef>
                <a:spcPts val="360"/>
              </a:spcBef>
              <a:buFont typeface="Arial MT"/>
              <a:buChar char="•"/>
              <a:tabLst>
                <a:tab pos="193040" algn="l"/>
              </a:tabLst>
            </a:pPr>
            <a:r>
              <a:rPr dirty="0" sz="1800" b="1">
                <a:solidFill>
                  <a:srgbClr val="C0C0C0"/>
                </a:solidFill>
                <a:latin typeface="Arial"/>
                <a:cs typeface="Arial"/>
              </a:rPr>
              <a:t>Function</a:t>
            </a:r>
            <a:r>
              <a:rPr dirty="0" sz="1800" spc="-15" b="1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C0C0C0"/>
                </a:solidFill>
                <a:latin typeface="Arial MT"/>
                <a:cs typeface="Arial MT"/>
              </a:rPr>
              <a:t>-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Expertise</a:t>
            </a:r>
            <a:r>
              <a:rPr dirty="0" sz="18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C0C0C0"/>
                </a:solidFill>
                <a:latin typeface="Arial MT"/>
                <a:cs typeface="Arial MT"/>
              </a:rPr>
              <a:t>within</a:t>
            </a:r>
            <a:r>
              <a:rPr dirty="0" sz="1800" spc="4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8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discipline</a:t>
            </a:r>
            <a:r>
              <a:rPr dirty="0" sz="1800" spc="3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led</a:t>
            </a:r>
            <a:r>
              <a:rPr dirty="0" sz="18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C0C0C0"/>
                </a:solidFill>
                <a:latin typeface="Arial MT"/>
                <a:cs typeface="Arial MT"/>
              </a:rPr>
              <a:t>by</a:t>
            </a:r>
            <a:r>
              <a:rPr dirty="0" sz="18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Core</a:t>
            </a:r>
            <a:r>
              <a:rPr dirty="0" sz="18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Function</a:t>
            </a:r>
            <a:r>
              <a:rPr dirty="0" sz="18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Champion[s]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050"/>
              </a:lnSpc>
            </a:pPr>
            <a:r>
              <a:rPr dirty="0" sz="1800" spc="-10">
                <a:solidFill>
                  <a:srgbClr val="C0C0C0"/>
                </a:solidFill>
                <a:latin typeface="Arial MT"/>
                <a:cs typeface="Arial MT"/>
              </a:rPr>
              <a:t>and</a:t>
            </a:r>
            <a:r>
              <a:rPr dirty="0" sz="18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represented</a:t>
            </a:r>
            <a:r>
              <a:rPr dirty="0" sz="18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at</a:t>
            </a:r>
            <a:r>
              <a:rPr dirty="0" sz="18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all</a:t>
            </a:r>
            <a:r>
              <a:rPr dirty="0" sz="18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Business</a:t>
            </a:r>
            <a:r>
              <a:rPr dirty="0" sz="18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Unit</a:t>
            </a:r>
            <a:r>
              <a:rPr dirty="0" sz="18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programs</a:t>
            </a:r>
            <a:r>
              <a:rPr dirty="0" sz="18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by</a:t>
            </a:r>
            <a:r>
              <a:rPr dirty="0" sz="18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Business</a:t>
            </a:r>
            <a:r>
              <a:rPr dirty="0" sz="18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Unit</a:t>
            </a:r>
            <a:r>
              <a:rPr dirty="0" sz="18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Experts</a:t>
            </a:r>
            <a:endParaRPr sz="1800">
              <a:latin typeface="Arial MT"/>
              <a:cs typeface="Arial MT"/>
            </a:endParaRPr>
          </a:p>
          <a:p>
            <a:pPr marL="12700" marR="117475">
              <a:lnSpc>
                <a:spcPts val="1939"/>
              </a:lnSpc>
              <a:spcBef>
                <a:spcPts val="635"/>
              </a:spcBef>
              <a:buFont typeface="Arial MT"/>
              <a:buChar char="•"/>
              <a:tabLst>
                <a:tab pos="193040" algn="l"/>
              </a:tabLst>
            </a:pPr>
            <a:r>
              <a:rPr dirty="0" sz="1800" spc="-10" b="1">
                <a:solidFill>
                  <a:srgbClr val="C0C0C0"/>
                </a:solidFill>
                <a:latin typeface="Arial"/>
                <a:cs typeface="Arial"/>
              </a:rPr>
              <a:t>Deliverable</a:t>
            </a:r>
            <a:r>
              <a:rPr dirty="0" sz="1800" spc="55" b="1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C0C0C0"/>
                </a:solidFill>
                <a:latin typeface="Arial MT"/>
                <a:cs typeface="Arial MT"/>
              </a:rPr>
              <a:t>-</a:t>
            </a:r>
            <a:r>
              <a:rPr dirty="0" sz="1800" spc="-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30">
                <a:solidFill>
                  <a:srgbClr val="C0C0C0"/>
                </a:solidFill>
                <a:latin typeface="Arial MT"/>
                <a:cs typeface="Arial MT"/>
              </a:rPr>
              <a:t>Tangible</a:t>
            </a:r>
            <a:r>
              <a:rPr dirty="0" sz="18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data</a:t>
            </a:r>
            <a:r>
              <a:rPr dirty="0" sz="18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or</a:t>
            </a:r>
            <a:r>
              <a:rPr dirty="0" sz="18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document</a:t>
            </a:r>
            <a:r>
              <a:rPr dirty="0" sz="18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required</a:t>
            </a:r>
            <a:r>
              <a:rPr dirty="0" sz="1800" spc="2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by</a:t>
            </a:r>
            <a:r>
              <a:rPr dirty="0" sz="18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8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Customer</a:t>
            </a:r>
            <a:r>
              <a:rPr dirty="0" sz="18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(internal</a:t>
            </a:r>
            <a:r>
              <a:rPr dirty="0" sz="18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or </a:t>
            </a:r>
            <a:r>
              <a:rPr dirty="0" sz="1800" spc="-484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external),</a:t>
            </a:r>
            <a:r>
              <a:rPr dirty="0" sz="1800" spc="3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used</a:t>
            </a:r>
            <a:r>
              <a:rPr dirty="0" sz="1800">
                <a:solidFill>
                  <a:srgbClr val="C0C0C0"/>
                </a:solidFill>
                <a:latin typeface="Arial MT"/>
                <a:cs typeface="Arial MT"/>
              </a:rPr>
              <a:t> to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monitor</a:t>
            </a:r>
            <a:r>
              <a:rPr dirty="0" sz="18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progress,</a:t>
            </a:r>
            <a:r>
              <a:rPr dirty="0" sz="18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and</a:t>
            </a:r>
            <a:r>
              <a:rPr dirty="0" sz="18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adds</a:t>
            </a:r>
            <a:r>
              <a:rPr dirty="0" sz="18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value</a:t>
            </a:r>
            <a:r>
              <a:rPr dirty="0" sz="18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C0C0C0"/>
                </a:solidFill>
                <a:latin typeface="Arial MT"/>
                <a:cs typeface="Arial MT"/>
              </a:rPr>
              <a:t>to</a:t>
            </a:r>
            <a:r>
              <a:rPr dirty="0" sz="1800" spc="-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C0C0C0"/>
                </a:solidFill>
                <a:latin typeface="Arial MT"/>
                <a:cs typeface="Arial MT"/>
              </a:rPr>
              <a:t>the</a:t>
            </a:r>
            <a:r>
              <a:rPr dirty="0" sz="1800" spc="-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process</a:t>
            </a:r>
            <a:endParaRPr sz="1800">
              <a:latin typeface="Arial MT"/>
              <a:cs typeface="Arial MT"/>
            </a:endParaRPr>
          </a:p>
          <a:p>
            <a:pPr marL="12700" marR="478155">
              <a:lnSpc>
                <a:spcPts val="1939"/>
              </a:lnSpc>
              <a:spcBef>
                <a:spcPts val="605"/>
              </a:spcBef>
              <a:buFont typeface="Arial MT"/>
              <a:buChar char="•"/>
              <a:tabLst>
                <a:tab pos="193040" algn="l"/>
              </a:tabLst>
            </a:pPr>
            <a:r>
              <a:rPr dirty="0" sz="1800" spc="-5" b="1">
                <a:solidFill>
                  <a:srgbClr val="C0C0C0"/>
                </a:solidFill>
                <a:latin typeface="Arial"/>
                <a:cs typeface="Arial"/>
              </a:rPr>
              <a:t>Data</a:t>
            </a:r>
            <a:r>
              <a:rPr dirty="0" sz="1800" spc="5" b="1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C0C0C0"/>
                </a:solidFill>
                <a:latin typeface="Arial"/>
                <a:cs typeface="Arial"/>
              </a:rPr>
              <a:t>Item </a:t>
            </a:r>
            <a:r>
              <a:rPr dirty="0" sz="1800" spc="-5" b="1">
                <a:solidFill>
                  <a:srgbClr val="C0C0C0"/>
                </a:solidFill>
                <a:latin typeface="Arial"/>
                <a:cs typeface="Arial"/>
              </a:rPr>
              <a:t>Description </a:t>
            </a:r>
            <a:r>
              <a:rPr dirty="0" sz="1800" b="1">
                <a:solidFill>
                  <a:srgbClr val="C0C0C0"/>
                </a:solidFill>
                <a:latin typeface="Arial"/>
                <a:cs typeface="Arial"/>
              </a:rPr>
              <a:t>(DID)</a:t>
            </a:r>
            <a:r>
              <a:rPr dirty="0" sz="1800" spc="5" b="1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C0C0C0"/>
                </a:solidFill>
                <a:latin typeface="Arial MT"/>
                <a:cs typeface="Arial MT"/>
              </a:rPr>
              <a:t>-</a:t>
            </a:r>
            <a:r>
              <a:rPr dirty="0" sz="1800" spc="-9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800" spc="-1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document</a:t>
            </a:r>
            <a:r>
              <a:rPr dirty="0" sz="18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that</a:t>
            </a:r>
            <a:r>
              <a:rPr dirty="0" sz="18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describes</a:t>
            </a:r>
            <a:r>
              <a:rPr dirty="0" sz="18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C0C0C0"/>
                </a:solidFill>
                <a:latin typeface="Arial MT"/>
                <a:cs typeface="Arial MT"/>
              </a:rPr>
              <a:t>a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C0C0C0"/>
                </a:solidFill>
                <a:latin typeface="Arial MT"/>
                <a:cs typeface="Arial MT"/>
              </a:rPr>
              <a:t>deliverable’s </a:t>
            </a:r>
            <a:r>
              <a:rPr dirty="0" sz="1800" spc="-484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purpose,</a:t>
            </a:r>
            <a:r>
              <a:rPr dirty="0" sz="18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content,</a:t>
            </a:r>
            <a:r>
              <a:rPr dirty="0" sz="18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and</a:t>
            </a:r>
            <a:r>
              <a:rPr dirty="0" sz="18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C0C0C0"/>
                </a:solidFill>
                <a:latin typeface="Arial MT"/>
                <a:cs typeface="Arial MT"/>
              </a:rPr>
              <a:t>format</a:t>
            </a:r>
            <a:endParaRPr sz="1800">
              <a:latin typeface="Arial MT"/>
              <a:cs typeface="Arial MT"/>
            </a:endParaRPr>
          </a:p>
          <a:p>
            <a:pPr marL="12700" marR="119380">
              <a:lnSpc>
                <a:spcPct val="90000"/>
              </a:lnSpc>
              <a:spcBef>
                <a:spcPts val="575"/>
              </a:spcBef>
              <a:buFont typeface="Arial MT"/>
              <a:buChar char="•"/>
              <a:tabLst>
                <a:tab pos="193040" algn="l"/>
              </a:tabLst>
            </a:pPr>
            <a:r>
              <a:rPr dirty="0" sz="1800" spc="-5" b="1">
                <a:solidFill>
                  <a:srgbClr val="C0C0C0"/>
                </a:solidFill>
                <a:latin typeface="Arial"/>
                <a:cs typeface="Arial"/>
              </a:rPr>
              <a:t>Practice</a:t>
            </a:r>
            <a:r>
              <a:rPr dirty="0" sz="1800" spc="5" b="1">
                <a:solidFill>
                  <a:srgbClr val="C0C0C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C0C0C0"/>
                </a:solidFill>
                <a:latin typeface="Arial MT"/>
                <a:cs typeface="Arial MT"/>
              </a:rPr>
              <a:t>-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Documentation</a:t>
            </a:r>
            <a:r>
              <a:rPr dirty="0" sz="1800" spc="2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that provides</a:t>
            </a:r>
            <a:r>
              <a:rPr dirty="0" sz="18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C0C0C0"/>
                </a:solidFill>
                <a:latin typeface="Arial MT"/>
                <a:cs typeface="Arial MT"/>
              </a:rPr>
              <a:t>operational</a:t>
            </a:r>
            <a:r>
              <a:rPr dirty="0" sz="1800" spc="2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30">
                <a:solidFill>
                  <a:srgbClr val="C0C0C0"/>
                </a:solidFill>
                <a:latin typeface="Arial MT"/>
                <a:cs typeface="Arial MT"/>
              </a:rPr>
              <a:t>policy,</a:t>
            </a:r>
            <a:r>
              <a:rPr dirty="0" sz="1800" spc="4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deliverable </a:t>
            </a:r>
            <a:r>
              <a:rPr dirty="0" sz="18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preparation</a:t>
            </a:r>
            <a:r>
              <a:rPr dirty="0" sz="1800" spc="2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instruction,</a:t>
            </a:r>
            <a:r>
              <a:rPr dirty="0" sz="1800" spc="1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and</a:t>
            </a:r>
            <a:r>
              <a:rPr dirty="0" sz="18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repository</a:t>
            </a:r>
            <a:r>
              <a:rPr dirty="0" sz="1800" spc="1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of</a:t>
            </a:r>
            <a:r>
              <a:rPr dirty="0" sz="1800" spc="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C0C0C0"/>
                </a:solidFill>
                <a:latin typeface="Arial MT"/>
                <a:cs typeface="Arial MT"/>
              </a:rPr>
              <a:t>knowledge</a:t>
            </a:r>
            <a:r>
              <a:rPr dirty="0" sz="1800" spc="5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(design</a:t>
            </a:r>
            <a:r>
              <a:rPr dirty="0" sz="1800" spc="2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guideline,</a:t>
            </a:r>
            <a:r>
              <a:rPr dirty="0" sz="1800" spc="35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guiding </a:t>
            </a:r>
            <a:r>
              <a:rPr dirty="0" sz="1800" spc="-484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principle,</a:t>
            </a:r>
            <a:r>
              <a:rPr dirty="0" sz="1800" spc="2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and</a:t>
            </a:r>
            <a:r>
              <a:rPr dirty="0" sz="18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best</a:t>
            </a:r>
            <a:r>
              <a:rPr dirty="0" sz="1800">
                <a:solidFill>
                  <a:srgbClr val="C0C0C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C0C0C0"/>
                </a:solidFill>
                <a:latin typeface="Arial MT"/>
                <a:cs typeface="Arial MT"/>
              </a:rPr>
              <a:t>practice)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34" y="180847"/>
            <a:ext cx="194563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BES</a:t>
            </a:r>
            <a:r>
              <a:rPr dirty="0" spc="-90"/>
              <a:t> </a:t>
            </a:r>
            <a:r>
              <a:rPr dirty="0"/>
              <a:t>Phase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339" y="1059043"/>
            <a:ext cx="5918835" cy="136652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525"/>
              </a:spcBef>
              <a:buChar char="•"/>
              <a:tabLst>
                <a:tab pos="193040" algn="l"/>
              </a:tabLst>
            </a:pP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An</a:t>
            </a:r>
            <a:r>
              <a:rPr dirty="0" sz="1400" spc="-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aircraft</a:t>
            </a:r>
            <a:r>
              <a:rPr dirty="0" sz="1400" spc="-5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program</a:t>
            </a:r>
            <a:r>
              <a:rPr dirty="0" sz="1400" spc="-4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progresses</a:t>
            </a:r>
            <a:r>
              <a:rPr dirty="0" sz="1400" spc="-5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through</a:t>
            </a:r>
            <a:r>
              <a:rPr dirty="0" sz="1400" spc="-4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03D51"/>
                </a:solidFill>
                <a:latin typeface="Arial MT"/>
                <a:cs typeface="Arial MT"/>
              </a:rPr>
              <a:t>seven</a:t>
            </a:r>
            <a:r>
              <a:rPr dirty="0" sz="1400" spc="-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distinct</a:t>
            </a:r>
            <a:r>
              <a:rPr dirty="0" sz="1400" spc="-4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prescribed</a:t>
            </a:r>
            <a:r>
              <a:rPr dirty="0" sz="1400" spc="-4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phases</a:t>
            </a:r>
            <a:endParaRPr sz="1400">
              <a:latin typeface="Arial MT"/>
              <a:cs typeface="Arial MT"/>
            </a:endParaRPr>
          </a:p>
          <a:p>
            <a:pPr lvl="1" marL="372110" indent="-180340">
              <a:lnSpc>
                <a:spcPct val="100000"/>
              </a:lnSpc>
              <a:spcBef>
                <a:spcPts val="434"/>
              </a:spcBef>
              <a:buChar char="•"/>
              <a:tabLst>
                <a:tab pos="372745" algn="l"/>
              </a:tabLst>
            </a:pP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New</a:t>
            </a:r>
            <a:r>
              <a:rPr dirty="0" sz="1400" spc="-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Product</a:t>
            </a:r>
            <a:r>
              <a:rPr dirty="0" sz="1400" spc="-4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03D51"/>
                </a:solidFill>
                <a:latin typeface="Arial MT"/>
                <a:cs typeface="Arial MT"/>
              </a:rPr>
              <a:t>Development</a:t>
            </a:r>
            <a:r>
              <a:rPr dirty="0" sz="1400" spc="-3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Program</a:t>
            </a:r>
            <a:endParaRPr sz="1400">
              <a:latin typeface="Arial MT"/>
              <a:cs typeface="Arial MT"/>
            </a:endParaRPr>
          </a:p>
          <a:p>
            <a:pPr lvl="1" marL="372110" indent="-180340">
              <a:lnSpc>
                <a:spcPct val="100000"/>
              </a:lnSpc>
              <a:spcBef>
                <a:spcPts val="434"/>
              </a:spcBef>
              <a:buChar char="•"/>
              <a:tabLst>
                <a:tab pos="372745" algn="l"/>
              </a:tabLst>
            </a:pP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Sustaining</a:t>
            </a:r>
            <a:r>
              <a:rPr dirty="0" sz="1400" spc="-5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Program</a:t>
            </a:r>
            <a:r>
              <a:rPr dirty="0" sz="1400" spc="-4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Product</a:t>
            </a:r>
            <a:r>
              <a:rPr dirty="0" sz="1400" spc="-3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003D51"/>
                </a:solidFill>
                <a:latin typeface="Arial MT"/>
                <a:cs typeface="Arial MT"/>
              </a:rPr>
              <a:t>Improvement</a:t>
            </a:r>
            <a:endParaRPr sz="1400">
              <a:latin typeface="Arial MT"/>
              <a:cs typeface="Arial MT"/>
            </a:endParaRPr>
          </a:p>
          <a:p>
            <a:pPr marL="192405" indent="-180340">
              <a:lnSpc>
                <a:spcPct val="100000"/>
              </a:lnSpc>
              <a:spcBef>
                <a:spcPts val="430"/>
              </a:spcBef>
              <a:buChar char="•"/>
              <a:tabLst>
                <a:tab pos="193040" algn="l"/>
              </a:tabLst>
            </a:pP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Defined</a:t>
            </a:r>
            <a:r>
              <a:rPr dirty="0" sz="1400" spc="-4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as</a:t>
            </a:r>
            <a:r>
              <a:rPr dirty="0" sz="1400" spc="-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a</a:t>
            </a:r>
            <a:r>
              <a:rPr dirty="0" sz="1400" spc="-2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significant</a:t>
            </a:r>
            <a:r>
              <a:rPr dirty="0" sz="1400" spc="-5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planned</a:t>
            </a:r>
            <a:r>
              <a:rPr dirty="0" sz="1400" spc="-4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segment</a:t>
            </a:r>
            <a:r>
              <a:rPr dirty="0" sz="1400" spc="-4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of</a:t>
            </a:r>
            <a:r>
              <a:rPr dirty="0" sz="1400" spc="-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a</a:t>
            </a:r>
            <a:r>
              <a:rPr dirty="0" sz="1400" spc="-2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program</a:t>
            </a:r>
            <a:endParaRPr sz="1400">
              <a:latin typeface="Arial MT"/>
              <a:cs typeface="Arial MT"/>
            </a:endParaRPr>
          </a:p>
          <a:p>
            <a:pPr marL="192405" indent="-180340">
              <a:lnSpc>
                <a:spcPct val="100000"/>
              </a:lnSpc>
              <a:spcBef>
                <a:spcPts val="434"/>
              </a:spcBef>
              <a:buChar char="•"/>
              <a:tabLst>
                <a:tab pos="193040" algn="l"/>
              </a:tabLst>
            </a:pP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Each</a:t>
            </a:r>
            <a:r>
              <a:rPr dirty="0" sz="1400" spc="-3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phase</a:t>
            </a:r>
            <a:r>
              <a:rPr dirty="0" sz="1400" spc="-4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is</a:t>
            </a:r>
            <a:r>
              <a:rPr dirty="0" sz="1400" spc="-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considered</a:t>
            </a:r>
            <a:r>
              <a:rPr dirty="0" sz="1400" spc="-6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03D51"/>
                </a:solidFill>
                <a:latin typeface="Arial MT"/>
                <a:cs typeface="Arial MT"/>
              </a:rPr>
              <a:t>independent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791" y="2764535"/>
            <a:ext cx="7784592" cy="11094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3826" y="4107535"/>
            <a:ext cx="3364229" cy="986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  <a:tabLst>
                <a:tab pos="631190" algn="l"/>
              </a:tabLst>
            </a:pP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J</a:t>
            </a:r>
            <a:r>
              <a:rPr dirty="0" sz="1400" spc="-114">
                <a:solidFill>
                  <a:srgbClr val="585858"/>
                </a:solidFill>
                <a:latin typeface="Arial MT"/>
                <a:cs typeface="Arial MT"/>
              </a:rPr>
              <a:t>T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AP: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J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oint</a:t>
            </a:r>
            <a:r>
              <a:rPr dirty="0" sz="14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165">
                <a:solidFill>
                  <a:srgbClr val="585858"/>
                </a:solidFill>
                <a:latin typeface="Arial MT"/>
                <a:cs typeface="Arial MT"/>
              </a:rPr>
              <a:t>T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ec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hnic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al</a:t>
            </a:r>
            <a:r>
              <a:rPr dirty="0" sz="1400" spc="-114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400" spc="5">
                <a:solidFill>
                  <a:srgbClr val="585858"/>
                </a:solidFill>
                <a:latin typeface="Arial MT"/>
                <a:cs typeface="Arial MT"/>
              </a:rPr>
              <a:t>s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s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es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s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m</a:t>
            </a:r>
            <a:r>
              <a:rPr dirty="0" sz="1400" spc="-20">
                <a:solidFill>
                  <a:srgbClr val="585858"/>
                </a:solidFill>
                <a:latin typeface="Arial MT"/>
                <a:cs typeface="Arial MT"/>
              </a:rPr>
              <a:t>e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nt</a:t>
            </a:r>
            <a:r>
              <a:rPr dirty="0"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Pha</a:t>
            </a:r>
            <a:r>
              <a:rPr dirty="0" sz="1400" spc="5">
                <a:solidFill>
                  <a:srgbClr val="585858"/>
                </a:solidFill>
                <a:latin typeface="Arial MT"/>
                <a:cs typeface="Arial MT"/>
              </a:rPr>
              <a:t>s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e 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JCDP:</a:t>
            </a:r>
            <a:r>
              <a:rPr dirty="0" sz="14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Joint Conceptual Definition Phase </a:t>
            </a:r>
            <a:r>
              <a:rPr dirty="0" sz="1400" spc="-37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JDP:	Joint</a:t>
            </a:r>
            <a:r>
              <a:rPr dirty="0" sz="14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Definition</a:t>
            </a:r>
            <a:r>
              <a:rPr dirty="0" sz="14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Phase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66690" y="4107535"/>
            <a:ext cx="964565" cy="98615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“DDP”:</a:t>
            </a:r>
            <a:r>
              <a:rPr dirty="0" sz="14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D4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“PDRP”:</a:t>
            </a:r>
            <a:r>
              <a:rPr dirty="0" sz="14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D5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“PCP”:</a:t>
            </a:r>
            <a:r>
              <a:rPr dirty="0" sz="14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D6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34" y="180847"/>
            <a:ext cx="68687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BES</a:t>
            </a:r>
            <a:r>
              <a:rPr dirty="0" spc="-25"/>
              <a:t> </a:t>
            </a:r>
            <a:r>
              <a:rPr dirty="0" spc="-5"/>
              <a:t>Milestone</a:t>
            </a:r>
            <a:r>
              <a:rPr dirty="0" spc="-10"/>
              <a:t> </a:t>
            </a:r>
            <a:r>
              <a:rPr dirty="0"/>
              <a:t>(with</a:t>
            </a:r>
            <a:r>
              <a:rPr dirty="0" spc="-20"/>
              <a:t> </a:t>
            </a:r>
            <a:r>
              <a:rPr dirty="0" spc="-5"/>
              <a:t>respect</a:t>
            </a:r>
            <a:r>
              <a:rPr dirty="0" spc="-10"/>
              <a:t> </a:t>
            </a:r>
            <a:r>
              <a:rPr dirty="0" spc="-5"/>
              <a:t>to</a:t>
            </a:r>
            <a:r>
              <a:rPr dirty="0" spc="-10"/>
              <a:t> </a:t>
            </a:r>
            <a:r>
              <a:rPr dirty="0"/>
              <a:t>Phase)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85402" y="2419933"/>
            <a:ext cx="2988945" cy="2219960"/>
            <a:chOff x="5585402" y="2419933"/>
            <a:chExt cx="2988945" cy="22199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9690" y="2419933"/>
              <a:ext cx="684365" cy="54923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0415" y="2442972"/>
              <a:ext cx="614172" cy="4663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900415" y="2442972"/>
              <a:ext cx="614680" cy="466725"/>
            </a:xfrm>
            <a:custGeom>
              <a:avLst/>
              <a:gdLst/>
              <a:ahLst/>
              <a:cxnLst/>
              <a:rect l="l" t="t" r="r" b="b"/>
              <a:pathLst>
                <a:path w="614679" h="466725">
                  <a:moveTo>
                    <a:pt x="0" y="0"/>
                  </a:moveTo>
                  <a:lnTo>
                    <a:pt x="307085" y="466343"/>
                  </a:lnTo>
                  <a:lnTo>
                    <a:pt x="614172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7918" y="4097660"/>
              <a:ext cx="684365" cy="54162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38643" y="4108704"/>
              <a:ext cx="614172" cy="4663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438643" y="4108704"/>
              <a:ext cx="614680" cy="466725"/>
            </a:xfrm>
            <a:custGeom>
              <a:avLst/>
              <a:gdLst/>
              <a:ahLst/>
              <a:cxnLst/>
              <a:rect l="l" t="t" r="r" b="b"/>
              <a:pathLst>
                <a:path w="614679" h="466725">
                  <a:moveTo>
                    <a:pt x="0" y="466344"/>
                  </a:moveTo>
                  <a:lnTo>
                    <a:pt x="307085" y="0"/>
                  </a:lnTo>
                  <a:lnTo>
                    <a:pt x="614172" y="466344"/>
                  </a:lnTo>
                  <a:lnTo>
                    <a:pt x="0" y="466344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75498" y="4097660"/>
              <a:ext cx="686492" cy="5416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6499" y="4108704"/>
              <a:ext cx="615696" cy="4663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286499" y="4108704"/>
              <a:ext cx="615950" cy="466725"/>
            </a:xfrm>
            <a:custGeom>
              <a:avLst/>
              <a:gdLst/>
              <a:ahLst/>
              <a:cxnLst/>
              <a:rect l="l" t="t" r="r" b="b"/>
              <a:pathLst>
                <a:path w="615950" h="466725">
                  <a:moveTo>
                    <a:pt x="0" y="466344"/>
                  </a:moveTo>
                  <a:lnTo>
                    <a:pt x="307848" y="0"/>
                  </a:lnTo>
                  <a:lnTo>
                    <a:pt x="615696" y="466344"/>
                  </a:lnTo>
                  <a:lnTo>
                    <a:pt x="0" y="46634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85402" y="2419933"/>
              <a:ext cx="684365" cy="54923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6127" y="2442972"/>
              <a:ext cx="614172" cy="46634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596127" y="2442972"/>
              <a:ext cx="614680" cy="466725"/>
            </a:xfrm>
            <a:custGeom>
              <a:avLst/>
              <a:gdLst/>
              <a:ahLst/>
              <a:cxnLst/>
              <a:rect l="l" t="t" r="r" b="b"/>
              <a:pathLst>
                <a:path w="614679" h="466725">
                  <a:moveTo>
                    <a:pt x="0" y="0"/>
                  </a:moveTo>
                  <a:lnTo>
                    <a:pt x="307086" y="466343"/>
                  </a:lnTo>
                  <a:lnTo>
                    <a:pt x="614172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7546" y="2419933"/>
              <a:ext cx="684365" cy="54923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48271" y="2442972"/>
              <a:ext cx="614172" cy="46634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748271" y="2442972"/>
              <a:ext cx="614680" cy="466725"/>
            </a:xfrm>
            <a:custGeom>
              <a:avLst/>
              <a:gdLst/>
              <a:ahLst/>
              <a:cxnLst/>
              <a:rect l="l" t="t" r="r" b="b"/>
              <a:pathLst>
                <a:path w="614679" h="466725">
                  <a:moveTo>
                    <a:pt x="0" y="0"/>
                  </a:moveTo>
                  <a:lnTo>
                    <a:pt x="307085" y="466343"/>
                  </a:lnTo>
                  <a:lnTo>
                    <a:pt x="614172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92302" y="2857880"/>
            <a:ext cx="2844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D1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73379" y="3108960"/>
            <a:ext cx="2071370" cy="597535"/>
            <a:chOff x="373379" y="3108960"/>
            <a:chExt cx="2071370" cy="597535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3379" y="3108960"/>
              <a:ext cx="922019" cy="59740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5524" y="3108960"/>
              <a:ext cx="918972" cy="597407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525524" y="3108960"/>
            <a:ext cx="919480" cy="597535"/>
          </a:xfrm>
          <a:prstGeom prst="rect">
            <a:avLst/>
          </a:prstGeom>
          <a:ln w="12191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83185" marR="72390" indent="147320">
              <a:lnSpc>
                <a:spcPct val="100000"/>
              </a:lnSpc>
            </a:pP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Launch 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 P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repar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-1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671317" y="3102610"/>
            <a:ext cx="934719" cy="610235"/>
            <a:chOff x="2671317" y="3102610"/>
            <a:chExt cx="934719" cy="610235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77667" y="3108960"/>
              <a:ext cx="922019" cy="59740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677667" y="3108960"/>
              <a:ext cx="922019" cy="597535"/>
            </a:xfrm>
            <a:custGeom>
              <a:avLst/>
              <a:gdLst/>
              <a:ahLst/>
              <a:cxnLst/>
              <a:rect l="l" t="t" r="r" b="b"/>
              <a:pathLst>
                <a:path w="922020" h="597535">
                  <a:moveTo>
                    <a:pt x="0" y="597407"/>
                  </a:moveTo>
                  <a:lnTo>
                    <a:pt x="922019" y="597407"/>
                  </a:lnTo>
                  <a:lnTo>
                    <a:pt x="922019" y="0"/>
                  </a:lnTo>
                  <a:lnTo>
                    <a:pt x="0" y="0"/>
                  </a:lnTo>
                  <a:lnTo>
                    <a:pt x="0" y="59740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683764" y="3270630"/>
            <a:ext cx="9099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0" marR="74930" indent="-56515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dirty="0" sz="900" spc="5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Definition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29811" y="3108960"/>
            <a:ext cx="922019" cy="597407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3829811" y="3108960"/>
            <a:ext cx="922019" cy="59753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146050" marR="138430" indent="126364">
              <a:lnSpc>
                <a:spcPct val="100000"/>
              </a:lnSpc>
            </a:pP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Detail 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z="900" spc="5" b="1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iti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81955" y="3108960"/>
            <a:ext cx="918972" cy="597407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4981955" y="3108960"/>
            <a:ext cx="919480" cy="59753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85725" rIns="0" bIns="0" rtlCol="0" vert="horz">
            <a:spAutoFit/>
          </a:bodyPr>
          <a:lstStyle/>
          <a:p>
            <a:pPr algn="ctr" marL="146050" marR="135255" indent="1270">
              <a:lnSpc>
                <a:spcPct val="100000"/>
              </a:lnSpc>
              <a:spcBef>
                <a:spcPts val="675"/>
              </a:spcBef>
            </a:pPr>
            <a:r>
              <a:rPr dirty="0" sz="900" spc="-10" b="1">
                <a:solidFill>
                  <a:srgbClr val="FFFFFF"/>
                </a:solidFill>
                <a:latin typeface="Verdana"/>
                <a:cs typeface="Verdana"/>
              </a:rPr>
              <a:t>Product 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 De</a:t>
            </a:r>
            <a:r>
              <a:rPr dirty="0" sz="900" spc="5" b="1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iti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Release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34100" y="3108960"/>
            <a:ext cx="917448" cy="597407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6134100" y="3108960"/>
            <a:ext cx="917575" cy="59753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66675" marR="54610" indent="146050">
              <a:lnSpc>
                <a:spcPct val="100000"/>
              </a:lnSpc>
            </a:pPr>
            <a:r>
              <a:rPr dirty="0" sz="900" spc="-10" b="1">
                <a:solidFill>
                  <a:srgbClr val="FFFFFF"/>
                </a:solidFill>
                <a:latin typeface="Verdana"/>
                <a:cs typeface="Verdana"/>
              </a:rPr>
              <a:t>Product 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 Cert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ifi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cat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-1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86243" y="3108960"/>
            <a:ext cx="917448" cy="597407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7286243" y="3108960"/>
            <a:ext cx="917575" cy="59753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98425" marR="85090" indent="86360">
              <a:lnSpc>
                <a:spcPct val="100000"/>
              </a:lnSpc>
            </a:pP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Program 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900" spc="-1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900" spc="-10" b="1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900" spc="-5" b="1">
                <a:solidFill>
                  <a:srgbClr val="FFFFFF"/>
                </a:solidFill>
                <a:latin typeface="Verdana"/>
                <a:cs typeface="Verdana"/>
              </a:rPr>
              <a:t>et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900" spc="-1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900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296035" y="3367151"/>
            <a:ext cx="5991225" cy="87630"/>
            <a:chOff x="1296035" y="3367151"/>
            <a:chExt cx="5991225" cy="87630"/>
          </a:xfrm>
        </p:grpSpPr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96035" y="3367151"/>
              <a:ext cx="230251" cy="8686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48179" y="3367405"/>
              <a:ext cx="230250" cy="8686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00323" y="3367405"/>
              <a:ext cx="230250" cy="8686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52467" y="3367405"/>
              <a:ext cx="230250" cy="8686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04611" y="3367405"/>
              <a:ext cx="230250" cy="8686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55231" y="3367405"/>
              <a:ext cx="231775" cy="86868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1831594" y="2856356"/>
            <a:ext cx="2851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Arial"/>
                <a:cs typeface="Arial"/>
              </a:rPr>
              <a:t>D2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96564" y="2864866"/>
            <a:ext cx="2844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D3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31309" y="2873501"/>
            <a:ext cx="2844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D4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91709" y="2864866"/>
            <a:ext cx="2844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D5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42328" y="2873501"/>
            <a:ext cx="2844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D6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603617" y="2873501"/>
            <a:ext cx="2844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D7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16579" y="3909821"/>
            <a:ext cx="684530" cy="729615"/>
            <a:chOff x="516579" y="3909821"/>
            <a:chExt cx="684530" cy="729615"/>
          </a:xfrm>
        </p:grpSpPr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579" y="4097659"/>
              <a:ext cx="684377" cy="54162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7303" y="4108703"/>
              <a:ext cx="614171" cy="466344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27303" y="4108703"/>
              <a:ext cx="614680" cy="466725"/>
            </a:xfrm>
            <a:custGeom>
              <a:avLst/>
              <a:gdLst/>
              <a:ahLst/>
              <a:cxnLst/>
              <a:rect l="l" t="t" r="r" b="b"/>
              <a:pathLst>
                <a:path w="614680" h="466725">
                  <a:moveTo>
                    <a:pt x="0" y="466344"/>
                  </a:moveTo>
                  <a:lnTo>
                    <a:pt x="307086" y="0"/>
                  </a:lnTo>
                  <a:lnTo>
                    <a:pt x="614171" y="466344"/>
                  </a:lnTo>
                  <a:lnTo>
                    <a:pt x="0" y="46634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8398" y="3909821"/>
              <a:ext cx="76200" cy="199770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526491" y="4393539"/>
            <a:ext cx="614680" cy="58039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360"/>
              </a:spcBef>
            </a:pPr>
            <a:r>
              <a:rPr dirty="0" sz="800" spc="-5" b="1">
                <a:solidFill>
                  <a:srgbClr val="FFFFFF"/>
                </a:solidFill>
                <a:latin typeface="Verdana"/>
                <a:cs typeface="Verdana"/>
              </a:rPr>
              <a:t>D1.05</a:t>
            </a:r>
            <a:endParaRPr sz="800">
              <a:latin typeface="Verdana"/>
              <a:cs typeface="Verdana"/>
            </a:endParaRPr>
          </a:p>
          <a:p>
            <a:pPr algn="ctr" marL="12700" marR="5080">
              <a:lnSpc>
                <a:spcPct val="100000"/>
              </a:lnSpc>
              <a:spcBef>
                <a:spcPts val="265"/>
              </a:spcBef>
            </a:pPr>
            <a:r>
              <a:rPr dirty="0" sz="800" b="1">
                <a:latin typeface="Verdana"/>
                <a:cs typeface="Verdana"/>
              </a:rPr>
              <a:t>F</a:t>
            </a:r>
            <a:r>
              <a:rPr dirty="0" sz="800" spc="-10" b="1">
                <a:latin typeface="Verdana"/>
                <a:cs typeface="Verdana"/>
              </a:rPr>
              <a:t>e</a:t>
            </a:r>
            <a:r>
              <a:rPr dirty="0" sz="800" b="1">
                <a:latin typeface="Verdana"/>
                <a:cs typeface="Verdana"/>
              </a:rPr>
              <a:t>asibili</a:t>
            </a:r>
            <a:r>
              <a:rPr dirty="0" sz="800" spc="5" b="1">
                <a:latin typeface="Verdana"/>
                <a:cs typeface="Verdana"/>
              </a:rPr>
              <a:t>t</a:t>
            </a:r>
            <a:r>
              <a:rPr dirty="0" sz="800" b="1">
                <a:latin typeface="Verdana"/>
                <a:cs typeface="Verdana"/>
              </a:rPr>
              <a:t>y  </a:t>
            </a:r>
            <a:r>
              <a:rPr dirty="0" sz="800" b="1">
                <a:latin typeface="Verdana"/>
                <a:cs typeface="Verdana"/>
              </a:rPr>
              <a:t>Study </a:t>
            </a:r>
            <a:r>
              <a:rPr dirty="0" sz="800" spc="5" b="1">
                <a:latin typeface="Verdana"/>
                <a:cs typeface="Verdana"/>
              </a:rPr>
              <a:t> </a:t>
            </a:r>
            <a:r>
              <a:rPr dirty="0" sz="800" spc="-5" b="1">
                <a:latin typeface="Verdana"/>
                <a:cs typeface="Verdana"/>
              </a:rPr>
              <a:t>Review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668723" y="3710178"/>
            <a:ext cx="684530" cy="929640"/>
            <a:chOff x="1668723" y="3710178"/>
            <a:chExt cx="684530" cy="929640"/>
          </a:xfrm>
        </p:grpSpPr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8723" y="4097660"/>
              <a:ext cx="684377" cy="54162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9448" y="4108704"/>
              <a:ext cx="614171" cy="466344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679448" y="4108704"/>
              <a:ext cx="614680" cy="466725"/>
            </a:xfrm>
            <a:custGeom>
              <a:avLst/>
              <a:gdLst/>
              <a:ahLst/>
              <a:cxnLst/>
              <a:rect l="l" t="t" r="r" b="b"/>
              <a:pathLst>
                <a:path w="614680" h="466725">
                  <a:moveTo>
                    <a:pt x="0" y="466344"/>
                  </a:moveTo>
                  <a:lnTo>
                    <a:pt x="307085" y="0"/>
                  </a:lnTo>
                  <a:lnTo>
                    <a:pt x="614171" y="466344"/>
                  </a:lnTo>
                  <a:lnTo>
                    <a:pt x="0" y="46634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951228" y="3710178"/>
              <a:ext cx="76200" cy="399415"/>
            </a:xfrm>
            <a:custGeom>
              <a:avLst/>
              <a:gdLst/>
              <a:ahLst/>
              <a:cxnLst/>
              <a:rect l="l" t="t" r="r" b="b"/>
              <a:pathLst>
                <a:path w="76200" h="399414">
                  <a:moveTo>
                    <a:pt x="26622" y="76161"/>
                  </a:moveTo>
                  <a:lnTo>
                    <a:pt x="25400" y="399288"/>
                  </a:lnTo>
                  <a:lnTo>
                    <a:pt x="48260" y="399288"/>
                  </a:lnTo>
                  <a:lnTo>
                    <a:pt x="49481" y="76237"/>
                  </a:lnTo>
                  <a:lnTo>
                    <a:pt x="26622" y="76161"/>
                  </a:lnTo>
                  <a:close/>
                </a:path>
                <a:path w="76200" h="399414">
                  <a:moveTo>
                    <a:pt x="69839" y="63500"/>
                  </a:moveTo>
                  <a:lnTo>
                    <a:pt x="49530" y="63500"/>
                  </a:lnTo>
                  <a:lnTo>
                    <a:pt x="49481" y="76237"/>
                  </a:lnTo>
                  <a:lnTo>
                    <a:pt x="76200" y="76327"/>
                  </a:lnTo>
                  <a:lnTo>
                    <a:pt x="69839" y="63500"/>
                  </a:lnTo>
                  <a:close/>
                </a:path>
                <a:path w="76200" h="399414">
                  <a:moveTo>
                    <a:pt x="49530" y="63500"/>
                  </a:moveTo>
                  <a:lnTo>
                    <a:pt x="26670" y="63500"/>
                  </a:lnTo>
                  <a:lnTo>
                    <a:pt x="26622" y="76161"/>
                  </a:lnTo>
                  <a:lnTo>
                    <a:pt x="49481" y="76237"/>
                  </a:lnTo>
                  <a:lnTo>
                    <a:pt x="49530" y="63500"/>
                  </a:lnTo>
                  <a:close/>
                </a:path>
                <a:path w="76200" h="399414">
                  <a:moveTo>
                    <a:pt x="38354" y="0"/>
                  </a:moveTo>
                  <a:lnTo>
                    <a:pt x="0" y="76073"/>
                  </a:lnTo>
                  <a:lnTo>
                    <a:pt x="26622" y="76161"/>
                  </a:lnTo>
                  <a:lnTo>
                    <a:pt x="26670" y="63500"/>
                  </a:lnTo>
                  <a:lnTo>
                    <a:pt x="69839" y="63500"/>
                  </a:lnTo>
                  <a:lnTo>
                    <a:pt x="38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1582674" y="4393539"/>
            <a:ext cx="808355" cy="45847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dirty="0" sz="800" spc="-5" b="1">
                <a:solidFill>
                  <a:srgbClr val="FFFFFF"/>
                </a:solidFill>
                <a:latin typeface="Verdana"/>
                <a:cs typeface="Verdana"/>
              </a:rPr>
              <a:t>D2.05</a:t>
            </a:r>
            <a:endParaRPr sz="800">
              <a:latin typeface="Verdana"/>
              <a:cs typeface="Verdana"/>
            </a:endParaRPr>
          </a:p>
          <a:p>
            <a:pPr algn="ctr" marL="12700" marR="5080">
              <a:lnSpc>
                <a:spcPct val="100000"/>
              </a:lnSpc>
              <a:spcBef>
                <a:spcPts val="265"/>
              </a:spcBef>
            </a:pPr>
            <a:r>
              <a:rPr dirty="0" sz="800" spc="-5" b="1">
                <a:latin typeface="Verdana"/>
                <a:cs typeface="Verdana"/>
              </a:rPr>
              <a:t>A</a:t>
            </a:r>
            <a:r>
              <a:rPr dirty="0" sz="800" b="1">
                <a:latin typeface="Verdana"/>
                <a:cs typeface="Verdana"/>
              </a:rPr>
              <a:t>u</a:t>
            </a:r>
            <a:r>
              <a:rPr dirty="0" sz="800" spc="5" b="1">
                <a:latin typeface="Verdana"/>
                <a:cs typeface="Verdana"/>
              </a:rPr>
              <a:t>t</a:t>
            </a:r>
            <a:r>
              <a:rPr dirty="0" sz="800" b="1">
                <a:latin typeface="Verdana"/>
                <a:cs typeface="Verdana"/>
              </a:rPr>
              <a:t>ho</a:t>
            </a:r>
            <a:r>
              <a:rPr dirty="0" sz="800" spc="-5" b="1">
                <a:latin typeface="Verdana"/>
                <a:cs typeface="Verdana"/>
              </a:rPr>
              <a:t>r</a:t>
            </a:r>
            <a:r>
              <a:rPr dirty="0" sz="800" b="1">
                <a:latin typeface="Verdana"/>
                <a:cs typeface="Verdana"/>
              </a:rPr>
              <a:t>iza</a:t>
            </a:r>
            <a:r>
              <a:rPr dirty="0" sz="800" spc="5" b="1">
                <a:latin typeface="Verdana"/>
                <a:cs typeface="Verdana"/>
              </a:rPr>
              <a:t>t</a:t>
            </a:r>
            <a:r>
              <a:rPr dirty="0" sz="800" b="1">
                <a:latin typeface="Verdana"/>
                <a:cs typeface="Verdana"/>
              </a:rPr>
              <a:t>ion  </a:t>
            </a:r>
            <a:r>
              <a:rPr dirty="0" sz="800" b="1">
                <a:latin typeface="Verdana"/>
                <a:cs typeface="Verdana"/>
              </a:rPr>
              <a:t>to</a:t>
            </a:r>
            <a:r>
              <a:rPr dirty="0" sz="800" spc="-20" b="1">
                <a:latin typeface="Verdana"/>
                <a:cs typeface="Verdana"/>
              </a:rPr>
              <a:t> </a:t>
            </a:r>
            <a:r>
              <a:rPr dirty="0" sz="800" spc="-5" b="1">
                <a:latin typeface="Verdana"/>
                <a:cs typeface="Verdana"/>
              </a:rPr>
              <a:t>Offer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820866" y="3909821"/>
            <a:ext cx="684530" cy="729615"/>
            <a:chOff x="2820866" y="3909821"/>
            <a:chExt cx="684530" cy="729615"/>
          </a:xfrm>
        </p:grpSpPr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0866" y="4097659"/>
              <a:ext cx="684365" cy="541629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31591" y="4108703"/>
              <a:ext cx="614171" cy="466344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2831591" y="4108703"/>
              <a:ext cx="614680" cy="466725"/>
            </a:xfrm>
            <a:custGeom>
              <a:avLst/>
              <a:gdLst/>
              <a:ahLst/>
              <a:cxnLst/>
              <a:rect l="l" t="t" r="r" b="b"/>
              <a:pathLst>
                <a:path w="614679" h="466725">
                  <a:moveTo>
                    <a:pt x="0" y="466344"/>
                  </a:moveTo>
                  <a:lnTo>
                    <a:pt x="307085" y="0"/>
                  </a:lnTo>
                  <a:lnTo>
                    <a:pt x="614171" y="466344"/>
                  </a:lnTo>
                  <a:lnTo>
                    <a:pt x="0" y="46634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02482" y="3909821"/>
              <a:ext cx="76200" cy="199770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2793238" y="4393539"/>
            <a:ext cx="689610" cy="58039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360"/>
              </a:spcBef>
            </a:pPr>
            <a:r>
              <a:rPr dirty="0" sz="800" spc="-5" b="1">
                <a:solidFill>
                  <a:srgbClr val="FFFFFF"/>
                </a:solidFill>
                <a:latin typeface="Verdana"/>
                <a:cs typeface="Verdana"/>
              </a:rPr>
              <a:t>D3.05</a:t>
            </a:r>
            <a:endParaRPr sz="800">
              <a:latin typeface="Verdana"/>
              <a:cs typeface="Verdana"/>
            </a:endParaRPr>
          </a:p>
          <a:p>
            <a:pPr algn="ctr" marL="12700" marR="5080">
              <a:lnSpc>
                <a:spcPct val="100000"/>
              </a:lnSpc>
              <a:spcBef>
                <a:spcPts val="265"/>
              </a:spcBef>
            </a:pPr>
            <a:r>
              <a:rPr dirty="0" sz="800" b="1">
                <a:latin typeface="Verdana"/>
                <a:cs typeface="Verdana"/>
              </a:rPr>
              <a:t>P</a:t>
            </a:r>
            <a:r>
              <a:rPr dirty="0" sz="800" spc="-5" b="1">
                <a:latin typeface="Verdana"/>
                <a:cs typeface="Verdana"/>
              </a:rPr>
              <a:t>r</a:t>
            </a:r>
            <a:r>
              <a:rPr dirty="0" sz="800" spc="-10" b="1">
                <a:latin typeface="Verdana"/>
                <a:cs typeface="Verdana"/>
              </a:rPr>
              <a:t>e</a:t>
            </a:r>
            <a:r>
              <a:rPr dirty="0" sz="800" b="1">
                <a:latin typeface="Verdana"/>
                <a:cs typeface="Verdana"/>
              </a:rPr>
              <a:t>limina</a:t>
            </a:r>
            <a:r>
              <a:rPr dirty="0" sz="800" spc="-5" b="1">
                <a:latin typeface="Verdana"/>
                <a:cs typeface="Verdana"/>
              </a:rPr>
              <a:t>r</a:t>
            </a:r>
            <a:r>
              <a:rPr dirty="0" sz="800" b="1">
                <a:latin typeface="Verdana"/>
                <a:cs typeface="Verdana"/>
              </a:rPr>
              <a:t>y  </a:t>
            </a:r>
            <a:r>
              <a:rPr dirty="0" sz="800" b="1">
                <a:latin typeface="Verdana"/>
                <a:cs typeface="Verdana"/>
              </a:rPr>
              <a:t>Design </a:t>
            </a:r>
            <a:r>
              <a:rPr dirty="0" sz="800" spc="5" b="1">
                <a:latin typeface="Verdana"/>
                <a:cs typeface="Verdana"/>
              </a:rPr>
              <a:t> </a:t>
            </a:r>
            <a:r>
              <a:rPr dirty="0" sz="800" spc="-5" b="1">
                <a:latin typeface="Verdana"/>
                <a:cs typeface="Verdana"/>
              </a:rPr>
              <a:t>Review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671317" y="3703065"/>
            <a:ext cx="5115560" cy="406400"/>
            <a:chOff x="2671317" y="3703065"/>
            <a:chExt cx="5115560" cy="406400"/>
          </a:xfrm>
        </p:grpSpPr>
        <p:sp>
          <p:nvSpPr>
            <p:cNvPr id="68" name="object 68"/>
            <p:cNvSpPr/>
            <p:nvPr/>
          </p:nvSpPr>
          <p:spPr>
            <a:xfrm>
              <a:off x="6558280" y="3710177"/>
              <a:ext cx="1228725" cy="399415"/>
            </a:xfrm>
            <a:custGeom>
              <a:avLst/>
              <a:gdLst/>
              <a:ahLst/>
              <a:cxnLst/>
              <a:rect l="l" t="t" r="r" b="b"/>
              <a:pathLst>
                <a:path w="1228725" h="399414">
                  <a:moveTo>
                    <a:pt x="76200" y="76327"/>
                  </a:moveTo>
                  <a:lnTo>
                    <a:pt x="69837" y="63500"/>
                  </a:lnTo>
                  <a:lnTo>
                    <a:pt x="38341" y="0"/>
                  </a:lnTo>
                  <a:lnTo>
                    <a:pt x="0" y="76073"/>
                  </a:lnTo>
                  <a:lnTo>
                    <a:pt x="26619" y="76161"/>
                  </a:lnTo>
                  <a:lnTo>
                    <a:pt x="25400" y="399288"/>
                  </a:lnTo>
                  <a:lnTo>
                    <a:pt x="48260" y="399288"/>
                  </a:lnTo>
                  <a:lnTo>
                    <a:pt x="49479" y="76238"/>
                  </a:lnTo>
                  <a:lnTo>
                    <a:pt x="76200" y="76327"/>
                  </a:lnTo>
                  <a:close/>
                </a:path>
                <a:path w="1228725" h="399414">
                  <a:moveTo>
                    <a:pt x="1228344" y="76327"/>
                  </a:moveTo>
                  <a:lnTo>
                    <a:pt x="1221981" y="63500"/>
                  </a:lnTo>
                  <a:lnTo>
                    <a:pt x="1190498" y="0"/>
                  </a:lnTo>
                  <a:lnTo>
                    <a:pt x="1152144" y="76073"/>
                  </a:lnTo>
                  <a:lnTo>
                    <a:pt x="1178763" y="76161"/>
                  </a:lnTo>
                  <a:lnTo>
                    <a:pt x="1177544" y="399288"/>
                  </a:lnTo>
                  <a:lnTo>
                    <a:pt x="1200404" y="399288"/>
                  </a:lnTo>
                  <a:lnTo>
                    <a:pt x="1201623" y="76238"/>
                  </a:lnTo>
                  <a:lnTo>
                    <a:pt x="1228344" y="76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2677667" y="3709415"/>
              <a:ext cx="922019" cy="200025"/>
            </a:xfrm>
            <a:custGeom>
              <a:avLst/>
              <a:gdLst/>
              <a:ahLst/>
              <a:cxnLst/>
              <a:rect l="l" t="t" r="r" b="b"/>
              <a:pathLst>
                <a:path w="922020" h="200025">
                  <a:moveTo>
                    <a:pt x="0" y="199643"/>
                  </a:moveTo>
                  <a:lnTo>
                    <a:pt x="922019" y="199643"/>
                  </a:lnTo>
                  <a:lnTo>
                    <a:pt x="922019" y="0"/>
                  </a:lnTo>
                  <a:lnTo>
                    <a:pt x="0" y="0"/>
                  </a:lnTo>
                  <a:lnTo>
                    <a:pt x="0" y="19964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/>
          <p:cNvSpPr txBox="1"/>
          <p:nvPr/>
        </p:nvSpPr>
        <p:spPr>
          <a:xfrm>
            <a:off x="6290309" y="4393539"/>
            <a:ext cx="608965" cy="70231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dirty="0" sz="800" spc="-5" b="1">
                <a:solidFill>
                  <a:srgbClr val="FFFFFF"/>
                </a:solidFill>
                <a:latin typeface="Verdana"/>
                <a:cs typeface="Verdana"/>
              </a:rPr>
              <a:t>D6.05</a:t>
            </a:r>
            <a:endParaRPr sz="800">
              <a:latin typeface="Verdana"/>
              <a:cs typeface="Verdana"/>
            </a:endParaRPr>
          </a:p>
          <a:p>
            <a:pPr algn="ctr" marL="12700" marR="5080" indent="-635">
              <a:lnSpc>
                <a:spcPct val="100000"/>
              </a:lnSpc>
              <a:spcBef>
                <a:spcPts val="265"/>
              </a:spcBef>
            </a:pPr>
            <a:r>
              <a:rPr dirty="0" sz="800" b="1">
                <a:latin typeface="Verdana"/>
                <a:cs typeface="Verdana"/>
              </a:rPr>
              <a:t>First </a:t>
            </a:r>
            <a:r>
              <a:rPr dirty="0" sz="800" spc="5" b="1">
                <a:latin typeface="Verdana"/>
                <a:cs typeface="Verdana"/>
              </a:rPr>
              <a:t> </a:t>
            </a:r>
            <a:r>
              <a:rPr dirty="0" sz="800" b="1">
                <a:latin typeface="Verdana"/>
                <a:cs typeface="Verdana"/>
              </a:rPr>
              <a:t>Flight </a:t>
            </a:r>
            <a:r>
              <a:rPr dirty="0" sz="800" spc="5" b="1">
                <a:latin typeface="Verdana"/>
                <a:cs typeface="Verdana"/>
              </a:rPr>
              <a:t> </a:t>
            </a:r>
            <a:r>
              <a:rPr dirty="0" sz="800" spc="-10" b="1">
                <a:latin typeface="Verdana"/>
                <a:cs typeface="Verdana"/>
              </a:rPr>
              <a:t>Re</a:t>
            </a:r>
            <a:r>
              <a:rPr dirty="0" sz="800" b="1">
                <a:latin typeface="Verdana"/>
                <a:cs typeface="Verdana"/>
              </a:rPr>
              <a:t>adin</a:t>
            </a:r>
            <a:r>
              <a:rPr dirty="0" sz="800" spc="-10" b="1">
                <a:latin typeface="Verdana"/>
                <a:cs typeface="Verdana"/>
              </a:rPr>
              <a:t>e</a:t>
            </a:r>
            <a:r>
              <a:rPr dirty="0" sz="800" spc="-5" b="1">
                <a:latin typeface="Verdana"/>
                <a:cs typeface="Verdana"/>
              </a:rPr>
              <a:t>ss  </a:t>
            </a:r>
            <a:r>
              <a:rPr dirty="0" sz="800" spc="-5" b="1">
                <a:latin typeface="Verdana"/>
                <a:cs typeface="Verdana"/>
              </a:rPr>
              <a:t>Review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440930" y="4393539"/>
            <a:ext cx="613410" cy="45847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dirty="0" sz="800" spc="-5" b="1">
                <a:solidFill>
                  <a:srgbClr val="FFFFFF"/>
                </a:solidFill>
                <a:latin typeface="Verdana"/>
                <a:cs typeface="Verdana"/>
              </a:rPr>
              <a:t>D7.05</a:t>
            </a:r>
            <a:endParaRPr sz="800">
              <a:latin typeface="Verdana"/>
              <a:cs typeface="Verdana"/>
            </a:endParaRPr>
          </a:p>
          <a:p>
            <a:pPr algn="ctr" marL="12700" marR="5080">
              <a:lnSpc>
                <a:spcPct val="100000"/>
              </a:lnSpc>
              <a:spcBef>
                <a:spcPts val="265"/>
              </a:spcBef>
            </a:pPr>
            <a:r>
              <a:rPr dirty="0" sz="800" b="1">
                <a:latin typeface="Verdana"/>
                <a:cs typeface="Verdana"/>
              </a:rPr>
              <a:t>En</a:t>
            </a:r>
            <a:r>
              <a:rPr dirty="0" sz="800" spc="5" b="1">
                <a:latin typeface="Verdana"/>
                <a:cs typeface="Verdana"/>
              </a:rPr>
              <a:t>t</a:t>
            </a:r>
            <a:r>
              <a:rPr dirty="0" sz="800" spc="-5" b="1">
                <a:latin typeface="Verdana"/>
                <a:cs typeface="Verdana"/>
              </a:rPr>
              <a:t>r</a:t>
            </a:r>
            <a:r>
              <a:rPr dirty="0" sz="800" b="1">
                <a:latin typeface="Verdana"/>
                <a:cs typeface="Verdana"/>
              </a:rPr>
              <a:t>y</a:t>
            </a:r>
            <a:r>
              <a:rPr dirty="0" sz="800" spc="-10" b="1">
                <a:latin typeface="Verdana"/>
                <a:cs typeface="Verdana"/>
              </a:rPr>
              <a:t> </a:t>
            </a:r>
            <a:r>
              <a:rPr dirty="0" sz="800" b="1">
                <a:latin typeface="Verdana"/>
                <a:cs typeface="Verdana"/>
              </a:rPr>
              <a:t>In</a:t>
            </a:r>
            <a:r>
              <a:rPr dirty="0" sz="800" spc="5" b="1">
                <a:latin typeface="Verdana"/>
                <a:cs typeface="Verdana"/>
              </a:rPr>
              <a:t>t</a:t>
            </a:r>
            <a:r>
              <a:rPr dirty="0" sz="800" b="1">
                <a:latin typeface="Verdana"/>
                <a:cs typeface="Verdana"/>
              </a:rPr>
              <a:t>o  </a:t>
            </a:r>
            <a:r>
              <a:rPr dirty="0" sz="800" spc="-5" b="1">
                <a:latin typeface="Verdana"/>
                <a:cs typeface="Verdana"/>
              </a:rPr>
              <a:t>Service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683764" y="3715511"/>
            <a:ext cx="909955" cy="18796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55244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434"/>
              </a:spcBef>
            </a:pPr>
            <a:r>
              <a:rPr dirty="0" sz="800" b="1">
                <a:latin typeface="Verdana"/>
                <a:cs typeface="Verdana"/>
              </a:rPr>
              <a:t>JDP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950975" y="2410929"/>
            <a:ext cx="739140" cy="699135"/>
            <a:chOff x="950975" y="2410929"/>
            <a:chExt cx="739140" cy="699135"/>
          </a:xfrm>
        </p:grpSpPr>
        <p:pic>
          <p:nvPicPr>
            <p:cNvPr id="74" name="object 7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50975" y="2410929"/>
              <a:ext cx="739127" cy="585254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9075" y="2442972"/>
              <a:ext cx="614172" cy="466343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989075" y="2442972"/>
              <a:ext cx="614680" cy="466725"/>
            </a:xfrm>
            <a:custGeom>
              <a:avLst/>
              <a:gdLst/>
              <a:ahLst/>
              <a:cxnLst/>
              <a:rect l="l" t="t" r="r" b="b"/>
              <a:pathLst>
                <a:path w="614680" h="466725">
                  <a:moveTo>
                    <a:pt x="614172" y="0"/>
                  </a:moveTo>
                  <a:lnTo>
                    <a:pt x="307086" y="466343"/>
                  </a:lnTo>
                  <a:lnTo>
                    <a:pt x="0" y="0"/>
                  </a:lnTo>
                  <a:lnTo>
                    <a:pt x="614172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58646" y="2909951"/>
              <a:ext cx="76250" cy="199771"/>
            </a:xfrm>
            <a:prstGeom prst="rect">
              <a:avLst/>
            </a:prstGeom>
          </p:spPr>
        </p:pic>
      </p:grpSp>
      <p:sp>
        <p:nvSpPr>
          <p:cNvPr id="78" name="object 78"/>
          <p:cNvSpPr txBox="1"/>
          <p:nvPr/>
        </p:nvSpPr>
        <p:spPr>
          <a:xfrm>
            <a:off x="913282" y="2140712"/>
            <a:ext cx="762635" cy="5003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latin typeface="Verdana"/>
                <a:cs typeface="Verdana"/>
              </a:rPr>
              <a:t>S</a:t>
            </a:r>
            <a:r>
              <a:rPr dirty="0" sz="800" spc="-5" b="1">
                <a:latin typeface="Verdana"/>
                <a:cs typeface="Verdana"/>
              </a:rPr>
              <a:t>pe</a:t>
            </a:r>
            <a:r>
              <a:rPr dirty="0" sz="800" spc="-10" b="1">
                <a:latin typeface="Verdana"/>
                <a:cs typeface="Verdana"/>
              </a:rPr>
              <a:t>c</a:t>
            </a:r>
            <a:r>
              <a:rPr dirty="0" sz="800" b="1">
                <a:latin typeface="Verdana"/>
                <a:cs typeface="Verdana"/>
              </a:rPr>
              <a:t>ifi</a:t>
            </a:r>
            <a:r>
              <a:rPr dirty="0" sz="800" spc="-10" b="1">
                <a:latin typeface="Verdana"/>
                <a:cs typeface="Verdana"/>
              </a:rPr>
              <a:t>c</a:t>
            </a:r>
            <a:r>
              <a:rPr dirty="0" sz="800" b="1">
                <a:latin typeface="Verdana"/>
                <a:cs typeface="Verdana"/>
              </a:rPr>
              <a:t>a</a:t>
            </a:r>
            <a:r>
              <a:rPr dirty="0" sz="800" spc="5" b="1">
                <a:latin typeface="Verdana"/>
                <a:cs typeface="Verdana"/>
              </a:rPr>
              <a:t>t</a:t>
            </a:r>
            <a:r>
              <a:rPr dirty="0" sz="800" b="1">
                <a:latin typeface="Verdana"/>
                <a:cs typeface="Verdana"/>
              </a:rPr>
              <a:t>ion  </a:t>
            </a:r>
            <a:r>
              <a:rPr dirty="0" sz="800" spc="-5" b="1">
                <a:latin typeface="Verdana"/>
                <a:cs typeface="Verdana"/>
              </a:rPr>
              <a:t>Review</a:t>
            </a:r>
            <a:endParaRPr sz="800">
              <a:latin typeface="Verdana"/>
              <a:cs typeface="Verdana"/>
            </a:endParaRPr>
          </a:p>
          <a:p>
            <a:pPr algn="ctr" marL="635">
              <a:lnSpc>
                <a:spcPct val="100000"/>
              </a:lnSpc>
              <a:spcBef>
                <a:spcPts val="850"/>
              </a:spcBef>
            </a:pPr>
            <a:r>
              <a:rPr dirty="0" sz="800" spc="-5" b="1">
                <a:solidFill>
                  <a:srgbClr val="FFFFFF"/>
                </a:solidFill>
                <a:latin typeface="Verdana"/>
                <a:cs typeface="Verdana"/>
              </a:rPr>
              <a:t>D1.10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2128694" y="2419933"/>
            <a:ext cx="687070" cy="549275"/>
            <a:chOff x="2128694" y="2419933"/>
            <a:chExt cx="687070" cy="549275"/>
          </a:xfrm>
        </p:grpSpPr>
        <p:pic>
          <p:nvPicPr>
            <p:cNvPr id="80" name="object 8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28694" y="2419933"/>
              <a:ext cx="686492" cy="549238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139696" y="2442972"/>
              <a:ext cx="615696" cy="466343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2139696" y="2442972"/>
              <a:ext cx="615950" cy="466725"/>
            </a:xfrm>
            <a:custGeom>
              <a:avLst/>
              <a:gdLst/>
              <a:ahLst/>
              <a:cxnLst/>
              <a:rect l="l" t="t" r="r" b="b"/>
              <a:pathLst>
                <a:path w="615950" h="466725">
                  <a:moveTo>
                    <a:pt x="0" y="0"/>
                  </a:moveTo>
                  <a:lnTo>
                    <a:pt x="307848" y="466343"/>
                  </a:lnTo>
                  <a:lnTo>
                    <a:pt x="615696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2226310" y="2155317"/>
            <a:ext cx="441325" cy="485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27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latin typeface="Verdana"/>
                <a:cs typeface="Verdana"/>
              </a:rPr>
              <a:t>Laun</a:t>
            </a:r>
            <a:r>
              <a:rPr dirty="0" sz="800" spc="-10" b="1">
                <a:latin typeface="Verdana"/>
                <a:cs typeface="Verdana"/>
              </a:rPr>
              <a:t>c</a:t>
            </a:r>
            <a:r>
              <a:rPr dirty="0" sz="800" b="1">
                <a:latin typeface="Verdana"/>
                <a:cs typeface="Verdana"/>
              </a:rPr>
              <a:t>h  </a:t>
            </a:r>
            <a:r>
              <a:rPr dirty="0" sz="800" spc="-5" b="1">
                <a:latin typeface="Verdana"/>
                <a:cs typeface="Verdana"/>
              </a:rPr>
              <a:t>R</a:t>
            </a:r>
            <a:r>
              <a:rPr dirty="0" sz="800" spc="-10" b="1">
                <a:latin typeface="Verdana"/>
                <a:cs typeface="Verdana"/>
              </a:rPr>
              <a:t>e</a:t>
            </a:r>
            <a:r>
              <a:rPr dirty="0" sz="800" b="1">
                <a:latin typeface="Verdana"/>
                <a:cs typeface="Verdana"/>
              </a:rPr>
              <a:t>vi</a:t>
            </a:r>
            <a:r>
              <a:rPr dirty="0" sz="800" spc="-5" b="1">
                <a:latin typeface="Verdana"/>
                <a:cs typeface="Verdana"/>
              </a:rPr>
              <a:t>e</a:t>
            </a:r>
            <a:r>
              <a:rPr dirty="0" sz="800" b="1">
                <a:latin typeface="Verdana"/>
                <a:cs typeface="Verdana"/>
              </a:rPr>
              <a:t>w</a:t>
            </a:r>
            <a:endParaRPr sz="800">
              <a:latin typeface="Verdana"/>
              <a:cs typeface="Verdana"/>
            </a:endParaRPr>
          </a:p>
          <a:p>
            <a:pPr marL="50165">
              <a:lnSpc>
                <a:spcPct val="100000"/>
              </a:lnSpc>
              <a:spcBef>
                <a:spcPts val="735"/>
              </a:spcBef>
            </a:pPr>
            <a:r>
              <a:rPr dirty="0" sz="800" spc="-5" b="1">
                <a:solidFill>
                  <a:srgbClr val="FFFFFF"/>
                </a:solidFill>
                <a:latin typeface="Verdana"/>
                <a:cs typeface="Verdana"/>
              </a:rPr>
              <a:t>D2.10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3253740" y="2410929"/>
            <a:ext cx="739140" cy="585470"/>
            <a:chOff x="3253740" y="2410929"/>
            <a:chExt cx="739140" cy="585470"/>
          </a:xfrm>
        </p:grpSpPr>
        <p:pic>
          <p:nvPicPr>
            <p:cNvPr id="85" name="object 8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53740" y="2410929"/>
              <a:ext cx="739114" cy="585254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1840" y="2442972"/>
              <a:ext cx="614172" cy="466343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3291840" y="2442972"/>
              <a:ext cx="614680" cy="466725"/>
            </a:xfrm>
            <a:custGeom>
              <a:avLst/>
              <a:gdLst/>
              <a:ahLst/>
              <a:cxnLst/>
              <a:rect l="l" t="t" r="r" b="b"/>
              <a:pathLst>
                <a:path w="614679" h="466725">
                  <a:moveTo>
                    <a:pt x="0" y="0"/>
                  </a:moveTo>
                  <a:lnTo>
                    <a:pt x="307086" y="466343"/>
                  </a:lnTo>
                  <a:lnTo>
                    <a:pt x="614172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3256026" y="2026157"/>
            <a:ext cx="695325" cy="6146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latin typeface="Verdana"/>
                <a:cs typeface="Verdana"/>
              </a:rPr>
              <a:t>P</a:t>
            </a:r>
            <a:r>
              <a:rPr dirty="0" sz="800" spc="-5" b="1">
                <a:latin typeface="Verdana"/>
                <a:cs typeface="Verdana"/>
              </a:rPr>
              <a:t>r</a:t>
            </a:r>
            <a:r>
              <a:rPr dirty="0" sz="800" spc="-10" b="1">
                <a:latin typeface="Verdana"/>
                <a:cs typeface="Verdana"/>
              </a:rPr>
              <a:t>e</a:t>
            </a:r>
            <a:r>
              <a:rPr dirty="0" sz="800" b="1">
                <a:latin typeface="Verdana"/>
                <a:cs typeface="Verdana"/>
              </a:rPr>
              <a:t>limina</a:t>
            </a:r>
            <a:r>
              <a:rPr dirty="0" sz="800" spc="-5" b="1">
                <a:latin typeface="Verdana"/>
                <a:cs typeface="Verdana"/>
              </a:rPr>
              <a:t>r</a:t>
            </a:r>
            <a:r>
              <a:rPr dirty="0" sz="800" b="1">
                <a:latin typeface="Verdana"/>
                <a:cs typeface="Verdana"/>
              </a:rPr>
              <a:t>y  </a:t>
            </a:r>
            <a:r>
              <a:rPr dirty="0" sz="800" b="1">
                <a:latin typeface="Verdana"/>
                <a:cs typeface="Verdana"/>
              </a:rPr>
              <a:t>Definition </a:t>
            </a:r>
            <a:r>
              <a:rPr dirty="0" sz="800" spc="5" b="1">
                <a:latin typeface="Verdana"/>
                <a:cs typeface="Verdana"/>
              </a:rPr>
              <a:t> </a:t>
            </a:r>
            <a:r>
              <a:rPr dirty="0" sz="800" b="1">
                <a:latin typeface="Verdana"/>
                <a:cs typeface="Verdana"/>
              </a:rPr>
              <a:t>Exit</a:t>
            </a:r>
            <a:r>
              <a:rPr dirty="0" sz="800" spc="-65" b="1">
                <a:latin typeface="Verdana"/>
                <a:cs typeface="Verdana"/>
              </a:rPr>
              <a:t> </a:t>
            </a:r>
            <a:r>
              <a:rPr dirty="0" sz="800" spc="-5" b="1">
                <a:latin typeface="Verdana"/>
                <a:cs typeface="Verdana"/>
              </a:rPr>
              <a:t>Review</a:t>
            </a:r>
            <a:endParaRPr sz="800">
              <a:latin typeface="Verdana"/>
              <a:cs typeface="Verdana"/>
            </a:endParaRPr>
          </a:p>
          <a:p>
            <a:pPr algn="ctr" marR="1270">
              <a:lnSpc>
                <a:spcPct val="100000"/>
              </a:lnSpc>
              <a:spcBef>
                <a:spcPts val="790"/>
              </a:spcBef>
            </a:pPr>
            <a:r>
              <a:rPr dirty="0" sz="800" spc="-5" b="1">
                <a:solidFill>
                  <a:srgbClr val="FFFFFF"/>
                </a:solidFill>
                <a:latin typeface="Verdana"/>
                <a:cs typeface="Verdana"/>
              </a:rPr>
              <a:t>D3.10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4433258" y="2419933"/>
            <a:ext cx="684530" cy="549275"/>
            <a:chOff x="4433258" y="2419933"/>
            <a:chExt cx="684530" cy="549275"/>
          </a:xfrm>
        </p:grpSpPr>
        <p:pic>
          <p:nvPicPr>
            <p:cNvPr id="90" name="object 9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3258" y="2419933"/>
              <a:ext cx="684365" cy="549238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3983" y="2442972"/>
              <a:ext cx="614171" cy="466343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4443983" y="2442972"/>
              <a:ext cx="614680" cy="466725"/>
            </a:xfrm>
            <a:custGeom>
              <a:avLst/>
              <a:gdLst/>
              <a:ahLst/>
              <a:cxnLst/>
              <a:rect l="l" t="t" r="r" b="b"/>
              <a:pathLst>
                <a:path w="614679" h="466725">
                  <a:moveTo>
                    <a:pt x="0" y="0"/>
                  </a:moveTo>
                  <a:lnTo>
                    <a:pt x="307086" y="466343"/>
                  </a:lnTo>
                  <a:lnTo>
                    <a:pt x="614171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/>
          <p:cNvSpPr txBox="1"/>
          <p:nvPr/>
        </p:nvSpPr>
        <p:spPr>
          <a:xfrm>
            <a:off x="4538853" y="2026996"/>
            <a:ext cx="441325" cy="6140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5715">
              <a:lnSpc>
                <a:spcPct val="100000"/>
              </a:lnSpc>
              <a:spcBef>
                <a:spcPts val="105"/>
              </a:spcBef>
            </a:pPr>
            <a:r>
              <a:rPr dirty="0" sz="800" spc="-10" b="1">
                <a:latin typeface="Verdana"/>
                <a:cs typeface="Verdana"/>
              </a:rPr>
              <a:t>C</a:t>
            </a:r>
            <a:r>
              <a:rPr dirty="0" sz="800" spc="-5" b="1">
                <a:latin typeface="Verdana"/>
                <a:cs typeface="Verdana"/>
              </a:rPr>
              <a:t>r</a:t>
            </a:r>
            <a:r>
              <a:rPr dirty="0" sz="800" b="1">
                <a:latin typeface="Verdana"/>
                <a:cs typeface="Verdana"/>
              </a:rPr>
              <a:t>iti</a:t>
            </a:r>
            <a:r>
              <a:rPr dirty="0" sz="800" spc="-10" b="1">
                <a:latin typeface="Verdana"/>
                <a:cs typeface="Verdana"/>
              </a:rPr>
              <a:t>c</a:t>
            </a:r>
            <a:r>
              <a:rPr dirty="0" sz="800" b="1">
                <a:latin typeface="Verdana"/>
                <a:cs typeface="Verdana"/>
              </a:rPr>
              <a:t>al  </a:t>
            </a:r>
            <a:r>
              <a:rPr dirty="0" sz="800" b="1">
                <a:latin typeface="Verdana"/>
                <a:cs typeface="Verdana"/>
              </a:rPr>
              <a:t>Design </a:t>
            </a:r>
            <a:r>
              <a:rPr dirty="0" sz="800" spc="-265" b="1">
                <a:latin typeface="Verdana"/>
                <a:cs typeface="Verdana"/>
              </a:rPr>
              <a:t> </a:t>
            </a:r>
            <a:r>
              <a:rPr dirty="0" sz="800" spc="-5" b="1">
                <a:latin typeface="Verdana"/>
                <a:cs typeface="Verdana"/>
              </a:rPr>
              <a:t>R</a:t>
            </a:r>
            <a:r>
              <a:rPr dirty="0" sz="800" spc="-10" b="1">
                <a:latin typeface="Verdana"/>
                <a:cs typeface="Verdana"/>
              </a:rPr>
              <a:t>e</a:t>
            </a:r>
            <a:r>
              <a:rPr dirty="0" sz="800" b="1">
                <a:latin typeface="Verdana"/>
                <a:cs typeface="Verdana"/>
              </a:rPr>
              <a:t>vi</a:t>
            </a:r>
            <a:r>
              <a:rPr dirty="0" sz="800" spc="-5" b="1">
                <a:latin typeface="Verdana"/>
                <a:cs typeface="Verdana"/>
              </a:rPr>
              <a:t>e</a:t>
            </a:r>
            <a:r>
              <a:rPr dirty="0" sz="800" b="1">
                <a:latin typeface="Verdana"/>
                <a:cs typeface="Verdana"/>
              </a:rPr>
              <a:t>w</a:t>
            </a:r>
            <a:endParaRPr sz="800">
              <a:latin typeface="Verdana"/>
              <a:cs typeface="Verdana"/>
            </a:endParaRPr>
          </a:p>
          <a:p>
            <a:pPr marL="41910">
              <a:lnSpc>
                <a:spcPct val="100000"/>
              </a:lnSpc>
              <a:spcBef>
                <a:spcPts val="785"/>
              </a:spcBef>
            </a:pPr>
            <a:r>
              <a:rPr dirty="0" sz="800" spc="-5" b="1">
                <a:solidFill>
                  <a:srgbClr val="FFFFFF"/>
                </a:solidFill>
                <a:latin typeface="Verdana"/>
                <a:cs typeface="Verdana"/>
              </a:rPr>
              <a:t>D4.10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562346" y="2019426"/>
            <a:ext cx="650240" cy="621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latin typeface="Verdana"/>
                <a:cs typeface="Verdana"/>
              </a:rPr>
              <a:t>P</a:t>
            </a:r>
            <a:r>
              <a:rPr dirty="0" sz="800" spc="-5" b="1">
                <a:latin typeface="Verdana"/>
                <a:cs typeface="Verdana"/>
              </a:rPr>
              <a:t>r</a:t>
            </a:r>
            <a:r>
              <a:rPr dirty="0" sz="800" b="1">
                <a:latin typeface="Verdana"/>
                <a:cs typeface="Verdana"/>
              </a:rPr>
              <a:t>odu</a:t>
            </a:r>
            <a:r>
              <a:rPr dirty="0" sz="800" spc="-10" b="1">
                <a:latin typeface="Verdana"/>
                <a:cs typeface="Verdana"/>
              </a:rPr>
              <a:t>c</a:t>
            </a:r>
            <a:r>
              <a:rPr dirty="0" sz="800" spc="5" b="1">
                <a:latin typeface="Verdana"/>
                <a:cs typeface="Verdana"/>
              </a:rPr>
              <a:t>t</a:t>
            </a:r>
            <a:r>
              <a:rPr dirty="0" sz="800" b="1">
                <a:latin typeface="Verdana"/>
                <a:cs typeface="Verdana"/>
              </a:rPr>
              <a:t>ion  </a:t>
            </a:r>
            <a:r>
              <a:rPr dirty="0" sz="800" b="1">
                <a:latin typeface="Verdana"/>
                <a:cs typeface="Verdana"/>
              </a:rPr>
              <a:t>Design </a:t>
            </a:r>
            <a:r>
              <a:rPr dirty="0" sz="800" spc="5" b="1">
                <a:latin typeface="Verdana"/>
                <a:cs typeface="Verdana"/>
              </a:rPr>
              <a:t> </a:t>
            </a:r>
            <a:r>
              <a:rPr dirty="0" sz="800" spc="-5" b="1">
                <a:latin typeface="Verdana"/>
                <a:cs typeface="Verdana"/>
              </a:rPr>
              <a:t>Freeze</a:t>
            </a:r>
            <a:endParaRPr sz="800">
              <a:latin typeface="Verdana"/>
              <a:cs typeface="Verdana"/>
            </a:endParaRPr>
          </a:p>
          <a:p>
            <a:pPr algn="ctr" marL="32384">
              <a:lnSpc>
                <a:spcPct val="100000"/>
              </a:lnSpc>
              <a:spcBef>
                <a:spcPts val="844"/>
              </a:spcBef>
            </a:pPr>
            <a:r>
              <a:rPr dirty="0" sz="800" spc="-5" b="1">
                <a:solidFill>
                  <a:srgbClr val="FFFFFF"/>
                </a:solidFill>
                <a:latin typeface="Verdana"/>
                <a:cs typeface="Verdana"/>
              </a:rPr>
              <a:t>D5.10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53034" y="1033424"/>
            <a:ext cx="8082915" cy="1017269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505"/>
              </a:spcBef>
              <a:buChar char="•"/>
              <a:tabLst>
                <a:tab pos="193040" algn="l"/>
              </a:tabLst>
            </a:pP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</a:t>
            </a:r>
            <a:r>
              <a:rPr dirty="0" sz="1600" spc="-8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planned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event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at</a:t>
            </a:r>
            <a:r>
              <a:rPr dirty="0" sz="1600" spc="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specific</a:t>
            </a:r>
            <a:r>
              <a:rPr dirty="0" sz="1600" spc="-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point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(not</a:t>
            </a:r>
            <a:r>
              <a:rPr dirty="0" sz="1600" spc="3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necessarily</a:t>
            </a:r>
            <a:r>
              <a:rPr dirty="0" sz="1600" spc="-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specific</a:t>
            </a:r>
            <a:r>
              <a:rPr dirty="0" sz="1600" spc="-1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point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in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time)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in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program</a:t>
            </a:r>
            <a:endParaRPr sz="1600">
              <a:latin typeface="Arial MT"/>
              <a:cs typeface="Arial MT"/>
            </a:endParaRPr>
          </a:p>
          <a:p>
            <a:pPr marL="12700" marR="782320">
              <a:lnSpc>
                <a:spcPts val="1730"/>
              </a:lnSpc>
              <a:spcBef>
                <a:spcPts val="625"/>
              </a:spcBef>
              <a:buChar char="•"/>
              <a:tabLst>
                <a:tab pos="193040" algn="l"/>
              </a:tabLst>
            </a:pP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An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opportunity</a:t>
            </a:r>
            <a:r>
              <a:rPr dirty="0" sz="1600" spc="2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to</a:t>
            </a:r>
            <a:r>
              <a:rPr dirty="0" sz="1600" spc="2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check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progress</a:t>
            </a:r>
            <a:r>
              <a:rPr dirty="0" sz="1600" spc="3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and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evaluate</a:t>
            </a:r>
            <a:r>
              <a:rPr dirty="0" sz="1600" spc="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plans</a:t>
            </a:r>
            <a:r>
              <a:rPr dirty="0" sz="160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(Management</a:t>
            </a:r>
            <a:r>
              <a:rPr dirty="0" sz="1600" spc="3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Decision</a:t>
            </a:r>
            <a:r>
              <a:rPr dirty="0" sz="1600" spc="-15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to </a:t>
            </a:r>
            <a:r>
              <a:rPr dirty="0" sz="1600" spc="-430">
                <a:solidFill>
                  <a:srgbClr val="003D51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solidFill>
                  <a:srgbClr val="003D51"/>
                </a:solidFill>
                <a:latin typeface="Arial MT"/>
                <a:cs typeface="Arial MT"/>
              </a:rPr>
              <a:t>proceed)</a:t>
            </a:r>
            <a:endParaRPr sz="1600">
              <a:latin typeface="Arial MT"/>
              <a:cs typeface="Arial MT"/>
            </a:endParaRPr>
          </a:p>
          <a:p>
            <a:pPr algn="r" marR="1351280">
              <a:lnSpc>
                <a:spcPct val="100000"/>
              </a:lnSpc>
              <a:spcBef>
                <a:spcPts val="434"/>
              </a:spcBef>
            </a:pPr>
            <a:r>
              <a:rPr dirty="0" sz="800" b="1">
                <a:latin typeface="Verdana"/>
                <a:cs typeface="Verdana"/>
              </a:rPr>
              <a:t>Type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728841" y="2024252"/>
            <a:ext cx="619125" cy="616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800" spc="-10" b="1">
                <a:latin typeface="Verdana"/>
                <a:cs typeface="Verdana"/>
              </a:rPr>
              <a:t>Ce</a:t>
            </a:r>
            <a:r>
              <a:rPr dirty="0" sz="800" spc="-5" b="1">
                <a:latin typeface="Verdana"/>
                <a:cs typeface="Verdana"/>
              </a:rPr>
              <a:t>r</a:t>
            </a:r>
            <a:r>
              <a:rPr dirty="0" sz="800" spc="5" b="1">
                <a:latin typeface="Verdana"/>
                <a:cs typeface="Verdana"/>
              </a:rPr>
              <a:t>t</a:t>
            </a:r>
            <a:r>
              <a:rPr dirty="0" sz="800" b="1">
                <a:latin typeface="Verdana"/>
                <a:cs typeface="Verdana"/>
              </a:rPr>
              <a:t>ifi</a:t>
            </a:r>
            <a:r>
              <a:rPr dirty="0" sz="800" spc="-10" b="1">
                <a:latin typeface="Verdana"/>
                <a:cs typeface="Verdana"/>
              </a:rPr>
              <a:t>c</a:t>
            </a:r>
            <a:r>
              <a:rPr dirty="0" sz="800" b="1">
                <a:latin typeface="Verdana"/>
                <a:cs typeface="Verdana"/>
              </a:rPr>
              <a:t>a</a:t>
            </a:r>
            <a:r>
              <a:rPr dirty="0" sz="800" spc="5" b="1">
                <a:latin typeface="Verdana"/>
                <a:cs typeface="Verdana"/>
              </a:rPr>
              <a:t>t</a:t>
            </a:r>
            <a:r>
              <a:rPr dirty="0" sz="800" b="1">
                <a:latin typeface="Verdana"/>
                <a:cs typeface="Verdana"/>
              </a:rPr>
              <a:t>e  </a:t>
            </a:r>
            <a:r>
              <a:rPr dirty="0" sz="800" spc="-5" b="1">
                <a:latin typeface="Verdana"/>
                <a:cs typeface="Verdana"/>
              </a:rPr>
              <a:t>Readiness </a:t>
            </a:r>
            <a:r>
              <a:rPr dirty="0" sz="800" spc="-260" b="1">
                <a:latin typeface="Verdana"/>
                <a:cs typeface="Verdana"/>
              </a:rPr>
              <a:t> </a:t>
            </a:r>
            <a:r>
              <a:rPr dirty="0" sz="800" spc="-5" b="1">
                <a:latin typeface="Verdana"/>
                <a:cs typeface="Verdana"/>
              </a:rPr>
              <a:t>Review</a:t>
            </a:r>
            <a:endParaRPr sz="800">
              <a:latin typeface="Verdana"/>
              <a:cs typeface="Verdana"/>
            </a:endParaRPr>
          </a:p>
          <a:p>
            <a:pPr algn="ctr" marL="34290">
              <a:lnSpc>
                <a:spcPct val="100000"/>
              </a:lnSpc>
              <a:spcBef>
                <a:spcPts val="805"/>
              </a:spcBef>
            </a:pPr>
            <a:r>
              <a:rPr dirty="0" sz="800" spc="-5" b="1">
                <a:solidFill>
                  <a:srgbClr val="FFFFFF"/>
                </a:solidFill>
                <a:latin typeface="Verdana"/>
                <a:cs typeface="Verdana"/>
              </a:rPr>
              <a:t>D6.10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886445" y="2026666"/>
            <a:ext cx="607060" cy="6140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800" spc="-5" b="1">
                <a:latin typeface="Verdana"/>
                <a:cs typeface="Verdana"/>
              </a:rPr>
              <a:t>O</a:t>
            </a:r>
            <a:r>
              <a:rPr dirty="0" sz="800" b="1">
                <a:latin typeface="Verdana"/>
                <a:cs typeface="Verdana"/>
              </a:rPr>
              <a:t>p</a:t>
            </a:r>
            <a:r>
              <a:rPr dirty="0" sz="800" spc="-10" b="1">
                <a:latin typeface="Verdana"/>
                <a:cs typeface="Verdana"/>
              </a:rPr>
              <a:t>e</a:t>
            </a:r>
            <a:r>
              <a:rPr dirty="0" sz="800" spc="-5" b="1">
                <a:latin typeface="Verdana"/>
                <a:cs typeface="Verdana"/>
              </a:rPr>
              <a:t>r</a:t>
            </a:r>
            <a:r>
              <a:rPr dirty="0" sz="800" b="1">
                <a:latin typeface="Verdana"/>
                <a:cs typeface="Verdana"/>
              </a:rPr>
              <a:t>a</a:t>
            </a:r>
            <a:r>
              <a:rPr dirty="0" sz="800" spc="5" b="1">
                <a:latin typeface="Verdana"/>
                <a:cs typeface="Verdana"/>
              </a:rPr>
              <a:t>t</a:t>
            </a:r>
            <a:r>
              <a:rPr dirty="0" sz="800" b="1">
                <a:latin typeface="Verdana"/>
                <a:cs typeface="Verdana"/>
              </a:rPr>
              <a:t>ion  Vali</a:t>
            </a:r>
            <a:r>
              <a:rPr dirty="0" sz="800" spc="-5" b="1">
                <a:latin typeface="Verdana"/>
                <a:cs typeface="Verdana"/>
              </a:rPr>
              <a:t>d</a:t>
            </a:r>
            <a:r>
              <a:rPr dirty="0" sz="800" b="1">
                <a:latin typeface="Verdana"/>
                <a:cs typeface="Verdana"/>
              </a:rPr>
              <a:t>a</a:t>
            </a:r>
            <a:r>
              <a:rPr dirty="0" sz="800" spc="5" b="1">
                <a:latin typeface="Verdana"/>
                <a:cs typeface="Verdana"/>
              </a:rPr>
              <a:t>t</a:t>
            </a:r>
            <a:r>
              <a:rPr dirty="0" sz="800" b="1">
                <a:latin typeface="Verdana"/>
                <a:cs typeface="Verdana"/>
              </a:rPr>
              <a:t>ion  </a:t>
            </a:r>
            <a:r>
              <a:rPr dirty="0" sz="800" spc="-5" b="1">
                <a:latin typeface="Verdana"/>
                <a:cs typeface="Verdana"/>
              </a:rPr>
              <a:t>Review</a:t>
            </a:r>
            <a:endParaRPr sz="800">
              <a:latin typeface="Verdana"/>
              <a:cs typeface="Verdana"/>
            </a:endParaRPr>
          </a:p>
          <a:p>
            <a:pPr algn="ctr" marL="35560">
              <a:lnSpc>
                <a:spcPct val="100000"/>
              </a:lnSpc>
              <a:spcBef>
                <a:spcPts val="790"/>
              </a:spcBef>
            </a:pPr>
            <a:r>
              <a:rPr dirty="0" sz="800" spc="-5" b="1">
                <a:solidFill>
                  <a:srgbClr val="FFFFFF"/>
                </a:solidFill>
                <a:latin typeface="Verdana"/>
                <a:cs typeface="Verdana"/>
              </a:rPr>
              <a:t>D7.10</a:t>
            </a:r>
            <a:endParaRPr sz="800">
              <a:latin typeface="Verdana"/>
              <a:cs typeface="Verdana"/>
            </a:endParaRPr>
          </a:p>
        </p:txBody>
      </p:sp>
      <p:graphicFrame>
        <p:nvGraphicFramePr>
          <p:cNvPr id="98" name="object 98"/>
          <p:cNvGraphicFramePr>
            <a:graphicFrameLocks noGrp="1"/>
          </p:cNvGraphicFramePr>
          <p:nvPr/>
        </p:nvGraphicFramePr>
        <p:xfrm>
          <a:off x="367284" y="3102864"/>
          <a:ext cx="940435" cy="81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45"/>
                <a:gridCol w="460374"/>
              </a:tblGrid>
              <a:tr h="597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45415" marR="97790" indent="-41275">
                        <a:lnSpc>
                          <a:spcPct val="100000"/>
                        </a:lnSpc>
                      </a:pPr>
                      <a:r>
                        <a:rPr dirty="0" sz="9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dirty="0" sz="9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ncep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al  </a:t>
                      </a:r>
                      <a:r>
                        <a:rPr dirty="0" sz="900" spc="-5" b="1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Definition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269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800" spc="-5" b="1">
                          <a:latin typeface="Verdana"/>
                          <a:cs typeface="Verdana"/>
                        </a:rPr>
                        <a:t>JTAP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800" spc="-5" b="1">
                          <a:latin typeface="Verdana"/>
                          <a:cs typeface="Verdana"/>
                        </a:rPr>
                        <a:t>JCDP</a:t>
                      </a:r>
                      <a:endParaRPr sz="800">
                        <a:latin typeface="Verdana"/>
                        <a:cs typeface="Verdana"/>
                      </a:endParaRPr>
                    </a:p>
                  </a:txBody>
                  <a:tcPr marL="0" marR="0" marB="0" marT="6476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pSp>
        <p:nvGrpSpPr>
          <p:cNvPr id="99" name="object 99"/>
          <p:cNvGrpSpPr/>
          <p:nvPr/>
        </p:nvGrpSpPr>
        <p:grpSpPr>
          <a:xfrm>
            <a:off x="2383408" y="2909951"/>
            <a:ext cx="5862955" cy="200025"/>
            <a:chOff x="2383408" y="2909951"/>
            <a:chExt cx="5862955" cy="200025"/>
          </a:xfrm>
        </p:grpSpPr>
        <p:pic>
          <p:nvPicPr>
            <p:cNvPr id="100" name="object 10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715129" y="2909951"/>
              <a:ext cx="76200" cy="199771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83408" y="2909951"/>
              <a:ext cx="76200" cy="199771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62984" y="2909951"/>
              <a:ext cx="76200" cy="199771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67273" y="2909951"/>
              <a:ext cx="76200" cy="199771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017893" y="2909951"/>
              <a:ext cx="76200" cy="199771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170037" y="2909951"/>
              <a:ext cx="76200" cy="199771"/>
            </a:xfrm>
            <a:prstGeom prst="rect">
              <a:avLst/>
            </a:prstGeom>
          </p:spPr>
        </p:pic>
      </p:grpSp>
      <p:sp>
        <p:nvSpPr>
          <p:cNvPr id="106" name="object 106"/>
          <p:cNvSpPr txBox="1"/>
          <p:nvPr/>
        </p:nvSpPr>
        <p:spPr>
          <a:xfrm>
            <a:off x="1085189" y="6298184"/>
            <a:ext cx="56083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585858"/>
                </a:solidFill>
                <a:latin typeface="Arial MT"/>
                <a:cs typeface="Arial MT"/>
              </a:rPr>
              <a:t>“ATO”: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D2.05,</a:t>
            </a:r>
            <a:r>
              <a:rPr dirty="0" sz="14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“PDR”:</a:t>
            </a:r>
            <a:r>
              <a:rPr dirty="0" sz="14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D3.05,</a:t>
            </a:r>
            <a:r>
              <a:rPr dirty="0" sz="14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“CDR”:</a:t>
            </a:r>
            <a:r>
              <a:rPr dirty="0" sz="14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D4.10,</a:t>
            </a:r>
            <a:r>
              <a:rPr dirty="0" sz="14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“FFR”: D6.05,</a:t>
            </a:r>
            <a:r>
              <a:rPr dirty="0" sz="14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Arial MT"/>
                <a:cs typeface="Arial MT"/>
              </a:rPr>
              <a:t>“EIS”:</a:t>
            </a:r>
            <a:r>
              <a:rPr dirty="0" sz="14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585858"/>
                </a:solidFill>
                <a:latin typeface="Arial MT"/>
                <a:cs typeface="Arial MT"/>
              </a:rPr>
              <a:t>D7.05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  <a:tabLst>
                <a:tab pos="265430" algn="l"/>
              </a:tabLst>
            </a:pPr>
            <a:fld id="{81D60167-4931-47E6-BA6A-407CBD079E47}" type="slidenum">
              <a:rPr dirty="0" spc="-5"/>
              <a:t>10</a:t>
            </a:fld>
            <a:r>
              <a:rPr dirty="0" spc="-5"/>
              <a:t>	PRIVATE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5"/>
              <a:t> </a:t>
            </a:r>
            <a:r>
              <a:rPr dirty="0" spc="-5"/>
              <a:t>CONFIDENTIAL.</a:t>
            </a:r>
            <a:r>
              <a:rPr dirty="0" spc="35"/>
              <a:t> </a:t>
            </a:r>
            <a:r>
              <a:rPr dirty="0" spc="-5"/>
              <a:t>©</a:t>
            </a:r>
            <a:r>
              <a:rPr dirty="0" spc="15"/>
              <a:t> </a:t>
            </a:r>
            <a:r>
              <a:rPr dirty="0" spc="-5"/>
              <a:t>Bombardier</a:t>
            </a:r>
            <a:r>
              <a:rPr dirty="0" spc="25"/>
              <a:t> </a:t>
            </a:r>
            <a:r>
              <a:rPr dirty="0" spc="-10"/>
              <a:t>Inc.</a:t>
            </a:r>
            <a:r>
              <a:rPr dirty="0" spc="35"/>
              <a:t> </a:t>
            </a:r>
            <a:r>
              <a:rPr dirty="0" spc="-5"/>
              <a:t>or</a:t>
            </a:r>
            <a:r>
              <a:rPr dirty="0" spc="15"/>
              <a:t> </a:t>
            </a:r>
            <a:r>
              <a:rPr dirty="0" spc="-5"/>
              <a:t>its</a:t>
            </a:r>
            <a:r>
              <a:rPr dirty="0" spc="10"/>
              <a:t> </a:t>
            </a:r>
            <a:r>
              <a:rPr dirty="0" spc="-5"/>
              <a:t>subsidiaries.</a:t>
            </a:r>
            <a:r>
              <a:rPr dirty="0" spc="15"/>
              <a:t> </a:t>
            </a:r>
            <a:r>
              <a:rPr dirty="0" spc="-5"/>
              <a:t>All</a:t>
            </a:r>
            <a:r>
              <a:rPr dirty="0" spc="5"/>
              <a:t> </a:t>
            </a:r>
            <a:r>
              <a:rPr dirty="0" spc="-5"/>
              <a:t>rights</a:t>
            </a:r>
            <a:r>
              <a:rPr dirty="0" spc="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C5D3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Melissa Tait</dc:creator>
  <dc:title>PowerPoint Presentation</dc:title>
  <dcterms:created xsi:type="dcterms:W3CDTF">2023-11-29T15:29:09Z</dcterms:created>
  <dcterms:modified xsi:type="dcterms:W3CDTF">2023-11-29T15:29:09Z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2023-11-29T00:00:00Z</vt:filetime>
  </property>
</Properties>
</file>