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Garamond" panose="02020404030301010803" pitchFamily="18" charset="0"/>
      <p:regular r:id="rId18"/>
      <p:bold r:id="rId19"/>
      <p:italic r:id="rId20"/>
    </p:embeddedFont>
    <p:embeddedFont>
      <p:font typeface="Garamond Bold"/>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4909030" y="0"/>
            <a:ext cx="8469941" cy="11225528"/>
            <a:chOff x="0" y="0"/>
            <a:chExt cx="11293255" cy="14967371"/>
          </a:xfrm>
        </p:grpSpPr>
        <p:sp>
          <p:nvSpPr>
            <p:cNvPr id="3" name="Freeform 3"/>
            <p:cNvSpPr/>
            <p:nvPr/>
          </p:nvSpPr>
          <p:spPr>
            <a:xfrm>
              <a:off x="0" y="0"/>
              <a:ext cx="11293221" cy="14967331"/>
            </a:xfrm>
            <a:custGeom>
              <a:avLst/>
              <a:gdLst/>
              <a:ahLst/>
              <a:cxnLst/>
              <a:rect l="l" t="t" r="r" b="b"/>
              <a:pathLst>
                <a:path w="11293221" h="14967331">
                  <a:moveTo>
                    <a:pt x="0" y="0"/>
                  </a:moveTo>
                  <a:lnTo>
                    <a:pt x="11293221" y="0"/>
                  </a:lnTo>
                  <a:lnTo>
                    <a:pt x="11293221" y="14967331"/>
                  </a:lnTo>
                  <a:lnTo>
                    <a:pt x="0" y="14967331"/>
                  </a:lnTo>
                  <a:lnTo>
                    <a:pt x="0" y="0"/>
                  </a:lnTo>
                  <a:close/>
                </a:path>
              </a:pathLst>
            </a:custGeom>
            <a:blipFill>
              <a:blip r:embed="rId2"/>
              <a:stretch>
                <a:fillRect l="-5507" r="-5507"/>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87928" y="390103"/>
            <a:ext cx="933831" cy="1277208"/>
            <a:chOff x="0" y="0"/>
            <a:chExt cx="1245108" cy="1702943"/>
          </a:xfrm>
        </p:grpSpPr>
        <p:sp>
          <p:nvSpPr>
            <p:cNvPr id="3" name="Freeform 3"/>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4" name="Group 4"/>
          <p:cNvGrpSpPr/>
          <p:nvPr/>
        </p:nvGrpSpPr>
        <p:grpSpPr>
          <a:xfrm>
            <a:off x="-3986591" y="6993255"/>
            <a:ext cx="9149906" cy="6088856"/>
            <a:chOff x="0" y="0"/>
            <a:chExt cx="12199874" cy="8118475"/>
          </a:xfrm>
        </p:grpSpPr>
        <p:sp>
          <p:nvSpPr>
            <p:cNvPr id="5" name="Freeform 5"/>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6" name="Group 6"/>
          <p:cNvGrpSpPr/>
          <p:nvPr/>
        </p:nvGrpSpPr>
        <p:grpSpPr>
          <a:xfrm>
            <a:off x="15895675" y="390103"/>
            <a:ext cx="2392299" cy="1277208"/>
            <a:chOff x="0" y="0"/>
            <a:chExt cx="3189732" cy="1702943"/>
          </a:xfrm>
        </p:grpSpPr>
        <p:sp>
          <p:nvSpPr>
            <p:cNvPr id="7" name="Freeform 7"/>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grpSp>
        <p:nvGrpSpPr>
          <p:cNvPr id="8" name="Group 8"/>
          <p:cNvGrpSpPr/>
          <p:nvPr/>
        </p:nvGrpSpPr>
        <p:grpSpPr>
          <a:xfrm>
            <a:off x="10689142" y="2788815"/>
            <a:ext cx="9149906" cy="6088856"/>
            <a:chOff x="0" y="0"/>
            <a:chExt cx="12199874"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sp>
        <p:nvSpPr>
          <p:cNvPr id="10" name="TextBox 10"/>
          <p:cNvSpPr txBox="1"/>
          <p:nvPr/>
        </p:nvSpPr>
        <p:spPr>
          <a:xfrm>
            <a:off x="1311594" y="532978"/>
            <a:ext cx="16230600" cy="10091738"/>
          </a:xfrm>
          <a:prstGeom prst="rect">
            <a:avLst/>
          </a:prstGeom>
        </p:spPr>
        <p:txBody>
          <a:bodyPr lIns="0" tIns="0" rIns="0" bIns="0" rtlCol="0" anchor="t">
            <a:spAutoFit/>
          </a:bodyPr>
          <a:lstStyle/>
          <a:p>
            <a:pPr algn="l">
              <a:lnSpc>
                <a:spcPts val="2625"/>
              </a:lnSpc>
            </a:pPr>
            <a:r>
              <a:rPr lang="en-US" sz="3500">
                <a:solidFill>
                  <a:srgbClr val="FFFFFF"/>
                </a:solidFill>
                <a:latin typeface="Garamond"/>
                <a:ea typeface="Garamond"/>
                <a:cs typeface="Garamond"/>
                <a:sym typeface="Garamond"/>
              </a:rPr>
              <a:t>3. Simple &amp; Intuitive User Interface</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Mobile-first design since most rural/tribal youth access internet via smartphones.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Minimal text → uses icons, buttons, and step-by-step navigation.</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3815"/>
              </a:lnSpc>
              <a:buFont typeface="Arial"/>
              <a:buChar char="•"/>
            </a:pPr>
            <a:r>
              <a:rPr lang="en-US" sz="3500">
                <a:solidFill>
                  <a:srgbClr val="FFFFFF"/>
                </a:solidFill>
                <a:latin typeface="Garamond"/>
                <a:ea typeface="Garamond"/>
                <a:cs typeface="Garamond"/>
                <a:sym typeface="Garamond"/>
              </a:rPr>
              <a:t>Card-style output → each internship is displayed with key info (title, company, skills match %, location, apply button).</a:t>
            </a:r>
          </a:p>
          <a:p>
            <a:pPr algn="l">
              <a:lnSpc>
                <a:spcPts val="2625"/>
              </a:lnSpc>
            </a:pPr>
            <a:endParaRPr lang="en-US" sz="3500">
              <a:solidFill>
                <a:srgbClr val="FFFFFF"/>
              </a:solidFill>
              <a:latin typeface="Garamond"/>
              <a:ea typeface="Garamond"/>
              <a:cs typeface="Garamond"/>
              <a:sym typeface="Garamond"/>
            </a:endParaRPr>
          </a:p>
          <a:p>
            <a:pPr algn="l">
              <a:lnSpc>
                <a:spcPts val="2625"/>
              </a:lnSpc>
            </a:pPr>
            <a:endParaRPr lang="en-US" sz="3500">
              <a:solidFill>
                <a:srgbClr val="FFFFFF"/>
              </a:solidFill>
              <a:latin typeface="Garamond"/>
              <a:ea typeface="Garamond"/>
              <a:cs typeface="Garamond"/>
              <a:sym typeface="Garamond"/>
            </a:endParaRPr>
          </a:p>
          <a:p>
            <a:pPr algn="l">
              <a:lnSpc>
                <a:spcPts val="2625"/>
              </a:lnSpc>
            </a:pPr>
            <a:r>
              <a:rPr lang="en-US" sz="3500">
                <a:solidFill>
                  <a:srgbClr val="FFFFFF"/>
                </a:solidFill>
                <a:latin typeface="Garamond"/>
                <a:ea typeface="Garamond"/>
                <a:cs typeface="Garamond"/>
                <a:sym typeface="Garamond"/>
              </a:rPr>
              <a:t>4. Regional Language Support</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Provides multi-language options (e.g., Hindi, Marathi, Tamil, etc.).</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Uses simple vocabulary and visual cues for clarity.</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3640"/>
              </a:lnSpc>
              <a:buFont typeface="Arial"/>
              <a:buChar char="•"/>
            </a:pPr>
            <a:r>
              <a:rPr lang="en-US" sz="3500">
                <a:solidFill>
                  <a:srgbClr val="FFFFFF"/>
                </a:solidFill>
                <a:latin typeface="Garamond"/>
                <a:ea typeface="Garamond"/>
                <a:cs typeface="Garamond"/>
                <a:sym typeface="Garamond"/>
              </a:rPr>
              <a:t>Ensures inclusivity for tribal, rural, and first-generation learners who may not be fluent in English.</a:t>
            </a:r>
          </a:p>
          <a:p>
            <a:pPr algn="l">
              <a:lnSpc>
                <a:spcPts val="5250"/>
              </a:lnSpc>
            </a:pPr>
            <a:endParaRPr lang="en-US" sz="3500">
              <a:solidFill>
                <a:srgbClr val="FFFFFF"/>
              </a:solidFill>
              <a:latin typeface="Garamond"/>
              <a:ea typeface="Garamond"/>
              <a:cs typeface="Garamond"/>
              <a:sym typeface="Garamond"/>
            </a:endParaRPr>
          </a:p>
          <a:p>
            <a:pPr algn="l">
              <a:lnSpc>
                <a:spcPts val="2625"/>
              </a:lnSpc>
            </a:pPr>
            <a:r>
              <a:rPr lang="en-US" sz="3500">
                <a:solidFill>
                  <a:srgbClr val="FFFFFF"/>
                </a:solidFill>
                <a:latin typeface="Garamond"/>
                <a:ea typeface="Garamond"/>
                <a:cs typeface="Garamond"/>
                <a:sym typeface="Garamond"/>
              </a:rPr>
              <a:t>5. Feedback Loop &amp; Continuous Improvement</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Candidates can give quick feedback (👍/👎 or star rating) on recommendations.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The system learns from preferences over time → improves personalization.</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Helps refine the recommendation logic to suit real user needs.</a:t>
            </a:r>
          </a:p>
          <a:p>
            <a:pPr algn="l">
              <a:lnSpc>
                <a:spcPts val="5250"/>
              </a:lnSpc>
            </a:pPr>
            <a:endParaRPr lang="en-US" sz="3500">
              <a:solidFill>
                <a:srgbClr val="FFFFFF"/>
              </a:solidFill>
              <a:latin typeface="Garamond"/>
              <a:ea typeface="Garamond"/>
              <a:cs typeface="Garamond"/>
              <a:sym typeface="Garamon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87928" y="390103"/>
            <a:ext cx="933831" cy="1277208"/>
            <a:chOff x="0" y="0"/>
            <a:chExt cx="1245108" cy="1702943"/>
          </a:xfrm>
        </p:grpSpPr>
        <p:sp>
          <p:nvSpPr>
            <p:cNvPr id="3" name="Freeform 3"/>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4" name="Group 4"/>
          <p:cNvGrpSpPr/>
          <p:nvPr/>
        </p:nvGrpSpPr>
        <p:grpSpPr>
          <a:xfrm>
            <a:off x="-3986591" y="6993255"/>
            <a:ext cx="9149906" cy="6088856"/>
            <a:chOff x="0" y="0"/>
            <a:chExt cx="12199874" cy="8118475"/>
          </a:xfrm>
        </p:grpSpPr>
        <p:sp>
          <p:nvSpPr>
            <p:cNvPr id="5" name="Freeform 5"/>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6" name="Group 6"/>
          <p:cNvGrpSpPr/>
          <p:nvPr/>
        </p:nvGrpSpPr>
        <p:grpSpPr>
          <a:xfrm>
            <a:off x="15895675" y="390103"/>
            <a:ext cx="2392299" cy="1277208"/>
            <a:chOff x="0" y="0"/>
            <a:chExt cx="3189732" cy="1702943"/>
          </a:xfrm>
        </p:grpSpPr>
        <p:sp>
          <p:nvSpPr>
            <p:cNvPr id="7" name="Freeform 7"/>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sp>
        <p:nvSpPr>
          <p:cNvPr id="8" name="TextBox 8"/>
          <p:cNvSpPr txBox="1"/>
          <p:nvPr/>
        </p:nvSpPr>
        <p:spPr>
          <a:xfrm>
            <a:off x="1028700" y="1984703"/>
            <a:ext cx="16230600" cy="5943600"/>
          </a:xfrm>
          <a:prstGeom prst="rect">
            <a:avLst/>
          </a:prstGeom>
        </p:spPr>
        <p:txBody>
          <a:bodyPr lIns="0" tIns="0" rIns="0" bIns="0" rtlCol="0" anchor="t">
            <a:spAutoFit/>
          </a:bodyPr>
          <a:lstStyle/>
          <a:p>
            <a:pPr algn="l">
              <a:lnSpc>
                <a:spcPts val="2625"/>
              </a:lnSpc>
            </a:pPr>
            <a:r>
              <a:rPr lang="en-US" sz="3500">
                <a:solidFill>
                  <a:srgbClr val="FFFFFF"/>
                </a:solidFill>
                <a:latin typeface="Garamond"/>
                <a:ea typeface="Garamond"/>
                <a:cs typeface="Garamond"/>
                <a:sym typeface="Garamond"/>
              </a:rPr>
              <a:t>6. Easy Integration with PM Internship Scheme Portal</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Built as a modular component that can be embedded into the existing government portal.</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3710"/>
              </a:lnSpc>
              <a:buFont typeface="Arial"/>
              <a:buChar char="•"/>
            </a:pPr>
            <a:r>
              <a:rPr lang="en-US" sz="3500">
                <a:solidFill>
                  <a:srgbClr val="FFFFFF"/>
                </a:solidFill>
                <a:latin typeface="Garamond"/>
                <a:ea typeface="Garamond"/>
                <a:cs typeface="Garamond"/>
                <a:sym typeface="Garamond"/>
              </a:rPr>
              <a:t>Requires only basic backend API connections for fetching internships and storing user profiles.</a:t>
            </a:r>
          </a:p>
          <a:p>
            <a:pPr algn="l">
              <a:lnSpc>
                <a:spcPts val="5250"/>
              </a:lnSpc>
            </a:pPr>
            <a:endParaRPr lang="en-US" sz="3500">
              <a:solidFill>
                <a:srgbClr val="FFFFFF"/>
              </a:solidFill>
              <a:latin typeface="Garamond"/>
              <a:ea typeface="Garamond"/>
              <a:cs typeface="Garamond"/>
              <a:sym typeface="Garamond"/>
            </a:endParaRPr>
          </a:p>
          <a:p>
            <a:pPr algn="l">
              <a:lnSpc>
                <a:spcPts val="2625"/>
              </a:lnSpc>
            </a:pPr>
            <a:r>
              <a:rPr lang="en-US" sz="3500">
                <a:solidFill>
                  <a:srgbClr val="FFFFFF"/>
                </a:solidFill>
                <a:latin typeface="Garamond"/>
                <a:ea typeface="Garamond"/>
                <a:cs typeface="Garamond"/>
                <a:sym typeface="Garamond"/>
              </a:rPr>
              <a:t>7. Inclusivity &amp; Accessibility Focus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3780"/>
              </a:lnSpc>
              <a:buFont typeface="Arial"/>
              <a:buChar char="•"/>
            </a:pPr>
            <a:r>
              <a:rPr lang="en-US" sz="3500">
                <a:solidFill>
                  <a:srgbClr val="FFFFFF"/>
                </a:solidFill>
                <a:latin typeface="Garamond"/>
                <a:ea typeface="Garamond"/>
                <a:cs typeface="Garamond"/>
                <a:sym typeface="Garamond"/>
              </a:rPr>
              <a:t>Designed keeping in mind first-generation learners and youth from rural/tribal backgrounds.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Simple navigation → no complex forms or confusing filters.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Promotes equal opportunity access across urban and rural India.</a:t>
            </a:r>
          </a:p>
        </p:txBody>
      </p:sp>
      <p:sp>
        <p:nvSpPr>
          <p:cNvPr id="9" name="Freeform 9"/>
          <p:cNvSpPr/>
          <p:nvPr/>
        </p:nvSpPr>
        <p:spPr>
          <a:xfrm>
            <a:off x="13032262" y="6608002"/>
            <a:ext cx="5255712" cy="3678998"/>
          </a:xfrm>
          <a:custGeom>
            <a:avLst/>
            <a:gdLst/>
            <a:ahLst/>
            <a:cxnLst/>
            <a:rect l="l" t="t" r="r" b="b"/>
            <a:pathLst>
              <a:path w="5255712" h="3678998">
                <a:moveTo>
                  <a:pt x="0" y="0"/>
                </a:moveTo>
                <a:lnTo>
                  <a:pt x="5255712" y="0"/>
                </a:lnTo>
                <a:lnTo>
                  <a:pt x="5255712" y="3678998"/>
                </a:lnTo>
                <a:lnTo>
                  <a:pt x="0" y="3678998"/>
                </a:lnTo>
                <a:lnTo>
                  <a:pt x="0" y="0"/>
                </a:lnTo>
                <a:close/>
              </a:path>
            </a:pathLst>
          </a:custGeom>
          <a:blipFill>
            <a:blip r:embed="rId5"/>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371600" y="460856"/>
            <a:ext cx="15544800" cy="1206454"/>
            <a:chOff x="0" y="0"/>
            <a:chExt cx="20726400" cy="1608606"/>
          </a:xfrm>
        </p:grpSpPr>
        <p:sp>
          <p:nvSpPr>
            <p:cNvPr id="3" name="Freeform 3"/>
            <p:cNvSpPr/>
            <p:nvPr/>
          </p:nvSpPr>
          <p:spPr>
            <a:xfrm>
              <a:off x="0" y="0"/>
              <a:ext cx="20726400" cy="1608606"/>
            </a:xfrm>
            <a:custGeom>
              <a:avLst/>
              <a:gdLst/>
              <a:ahLst/>
              <a:cxnLst/>
              <a:rect l="l" t="t" r="r" b="b"/>
              <a:pathLst>
                <a:path w="20726400" h="1608606">
                  <a:moveTo>
                    <a:pt x="0" y="0"/>
                  </a:moveTo>
                  <a:lnTo>
                    <a:pt x="20726400" y="0"/>
                  </a:lnTo>
                  <a:lnTo>
                    <a:pt x="20726400" y="1608606"/>
                  </a:lnTo>
                  <a:lnTo>
                    <a:pt x="0" y="1608606"/>
                  </a:lnTo>
                  <a:close/>
                </a:path>
              </a:pathLst>
            </a:custGeom>
            <a:solidFill>
              <a:srgbClr val="000000">
                <a:alpha val="0"/>
              </a:srgbClr>
            </a:solidFill>
          </p:spPr>
        </p:sp>
        <p:sp>
          <p:nvSpPr>
            <p:cNvPr id="4" name="TextBox 4"/>
            <p:cNvSpPr txBox="1"/>
            <p:nvPr/>
          </p:nvSpPr>
          <p:spPr>
            <a:xfrm>
              <a:off x="0" y="-9525"/>
              <a:ext cx="20726400" cy="1618131"/>
            </a:xfrm>
            <a:prstGeom prst="rect">
              <a:avLst/>
            </a:prstGeom>
          </p:spPr>
          <p:txBody>
            <a:bodyPr lIns="0" tIns="0" rIns="0" bIns="0" rtlCol="0" anchor="ctr"/>
            <a:lstStyle/>
            <a:p>
              <a:pPr algn="ctr">
                <a:lnSpc>
                  <a:spcPts val="6000"/>
                </a:lnSpc>
              </a:pPr>
              <a:r>
                <a:rPr lang="en-US" sz="5000" b="1">
                  <a:solidFill>
                    <a:srgbClr val="FFFFFF"/>
                  </a:solidFill>
                  <a:latin typeface="Garamond Bold"/>
                  <a:ea typeface="Garamond Bold"/>
                  <a:cs typeface="Garamond Bold"/>
                  <a:sym typeface="Garamond Bold"/>
                </a:rPr>
                <a:t>WORK FLOW</a:t>
              </a:r>
            </a:p>
          </p:txBody>
        </p:sp>
      </p:grpSp>
      <p:grpSp>
        <p:nvGrpSpPr>
          <p:cNvPr id="5" name="Group 5"/>
          <p:cNvGrpSpPr/>
          <p:nvPr/>
        </p:nvGrpSpPr>
        <p:grpSpPr>
          <a:xfrm>
            <a:off x="687928" y="390103"/>
            <a:ext cx="933831" cy="1277208"/>
            <a:chOff x="0" y="0"/>
            <a:chExt cx="1245108" cy="1702943"/>
          </a:xfrm>
        </p:grpSpPr>
        <p:sp>
          <p:nvSpPr>
            <p:cNvPr id="6" name="Freeform 6"/>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7" name="Group 7"/>
          <p:cNvGrpSpPr/>
          <p:nvPr/>
        </p:nvGrpSpPr>
        <p:grpSpPr>
          <a:xfrm>
            <a:off x="10689142" y="2788815"/>
            <a:ext cx="9149906" cy="6088856"/>
            <a:chOff x="0" y="0"/>
            <a:chExt cx="12199874" cy="8118475"/>
          </a:xfrm>
        </p:grpSpPr>
        <p:sp>
          <p:nvSpPr>
            <p:cNvPr id="8" name="Freeform 8"/>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9" name="Group 9"/>
          <p:cNvGrpSpPr/>
          <p:nvPr/>
        </p:nvGrpSpPr>
        <p:grpSpPr>
          <a:xfrm>
            <a:off x="-3986591" y="6993255"/>
            <a:ext cx="9149906" cy="6088856"/>
            <a:chOff x="0" y="0"/>
            <a:chExt cx="12199874" cy="8118475"/>
          </a:xfrm>
        </p:grpSpPr>
        <p:sp>
          <p:nvSpPr>
            <p:cNvPr id="10" name="Freeform 10"/>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1" name="Group 11"/>
          <p:cNvGrpSpPr/>
          <p:nvPr/>
        </p:nvGrpSpPr>
        <p:grpSpPr>
          <a:xfrm>
            <a:off x="15895675" y="390103"/>
            <a:ext cx="2392299" cy="1277208"/>
            <a:chOff x="0" y="0"/>
            <a:chExt cx="3189732" cy="1702943"/>
          </a:xfrm>
        </p:grpSpPr>
        <p:sp>
          <p:nvSpPr>
            <p:cNvPr id="12" name="Freeform 12"/>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sp>
        <p:nvSpPr>
          <p:cNvPr id="13" name="Freeform 13"/>
          <p:cNvSpPr/>
          <p:nvPr/>
        </p:nvSpPr>
        <p:spPr>
          <a:xfrm>
            <a:off x="3086113" y="1846244"/>
            <a:ext cx="11868374" cy="7876285"/>
          </a:xfrm>
          <a:custGeom>
            <a:avLst/>
            <a:gdLst/>
            <a:ahLst/>
            <a:cxnLst/>
            <a:rect l="l" t="t" r="r" b="b"/>
            <a:pathLst>
              <a:path w="11868374" h="7876285">
                <a:moveTo>
                  <a:pt x="0" y="0"/>
                </a:moveTo>
                <a:lnTo>
                  <a:pt x="11868374" y="0"/>
                </a:lnTo>
                <a:lnTo>
                  <a:pt x="11868374" y="7876285"/>
                </a:lnTo>
                <a:lnTo>
                  <a:pt x="0" y="7876285"/>
                </a:lnTo>
                <a:lnTo>
                  <a:pt x="0" y="0"/>
                </a:lnTo>
                <a:close/>
              </a:path>
            </a:pathLst>
          </a:custGeom>
          <a:blipFill>
            <a:blip r:embed="rId5"/>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371600" y="346192"/>
            <a:ext cx="15544800" cy="1321118"/>
            <a:chOff x="0" y="0"/>
            <a:chExt cx="20726400" cy="1761491"/>
          </a:xfrm>
        </p:grpSpPr>
        <p:sp>
          <p:nvSpPr>
            <p:cNvPr id="3" name="Freeform 3"/>
            <p:cNvSpPr/>
            <p:nvPr/>
          </p:nvSpPr>
          <p:spPr>
            <a:xfrm>
              <a:off x="0" y="0"/>
              <a:ext cx="20726400" cy="1761491"/>
            </a:xfrm>
            <a:custGeom>
              <a:avLst/>
              <a:gdLst/>
              <a:ahLst/>
              <a:cxnLst/>
              <a:rect l="l" t="t" r="r" b="b"/>
              <a:pathLst>
                <a:path w="20726400" h="1761491">
                  <a:moveTo>
                    <a:pt x="0" y="0"/>
                  </a:moveTo>
                  <a:lnTo>
                    <a:pt x="20726400" y="0"/>
                  </a:lnTo>
                  <a:lnTo>
                    <a:pt x="20726400" y="1761491"/>
                  </a:lnTo>
                  <a:lnTo>
                    <a:pt x="0" y="1761491"/>
                  </a:lnTo>
                  <a:close/>
                </a:path>
              </a:pathLst>
            </a:custGeom>
            <a:solidFill>
              <a:srgbClr val="000000">
                <a:alpha val="0"/>
              </a:srgbClr>
            </a:solidFill>
          </p:spPr>
        </p:sp>
        <p:sp>
          <p:nvSpPr>
            <p:cNvPr id="4" name="TextBox 4"/>
            <p:cNvSpPr txBox="1"/>
            <p:nvPr/>
          </p:nvSpPr>
          <p:spPr>
            <a:xfrm>
              <a:off x="0" y="-9525"/>
              <a:ext cx="20726400" cy="1771016"/>
            </a:xfrm>
            <a:prstGeom prst="rect">
              <a:avLst/>
            </a:prstGeom>
          </p:spPr>
          <p:txBody>
            <a:bodyPr lIns="0" tIns="0" rIns="0" bIns="0" rtlCol="0" anchor="ctr"/>
            <a:lstStyle/>
            <a:p>
              <a:pPr algn="ctr">
                <a:lnSpc>
                  <a:spcPts val="6000"/>
                </a:lnSpc>
              </a:pPr>
              <a:r>
                <a:rPr lang="en-US" sz="5000" b="1">
                  <a:solidFill>
                    <a:srgbClr val="FFFFFF"/>
                  </a:solidFill>
                  <a:latin typeface="Garamond Bold"/>
                  <a:ea typeface="Garamond Bold"/>
                  <a:cs typeface="Garamond Bold"/>
                  <a:sym typeface="Garamond Bold"/>
                </a:rPr>
                <a:t>TECHNICAL APPROACH</a:t>
              </a:r>
            </a:p>
          </p:txBody>
        </p:sp>
      </p:grpSp>
      <p:sp>
        <p:nvSpPr>
          <p:cNvPr id="5" name="TextBox 5"/>
          <p:cNvSpPr txBox="1"/>
          <p:nvPr/>
        </p:nvSpPr>
        <p:spPr>
          <a:xfrm>
            <a:off x="1028700" y="2351857"/>
            <a:ext cx="13422462" cy="6023038"/>
          </a:xfrm>
          <a:prstGeom prst="rect">
            <a:avLst/>
          </a:prstGeom>
        </p:spPr>
        <p:txBody>
          <a:bodyPr lIns="0" tIns="0" rIns="0" bIns="0" rtlCol="0" anchor="t">
            <a:spAutoFit/>
          </a:bodyPr>
          <a:lstStyle/>
          <a:p>
            <a:pPr algn="just">
              <a:lnSpc>
                <a:spcPts val="3999"/>
              </a:lnSpc>
            </a:pPr>
            <a:r>
              <a:rPr lang="en-US" sz="3999" b="1">
                <a:solidFill>
                  <a:srgbClr val="FFFFFF"/>
                </a:solidFill>
                <a:latin typeface="Garamond Bold"/>
                <a:ea typeface="Garamond Bold"/>
                <a:cs typeface="Garamond Bold"/>
                <a:sym typeface="Garamond Bold"/>
              </a:rPr>
              <a:t>Technologies to be Used:</a:t>
            </a:r>
          </a:p>
          <a:p>
            <a:pPr algn="just">
              <a:lnSpc>
                <a:spcPts val="3999"/>
              </a:lnSpc>
            </a:pPr>
            <a:endParaRPr lang="en-US" sz="3999" b="1">
              <a:solidFill>
                <a:srgbClr val="FFFFFF"/>
              </a:solidFill>
              <a:latin typeface="Garamond Bold"/>
              <a:ea typeface="Garamond Bold"/>
              <a:cs typeface="Garamond Bold"/>
              <a:sym typeface="Garamond Bold"/>
            </a:endParaRPr>
          </a:p>
          <a:p>
            <a:pPr marL="755651" lvl="1" indent="-377825" algn="just">
              <a:lnSpc>
                <a:spcPts val="3500"/>
              </a:lnSpc>
              <a:buFont typeface="Arial"/>
              <a:buChar char="•"/>
            </a:pPr>
            <a:r>
              <a:rPr lang="en-US" sz="3500">
                <a:solidFill>
                  <a:srgbClr val="FFFFFF"/>
                </a:solidFill>
                <a:latin typeface="Garamond"/>
                <a:ea typeface="Garamond"/>
                <a:cs typeface="Garamond"/>
                <a:sym typeface="Garamond"/>
              </a:rPr>
              <a:t>Frontend/UI: HTML, CSS, JavaScript (mobile-first, responsive)</a:t>
            </a:r>
          </a:p>
          <a:p>
            <a:pPr marL="755651" lvl="1" indent="-377825" algn="just">
              <a:lnSpc>
                <a:spcPts val="5250"/>
              </a:lnSpc>
              <a:buFont typeface="Arial"/>
              <a:buChar char="•"/>
            </a:pPr>
            <a:r>
              <a:rPr lang="en-US" sz="3500">
                <a:solidFill>
                  <a:srgbClr val="FFFFFF"/>
                </a:solidFill>
                <a:latin typeface="Garamond"/>
                <a:ea typeface="Garamond"/>
                <a:cs typeface="Garamond"/>
                <a:sym typeface="Garamond"/>
              </a:rPr>
              <a:t>Backend: Python (Flask/Django lightweight APIs)</a:t>
            </a:r>
          </a:p>
          <a:p>
            <a:pPr marL="755651" lvl="1" indent="-377825" algn="just">
              <a:lnSpc>
                <a:spcPts val="5250"/>
              </a:lnSpc>
              <a:buFont typeface="Arial"/>
              <a:buChar char="•"/>
            </a:pPr>
            <a:r>
              <a:rPr lang="en-US" sz="3500">
                <a:solidFill>
                  <a:srgbClr val="FFFFFF"/>
                </a:solidFill>
                <a:latin typeface="Garamond"/>
                <a:ea typeface="Garamond"/>
                <a:cs typeface="Garamond"/>
                <a:sym typeface="Garamond"/>
              </a:rPr>
              <a:t>AI/Recommendation Logic:</a:t>
            </a:r>
          </a:p>
          <a:p>
            <a:pPr marL="1511301" lvl="2" indent="-503767" algn="just">
              <a:lnSpc>
                <a:spcPts val="5250"/>
              </a:lnSpc>
              <a:buFont typeface="Arial"/>
              <a:buChar char="⚬"/>
            </a:pPr>
            <a:r>
              <a:rPr lang="en-US" sz="3500">
                <a:solidFill>
                  <a:srgbClr val="FFFFFF"/>
                </a:solidFill>
                <a:latin typeface="Garamond"/>
                <a:ea typeface="Garamond"/>
                <a:cs typeface="Garamond"/>
                <a:sym typeface="Garamond"/>
              </a:rPr>
              <a:t>Rule-based filtering (skills, education, location)</a:t>
            </a:r>
          </a:p>
          <a:p>
            <a:pPr marL="1511301" lvl="2" indent="-503767" algn="just">
              <a:lnSpc>
                <a:spcPts val="5250"/>
              </a:lnSpc>
              <a:buFont typeface="Arial"/>
              <a:buChar char="⚬"/>
            </a:pPr>
            <a:r>
              <a:rPr lang="en-US" sz="3500">
                <a:solidFill>
                  <a:srgbClr val="FFFFFF"/>
                </a:solidFill>
                <a:latin typeface="Garamond"/>
                <a:ea typeface="Garamond"/>
                <a:cs typeface="Garamond"/>
                <a:sym typeface="Garamond"/>
              </a:rPr>
              <a:t>Optionally ML-light model (scikit-learn)</a:t>
            </a:r>
          </a:p>
          <a:p>
            <a:pPr marL="755651" lvl="1" indent="-377825" algn="just">
              <a:lnSpc>
                <a:spcPts val="5250"/>
              </a:lnSpc>
              <a:buFont typeface="Arial"/>
              <a:buChar char="•"/>
            </a:pPr>
            <a:r>
              <a:rPr lang="en-US" sz="3500">
                <a:solidFill>
                  <a:srgbClr val="FFFFFF"/>
                </a:solidFill>
                <a:latin typeface="Garamond"/>
                <a:ea typeface="Garamond"/>
                <a:cs typeface="Garamond"/>
                <a:sym typeface="Garamond"/>
              </a:rPr>
              <a:t>Database: SQLite / MySQL for storing internships &amp; profiles</a:t>
            </a:r>
          </a:p>
          <a:p>
            <a:pPr marL="755651" lvl="1" indent="-377825" algn="just">
              <a:lnSpc>
                <a:spcPts val="5250"/>
              </a:lnSpc>
              <a:buFont typeface="Arial"/>
              <a:buChar char="•"/>
            </a:pPr>
            <a:r>
              <a:rPr lang="en-US" sz="3500">
                <a:solidFill>
                  <a:srgbClr val="FFFFFF"/>
                </a:solidFill>
                <a:latin typeface="Garamond"/>
                <a:ea typeface="Garamond"/>
                <a:cs typeface="Garamond"/>
                <a:sym typeface="Garamond"/>
              </a:rPr>
              <a:t>Languages/Localization: i18n libraries, regional language support</a:t>
            </a:r>
          </a:p>
          <a:p>
            <a:pPr marL="755651" lvl="1" indent="-377825" algn="just">
              <a:lnSpc>
                <a:spcPts val="5250"/>
              </a:lnSpc>
              <a:buFont typeface="Arial"/>
              <a:buChar char="•"/>
            </a:pPr>
            <a:r>
              <a:rPr lang="en-US" sz="3500">
                <a:solidFill>
                  <a:srgbClr val="FFFFFF"/>
                </a:solidFill>
                <a:latin typeface="Garamond"/>
                <a:ea typeface="Garamond"/>
                <a:cs typeface="Garamond"/>
                <a:sym typeface="Garamond"/>
              </a:rPr>
              <a:t>Deployment: Cloud hosting (AWS/Heroku) or Govt. portal integration</a:t>
            </a:r>
          </a:p>
        </p:txBody>
      </p:sp>
      <p:grpSp>
        <p:nvGrpSpPr>
          <p:cNvPr id="6" name="Group 6"/>
          <p:cNvGrpSpPr/>
          <p:nvPr/>
        </p:nvGrpSpPr>
        <p:grpSpPr>
          <a:xfrm>
            <a:off x="687928" y="390103"/>
            <a:ext cx="933831" cy="1277208"/>
            <a:chOff x="0" y="0"/>
            <a:chExt cx="1245108" cy="1702943"/>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8" name="Group 8"/>
          <p:cNvGrpSpPr/>
          <p:nvPr/>
        </p:nvGrpSpPr>
        <p:grpSpPr>
          <a:xfrm>
            <a:off x="-3986591" y="6993255"/>
            <a:ext cx="9149906" cy="6088856"/>
            <a:chOff x="0" y="0"/>
            <a:chExt cx="12199874"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15895675" y="390103"/>
            <a:ext cx="2392299" cy="1277208"/>
            <a:chOff x="0" y="0"/>
            <a:chExt cx="3189732" cy="1702943"/>
          </a:xfrm>
        </p:grpSpPr>
        <p:sp>
          <p:nvSpPr>
            <p:cNvPr id="11" name="Freeform 11"/>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sp>
        <p:nvSpPr>
          <p:cNvPr id="12" name="Freeform 12"/>
          <p:cNvSpPr/>
          <p:nvPr/>
        </p:nvSpPr>
        <p:spPr>
          <a:xfrm>
            <a:off x="12544528" y="2275657"/>
            <a:ext cx="5743446" cy="5743446"/>
          </a:xfrm>
          <a:custGeom>
            <a:avLst/>
            <a:gdLst/>
            <a:ahLst/>
            <a:cxnLst/>
            <a:rect l="l" t="t" r="r" b="b"/>
            <a:pathLst>
              <a:path w="5743446" h="5743446">
                <a:moveTo>
                  <a:pt x="0" y="0"/>
                </a:moveTo>
                <a:lnTo>
                  <a:pt x="5743446" y="0"/>
                </a:lnTo>
                <a:lnTo>
                  <a:pt x="5743446" y="5743445"/>
                </a:lnTo>
                <a:lnTo>
                  <a:pt x="0" y="5743445"/>
                </a:lnTo>
                <a:lnTo>
                  <a:pt x="0" y="0"/>
                </a:lnTo>
                <a:close/>
              </a:path>
            </a:pathLst>
          </a:custGeom>
          <a:blipFill>
            <a:blip r:embed="rId5"/>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sp>
        <p:nvSpPr>
          <p:cNvPr id="2" name="TextBox 2"/>
          <p:cNvSpPr txBox="1"/>
          <p:nvPr/>
        </p:nvSpPr>
        <p:spPr>
          <a:xfrm>
            <a:off x="1028700" y="2304732"/>
            <a:ext cx="13669958" cy="5515610"/>
          </a:xfrm>
          <a:prstGeom prst="rect">
            <a:avLst/>
          </a:prstGeom>
        </p:spPr>
        <p:txBody>
          <a:bodyPr lIns="0" tIns="0" rIns="0" bIns="0" rtlCol="0" anchor="t">
            <a:spAutoFit/>
          </a:bodyPr>
          <a:lstStyle/>
          <a:p>
            <a:pPr algn="l">
              <a:lnSpc>
                <a:spcPts val="6439"/>
              </a:lnSpc>
            </a:pPr>
            <a:endParaRPr/>
          </a:p>
          <a:p>
            <a:pPr marL="755651" lvl="1" indent="-377825" algn="l">
              <a:lnSpc>
                <a:spcPts val="5635"/>
              </a:lnSpc>
              <a:buFont typeface="Arial"/>
              <a:buChar char="•"/>
            </a:pPr>
            <a:r>
              <a:rPr lang="en-US" sz="3500">
                <a:solidFill>
                  <a:srgbClr val="FFFFFF"/>
                </a:solidFill>
                <a:latin typeface="Garamond"/>
                <a:ea typeface="Garamond"/>
                <a:cs typeface="Garamond"/>
                <a:sym typeface="Garamond"/>
              </a:rPr>
              <a:t>Requirement Gathering – Define candidate inputs &amp; output format</a:t>
            </a:r>
          </a:p>
          <a:p>
            <a:pPr marL="755651" lvl="1" indent="-377825" algn="l">
              <a:lnSpc>
                <a:spcPts val="5250"/>
              </a:lnSpc>
              <a:buFont typeface="Arial"/>
              <a:buChar char="•"/>
            </a:pPr>
            <a:r>
              <a:rPr lang="en-US" sz="3500">
                <a:solidFill>
                  <a:srgbClr val="FFFFFF"/>
                </a:solidFill>
                <a:latin typeface="Garamond"/>
                <a:ea typeface="Garamond"/>
                <a:cs typeface="Garamond"/>
                <a:sym typeface="Garamond"/>
              </a:rPr>
              <a:t>Data Collection – Internship details + sample student profiles</a:t>
            </a:r>
          </a:p>
          <a:p>
            <a:pPr marL="755651" lvl="1" indent="-377825" algn="l">
              <a:lnSpc>
                <a:spcPts val="5250"/>
              </a:lnSpc>
              <a:buFont typeface="Arial"/>
              <a:buChar char="•"/>
            </a:pPr>
            <a:r>
              <a:rPr lang="en-US" sz="3500">
                <a:solidFill>
                  <a:srgbClr val="FFFFFF"/>
                </a:solidFill>
                <a:latin typeface="Garamond"/>
                <a:ea typeface="Garamond"/>
                <a:cs typeface="Garamond"/>
                <a:sym typeface="Garamond"/>
              </a:rPr>
              <a:t>Model Design – Rule-based matching → optional ML refinement</a:t>
            </a:r>
          </a:p>
          <a:p>
            <a:pPr marL="755651" lvl="1" indent="-377825" algn="l">
              <a:lnSpc>
                <a:spcPts val="5250"/>
              </a:lnSpc>
              <a:buFont typeface="Arial"/>
              <a:buChar char="•"/>
            </a:pPr>
            <a:r>
              <a:rPr lang="en-US" sz="3500">
                <a:solidFill>
                  <a:srgbClr val="FFFFFF"/>
                </a:solidFill>
                <a:latin typeface="Garamond"/>
                <a:ea typeface="Garamond"/>
                <a:cs typeface="Garamond"/>
                <a:sym typeface="Garamond"/>
              </a:rPr>
              <a:t>Prototype Development – Form inputs + recommendation cards UI</a:t>
            </a:r>
          </a:p>
          <a:p>
            <a:pPr marL="755651" lvl="1" indent="-377825" algn="l">
              <a:lnSpc>
                <a:spcPts val="5250"/>
              </a:lnSpc>
              <a:buFont typeface="Arial"/>
              <a:buChar char="•"/>
            </a:pPr>
            <a:r>
              <a:rPr lang="en-US" sz="3500">
                <a:solidFill>
                  <a:srgbClr val="FFFFFF"/>
                </a:solidFill>
                <a:latin typeface="Garamond"/>
                <a:ea typeface="Garamond"/>
                <a:cs typeface="Garamond"/>
                <a:sym typeface="Garamond"/>
              </a:rPr>
              <a:t>Testing &amp; Feedback – Pilot with small student group, collect feedback</a:t>
            </a:r>
          </a:p>
          <a:p>
            <a:pPr marL="755651" lvl="1" indent="-377825" algn="l">
              <a:lnSpc>
                <a:spcPts val="5250"/>
              </a:lnSpc>
              <a:buFont typeface="Arial"/>
              <a:buChar char="•"/>
            </a:pPr>
            <a:r>
              <a:rPr lang="en-US" sz="3500">
                <a:solidFill>
                  <a:srgbClr val="FFFFFF"/>
                </a:solidFill>
                <a:latin typeface="Garamond"/>
                <a:ea typeface="Garamond"/>
                <a:cs typeface="Garamond"/>
                <a:sym typeface="Garamond"/>
              </a:rPr>
              <a:t>Refinement – Improve UI, add language/localization, fine-tune matching</a:t>
            </a:r>
          </a:p>
          <a:p>
            <a:pPr marL="755651" lvl="1" indent="-377825" algn="l">
              <a:lnSpc>
                <a:spcPts val="5250"/>
              </a:lnSpc>
              <a:buFont typeface="Arial"/>
              <a:buChar char="•"/>
            </a:pPr>
            <a:r>
              <a:rPr lang="en-US" sz="3500">
                <a:solidFill>
                  <a:srgbClr val="FFFFFF"/>
                </a:solidFill>
                <a:latin typeface="Garamond"/>
                <a:ea typeface="Garamond"/>
                <a:cs typeface="Garamond"/>
                <a:sym typeface="Garamond"/>
              </a:rPr>
              <a:t>Integration – Connect with PM Internship Scheme portal</a:t>
            </a:r>
          </a:p>
        </p:txBody>
      </p:sp>
      <p:grpSp>
        <p:nvGrpSpPr>
          <p:cNvPr id="3" name="Group 3"/>
          <p:cNvGrpSpPr/>
          <p:nvPr/>
        </p:nvGrpSpPr>
        <p:grpSpPr>
          <a:xfrm>
            <a:off x="687928" y="390103"/>
            <a:ext cx="933831" cy="1277208"/>
            <a:chOff x="0" y="0"/>
            <a:chExt cx="1245108" cy="1702943"/>
          </a:xfrm>
        </p:grpSpPr>
        <p:sp>
          <p:nvSpPr>
            <p:cNvPr id="4" name="Freeform 4"/>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5" name="Group 5"/>
          <p:cNvGrpSpPr/>
          <p:nvPr/>
        </p:nvGrpSpPr>
        <p:grpSpPr>
          <a:xfrm>
            <a:off x="10689142" y="2788815"/>
            <a:ext cx="9149906" cy="6088856"/>
            <a:chOff x="0" y="0"/>
            <a:chExt cx="12199874" cy="8118475"/>
          </a:xfrm>
        </p:grpSpPr>
        <p:sp>
          <p:nvSpPr>
            <p:cNvPr id="6" name="Freeform 6"/>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7" name="Group 7"/>
          <p:cNvGrpSpPr/>
          <p:nvPr/>
        </p:nvGrpSpPr>
        <p:grpSpPr>
          <a:xfrm>
            <a:off x="-3986591" y="6993255"/>
            <a:ext cx="9149906" cy="6088856"/>
            <a:chOff x="0" y="0"/>
            <a:chExt cx="12199874" cy="8118475"/>
          </a:xfrm>
        </p:grpSpPr>
        <p:sp>
          <p:nvSpPr>
            <p:cNvPr id="8" name="Freeform 8"/>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9" name="Group 9"/>
          <p:cNvGrpSpPr/>
          <p:nvPr/>
        </p:nvGrpSpPr>
        <p:grpSpPr>
          <a:xfrm>
            <a:off x="15895675" y="390103"/>
            <a:ext cx="2392299" cy="1277208"/>
            <a:chOff x="0" y="0"/>
            <a:chExt cx="3189732" cy="1702943"/>
          </a:xfrm>
        </p:grpSpPr>
        <p:sp>
          <p:nvSpPr>
            <p:cNvPr id="10" name="Freeform 10"/>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grpSp>
        <p:nvGrpSpPr>
          <p:cNvPr id="11" name="Group 11"/>
          <p:cNvGrpSpPr/>
          <p:nvPr/>
        </p:nvGrpSpPr>
        <p:grpSpPr>
          <a:xfrm>
            <a:off x="1371600" y="428203"/>
            <a:ext cx="15544800" cy="1767396"/>
            <a:chOff x="0" y="0"/>
            <a:chExt cx="20726400" cy="2356528"/>
          </a:xfrm>
        </p:grpSpPr>
        <p:sp>
          <p:nvSpPr>
            <p:cNvPr id="12" name="Freeform 12"/>
            <p:cNvSpPr/>
            <p:nvPr/>
          </p:nvSpPr>
          <p:spPr>
            <a:xfrm>
              <a:off x="0" y="0"/>
              <a:ext cx="20726400" cy="2356528"/>
            </a:xfrm>
            <a:custGeom>
              <a:avLst/>
              <a:gdLst/>
              <a:ahLst/>
              <a:cxnLst/>
              <a:rect l="l" t="t" r="r" b="b"/>
              <a:pathLst>
                <a:path w="20726400" h="2356528">
                  <a:moveTo>
                    <a:pt x="0" y="0"/>
                  </a:moveTo>
                  <a:lnTo>
                    <a:pt x="20726400" y="0"/>
                  </a:lnTo>
                  <a:lnTo>
                    <a:pt x="20726400" y="2356528"/>
                  </a:lnTo>
                  <a:lnTo>
                    <a:pt x="0" y="2356528"/>
                  </a:lnTo>
                  <a:close/>
                </a:path>
              </a:pathLst>
            </a:custGeom>
            <a:solidFill>
              <a:srgbClr val="000000">
                <a:alpha val="0"/>
              </a:srgbClr>
            </a:solidFill>
          </p:spPr>
        </p:sp>
        <p:sp>
          <p:nvSpPr>
            <p:cNvPr id="13" name="TextBox 13"/>
            <p:cNvSpPr txBox="1"/>
            <p:nvPr/>
          </p:nvSpPr>
          <p:spPr>
            <a:xfrm>
              <a:off x="0" y="-9525"/>
              <a:ext cx="20726400" cy="2366053"/>
            </a:xfrm>
            <a:prstGeom prst="rect">
              <a:avLst/>
            </a:prstGeom>
          </p:spPr>
          <p:txBody>
            <a:bodyPr lIns="0" tIns="0" rIns="0" bIns="0" rtlCol="0" anchor="ctr"/>
            <a:lstStyle/>
            <a:p>
              <a:pPr algn="ctr">
                <a:lnSpc>
                  <a:spcPts val="6000"/>
                </a:lnSpc>
              </a:pPr>
              <a:r>
                <a:rPr lang="en-US" sz="5000" b="1">
                  <a:solidFill>
                    <a:srgbClr val="FFFFFF"/>
                  </a:solidFill>
                  <a:latin typeface="Garamond Bold"/>
                  <a:ea typeface="Garamond Bold"/>
                  <a:cs typeface="Garamond Bold"/>
                  <a:sym typeface="Garamond Bold"/>
                </a:rPr>
                <a:t>METHODOLOGY &amp; PROCESS FOR IMPLEMENTATION</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87928" y="390103"/>
            <a:ext cx="933831" cy="1277208"/>
            <a:chOff x="0" y="0"/>
            <a:chExt cx="1245108" cy="1702943"/>
          </a:xfrm>
        </p:grpSpPr>
        <p:sp>
          <p:nvSpPr>
            <p:cNvPr id="3" name="Freeform 3"/>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4" name="Group 4"/>
          <p:cNvGrpSpPr/>
          <p:nvPr/>
        </p:nvGrpSpPr>
        <p:grpSpPr>
          <a:xfrm>
            <a:off x="15895675" y="390103"/>
            <a:ext cx="2392299" cy="1277208"/>
            <a:chOff x="0" y="0"/>
            <a:chExt cx="3189732" cy="1702943"/>
          </a:xfrm>
        </p:grpSpPr>
        <p:sp>
          <p:nvSpPr>
            <p:cNvPr id="5" name="Freeform 5"/>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3"/>
              <a:stretch>
                <a:fillRect t="-61601" b="-61601"/>
              </a:stretch>
            </a:blipFill>
          </p:spPr>
        </p:sp>
      </p:grpSp>
      <p:sp>
        <p:nvSpPr>
          <p:cNvPr id="6" name="TextBox 6"/>
          <p:cNvSpPr txBox="1"/>
          <p:nvPr/>
        </p:nvSpPr>
        <p:spPr>
          <a:xfrm>
            <a:off x="1855337" y="762005"/>
            <a:ext cx="13806760" cy="3800413"/>
          </a:xfrm>
          <a:prstGeom prst="rect">
            <a:avLst/>
          </a:prstGeom>
        </p:spPr>
        <p:txBody>
          <a:bodyPr lIns="0" tIns="0" rIns="0" bIns="0" rtlCol="0" anchor="t">
            <a:spAutoFit/>
          </a:bodyPr>
          <a:lstStyle/>
          <a:p>
            <a:pPr algn="l">
              <a:lnSpc>
                <a:spcPts val="6000"/>
              </a:lnSpc>
            </a:pPr>
            <a:r>
              <a:rPr lang="en-US" sz="5000" b="1">
                <a:solidFill>
                  <a:srgbClr val="FFFFFF"/>
                </a:solidFill>
                <a:latin typeface="Garamond Bold"/>
                <a:ea typeface="Garamond Bold"/>
                <a:cs typeface="Garamond Bold"/>
                <a:sym typeface="Garamond Bold"/>
              </a:rPr>
              <a:t>Potential Impact</a:t>
            </a:r>
          </a:p>
          <a:p>
            <a:pPr algn="l">
              <a:lnSpc>
                <a:spcPts val="2900"/>
              </a:lnSpc>
            </a:pPr>
            <a:endParaRPr lang="en-US" sz="5000" b="1">
              <a:solidFill>
                <a:srgbClr val="FFFFFF"/>
              </a:solidFill>
              <a:latin typeface="Garamond Bold"/>
              <a:ea typeface="Garamond Bold"/>
              <a:cs typeface="Garamond Bold"/>
              <a:sym typeface="Garamond Bold"/>
            </a:endParaRPr>
          </a:p>
          <a:p>
            <a:pPr marL="755651" lvl="1" indent="-377825" algn="l">
              <a:lnSpc>
                <a:spcPts val="4200"/>
              </a:lnSpc>
              <a:buAutoNum type="arabicPeriod"/>
            </a:pPr>
            <a:r>
              <a:rPr lang="en-US" sz="3500">
                <a:solidFill>
                  <a:srgbClr val="FFFFFF"/>
                </a:solidFill>
                <a:latin typeface="Garamond"/>
                <a:ea typeface="Garamond"/>
                <a:cs typeface="Garamond"/>
                <a:sym typeface="Garamond"/>
              </a:rPr>
              <a:t>Increases access to relevant internships for youth across India.</a:t>
            </a:r>
          </a:p>
          <a:p>
            <a:pPr marL="755651" lvl="1" indent="-377825" algn="l">
              <a:lnSpc>
                <a:spcPts val="4200"/>
              </a:lnSpc>
              <a:buAutoNum type="arabicPeriod"/>
            </a:pPr>
            <a:r>
              <a:rPr lang="en-US" sz="3500">
                <a:solidFill>
                  <a:srgbClr val="FFFFFF"/>
                </a:solidFill>
                <a:latin typeface="Garamond"/>
                <a:ea typeface="Garamond"/>
                <a:cs typeface="Garamond"/>
                <a:sym typeface="Garamond"/>
              </a:rPr>
              <a:t>Empowers first-generation learners with career opportunities.</a:t>
            </a:r>
          </a:p>
          <a:p>
            <a:pPr marL="755651" lvl="1" indent="-377825" algn="l">
              <a:lnSpc>
                <a:spcPts val="4200"/>
              </a:lnSpc>
              <a:buAutoNum type="arabicPeriod"/>
            </a:pPr>
            <a:r>
              <a:rPr lang="en-US" sz="3500">
                <a:solidFill>
                  <a:srgbClr val="FFFFFF"/>
                </a:solidFill>
                <a:latin typeface="Garamond"/>
                <a:ea typeface="Garamond"/>
                <a:cs typeface="Garamond"/>
                <a:sym typeface="Garamond"/>
              </a:rPr>
              <a:t>Reduces misaligned applications → improves selection chances.</a:t>
            </a:r>
          </a:p>
          <a:p>
            <a:pPr marL="755651" lvl="1" indent="-377825" algn="l">
              <a:lnSpc>
                <a:spcPts val="4200"/>
              </a:lnSpc>
              <a:buAutoNum type="arabicPeriod"/>
            </a:pPr>
            <a:r>
              <a:rPr lang="en-US" sz="3500">
                <a:solidFill>
                  <a:srgbClr val="FFFFFF"/>
                </a:solidFill>
                <a:latin typeface="Garamond"/>
                <a:ea typeface="Garamond"/>
                <a:cs typeface="Garamond"/>
                <a:sym typeface="Garamond"/>
              </a:rPr>
              <a:t>Promotes inclusive growth by reaching rural, tribal, and remote candidates.</a:t>
            </a:r>
          </a:p>
          <a:p>
            <a:pPr marL="755651" lvl="1" indent="-377825" algn="l">
              <a:lnSpc>
                <a:spcPts val="4200"/>
              </a:lnSpc>
              <a:buAutoNum type="arabicPeriod"/>
            </a:pPr>
            <a:r>
              <a:rPr lang="en-US" sz="3500">
                <a:solidFill>
                  <a:srgbClr val="FFFFFF"/>
                </a:solidFill>
                <a:latin typeface="Garamond"/>
                <a:ea typeface="Garamond"/>
                <a:cs typeface="Garamond"/>
                <a:sym typeface="Garamond"/>
              </a:rPr>
              <a:t>Strengthens the PM Internship Scheme as a national skill-building platform.</a:t>
            </a:r>
          </a:p>
        </p:txBody>
      </p:sp>
      <p:sp>
        <p:nvSpPr>
          <p:cNvPr id="7" name="TextBox 7"/>
          <p:cNvSpPr txBox="1"/>
          <p:nvPr/>
        </p:nvSpPr>
        <p:spPr>
          <a:xfrm>
            <a:off x="1855337" y="4919787"/>
            <a:ext cx="13188080" cy="4819546"/>
          </a:xfrm>
          <a:prstGeom prst="rect">
            <a:avLst/>
          </a:prstGeom>
        </p:spPr>
        <p:txBody>
          <a:bodyPr lIns="0" tIns="0" rIns="0" bIns="0" rtlCol="0" anchor="t">
            <a:spAutoFit/>
          </a:bodyPr>
          <a:lstStyle/>
          <a:p>
            <a:pPr algn="l">
              <a:lnSpc>
                <a:spcPts val="6000"/>
              </a:lnSpc>
            </a:pPr>
            <a:r>
              <a:rPr lang="en-US" sz="5000" b="1">
                <a:solidFill>
                  <a:srgbClr val="FFFFFF"/>
                </a:solidFill>
                <a:latin typeface="Garamond Bold"/>
                <a:ea typeface="Garamond Bold"/>
                <a:cs typeface="Garamond Bold"/>
                <a:sym typeface="Garamond Bold"/>
              </a:rPr>
              <a:t>Benefits </a:t>
            </a:r>
          </a:p>
          <a:p>
            <a:pPr algn="l">
              <a:lnSpc>
                <a:spcPts val="2499"/>
              </a:lnSpc>
            </a:pPr>
            <a:endParaRPr lang="en-US" sz="5000" b="1">
              <a:solidFill>
                <a:srgbClr val="FFFFFF"/>
              </a:solidFill>
              <a:latin typeface="Garamond Bold"/>
              <a:ea typeface="Garamond Bold"/>
              <a:cs typeface="Garamond Bold"/>
              <a:sym typeface="Garamond Bold"/>
            </a:endParaRPr>
          </a:p>
          <a:p>
            <a:pPr marL="755651" lvl="1" indent="-377825" algn="l">
              <a:lnSpc>
                <a:spcPts val="4200"/>
              </a:lnSpc>
              <a:buAutoNum type="arabicPeriod"/>
            </a:pPr>
            <a:r>
              <a:rPr lang="en-US" sz="3500">
                <a:solidFill>
                  <a:srgbClr val="FFFFFF"/>
                </a:solidFill>
                <a:latin typeface="Garamond"/>
                <a:ea typeface="Garamond"/>
                <a:cs typeface="Garamond"/>
                <a:sym typeface="Garamond"/>
              </a:rPr>
              <a:t>For Students: Saves time, reduces confusion, improves match quality.</a:t>
            </a:r>
          </a:p>
          <a:p>
            <a:pPr marL="755651" lvl="1" indent="-377825" algn="l">
              <a:lnSpc>
                <a:spcPts val="4200"/>
              </a:lnSpc>
              <a:buAutoNum type="arabicPeriod"/>
            </a:pPr>
            <a:r>
              <a:rPr lang="en-US" sz="3500">
                <a:solidFill>
                  <a:srgbClr val="FFFFFF"/>
                </a:solidFill>
                <a:latin typeface="Garamond"/>
                <a:ea typeface="Garamond"/>
                <a:cs typeface="Garamond"/>
                <a:sym typeface="Garamond"/>
              </a:rPr>
              <a:t>For Government: Better utilization of internship opportunities, higher success rate of the scheme.</a:t>
            </a:r>
          </a:p>
          <a:p>
            <a:pPr marL="755651" lvl="1" indent="-377825" algn="l">
              <a:lnSpc>
                <a:spcPts val="4200"/>
              </a:lnSpc>
              <a:buAutoNum type="arabicPeriod"/>
            </a:pPr>
            <a:r>
              <a:rPr lang="en-US" sz="3500">
                <a:solidFill>
                  <a:srgbClr val="FFFFFF"/>
                </a:solidFill>
                <a:latin typeface="Garamond"/>
                <a:ea typeface="Garamond"/>
                <a:cs typeface="Garamond"/>
                <a:sym typeface="Garamond"/>
              </a:rPr>
              <a:t>For Organizations: Get candidates who are more aligned with their requirements.</a:t>
            </a:r>
          </a:p>
          <a:p>
            <a:pPr marL="755651" lvl="1" indent="-377825" algn="l">
              <a:lnSpc>
                <a:spcPts val="4200"/>
              </a:lnSpc>
              <a:buAutoNum type="arabicPeriod"/>
            </a:pPr>
            <a:r>
              <a:rPr lang="en-US" sz="3500">
                <a:solidFill>
                  <a:srgbClr val="FFFFFF"/>
                </a:solidFill>
                <a:latin typeface="Garamond"/>
                <a:ea typeface="Garamond"/>
                <a:cs typeface="Garamond"/>
                <a:sym typeface="Garamond"/>
              </a:rPr>
              <a:t>For Society: Promotes equal opportunities, digital empowerment, and workforce readiness.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87928" y="390103"/>
            <a:ext cx="933831" cy="1277208"/>
            <a:chOff x="0" y="0"/>
            <a:chExt cx="1245108" cy="1702943"/>
          </a:xfrm>
        </p:grpSpPr>
        <p:sp>
          <p:nvSpPr>
            <p:cNvPr id="3" name="Freeform 3"/>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4" name="Group 4"/>
          <p:cNvGrpSpPr/>
          <p:nvPr/>
        </p:nvGrpSpPr>
        <p:grpSpPr>
          <a:xfrm>
            <a:off x="-3986591" y="6993255"/>
            <a:ext cx="9149906" cy="6088856"/>
            <a:chOff x="0" y="0"/>
            <a:chExt cx="12199874" cy="8118475"/>
          </a:xfrm>
        </p:grpSpPr>
        <p:sp>
          <p:nvSpPr>
            <p:cNvPr id="5" name="Freeform 5"/>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6" name="Group 6"/>
          <p:cNvGrpSpPr/>
          <p:nvPr/>
        </p:nvGrpSpPr>
        <p:grpSpPr>
          <a:xfrm>
            <a:off x="15895675" y="390103"/>
            <a:ext cx="2392299" cy="1277208"/>
            <a:chOff x="0" y="0"/>
            <a:chExt cx="3189732" cy="1702943"/>
          </a:xfrm>
        </p:grpSpPr>
        <p:sp>
          <p:nvSpPr>
            <p:cNvPr id="7" name="Freeform 7"/>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grpSp>
        <p:nvGrpSpPr>
          <p:cNvPr id="8" name="Group 8"/>
          <p:cNvGrpSpPr/>
          <p:nvPr/>
        </p:nvGrpSpPr>
        <p:grpSpPr>
          <a:xfrm>
            <a:off x="10689142" y="2788815"/>
            <a:ext cx="9149906" cy="6088856"/>
            <a:chOff x="0" y="0"/>
            <a:chExt cx="12199874"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1371600" y="3937046"/>
            <a:ext cx="15544800" cy="2412909"/>
            <a:chOff x="0" y="0"/>
            <a:chExt cx="20726400" cy="3217212"/>
          </a:xfrm>
        </p:grpSpPr>
        <p:sp>
          <p:nvSpPr>
            <p:cNvPr id="11" name="Freeform 11"/>
            <p:cNvSpPr/>
            <p:nvPr/>
          </p:nvSpPr>
          <p:spPr>
            <a:xfrm>
              <a:off x="0" y="0"/>
              <a:ext cx="20726400" cy="3217212"/>
            </a:xfrm>
            <a:custGeom>
              <a:avLst/>
              <a:gdLst/>
              <a:ahLst/>
              <a:cxnLst/>
              <a:rect l="l" t="t" r="r" b="b"/>
              <a:pathLst>
                <a:path w="20726400" h="3217212">
                  <a:moveTo>
                    <a:pt x="0" y="0"/>
                  </a:moveTo>
                  <a:lnTo>
                    <a:pt x="20726400" y="0"/>
                  </a:lnTo>
                  <a:lnTo>
                    <a:pt x="20726400" y="3217212"/>
                  </a:lnTo>
                  <a:lnTo>
                    <a:pt x="0" y="3217212"/>
                  </a:lnTo>
                  <a:close/>
                </a:path>
              </a:pathLst>
            </a:custGeom>
            <a:solidFill>
              <a:srgbClr val="000000">
                <a:alpha val="0"/>
              </a:srgbClr>
            </a:solidFill>
          </p:spPr>
        </p:sp>
        <p:sp>
          <p:nvSpPr>
            <p:cNvPr id="12" name="TextBox 12"/>
            <p:cNvSpPr txBox="1"/>
            <p:nvPr/>
          </p:nvSpPr>
          <p:spPr>
            <a:xfrm>
              <a:off x="0" y="-9525"/>
              <a:ext cx="20726400" cy="3226737"/>
            </a:xfrm>
            <a:prstGeom prst="rect">
              <a:avLst/>
            </a:prstGeom>
          </p:spPr>
          <p:txBody>
            <a:bodyPr lIns="0" tIns="0" rIns="0" bIns="0" rtlCol="0" anchor="ctr"/>
            <a:lstStyle/>
            <a:p>
              <a:pPr algn="ctr">
                <a:lnSpc>
                  <a:spcPts val="14400"/>
                </a:lnSpc>
              </a:pPr>
              <a:r>
                <a:rPr lang="en-US" sz="12000" b="1">
                  <a:solidFill>
                    <a:srgbClr val="FFFFFF"/>
                  </a:solidFill>
                  <a:latin typeface="Garamond Bold"/>
                  <a:ea typeface="Garamond Bold"/>
                  <a:cs typeface="Garamond Bold"/>
                  <a:sym typeface="Garamond Bold"/>
                </a:rPr>
                <a:t>Thank 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519914" y="-354435"/>
            <a:ext cx="15544800" cy="3143249"/>
            <a:chOff x="0" y="0"/>
            <a:chExt cx="20726400" cy="4190999"/>
          </a:xfrm>
        </p:grpSpPr>
        <p:sp>
          <p:nvSpPr>
            <p:cNvPr id="3" name="Freeform 3"/>
            <p:cNvSpPr/>
            <p:nvPr/>
          </p:nvSpPr>
          <p:spPr>
            <a:xfrm>
              <a:off x="0" y="0"/>
              <a:ext cx="20726400" cy="4190999"/>
            </a:xfrm>
            <a:custGeom>
              <a:avLst/>
              <a:gdLst/>
              <a:ahLst/>
              <a:cxnLst/>
              <a:rect l="l" t="t" r="r" b="b"/>
              <a:pathLst>
                <a:path w="20726400" h="4190999">
                  <a:moveTo>
                    <a:pt x="0" y="0"/>
                  </a:moveTo>
                  <a:lnTo>
                    <a:pt x="20726400" y="0"/>
                  </a:lnTo>
                  <a:lnTo>
                    <a:pt x="20726400" y="4190999"/>
                  </a:lnTo>
                  <a:lnTo>
                    <a:pt x="0" y="4190999"/>
                  </a:lnTo>
                  <a:close/>
                </a:path>
              </a:pathLst>
            </a:custGeom>
            <a:solidFill>
              <a:srgbClr val="000000">
                <a:alpha val="0"/>
              </a:srgbClr>
            </a:solidFill>
          </p:spPr>
        </p:sp>
        <p:sp>
          <p:nvSpPr>
            <p:cNvPr id="4" name="TextBox 4"/>
            <p:cNvSpPr txBox="1"/>
            <p:nvPr/>
          </p:nvSpPr>
          <p:spPr>
            <a:xfrm>
              <a:off x="0" y="-19050"/>
              <a:ext cx="20726400" cy="4210049"/>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CODE VERSE HACKATHON 2025</a:t>
              </a:r>
            </a:p>
          </p:txBody>
        </p:sp>
      </p:grpSp>
      <p:grpSp>
        <p:nvGrpSpPr>
          <p:cNvPr id="5" name="Group 5"/>
          <p:cNvGrpSpPr/>
          <p:nvPr/>
        </p:nvGrpSpPr>
        <p:grpSpPr>
          <a:xfrm>
            <a:off x="16063138" y="390103"/>
            <a:ext cx="2392299" cy="1287267"/>
            <a:chOff x="0" y="0"/>
            <a:chExt cx="3189732" cy="1716355"/>
          </a:xfrm>
        </p:grpSpPr>
        <p:sp>
          <p:nvSpPr>
            <p:cNvPr id="6" name="Freeform 6"/>
            <p:cNvSpPr/>
            <p:nvPr/>
          </p:nvSpPr>
          <p:spPr>
            <a:xfrm>
              <a:off x="0" y="0"/>
              <a:ext cx="3189732" cy="1716405"/>
            </a:xfrm>
            <a:custGeom>
              <a:avLst/>
              <a:gdLst/>
              <a:ahLst/>
              <a:cxnLst/>
              <a:rect l="l" t="t" r="r" b="b"/>
              <a:pathLst>
                <a:path w="3189732" h="1716405">
                  <a:moveTo>
                    <a:pt x="0" y="0"/>
                  </a:moveTo>
                  <a:lnTo>
                    <a:pt x="3189732" y="0"/>
                  </a:lnTo>
                  <a:lnTo>
                    <a:pt x="3189732" y="1716405"/>
                  </a:lnTo>
                  <a:lnTo>
                    <a:pt x="0" y="1716405"/>
                  </a:lnTo>
                  <a:lnTo>
                    <a:pt x="0" y="0"/>
                  </a:lnTo>
                  <a:close/>
                </a:path>
              </a:pathLst>
            </a:custGeom>
            <a:blipFill>
              <a:blip r:embed="rId2"/>
              <a:stretch>
                <a:fillRect t="-60727" b="-60724"/>
              </a:stretch>
            </a:blipFill>
          </p:spPr>
        </p:sp>
      </p:grpSp>
      <p:grpSp>
        <p:nvGrpSpPr>
          <p:cNvPr id="7" name="Group 7"/>
          <p:cNvGrpSpPr/>
          <p:nvPr/>
        </p:nvGrpSpPr>
        <p:grpSpPr>
          <a:xfrm>
            <a:off x="561781" y="390103"/>
            <a:ext cx="933831" cy="1277208"/>
            <a:chOff x="0" y="0"/>
            <a:chExt cx="1245108" cy="1702943"/>
          </a:xfrm>
        </p:grpSpPr>
        <p:sp>
          <p:nvSpPr>
            <p:cNvPr id="8" name="Freeform 8"/>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3"/>
              <a:stretch>
                <a:fillRect l="-38" r="-38"/>
              </a:stretch>
            </a:blipFill>
          </p:spPr>
        </p:sp>
      </p:grpSp>
      <p:sp>
        <p:nvSpPr>
          <p:cNvPr id="9" name="TextBox 9"/>
          <p:cNvSpPr txBox="1"/>
          <p:nvPr/>
        </p:nvSpPr>
        <p:spPr>
          <a:xfrm>
            <a:off x="817604" y="2331615"/>
            <a:ext cx="16036014" cy="5895975"/>
          </a:xfrm>
          <a:prstGeom prst="rect">
            <a:avLst/>
          </a:prstGeom>
        </p:spPr>
        <p:txBody>
          <a:bodyPr lIns="0" tIns="0" rIns="0" bIns="0" rtlCol="0" anchor="t">
            <a:spAutoFit/>
          </a:bodyPr>
          <a:lstStyle/>
          <a:p>
            <a:pPr algn="l">
              <a:lnSpc>
                <a:spcPts val="9599"/>
              </a:lnSpc>
            </a:pPr>
            <a:r>
              <a:rPr lang="en-US" sz="3999" b="1" spc="-27">
                <a:solidFill>
                  <a:srgbClr val="FFFFFF"/>
                </a:solidFill>
                <a:latin typeface="Garamond Bold"/>
                <a:ea typeface="Garamond Bold"/>
                <a:cs typeface="Garamond Bold"/>
                <a:sym typeface="Garamond Bold"/>
              </a:rPr>
              <a:t>Problem Statement Title :- Al-Based Internship Recommendation Engine              .                                              for PM Internship Scheme </a:t>
            </a:r>
          </a:p>
          <a:p>
            <a:pPr algn="just">
              <a:lnSpc>
                <a:spcPts val="9599"/>
              </a:lnSpc>
            </a:pPr>
            <a:r>
              <a:rPr lang="en-US" sz="3999" b="1" spc="-27">
                <a:solidFill>
                  <a:srgbClr val="FFFFFF"/>
                </a:solidFill>
                <a:latin typeface="Garamond Bold"/>
                <a:ea typeface="Garamond Bold"/>
                <a:cs typeface="Garamond Bold"/>
                <a:sym typeface="Garamond Bold"/>
              </a:rPr>
              <a:t>Team Name :- Quantum</a:t>
            </a:r>
          </a:p>
          <a:p>
            <a:pPr algn="just">
              <a:lnSpc>
                <a:spcPts val="9599"/>
              </a:lnSpc>
            </a:pPr>
            <a:r>
              <a:rPr lang="en-US" sz="3999" b="1" spc="-27">
                <a:solidFill>
                  <a:srgbClr val="FFFFFF"/>
                </a:solidFill>
                <a:latin typeface="Garamond Bold"/>
                <a:ea typeface="Garamond Bold"/>
                <a:cs typeface="Garamond Bold"/>
                <a:sym typeface="Garamond Bold"/>
              </a:rPr>
              <a:t>Team Members :- Bhavikesh, Harshal, Chaitanya, Apurva</a:t>
            </a:r>
          </a:p>
          <a:p>
            <a:pPr algn="just">
              <a:lnSpc>
                <a:spcPts val="9599"/>
              </a:lnSpc>
            </a:pPr>
            <a:r>
              <a:rPr lang="en-US" sz="3999" b="1" spc="-27">
                <a:solidFill>
                  <a:srgbClr val="FFFFFF"/>
                </a:solidFill>
                <a:latin typeface="Garamond Bold"/>
                <a:ea typeface="Garamond Bold"/>
                <a:cs typeface="Garamond Bold"/>
                <a:sym typeface="Garamond Bold"/>
              </a:rPr>
              <a:t>Idea Title :- SmartMatch</a:t>
            </a:r>
          </a:p>
        </p:txBody>
      </p:sp>
      <p:grpSp>
        <p:nvGrpSpPr>
          <p:cNvPr id="10" name="Group 10"/>
          <p:cNvGrpSpPr/>
          <p:nvPr/>
        </p:nvGrpSpPr>
        <p:grpSpPr>
          <a:xfrm>
            <a:off x="-3986591" y="6993255"/>
            <a:ext cx="9149906" cy="6088856"/>
            <a:chOff x="0" y="0"/>
            <a:chExt cx="12199874"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4">
                <a:alphaModFix amt="46000"/>
              </a:blip>
              <a:stretch>
                <a:fillRect/>
              </a:stretch>
            </a:blipFill>
          </p:spPr>
        </p:sp>
      </p:grpSp>
      <p:grpSp>
        <p:nvGrpSpPr>
          <p:cNvPr id="12" name="Group 12"/>
          <p:cNvGrpSpPr/>
          <p:nvPr/>
        </p:nvGrpSpPr>
        <p:grpSpPr>
          <a:xfrm>
            <a:off x="10679617" y="2788815"/>
            <a:ext cx="9149906" cy="6088856"/>
            <a:chOff x="0" y="0"/>
            <a:chExt cx="12199874" cy="8118475"/>
          </a:xfrm>
        </p:grpSpPr>
        <p:sp>
          <p:nvSpPr>
            <p:cNvPr id="13" name="Freeform 13"/>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4">
                <a:alphaModFix amt="46000"/>
              </a:blip>
              <a:stretch>
                <a:fillRect/>
              </a:stretch>
            </a:blipFill>
          </p:spPr>
        </p:sp>
      </p:grpSp>
      <p:sp>
        <p:nvSpPr>
          <p:cNvPr id="14" name="Freeform 14"/>
          <p:cNvSpPr/>
          <p:nvPr/>
        </p:nvSpPr>
        <p:spPr>
          <a:xfrm>
            <a:off x="817604" y="4437888"/>
            <a:ext cx="422192" cy="471862"/>
          </a:xfrm>
          <a:custGeom>
            <a:avLst/>
            <a:gdLst/>
            <a:ahLst/>
            <a:cxnLst/>
            <a:rect l="l" t="t" r="r" b="b"/>
            <a:pathLst>
              <a:path w="422192" h="471862">
                <a:moveTo>
                  <a:pt x="0" y="0"/>
                </a:moveTo>
                <a:lnTo>
                  <a:pt x="422192" y="0"/>
                </a:lnTo>
                <a:lnTo>
                  <a:pt x="422192" y="471862"/>
                </a:lnTo>
                <a:lnTo>
                  <a:pt x="0" y="471862"/>
                </a:lnTo>
                <a:lnTo>
                  <a:pt x="0" y="0"/>
                </a:lnTo>
                <a:close/>
              </a:path>
            </a:pathLst>
          </a:custGeom>
          <a:blipFill>
            <a:blip r:embed="rId5"/>
            <a:stretch>
              <a:fillRect/>
            </a:stretch>
          </a:blipFill>
        </p:spPr>
      </p:sp>
      <p:sp>
        <p:nvSpPr>
          <p:cNvPr id="15" name="Freeform 15"/>
          <p:cNvSpPr/>
          <p:nvPr/>
        </p:nvSpPr>
        <p:spPr>
          <a:xfrm>
            <a:off x="11926633" y="7139515"/>
            <a:ext cx="6408992" cy="3609662"/>
          </a:xfrm>
          <a:custGeom>
            <a:avLst/>
            <a:gdLst/>
            <a:ahLst/>
            <a:cxnLst/>
            <a:rect l="l" t="t" r="r" b="b"/>
            <a:pathLst>
              <a:path w="6408992" h="3609662">
                <a:moveTo>
                  <a:pt x="0" y="0"/>
                </a:moveTo>
                <a:lnTo>
                  <a:pt x="6408992" y="0"/>
                </a:lnTo>
                <a:lnTo>
                  <a:pt x="6408992" y="3609662"/>
                </a:lnTo>
                <a:lnTo>
                  <a:pt x="0" y="3609662"/>
                </a:lnTo>
                <a:lnTo>
                  <a:pt x="0" y="0"/>
                </a:lnTo>
                <a:close/>
              </a:path>
            </a:pathLst>
          </a:custGeom>
          <a:blipFill>
            <a:blip r:embed="rId6">
              <a:alphaModFix amt="59000"/>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371600" y="460856"/>
            <a:ext cx="15544800" cy="1206454"/>
            <a:chOff x="0" y="0"/>
            <a:chExt cx="20726400" cy="1608606"/>
          </a:xfrm>
        </p:grpSpPr>
        <p:sp>
          <p:nvSpPr>
            <p:cNvPr id="3" name="Freeform 3"/>
            <p:cNvSpPr/>
            <p:nvPr/>
          </p:nvSpPr>
          <p:spPr>
            <a:xfrm>
              <a:off x="0" y="0"/>
              <a:ext cx="20726400" cy="1608606"/>
            </a:xfrm>
            <a:custGeom>
              <a:avLst/>
              <a:gdLst/>
              <a:ahLst/>
              <a:cxnLst/>
              <a:rect l="l" t="t" r="r" b="b"/>
              <a:pathLst>
                <a:path w="20726400" h="1608606">
                  <a:moveTo>
                    <a:pt x="0" y="0"/>
                  </a:moveTo>
                  <a:lnTo>
                    <a:pt x="20726400" y="0"/>
                  </a:lnTo>
                  <a:lnTo>
                    <a:pt x="20726400" y="1608606"/>
                  </a:lnTo>
                  <a:lnTo>
                    <a:pt x="0" y="1608606"/>
                  </a:lnTo>
                  <a:close/>
                </a:path>
              </a:pathLst>
            </a:custGeom>
            <a:solidFill>
              <a:srgbClr val="000000">
                <a:alpha val="0"/>
              </a:srgbClr>
            </a:solidFill>
          </p:spPr>
        </p:sp>
        <p:sp>
          <p:nvSpPr>
            <p:cNvPr id="4" name="TextBox 4"/>
            <p:cNvSpPr txBox="1"/>
            <p:nvPr/>
          </p:nvSpPr>
          <p:spPr>
            <a:xfrm>
              <a:off x="0" y="-19050"/>
              <a:ext cx="20726400" cy="1627656"/>
            </a:xfrm>
            <a:prstGeom prst="rect">
              <a:avLst/>
            </a:prstGeom>
          </p:spPr>
          <p:txBody>
            <a:bodyPr lIns="0" tIns="0" rIns="0" bIns="0" rtlCol="0" anchor="ctr"/>
            <a:lstStyle/>
            <a:p>
              <a:pPr algn="ctr">
                <a:lnSpc>
                  <a:spcPts val="7200"/>
                </a:lnSpc>
              </a:pPr>
              <a:r>
                <a:rPr lang="en-US" sz="6000" b="1">
                  <a:solidFill>
                    <a:srgbClr val="FFFFFF"/>
                  </a:solidFill>
                  <a:latin typeface="Garamond Bold"/>
                  <a:ea typeface="Garamond Bold"/>
                  <a:cs typeface="Garamond Bold"/>
                  <a:sym typeface="Garamond Bold"/>
                </a:rPr>
                <a:t>SmartMatch</a:t>
              </a:r>
            </a:p>
          </p:txBody>
        </p:sp>
      </p:grpSp>
      <p:sp>
        <p:nvSpPr>
          <p:cNvPr id="5" name="TextBox 5"/>
          <p:cNvSpPr txBox="1"/>
          <p:nvPr/>
        </p:nvSpPr>
        <p:spPr>
          <a:xfrm>
            <a:off x="1371600" y="2778340"/>
            <a:ext cx="15544800" cy="5534383"/>
          </a:xfrm>
          <a:prstGeom prst="rect">
            <a:avLst/>
          </a:prstGeom>
        </p:spPr>
        <p:txBody>
          <a:bodyPr lIns="0" tIns="0" rIns="0" bIns="0" rtlCol="0" anchor="t">
            <a:spAutoFit/>
          </a:bodyPr>
          <a:lstStyle/>
          <a:p>
            <a:pPr algn="l">
              <a:lnSpc>
                <a:spcPts val="5595"/>
              </a:lnSpc>
            </a:pPr>
            <a:r>
              <a:rPr lang="en-US" sz="3999" b="1">
                <a:solidFill>
                  <a:srgbClr val="FFFFFF"/>
                </a:solidFill>
                <a:latin typeface="Garamond Bold"/>
                <a:ea typeface="Garamond Bold"/>
                <a:cs typeface="Garamond Bold"/>
                <a:sym typeface="Garamond Bold"/>
              </a:rPr>
              <a:t>What is the problem?</a:t>
            </a:r>
          </a:p>
          <a:p>
            <a:pPr algn="l">
              <a:lnSpc>
                <a:spcPts val="4057"/>
              </a:lnSpc>
            </a:pPr>
            <a:endParaRPr lang="en-US" sz="3999" b="1">
              <a:solidFill>
                <a:srgbClr val="FFFFFF"/>
              </a:solidFill>
              <a:latin typeface="Garamond Bold"/>
              <a:ea typeface="Garamond Bold"/>
              <a:cs typeface="Garamond Bold"/>
              <a:sym typeface="Garamond Bold"/>
            </a:endParaRPr>
          </a:p>
          <a:p>
            <a:pPr algn="l">
              <a:lnSpc>
                <a:spcPts val="4896"/>
              </a:lnSpc>
            </a:pPr>
            <a:r>
              <a:rPr lang="en-US" sz="3500">
                <a:solidFill>
                  <a:srgbClr val="FFFFFF"/>
                </a:solidFill>
                <a:latin typeface="Garamond"/>
                <a:ea typeface="Garamond"/>
                <a:cs typeface="Garamond"/>
                <a:sym typeface="Garamond"/>
              </a:rPr>
              <a:t>Many students applying to the PM Internship Scheme—especially from rural and underserved areas—struggle to find internships that match their skills or interests. With limited digital literacy and hundreds of listings, they often apply randomly or miss out entirely.</a:t>
            </a:r>
          </a:p>
          <a:p>
            <a:pPr algn="l">
              <a:lnSpc>
                <a:spcPts val="4896"/>
              </a:lnSpc>
            </a:pPr>
            <a:endParaRPr lang="en-US" sz="3500">
              <a:solidFill>
                <a:srgbClr val="FFFFFF"/>
              </a:solidFill>
              <a:latin typeface="Garamond"/>
              <a:ea typeface="Garamond"/>
              <a:cs typeface="Garamond"/>
              <a:sym typeface="Garamond"/>
            </a:endParaRPr>
          </a:p>
          <a:p>
            <a:pPr algn="l">
              <a:lnSpc>
                <a:spcPts val="4899"/>
              </a:lnSpc>
            </a:pPr>
            <a:r>
              <a:rPr lang="en-US" sz="3500">
                <a:solidFill>
                  <a:srgbClr val="FFFFFF"/>
                </a:solidFill>
                <a:latin typeface="Garamond"/>
                <a:ea typeface="Garamond"/>
                <a:cs typeface="Garamond"/>
                <a:sym typeface="Garamond"/>
              </a:rPr>
              <a:t>We aim to solve this by building a simple, AI-powered tool that guides each student to the 3–5 most relevant internships based on their profile.</a:t>
            </a:r>
          </a:p>
        </p:txBody>
      </p:sp>
      <p:grpSp>
        <p:nvGrpSpPr>
          <p:cNvPr id="6" name="Group 6"/>
          <p:cNvGrpSpPr/>
          <p:nvPr/>
        </p:nvGrpSpPr>
        <p:grpSpPr>
          <a:xfrm>
            <a:off x="687928" y="390103"/>
            <a:ext cx="933831" cy="1277208"/>
            <a:chOff x="0" y="0"/>
            <a:chExt cx="1245108" cy="1702943"/>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8" name="Group 8"/>
          <p:cNvGrpSpPr/>
          <p:nvPr/>
        </p:nvGrpSpPr>
        <p:grpSpPr>
          <a:xfrm>
            <a:off x="10689142" y="2788815"/>
            <a:ext cx="9149906" cy="6088856"/>
            <a:chOff x="0" y="0"/>
            <a:chExt cx="12199874"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3986591" y="6993255"/>
            <a:ext cx="9149906" cy="6088856"/>
            <a:chOff x="0" y="0"/>
            <a:chExt cx="12199874"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2" name="Group 12"/>
          <p:cNvGrpSpPr/>
          <p:nvPr/>
        </p:nvGrpSpPr>
        <p:grpSpPr>
          <a:xfrm>
            <a:off x="15895675" y="390103"/>
            <a:ext cx="2392299" cy="1277208"/>
            <a:chOff x="0" y="0"/>
            <a:chExt cx="3189732" cy="1702943"/>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547024" y="460856"/>
            <a:ext cx="15544800" cy="1206454"/>
            <a:chOff x="0" y="0"/>
            <a:chExt cx="20726400" cy="1608606"/>
          </a:xfrm>
        </p:grpSpPr>
        <p:sp>
          <p:nvSpPr>
            <p:cNvPr id="3" name="Freeform 3"/>
            <p:cNvSpPr/>
            <p:nvPr/>
          </p:nvSpPr>
          <p:spPr>
            <a:xfrm>
              <a:off x="0" y="0"/>
              <a:ext cx="20726400" cy="1608606"/>
            </a:xfrm>
            <a:custGeom>
              <a:avLst/>
              <a:gdLst/>
              <a:ahLst/>
              <a:cxnLst/>
              <a:rect l="l" t="t" r="r" b="b"/>
              <a:pathLst>
                <a:path w="20726400" h="1608606">
                  <a:moveTo>
                    <a:pt x="0" y="0"/>
                  </a:moveTo>
                  <a:lnTo>
                    <a:pt x="20726400" y="0"/>
                  </a:lnTo>
                  <a:lnTo>
                    <a:pt x="20726400" y="1608606"/>
                  </a:lnTo>
                  <a:lnTo>
                    <a:pt x="0" y="1608606"/>
                  </a:lnTo>
                  <a:close/>
                </a:path>
              </a:pathLst>
            </a:custGeom>
            <a:solidFill>
              <a:srgbClr val="000000">
                <a:alpha val="0"/>
              </a:srgbClr>
            </a:solidFill>
          </p:spPr>
        </p:sp>
        <p:sp>
          <p:nvSpPr>
            <p:cNvPr id="4" name="TextBox 4"/>
            <p:cNvSpPr txBox="1"/>
            <p:nvPr/>
          </p:nvSpPr>
          <p:spPr>
            <a:xfrm>
              <a:off x="0" y="-9525"/>
              <a:ext cx="20726400" cy="1618131"/>
            </a:xfrm>
            <a:prstGeom prst="rect">
              <a:avLst/>
            </a:prstGeom>
          </p:spPr>
          <p:txBody>
            <a:bodyPr lIns="0" tIns="0" rIns="0" bIns="0" rtlCol="0" anchor="ctr"/>
            <a:lstStyle/>
            <a:p>
              <a:pPr algn="ctr">
                <a:lnSpc>
                  <a:spcPts val="6000"/>
                </a:lnSpc>
              </a:pPr>
              <a:r>
                <a:rPr lang="en-US" sz="5000" b="1">
                  <a:solidFill>
                    <a:srgbClr val="FFFFFF"/>
                  </a:solidFill>
                  <a:latin typeface="Garamond Bold"/>
                  <a:ea typeface="Garamond Bold"/>
                  <a:cs typeface="Garamond Bold"/>
                  <a:sym typeface="Garamond Bold"/>
                </a:rPr>
                <a:t>What do we propose?</a:t>
              </a:r>
            </a:p>
          </p:txBody>
        </p:sp>
      </p:grpSp>
      <p:sp>
        <p:nvSpPr>
          <p:cNvPr id="5" name="TextBox 5"/>
          <p:cNvSpPr txBox="1"/>
          <p:nvPr/>
        </p:nvSpPr>
        <p:spPr>
          <a:xfrm>
            <a:off x="1547024" y="1941712"/>
            <a:ext cx="15352229" cy="6305564"/>
          </a:xfrm>
          <a:prstGeom prst="rect">
            <a:avLst/>
          </a:prstGeom>
        </p:spPr>
        <p:txBody>
          <a:bodyPr lIns="0" tIns="0" rIns="0" bIns="0" rtlCol="0" anchor="t">
            <a:spAutoFit/>
          </a:bodyPr>
          <a:lstStyle/>
          <a:p>
            <a:pPr algn="l">
              <a:lnSpc>
                <a:spcPts val="4896"/>
              </a:lnSpc>
            </a:pPr>
            <a:endParaRPr/>
          </a:p>
          <a:p>
            <a:pPr algn="l">
              <a:lnSpc>
                <a:spcPts val="4896"/>
              </a:lnSpc>
            </a:pPr>
            <a:r>
              <a:rPr lang="en-US" sz="3500">
                <a:solidFill>
                  <a:srgbClr val="FFFFFF"/>
                </a:solidFill>
                <a:latin typeface="Garamond"/>
                <a:ea typeface="Garamond"/>
                <a:cs typeface="Garamond"/>
                <a:sym typeface="Garamond"/>
              </a:rPr>
              <a:t>We developed a lightweight, rule-based recommendation engine that :</a:t>
            </a:r>
          </a:p>
          <a:p>
            <a:pPr algn="l">
              <a:lnSpc>
                <a:spcPts val="4896"/>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Collects basic inputs: education, skills, interests, and preferred location.</a:t>
            </a:r>
          </a:p>
          <a:p>
            <a:pPr algn="l">
              <a:lnSpc>
                <a:spcPts val="3500"/>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Calculates a “match score” for each internship using weighted logic.</a:t>
            </a:r>
          </a:p>
          <a:p>
            <a:pPr algn="l">
              <a:lnSpc>
                <a:spcPts val="3500"/>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Suggests top internships tailored to the user’s profile.</a:t>
            </a:r>
          </a:p>
          <a:p>
            <a:pPr algn="l">
              <a:lnSpc>
                <a:spcPts val="3500"/>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Works on mobile, supports regional languages, and is easy to use—even for first-time users.</a:t>
            </a:r>
          </a:p>
          <a:p>
            <a:pPr algn="l">
              <a:lnSpc>
                <a:spcPts val="3500"/>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No login, no complexity—just smart, relevant suggestions.</a:t>
            </a:r>
          </a:p>
        </p:txBody>
      </p:sp>
      <p:grpSp>
        <p:nvGrpSpPr>
          <p:cNvPr id="6" name="Group 6"/>
          <p:cNvGrpSpPr/>
          <p:nvPr/>
        </p:nvGrpSpPr>
        <p:grpSpPr>
          <a:xfrm>
            <a:off x="687928" y="390103"/>
            <a:ext cx="933831" cy="1277208"/>
            <a:chOff x="0" y="0"/>
            <a:chExt cx="1245108" cy="1702943"/>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8" name="Group 8"/>
          <p:cNvGrpSpPr/>
          <p:nvPr/>
        </p:nvGrpSpPr>
        <p:grpSpPr>
          <a:xfrm>
            <a:off x="10689142" y="2788815"/>
            <a:ext cx="9149906" cy="6088856"/>
            <a:chOff x="0" y="0"/>
            <a:chExt cx="12199874"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3986591" y="6993255"/>
            <a:ext cx="9149906" cy="6088856"/>
            <a:chOff x="0" y="0"/>
            <a:chExt cx="12199874"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2" name="Group 12"/>
          <p:cNvGrpSpPr/>
          <p:nvPr/>
        </p:nvGrpSpPr>
        <p:grpSpPr>
          <a:xfrm>
            <a:off x="15895675" y="390103"/>
            <a:ext cx="2392299" cy="1277208"/>
            <a:chOff x="0" y="0"/>
            <a:chExt cx="3189732" cy="1702943"/>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0" y="460856"/>
            <a:ext cx="15544800" cy="1206454"/>
            <a:chOff x="0" y="0"/>
            <a:chExt cx="20726400" cy="1608606"/>
          </a:xfrm>
        </p:grpSpPr>
        <p:sp>
          <p:nvSpPr>
            <p:cNvPr id="3" name="Freeform 3"/>
            <p:cNvSpPr/>
            <p:nvPr/>
          </p:nvSpPr>
          <p:spPr>
            <a:xfrm>
              <a:off x="0" y="0"/>
              <a:ext cx="20726400" cy="1608606"/>
            </a:xfrm>
            <a:custGeom>
              <a:avLst/>
              <a:gdLst/>
              <a:ahLst/>
              <a:cxnLst/>
              <a:rect l="l" t="t" r="r" b="b"/>
              <a:pathLst>
                <a:path w="20726400" h="1608606">
                  <a:moveTo>
                    <a:pt x="0" y="0"/>
                  </a:moveTo>
                  <a:lnTo>
                    <a:pt x="20726400" y="0"/>
                  </a:lnTo>
                  <a:lnTo>
                    <a:pt x="20726400" y="1608606"/>
                  </a:lnTo>
                  <a:lnTo>
                    <a:pt x="0" y="1608606"/>
                  </a:lnTo>
                  <a:close/>
                </a:path>
              </a:pathLst>
            </a:custGeom>
            <a:solidFill>
              <a:srgbClr val="000000">
                <a:alpha val="0"/>
              </a:srgbClr>
            </a:solidFill>
          </p:spPr>
        </p:sp>
        <p:sp>
          <p:nvSpPr>
            <p:cNvPr id="4" name="TextBox 4"/>
            <p:cNvSpPr txBox="1"/>
            <p:nvPr/>
          </p:nvSpPr>
          <p:spPr>
            <a:xfrm>
              <a:off x="0" y="-9525"/>
              <a:ext cx="20726400" cy="1618131"/>
            </a:xfrm>
            <a:prstGeom prst="rect">
              <a:avLst/>
            </a:prstGeom>
          </p:spPr>
          <p:txBody>
            <a:bodyPr lIns="0" tIns="0" rIns="0" bIns="0" rtlCol="0" anchor="ctr"/>
            <a:lstStyle/>
            <a:p>
              <a:pPr algn="ctr">
                <a:lnSpc>
                  <a:spcPts val="6000"/>
                </a:lnSpc>
              </a:pPr>
              <a:r>
                <a:rPr lang="en-US" sz="5000" b="1">
                  <a:solidFill>
                    <a:srgbClr val="FFFFFF"/>
                  </a:solidFill>
                  <a:latin typeface="Garamond Bold"/>
                  <a:ea typeface="Garamond Bold"/>
                  <a:cs typeface="Garamond Bold"/>
                  <a:sym typeface="Garamond Bold"/>
                </a:rPr>
                <a:t>What Prototype We Planned ?</a:t>
              </a:r>
            </a:p>
          </p:txBody>
        </p:sp>
      </p:grpSp>
      <p:sp>
        <p:nvSpPr>
          <p:cNvPr id="5" name="TextBox 5"/>
          <p:cNvSpPr txBox="1"/>
          <p:nvPr/>
        </p:nvSpPr>
        <p:spPr>
          <a:xfrm>
            <a:off x="1371600" y="2176445"/>
            <a:ext cx="15544800" cy="5867434"/>
          </a:xfrm>
          <a:prstGeom prst="rect">
            <a:avLst/>
          </a:prstGeom>
        </p:spPr>
        <p:txBody>
          <a:bodyPr lIns="0" tIns="0" rIns="0" bIns="0" rtlCol="0" anchor="t">
            <a:spAutoFit/>
          </a:bodyPr>
          <a:lstStyle/>
          <a:p>
            <a:pPr algn="l">
              <a:lnSpc>
                <a:spcPts val="4896"/>
              </a:lnSpc>
            </a:pPr>
            <a:endParaRPr/>
          </a:p>
          <a:p>
            <a:pPr algn="l">
              <a:lnSpc>
                <a:spcPts val="4896"/>
              </a:lnSpc>
            </a:pPr>
            <a:r>
              <a:rPr lang="en-US" sz="3500">
                <a:solidFill>
                  <a:srgbClr val="FFFFFF"/>
                </a:solidFill>
                <a:latin typeface="Garamond"/>
                <a:ea typeface="Garamond"/>
                <a:cs typeface="Garamond"/>
                <a:sym typeface="Garamond"/>
              </a:rPr>
              <a:t>Our working prototype includes:</a:t>
            </a:r>
          </a:p>
          <a:p>
            <a:pPr algn="l">
              <a:lnSpc>
                <a:spcPts val="4896"/>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A simple mobile-friendly form for students to enter their details.</a:t>
            </a:r>
          </a:p>
          <a:p>
            <a:pPr algn="l">
              <a:lnSpc>
                <a:spcPts val="3500"/>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A matching algorithm that ranks internships based on profile fit.</a:t>
            </a:r>
          </a:p>
          <a:p>
            <a:pPr algn="l">
              <a:lnSpc>
                <a:spcPts val="3500"/>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Internship “cards” showing match %, title, location, and one-click apply.</a:t>
            </a:r>
          </a:p>
          <a:p>
            <a:pPr algn="l">
              <a:lnSpc>
                <a:spcPts val="3500"/>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Feedback option (thumbs up/down) to improve future suggestions.</a:t>
            </a:r>
          </a:p>
          <a:p>
            <a:pPr algn="l">
              <a:lnSpc>
                <a:spcPts val="3500"/>
              </a:lnSpc>
            </a:pPr>
            <a:endParaRPr lang="en-US" sz="3500">
              <a:solidFill>
                <a:srgbClr val="FFFFFF"/>
              </a:solidFill>
              <a:latin typeface="Garamond"/>
              <a:ea typeface="Garamond"/>
              <a:cs typeface="Garamond"/>
              <a:sym typeface="Garamond"/>
            </a:endParaRPr>
          </a:p>
          <a:p>
            <a:pPr marL="755651" lvl="1" indent="-377825" algn="l">
              <a:lnSpc>
                <a:spcPts val="3500"/>
              </a:lnSpc>
              <a:buFont typeface="Arial"/>
              <a:buChar char="•"/>
            </a:pPr>
            <a:r>
              <a:rPr lang="en-US" sz="3500">
                <a:solidFill>
                  <a:srgbClr val="FFFFFF"/>
                </a:solidFill>
                <a:latin typeface="Garamond"/>
                <a:ea typeface="Garamond"/>
                <a:cs typeface="Garamond"/>
                <a:sym typeface="Garamond"/>
              </a:rPr>
              <a:t>It’s fast, visual, and designed for students with minimal digital experience.</a:t>
            </a:r>
          </a:p>
        </p:txBody>
      </p:sp>
      <p:grpSp>
        <p:nvGrpSpPr>
          <p:cNvPr id="6" name="Group 6"/>
          <p:cNvGrpSpPr/>
          <p:nvPr/>
        </p:nvGrpSpPr>
        <p:grpSpPr>
          <a:xfrm>
            <a:off x="687928" y="390103"/>
            <a:ext cx="933831" cy="1277208"/>
            <a:chOff x="0" y="0"/>
            <a:chExt cx="1245108" cy="1702943"/>
          </a:xfrm>
        </p:grpSpPr>
        <p:sp>
          <p:nvSpPr>
            <p:cNvPr id="7" name="Freeform 7"/>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8" name="Group 8"/>
          <p:cNvGrpSpPr/>
          <p:nvPr/>
        </p:nvGrpSpPr>
        <p:grpSpPr>
          <a:xfrm>
            <a:off x="10689142" y="2788815"/>
            <a:ext cx="9149906" cy="6088856"/>
            <a:chOff x="0" y="0"/>
            <a:chExt cx="12199874"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0" name="Group 10"/>
          <p:cNvGrpSpPr/>
          <p:nvPr/>
        </p:nvGrpSpPr>
        <p:grpSpPr>
          <a:xfrm>
            <a:off x="-3986591" y="6993255"/>
            <a:ext cx="9149906" cy="6088856"/>
            <a:chOff x="0" y="0"/>
            <a:chExt cx="12199874" cy="8118475"/>
          </a:xfrm>
        </p:grpSpPr>
        <p:sp>
          <p:nvSpPr>
            <p:cNvPr id="11" name="Freeform 11"/>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12" name="Group 12"/>
          <p:cNvGrpSpPr/>
          <p:nvPr/>
        </p:nvGrpSpPr>
        <p:grpSpPr>
          <a:xfrm>
            <a:off x="15895675" y="390103"/>
            <a:ext cx="2392299" cy="1277208"/>
            <a:chOff x="0" y="0"/>
            <a:chExt cx="3189732" cy="1702943"/>
          </a:xfrm>
        </p:grpSpPr>
        <p:sp>
          <p:nvSpPr>
            <p:cNvPr id="13" name="Freeform 13"/>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sp>
        <p:nvSpPr>
          <p:cNvPr id="14" name="Freeform 14"/>
          <p:cNvSpPr/>
          <p:nvPr/>
        </p:nvSpPr>
        <p:spPr>
          <a:xfrm>
            <a:off x="12358963" y="460856"/>
            <a:ext cx="3122411" cy="3122411"/>
          </a:xfrm>
          <a:custGeom>
            <a:avLst/>
            <a:gdLst/>
            <a:ahLst/>
            <a:cxnLst/>
            <a:rect l="l" t="t" r="r" b="b"/>
            <a:pathLst>
              <a:path w="3122411" h="3122411">
                <a:moveTo>
                  <a:pt x="0" y="0"/>
                </a:moveTo>
                <a:lnTo>
                  <a:pt x="3122411" y="0"/>
                </a:lnTo>
                <a:lnTo>
                  <a:pt x="3122411" y="3122411"/>
                </a:lnTo>
                <a:lnTo>
                  <a:pt x="0" y="3122411"/>
                </a:lnTo>
                <a:lnTo>
                  <a:pt x="0" y="0"/>
                </a:lnTo>
                <a:close/>
              </a:path>
            </a:pathLst>
          </a:custGeom>
          <a:blipFill>
            <a:blip r:embed="rId5">
              <a:alphaModFix amt="70000"/>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87928" y="390103"/>
            <a:ext cx="933831" cy="1277208"/>
            <a:chOff x="0" y="0"/>
            <a:chExt cx="1245108" cy="1702943"/>
          </a:xfrm>
        </p:grpSpPr>
        <p:sp>
          <p:nvSpPr>
            <p:cNvPr id="3" name="Freeform 3"/>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4" name="Group 4"/>
          <p:cNvGrpSpPr/>
          <p:nvPr/>
        </p:nvGrpSpPr>
        <p:grpSpPr>
          <a:xfrm>
            <a:off x="-3986591" y="6993255"/>
            <a:ext cx="9149906" cy="6088856"/>
            <a:chOff x="0" y="0"/>
            <a:chExt cx="12199874" cy="8118475"/>
          </a:xfrm>
        </p:grpSpPr>
        <p:sp>
          <p:nvSpPr>
            <p:cNvPr id="5" name="Freeform 5"/>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6" name="Group 6"/>
          <p:cNvGrpSpPr/>
          <p:nvPr/>
        </p:nvGrpSpPr>
        <p:grpSpPr>
          <a:xfrm>
            <a:off x="15895675" y="390103"/>
            <a:ext cx="2392299" cy="1277208"/>
            <a:chOff x="0" y="0"/>
            <a:chExt cx="3189732" cy="1702943"/>
          </a:xfrm>
        </p:grpSpPr>
        <p:sp>
          <p:nvSpPr>
            <p:cNvPr id="7" name="Freeform 7"/>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sp>
        <p:nvSpPr>
          <p:cNvPr id="8" name="Freeform 8"/>
          <p:cNvSpPr/>
          <p:nvPr/>
        </p:nvSpPr>
        <p:spPr>
          <a:xfrm>
            <a:off x="3089378" y="1667311"/>
            <a:ext cx="12109244" cy="8234286"/>
          </a:xfrm>
          <a:custGeom>
            <a:avLst/>
            <a:gdLst/>
            <a:ahLst/>
            <a:cxnLst/>
            <a:rect l="l" t="t" r="r" b="b"/>
            <a:pathLst>
              <a:path w="12109244" h="8234286">
                <a:moveTo>
                  <a:pt x="0" y="0"/>
                </a:moveTo>
                <a:lnTo>
                  <a:pt x="12109244" y="0"/>
                </a:lnTo>
                <a:lnTo>
                  <a:pt x="12109244" y="8234285"/>
                </a:lnTo>
                <a:lnTo>
                  <a:pt x="0" y="8234285"/>
                </a:lnTo>
                <a:lnTo>
                  <a:pt x="0" y="0"/>
                </a:lnTo>
                <a:close/>
              </a:path>
            </a:pathLst>
          </a:custGeom>
          <a:blipFill>
            <a:blip r:embed="rId5"/>
            <a:stretch>
              <a:fillRect/>
            </a:stretch>
          </a:blipFill>
        </p:spPr>
      </p:sp>
      <p:sp>
        <p:nvSpPr>
          <p:cNvPr id="9" name="TextBox 9"/>
          <p:cNvSpPr txBox="1"/>
          <p:nvPr/>
        </p:nvSpPr>
        <p:spPr>
          <a:xfrm>
            <a:off x="2133600" y="618703"/>
            <a:ext cx="13696712" cy="771525"/>
          </a:xfrm>
          <a:prstGeom prst="rect">
            <a:avLst/>
          </a:prstGeom>
        </p:spPr>
        <p:txBody>
          <a:bodyPr wrap="square" lIns="0" tIns="0" rIns="0" bIns="0" rtlCol="0" anchor="t">
            <a:spAutoFit/>
          </a:bodyPr>
          <a:lstStyle/>
          <a:p>
            <a:pPr algn="ctr">
              <a:lnSpc>
                <a:spcPts val="6000"/>
              </a:lnSpc>
              <a:spcBef>
                <a:spcPct val="0"/>
              </a:spcBef>
            </a:pPr>
            <a:r>
              <a:rPr lang="en-US" sz="5000" b="1" dirty="0">
                <a:solidFill>
                  <a:srgbClr val="FFFFFF"/>
                </a:solidFill>
                <a:latin typeface="Garamond Bold"/>
                <a:ea typeface="Garamond Bold"/>
                <a:cs typeface="Garamond Bold"/>
                <a:sym typeface="Garamond Bold"/>
              </a:rPr>
              <a:t>Existing Internship Portals v/s Our Solution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87928" y="390103"/>
            <a:ext cx="933831" cy="1277208"/>
            <a:chOff x="0" y="0"/>
            <a:chExt cx="1245108" cy="1702943"/>
          </a:xfrm>
        </p:grpSpPr>
        <p:sp>
          <p:nvSpPr>
            <p:cNvPr id="3" name="Freeform 3"/>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4" name="Group 4"/>
          <p:cNvGrpSpPr/>
          <p:nvPr/>
        </p:nvGrpSpPr>
        <p:grpSpPr>
          <a:xfrm>
            <a:off x="-3986591" y="6993255"/>
            <a:ext cx="9149906" cy="6088856"/>
            <a:chOff x="0" y="0"/>
            <a:chExt cx="12199874" cy="8118475"/>
          </a:xfrm>
        </p:grpSpPr>
        <p:sp>
          <p:nvSpPr>
            <p:cNvPr id="5" name="Freeform 5"/>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6" name="Group 6"/>
          <p:cNvGrpSpPr/>
          <p:nvPr/>
        </p:nvGrpSpPr>
        <p:grpSpPr>
          <a:xfrm>
            <a:off x="15895675" y="390103"/>
            <a:ext cx="2392299" cy="1277208"/>
            <a:chOff x="0" y="0"/>
            <a:chExt cx="3189732" cy="1702943"/>
          </a:xfrm>
        </p:grpSpPr>
        <p:sp>
          <p:nvSpPr>
            <p:cNvPr id="7" name="Freeform 7"/>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sp>
        <p:nvSpPr>
          <p:cNvPr id="8" name="TextBox 8"/>
          <p:cNvSpPr txBox="1"/>
          <p:nvPr/>
        </p:nvSpPr>
        <p:spPr>
          <a:xfrm>
            <a:off x="1920884" y="1019182"/>
            <a:ext cx="11626348" cy="3609913"/>
          </a:xfrm>
          <a:prstGeom prst="rect">
            <a:avLst/>
          </a:prstGeom>
        </p:spPr>
        <p:txBody>
          <a:bodyPr lIns="0" tIns="0" rIns="0" bIns="0" rtlCol="0" anchor="t">
            <a:spAutoFit/>
          </a:bodyPr>
          <a:lstStyle/>
          <a:p>
            <a:pPr algn="l">
              <a:lnSpc>
                <a:spcPts val="6000"/>
              </a:lnSpc>
              <a:spcBef>
                <a:spcPct val="0"/>
              </a:spcBef>
            </a:pPr>
            <a:r>
              <a:rPr lang="en-US" sz="5000" b="1">
                <a:solidFill>
                  <a:srgbClr val="FFFFFF"/>
                </a:solidFill>
                <a:latin typeface="Garamond Bold"/>
                <a:ea typeface="Garamond Bold"/>
                <a:cs typeface="Garamond Bold"/>
                <a:sym typeface="Garamond Bold"/>
              </a:rPr>
              <a:t>Potential Challenges &amp; Risks</a:t>
            </a:r>
          </a:p>
          <a:p>
            <a:pPr algn="ctr">
              <a:lnSpc>
                <a:spcPts val="1350"/>
              </a:lnSpc>
            </a:pPr>
            <a:endParaRPr lang="en-US" sz="5000" b="1">
              <a:solidFill>
                <a:srgbClr val="FFFFFF"/>
              </a:solidFill>
              <a:latin typeface="Garamond Bold"/>
              <a:ea typeface="Garamond Bold"/>
              <a:cs typeface="Garamond Bold"/>
              <a:sym typeface="Garamond Bold"/>
            </a:endParaRPr>
          </a:p>
          <a:p>
            <a:pPr marL="755651" lvl="1" indent="-377825" algn="l">
              <a:lnSpc>
                <a:spcPts val="4200"/>
              </a:lnSpc>
              <a:buAutoNum type="arabicPeriod"/>
            </a:pPr>
            <a:r>
              <a:rPr lang="en-US" sz="3500">
                <a:solidFill>
                  <a:srgbClr val="FFFFFF"/>
                </a:solidFill>
                <a:latin typeface="Garamond"/>
                <a:ea typeface="Garamond"/>
                <a:cs typeface="Garamond"/>
                <a:sym typeface="Garamond"/>
              </a:rPr>
              <a:t>Data quality issues (incomplete skills or internship details).</a:t>
            </a:r>
          </a:p>
          <a:p>
            <a:pPr marL="755651" lvl="1" indent="-377825" algn="l">
              <a:lnSpc>
                <a:spcPts val="4200"/>
              </a:lnSpc>
              <a:buAutoNum type="arabicPeriod"/>
            </a:pPr>
            <a:r>
              <a:rPr lang="en-US" sz="3500">
                <a:solidFill>
                  <a:srgbClr val="FFFFFF"/>
                </a:solidFill>
                <a:latin typeface="Garamond"/>
                <a:ea typeface="Garamond"/>
                <a:cs typeface="Garamond"/>
                <a:sym typeface="Garamond"/>
              </a:rPr>
              <a:t>Language barriers for rural/tribal candidates.</a:t>
            </a:r>
          </a:p>
          <a:p>
            <a:pPr marL="755651" lvl="1" indent="-377825" algn="l">
              <a:lnSpc>
                <a:spcPts val="4200"/>
              </a:lnSpc>
              <a:buAutoNum type="arabicPeriod"/>
            </a:pPr>
            <a:r>
              <a:rPr lang="en-US" sz="3500">
                <a:solidFill>
                  <a:srgbClr val="FFFFFF"/>
                </a:solidFill>
                <a:latin typeface="Garamond"/>
                <a:ea typeface="Garamond"/>
                <a:cs typeface="Garamond"/>
                <a:sym typeface="Garamond"/>
              </a:rPr>
              <a:t>Limited digital literacy of first-time users.</a:t>
            </a:r>
          </a:p>
          <a:p>
            <a:pPr marL="755651" lvl="1" indent="-377825" algn="l">
              <a:lnSpc>
                <a:spcPts val="4200"/>
              </a:lnSpc>
              <a:buAutoNum type="arabicPeriod"/>
            </a:pPr>
            <a:r>
              <a:rPr lang="en-US" sz="3500">
                <a:solidFill>
                  <a:srgbClr val="FFFFFF"/>
                </a:solidFill>
                <a:latin typeface="Garamond"/>
                <a:ea typeface="Garamond"/>
                <a:cs typeface="Garamond"/>
                <a:sym typeface="Garamond"/>
              </a:rPr>
              <a:t>Risk of bias in recommendations (favoring urban students).</a:t>
            </a:r>
          </a:p>
          <a:p>
            <a:pPr marL="755651" lvl="1" indent="-377825" algn="l">
              <a:lnSpc>
                <a:spcPts val="4200"/>
              </a:lnSpc>
              <a:buAutoNum type="arabicPeriod"/>
            </a:pPr>
            <a:r>
              <a:rPr lang="en-US" sz="3500">
                <a:solidFill>
                  <a:srgbClr val="FFFFFF"/>
                </a:solidFill>
                <a:latin typeface="Garamond"/>
                <a:ea typeface="Garamond"/>
                <a:cs typeface="Garamond"/>
                <a:sym typeface="Garamond"/>
              </a:rPr>
              <a:t>Scalability challenges if millions of users access simultaneously.</a:t>
            </a:r>
          </a:p>
        </p:txBody>
      </p:sp>
      <p:sp>
        <p:nvSpPr>
          <p:cNvPr id="9" name="TextBox 9"/>
          <p:cNvSpPr txBox="1"/>
          <p:nvPr/>
        </p:nvSpPr>
        <p:spPr>
          <a:xfrm>
            <a:off x="3531150" y="5133975"/>
            <a:ext cx="13728150" cy="4143292"/>
          </a:xfrm>
          <a:prstGeom prst="rect">
            <a:avLst/>
          </a:prstGeom>
        </p:spPr>
        <p:txBody>
          <a:bodyPr lIns="0" tIns="0" rIns="0" bIns="0" rtlCol="0" anchor="t">
            <a:spAutoFit/>
          </a:bodyPr>
          <a:lstStyle/>
          <a:p>
            <a:pPr algn="l">
              <a:lnSpc>
                <a:spcPts val="6000"/>
              </a:lnSpc>
              <a:spcBef>
                <a:spcPct val="0"/>
              </a:spcBef>
            </a:pPr>
            <a:r>
              <a:rPr lang="en-US" sz="5000" b="1">
                <a:solidFill>
                  <a:srgbClr val="FFFFFF"/>
                </a:solidFill>
                <a:latin typeface="Garamond Bold"/>
                <a:ea typeface="Garamond Bold"/>
                <a:cs typeface="Garamond Bold"/>
                <a:sym typeface="Garamond Bold"/>
              </a:rPr>
              <a:t>Strategies to Overcome Challenges</a:t>
            </a:r>
          </a:p>
          <a:p>
            <a:pPr algn="l">
              <a:lnSpc>
                <a:spcPts val="1350"/>
              </a:lnSpc>
            </a:pPr>
            <a:endParaRPr lang="en-US" sz="5000" b="1">
              <a:solidFill>
                <a:srgbClr val="FFFFFF"/>
              </a:solidFill>
              <a:latin typeface="Garamond Bold"/>
              <a:ea typeface="Garamond Bold"/>
              <a:cs typeface="Garamond Bold"/>
              <a:sym typeface="Garamond Bold"/>
            </a:endParaRPr>
          </a:p>
          <a:p>
            <a:pPr marL="755651" lvl="1" indent="-377825" algn="l">
              <a:lnSpc>
                <a:spcPts val="4200"/>
              </a:lnSpc>
              <a:buAutoNum type="arabicPeriod"/>
            </a:pPr>
            <a:r>
              <a:rPr lang="en-US" sz="3500">
                <a:solidFill>
                  <a:srgbClr val="FFFFFF"/>
                </a:solidFill>
                <a:latin typeface="Garamond"/>
                <a:ea typeface="Garamond"/>
                <a:cs typeface="Garamond"/>
                <a:sym typeface="Garamond"/>
              </a:rPr>
              <a:t>Data validation &amp; cleaning → ensure accurate internship/student profiles.</a:t>
            </a:r>
          </a:p>
          <a:p>
            <a:pPr marL="755651" lvl="1" indent="-377825" algn="l">
              <a:lnSpc>
                <a:spcPts val="4200"/>
              </a:lnSpc>
              <a:buAutoNum type="arabicPeriod"/>
            </a:pPr>
            <a:r>
              <a:rPr lang="en-US" sz="3500">
                <a:solidFill>
                  <a:srgbClr val="FFFFFF"/>
                </a:solidFill>
                <a:latin typeface="Garamond"/>
                <a:ea typeface="Garamond"/>
                <a:cs typeface="Garamond"/>
                <a:sym typeface="Garamond"/>
              </a:rPr>
              <a:t>Multi-language support &amp; icons → make it accessible in regional languages.</a:t>
            </a:r>
          </a:p>
          <a:p>
            <a:pPr marL="755651" lvl="1" indent="-377825" algn="l">
              <a:lnSpc>
                <a:spcPts val="4200"/>
              </a:lnSpc>
              <a:buAutoNum type="arabicPeriod"/>
            </a:pPr>
            <a:r>
              <a:rPr lang="en-US" sz="3500">
                <a:solidFill>
                  <a:srgbClr val="FFFFFF"/>
                </a:solidFill>
                <a:latin typeface="Garamond"/>
                <a:ea typeface="Garamond"/>
                <a:cs typeface="Garamond"/>
                <a:sym typeface="Garamond"/>
              </a:rPr>
              <a:t>Visual, step-by-step UI → reduce digital literacy barriers.</a:t>
            </a:r>
          </a:p>
          <a:p>
            <a:pPr marL="755651" lvl="1" indent="-377825" algn="l">
              <a:lnSpc>
                <a:spcPts val="4200"/>
              </a:lnSpc>
              <a:buAutoNum type="arabicPeriod"/>
            </a:pPr>
            <a:r>
              <a:rPr lang="en-US" sz="3500">
                <a:solidFill>
                  <a:srgbClr val="FFFFFF"/>
                </a:solidFill>
                <a:latin typeface="Garamond"/>
                <a:ea typeface="Garamond"/>
                <a:cs typeface="Garamond"/>
                <a:sym typeface="Garamond"/>
              </a:rPr>
              <a:t>Fairness checks → balance recommendations across rural &amp; urban candidates.</a:t>
            </a:r>
          </a:p>
          <a:p>
            <a:pPr marL="755651" lvl="1" indent="-377825" algn="l">
              <a:lnSpc>
                <a:spcPts val="4200"/>
              </a:lnSpc>
              <a:buAutoNum type="arabicPeriod"/>
            </a:pPr>
            <a:r>
              <a:rPr lang="en-US" sz="3500">
                <a:solidFill>
                  <a:srgbClr val="FFFFFF"/>
                </a:solidFill>
                <a:latin typeface="Garamond"/>
                <a:ea typeface="Garamond"/>
                <a:cs typeface="Garamond"/>
                <a:sym typeface="Garamond"/>
              </a:rPr>
              <a:t>Scalable architecture → cloud deployment with load balancing.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87928" y="390103"/>
            <a:ext cx="933831" cy="1277208"/>
            <a:chOff x="0" y="0"/>
            <a:chExt cx="1245108" cy="1702943"/>
          </a:xfrm>
        </p:grpSpPr>
        <p:sp>
          <p:nvSpPr>
            <p:cNvPr id="3" name="Freeform 3"/>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4" name="Group 4"/>
          <p:cNvGrpSpPr/>
          <p:nvPr/>
        </p:nvGrpSpPr>
        <p:grpSpPr>
          <a:xfrm>
            <a:off x="-3986591" y="6993255"/>
            <a:ext cx="9149906" cy="6088856"/>
            <a:chOff x="0" y="0"/>
            <a:chExt cx="12199874" cy="8118475"/>
          </a:xfrm>
        </p:grpSpPr>
        <p:sp>
          <p:nvSpPr>
            <p:cNvPr id="5" name="Freeform 5"/>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6" name="Group 6"/>
          <p:cNvGrpSpPr/>
          <p:nvPr/>
        </p:nvGrpSpPr>
        <p:grpSpPr>
          <a:xfrm>
            <a:off x="15895675" y="390103"/>
            <a:ext cx="2392299" cy="1277208"/>
            <a:chOff x="0" y="0"/>
            <a:chExt cx="3189732" cy="1702943"/>
          </a:xfrm>
        </p:grpSpPr>
        <p:sp>
          <p:nvSpPr>
            <p:cNvPr id="7" name="Freeform 7"/>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grpSp>
        <p:nvGrpSpPr>
          <p:cNvPr id="8" name="Group 8"/>
          <p:cNvGrpSpPr/>
          <p:nvPr/>
        </p:nvGrpSpPr>
        <p:grpSpPr>
          <a:xfrm>
            <a:off x="10689142" y="2788815"/>
            <a:ext cx="9149906" cy="6088856"/>
            <a:chOff x="0" y="0"/>
            <a:chExt cx="12199874"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sp>
        <p:nvSpPr>
          <p:cNvPr id="10" name="Freeform 10"/>
          <p:cNvSpPr/>
          <p:nvPr/>
        </p:nvSpPr>
        <p:spPr>
          <a:xfrm>
            <a:off x="2667586" y="2428488"/>
            <a:ext cx="12952827" cy="6055447"/>
          </a:xfrm>
          <a:custGeom>
            <a:avLst/>
            <a:gdLst/>
            <a:ahLst/>
            <a:cxnLst/>
            <a:rect l="l" t="t" r="r" b="b"/>
            <a:pathLst>
              <a:path w="12952827" h="6055447">
                <a:moveTo>
                  <a:pt x="0" y="0"/>
                </a:moveTo>
                <a:lnTo>
                  <a:pt x="12952828" y="0"/>
                </a:lnTo>
                <a:lnTo>
                  <a:pt x="12952828" y="6055447"/>
                </a:lnTo>
                <a:lnTo>
                  <a:pt x="0" y="6055447"/>
                </a:lnTo>
                <a:lnTo>
                  <a:pt x="0" y="0"/>
                </a:lnTo>
                <a:close/>
              </a:path>
            </a:pathLst>
          </a:custGeom>
          <a:blipFill>
            <a:blip r:embed="rId5"/>
            <a:stretch>
              <a:fillRect/>
            </a:stretch>
          </a:blipFill>
        </p:spPr>
      </p:sp>
      <p:sp>
        <p:nvSpPr>
          <p:cNvPr id="11" name="TextBox 11"/>
          <p:cNvSpPr txBox="1"/>
          <p:nvPr/>
        </p:nvSpPr>
        <p:spPr>
          <a:xfrm>
            <a:off x="4419600" y="1276786"/>
            <a:ext cx="8621650" cy="771525"/>
          </a:xfrm>
          <a:prstGeom prst="rect">
            <a:avLst/>
          </a:prstGeom>
        </p:spPr>
        <p:txBody>
          <a:bodyPr wrap="square" lIns="0" tIns="0" rIns="0" bIns="0" rtlCol="0" anchor="t">
            <a:spAutoFit/>
          </a:bodyPr>
          <a:lstStyle/>
          <a:p>
            <a:pPr algn="ctr">
              <a:lnSpc>
                <a:spcPts val="6000"/>
              </a:lnSpc>
              <a:spcBef>
                <a:spcPct val="0"/>
              </a:spcBef>
            </a:pPr>
            <a:r>
              <a:rPr lang="en-US" sz="5000" b="1" dirty="0">
                <a:solidFill>
                  <a:srgbClr val="FFFFFF"/>
                </a:solidFill>
                <a:latin typeface="Garamond Bold"/>
                <a:ea typeface="Garamond Bold"/>
                <a:cs typeface="Garamond Bold"/>
                <a:sym typeface="Garamond Bold"/>
              </a:rPr>
              <a:t>Challenges v/s Solution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7A4C7E">
                <a:alpha val="100000"/>
              </a:srgbClr>
            </a:gs>
            <a:gs pos="100000">
              <a:srgbClr val="0D0235">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687928" y="390103"/>
            <a:ext cx="933831" cy="1277208"/>
            <a:chOff x="0" y="0"/>
            <a:chExt cx="1245108" cy="1702943"/>
          </a:xfrm>
        </p:grpSpPr>
        <p:sp>
          <p:nvSpPr>
            <p:cNvPr id="3" name="Freeform 3"/>
            <p:cNvSpPr/>
            <p:nvPr/>
          </p:nvSpPr>
          <p:spPr>
            <a:xfrm>
              <a:off x="0" y="0"/>
              <a:ext cx="1245108" cy="1702943"/>
            </a:xfrm>
            <a:custGeom>
              <a:avLst/>
              <a:gdLst/>
              <a:ahLst/>
              <a:cxnLst/>
              <a:rect l="l" t="t" r="r" b="b"/>
              <a:pathLst>
                <a:path w="1245108" h="1702943">
                  <a:moveTo>
                    <a:pt x="0" y="0"/>
                  </a:moveTo>
                  <a:lnTo>
                    <a:pt x="1245108" y="0"/>
                  </a:lnTo>
                  <a:lnTo>
                    <a:pt x="1245108" y="1702943"/>
                  </a:lnTo>
                  <a:lnTo>
                    <a:pt x="0" y="1702943"/>
                  </a:lnTo>
                  <a:lnTo>
                    <a:pt x="0" y="0"/>
                  </a:lnTo>
                  <a:close/>
                </a:path>
              </a:pathLst>
            </a:custGeom>
            <a:blipFill>
              <a:blip r:embed="rId2"/>
              <a:stretch>
                <a:fillRect l="-38" r="-38"/>
              </a:stretch>
            </a:blipFill>
          </p:spPr>
        </p:sp>
      </p:grpSp>
      <p:grpSp>
        <p:nvGrpSpPr>
          <p:cNvPr id="4" name="Group 4"/>
          <p:cNvGrpSpPr/>
          <p:nvPr/>
        </p:nvGrpSpPr>
        <p:grpSpPr>
          <a:xfrm>
            <a:off x="-3986591" y="6993255"/>
            <a:ext cx="9149906" cy="6088856"/>
            <a:chOff x="0" y="0"/>
            <a:chExt cx="12199874" cy="8118475"/>
          </a:xfrm>
        </p:grpSpPr>
        <p:sp>
          <p:nvSpPr>
            <p:cNvPr id="5" name="Freeform 5"/>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grpSp>
        <p:nvGrpSpPr>
          <p:cNvPr id="6" name="Group 6"/>
          <p:cNvGrpSpPr/>
          <p:nvPr/>
        </p:nvGrpSpPr>
        <p:grpSpPr>
          <a:xfrm>
            <a:off x="15895675" y="390103"/>
            <a:ext cx="2392299" cy="1277208"/>
            <a:chOff x="0" y="0"/>
            <a:chExt cx="3189732" cy="1702943"/>
          </a:xfrm>
        </p:grpSpPr>
        <p:sp>
          <p:nvSpPr>
            <p:cNvPr id="7" name="Freeform 7"/>
            <p:cNvSpPr/>
            <p:nvPr/>
          </p:nvSpPr>
          <p:spPr>
            <a:xfrm>
              <a:off x="0" y="0"/>
              <a:ext cx="3189732" cy="1702943"/>
            </a:xfrm>
            <a:custGeom>
              <a:avLst/>
              <a:gdLst/>
              <a:ahLst/>
              <a:cxnLst/>
              <a:rect l="l" t="t" r="r" b="b"/>
              <a:pathLst>
                <a:path w="3189732" h="1702943">
                  <a:moveTo>
                    <a:pt x="0" y="0"/>
                  </a:moveTo>
                  <a:lnTo>
                    <a:pt x="3189732" y="0"/>
                  </a:lnTo>
                  <a:lnTo>
                    <a:pt x="3189732" y="1702943"/>
                  </a:lnTo>
                  <a:lnTo>
                    <a:pt x="0" y="1702943"/>
                  </a:lnTo>
                  <a:lnTo>
                    <a:pt x="0" y="0"/>
                  </a:lnTo>
                  <a:close/>
                </a:path>
              </a:pathLst>
            </a:custGeom>
            <a:blipFill>
              <a:blip r:embed="rId4"/>
              <a:stretch>
                <a:fillRect t="-61601" b="-61601"/>
              </a:stretch>
            </a:blipFill>
          </p:spPr>
        </p:sp>
      </p:grpSp>
      <p:grpSp>
        <p:nvGrpSpPr>
          <p:cNvPr id="8" name="Group 8"/>
          <p:cNvGrpSpPr/>
          <p:nvPr/>
        </p:nvGrpSpPr>
        <p:grpSpPr>
          <a:xfrm>
            <a:off x="10689142" y="2788815"/>
            <a:ext cx="9149906" cy="6088856"/>
            <a:chOff x="0" y="0"/>
            <a:chExt cx="12199874" cy="8118475"/>
          </a:xfrm>
        </p:grpSpPr>
        <p:sp>
          <p:nvSpPr>
            <p:cNvPr id="9" name="Freeform 9"/>
            <p:cNvSpPr/>
            <p:nvPr/>
          </p:nvSpPr>
          <p:spPr>
            <a:xfrm>
              <a:off x="0" y="0"/>
              <a:ext cx="12199874" cy="8118475"/>
            </a:xfrm>
            <a:custGeom>
              <a:avLst/>
              <a:gdLst/>
              <a:ahLst/>
              <a:cxnLst/>
              <a:rect l="l" t="t" r="r" b="b"/>
              <a:pathLst>
                <a:path w="12199874" h="8118475">
                  <a:moveTo>
                    <a:pt x="0" y="0"/>
                  </a:moveTo>
                  <a:lnTo>
                    <a:pt x="12199874" y="0"/>
                  </a:lnTo>
                  <a:lnTo>
                    <a:pt x="12199874" y="8118475"/>
                  </a:lnTo>
                  <a:lnTo>
                    <a:pt x="0" y="8118475"/>
                  </a:lnTo>
                  <a:lnTo>
                    <a:pt x="0" y="0"/>
                  </a:lnTo>
                  <a:close/>
                </a:path>
              </a:pathLst>
            </a:custGeom>
            <a:blipFill>
              <a:blip r:embed="rId3">
                <a:alphaModFix amt="46000"/>
              </a:blip>
              <a:stretch>
                <a:fillRect/>
              </a:stretch>
            </a:blipFill>
          </p:spPr>
        </p:sp>
      </p:grpSp>
      <p:sp>
        <p:nvSpPr>
          <p:cNvPr id="10" name="TextBox 10"/>
          <p:cNvSpPr txBox="1"/>
          <p:nvPr/>
        </p:nvSpPr>
        <p:spPr>
          <a:xfrm>
            <a:off x="1112438" y="763366"/>
            <a:ext cx="16063124" cy="9322117"/>
          </a:xfrm>
          <a:prstGeom prst="rect">
            <a:avLst/>
          </a:prstGeom>
        </p:spPr>
        <p:txBody>
          <a:bodyPr lIns="0" tIns="0" rIns="0" bIns="0" rtlCol="0" anchor="t">
            <a:spAutoFit/>
          </a:bodyPr>
          <a:lstStyle/>
          <a:p>
            <a:pPr algn="ctr">
              <a:lnSpc>
                <a:spcPts val="6000"/>
              </a:lnSpc>
              <a:spcBef>
                <a:spcPct val="0"/>
              </a:spcBef>
            </a:pPr>
            <a:r>
              <a:rPr lang="en-US" sz="5000" b="1">
                <a:solidFill>
                  <a:srgbClr val="FFFFFF"/>
                </a:solidFill>
                <a:latin typeface="Garamond Bold"/>
                <a:ea typeface="Garamond Bold"/>
                <a:cs typeface="Garamond Bold"/>
                <a:sym typeface="Garamond Bold"/>
              </a:rPr>
              <a:t>FEATURES</a:t>
            </a:r>
          </a:p>
          <a:p>
            <a:pPr algn="ctr">
              <a:lnSpc>
                <a:spcPts val="3240"/>
              </a:lnSpc>
              <a:spcBef>
                <a:spcPct val="0"/>
              </a:spcBef>
            </a:pPr>
            <a:endParaRPr lang="en-US" sz="5000" b="1">
              <a:solidFill>
                <a:srgbClr val="FFFFFF"/>
              </a:solidFill>
              <a:latin typeface="Garamond Bold"/>
              <a:ea typeface="Garamond Bold"/>
              <a:cs typeface="Garamond Bold"/>
              <a:sym typeface="Garamond Bold"/>
            </a:endParaRPr>
          </a:p>
          <a:p>
            <a:pPr algn="l">
              <a:lnSpc>
                <a:spcPts val="2625"/>
              </a:lnSpc>
            </a:pPr>
            <a:r>
              <a:rPr lang="en-US" sz="3500">
                <a:solidFill>
                  <a:srgbClr val="FFFFFF"/>
                </a:solidFill>
                <a:latin typeface="Garamond"/>
                <a:ea typeface="Garamond"/>
                <a:cs typeface="Garamond"/>
                <a:sym typeface="Garamond"/>
              </a:rPr>
              <a:t>1. Personalized Internship Recommendations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3675"/>
              </a:lnSpc>
              <a:buFont typeface="Arial"/>
              <a:buChar char="•"/>
            </a:pPr>
            <a:r>
              <a:rPr lang="en-US" sz="3500">
                <a:solidFill>
                  <a:srgbClr val="FFFFFF"/>
                </a:solidFill>
                <a:latin typeface="Garamond"/>
                <a:ea typeface="Garamond"/>
                <a:cs typeface="Garamond"/>
                <a:sym typeface="Garamond"/>
              </a:rPr>
              <a:t>The system suggests only 3–5 highly relevant internships for each candidate instead of showing hundreds of options.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Matches are based on education level, skills, sector interest, and location preferences.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3885"/>
              </a:lnSpc>
              <a:buFont typeface="Arial"/>
              <a:buChar char="•"/>
            </a:pPr>
            <a:r>
              <a:rPr lang="en-US" sz="3500">
                <a:solidFill>
                  <a:srgbClr val="FFFFFF"/>
                </a:solidFill>
                <a:latin typeface="Garamond"/>
                <a:ea typeface="Garamond"/>
                <a:cs typeface="Garamond"/>
                <a:sym typeface="Garamond"/>
              </a:rPr>
              <a:t>Helps students focus on the best-fit opportunities rather than wasting time browsing irrelevant ones.</a:t>
            </a:r>
          </a:p>
          <a:p>
            <a:pPr algn="l">
              <a:lnSpc>
                <a:spcPts val="5250"/>
              </a:lnSpc>
            </a:pPr>
            <a:endParaRPr lang="en-US" sz="3500">
              <a:solidFill>
                <a:srgbClr val="FFFFFF"/>
              </a:solidFill>
              <a:latin typeface="Garamond"/>
              <a:ea typeface="Garamond"/>
              <a:cs typeface="Garamond"/>
              <a:sym typeface="Garamond"/>
            </a:endParaRPr>
          </a:p>
          <a:p>
            <a:pPr algn="l">
              <a:lnSpc>
                <a:spcPts val="2625"/>
              </a:lnSpc>
            </a:pPr>
            <a:r>
              <a:rPr lang="en-US" sz="3500">
                <a:solidFill>
                  <a:srgbClr val="FFFFFF"/>
                </a:solidFill>
                <a:latin typeface="Garamond"/>
                <a:ea typeface="Garamond"/>
                <a:cs typeface="Garamond"/>
                <a:sym typeface="Garamond"/>
              </a:rPr>
              <a:t>2. Lightweight AI / Rule-based Engine</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Uses a simple rule-based algorithm for filtering and ranking internships.</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Optionally enhanced with ML-light models (e.g., Scikit-learn for scoring).</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Optimized to run on low-end devices and areas with poor internet connectivity.</a:t>
            </a:r>
          </a:p>
          <a:p>
            <a:pPr algn="l">
              <a:lnSpc>
                <a:spcPts val="2625"/>
              </a:lnSpc>
            </a:pPr>
            <a:endParaRPr lang="en-US" sz="3500">
              <a:solidFill>
                <a:srgbClr val="FFFFFF"/>
              </a:solidFill>
              <a:latin typeface="Garamond"/>
              <a:ea typeface="Garamond"/>
              <a:cs typeface="Garamond"/>
              <a:sym typeface="Garamond"/>
            </a:endParaRPr>
          </a:p>
          <a:p>
            <a:pPr marL="755651" lvl="1" indent="-377825" algn="l">
              <a:lnSpc>
                <a:spcPts val="2625"/>
              </a:lnSpc>
              <a:buFont typeface="Arial"/>
              <a:buChar char="•"/>
            </a:pPr>
            <a:r>
              <a:rPr lang="en-US" sz="3500">
                <a:solidFill>
                  <a:srgbClr val="FFFFFF"/>
                </a:solidFill>
                <a:latin typeface="Garamond"/>
                <a:ea typeface="Garamond"/>
                <a:cs typeface="Garamond"/>
                <a:sym typeface="Garamond"/>
              </a:rPr>
              <a:t>Avoids resource-heavy models → ensures low cost and easy deployment.</a:t>
            </a:r>
          </a:p>
          <a:p>
            <a:pPr algn="l">
              <a:lnSpc>
                <a:spcPts val="4350"/>
              </a:lnSpc>
            </a:pPr>
            <a:endParaRPr lang="en-US" sz="3500">
              <a:solidFill>
                <a:srgbClr val="FFFFFF"/>
              </a:solidFill>
              <a:latin typeface="Garamond"/>
              <a:ea typeface="Garamond"/>
              <a:cs typeface="Garamond"/>
              <a:sym typeface="Garamond"/>
            </a:endParaRPr>
          </a:p>
          <a:p>
            <a:pPr algn="l">
              <a:lnSpc>
                <a:spcPts val="2174"/>
              </a:lnSpc>
            </a:pPr>
            <a:endParaRPr lang="en-US" sz="3500">
              <a:solidFill>
                <a:srgbClr val="FFFFFF"/>
              </a:solidFill>
              <a:latin typeface="Garamond"/>
              <a:ea typeface="Garamond"/>
              <a:cs typeface="Garamond"/>
              <a:sym typeface="Garamon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996</Words>
  <Application>Microsoft Office PowerPoint</Application>
  <PresentationFormat>Custom</PresentationFormat>
  <Paragraphs>144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Garamond Bold</vt:lpstr>
      <vt:lpstr>Calibri</vt:lpstr>
      <vt:lpstr>Garamond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AISF Hackathon</dc:title>
  <dc:creator>Bhavikesh</dc:creator>
  <cp:lastModifiedBy>MADHUSUDAN HEDAU</cp:lastModifiedBy>
  <cp:revision>2</cp:revision>
  <dcterms:created xsi:type="dcterms:W3CDTF">2006-08-16T00:00:00Z</dcterms:created>
  <dcterms:modified xsi:type="dcterms:W3CDTF">2025-09-19T10:44:59Z</dcterms:modified>
  <dc:identifier>DAGzVQpGYH0</dc:identifier>
</cp:coreProperties>
</file>