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4"/>
  </p:sldMasterIdLst>
  <p:notesMasterIdLst>
    <p:notesMasterId r:id="rId18"/>
  </p:notesMasterIdLst>
  <p:sldIdLst>
    <p:sldId id="256" r:id="rId5"/>
    <p:sldId id="257" r:id="rId6"/>
    <p:sldId id="258" r:id="rId7"/>
    <p:sldId id="301" r:id="rId8"/>
    <p:sldId id="300" r:id="rId9"/>
    <p:sldId id="306" r:id="rId10"/>
    <p:sldId id="296" r:id="rId11"/>
    <p:sldId id="298" r:id="rId12"/>
    <p:sldId id="263" r:id="rId13"/>
    <p:sldId id="302" r:id="rId14"/>
    <p:sldId id="304" r:id="rId15"/>
    <p:sldId id="303" r:id="rId16"/>
    <p:sldId id="307" r:id="rId17"/>
  </p:sldIdLst>
  <p:sldSz cx="9144000" cy="5143500" type="screen16x9"/>
  <p:notesSz cx="6858000" cy="9144000"/>
  <p:embeddedFontLst>
    <p:embeddedFont>
      <p:font typeface="Cabin" panose="020B0604020202020204" charset="0"/>
      <p:regular r:id="rId19"/>
      <p:bold r:id="rId20"/>
      <p:italic r:id="rId21"/>
      <p:boldItalic r:id="rId22"/>
    </p:embeddedFont>
    <p:embeddedFont>
      <p:font typeface="Fira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44D897-B8C5-47F1-8521-7E6032B88C12}">
  <a:tblStyle styleId="{2A44D897-B8C5-47F1-8521-7E6032B88C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4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d4ccffdb6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d4ccffdb6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d2d816df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d2d816dfd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d4ccffdb6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d4ccffdb6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a696f49d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a696f49d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59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a696f49d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a696f49d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59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c160e6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c160e6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5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d4ccffdb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d4ccffdb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28000" y="0"/>
            <a:ext cx="19086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423" y="4501125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54423" y="546350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47800" y="963463"/>
            <a:ext cx="4831800" cy="24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7800" y="3442375"/>
            <a:ext cx="23148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71425" y="0"/>
            <a:ext cx="46608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54575" y="1152475"/>
            <a:ext cx="728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54575" y="448056"/>
            <a:ext cx="72849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-13200" y="0"/>
            <a:ext cx="39438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2527200" y="0"/>
            <a:ext cx="40896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874750" y="1157250"/>
            <a:ext cx="3394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874750" y="1991250"/>
            <a:ext cx="33945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5016000" y="0"/>
            <a:ext cx="41280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76800" y="445025"/>
            <a:ext cx="76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27775" y="1255525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294015" y="125550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27775" y="2976613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3294495" y="2976608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727775" y="2028664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3296125" y="202865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727775" y="375250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3296762" y="3752501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2603695" y="1255525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5169935" y="1255525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2603948" y="2976591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5170655" y="2976588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6"/>
          </p:nvPr>
        </p:nvSpPr>
        <p:spPr>
          <a:xfrm>
            <a:off x="5860255" y="125550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5861215" y="2976599"/>
            <a:ext cx="1870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8"/>
          </p:nvPr>
        </p:nvSpPr>
        <p:spPr>
          <a:xfrm>
            <a:off x="5864475" y="2028650"/>
            <a:ext cx="18717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9"/>
          </p:nvPr>
        </p:nvSpPr>
        <p:spPr>
          <a:xfrm>
            <a:off x="5865749" y="3752500"/>
            <a:ext cx="1870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0" hasCustomPrompt="1"/>
          </p:nvPr>
        </p:nvSpPr>
        <p:spPr>
          <a:xfrm>
            <a:off x="7736175" y="1255525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1" hasCustomPrompt="1"/>
          </p:nvPr>
        </p:nvSpPr>
        <p:spPr>
          <a:xfrm>
            <a:off x="7736175" y="2976588"/>
            <a:ext cx="6861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1733375"/>
            <a:ext cx="6536100" cy="1945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992700" y="455275"/>
            <a:ext cx="7158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866475" y="1733375"/>
            <a:ext cx="4038600" cy="19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○"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■"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●"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○"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■"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●"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○"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■"/>
              <a:defRPr sz="1600"/>
            </a:lvl9pPr>
          </a:lstStyle>
          <a:p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9" r:id="rId5"/>
    <p:sldLayoutId id="2147483661" r:id="rId6"/>
    <p:sldLayoutId id="2147483664" r:id="rId7"/>
    <p:sldLayoutId id="2147483666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ref/draw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ctrTitle"/>
          </p:nvPr>
        </p:nvSpPr>
        <p:spPr>
          <a:xfrm>
            <a:off x="664930" y="772689"/>
            <a:ext cx="3624200" cy="1023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i="0" dirty="0">
                <a:solidFill>
                  <a:schemeClr val="tx1"/>
                </a:solidFill>
                <a:effectLst/>
                <a:latin typeface="Fira Sans" panose="020B0604020202020204" charset="0"/>
              </a:rPr>
              <a:t>Air Canvas</a:t>
            </a:r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1"/>
          </p:nvPr>
        </p:nvSpPr>
        <p:spPr>
          <a:xfrm>
            <a:off x="783341" y="2846069"/>
            <a:ext cx="3308434" cy="1370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A049 – Bhavin Savaliya</a:t>
            </a:r>
          </a:p>
          <a:p>
            <a:r>
              <a:rPr lang="en-US" sz="1600" dirty="0"/>
              <a:t>A073 –  Bhavesh </a:t>
            </a:r>
            <a:r>
              <a:rPr lang="en-US" sz="1600" dirty="0" err="1"/>
              <a:t>Mandavkar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SzPct val="120000"/>
              <a:buFont typeface="Arial" pitchFamily="34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ClrTx/>
              <a:buSzPct val="120000"/>
              <a:buFont typeface="Arial" pitchFamily="34" charset="0"/>
              <a:buChar char="•"/>
            </a:pPr>
            <a:r>
              <a:rPr lang="en-US" sz="1800" dirty="0"/>
              <a:t>To Enhance Hand Gesture Tracking</a:t>
            </a:r>
          </a:p>
          <a:p>
            <a:pPr>
              <a:lnSpc>
                <a:spcPct val="150000"/>
              </a:lnSpc>
              <a:buClrTx/>
              <a:buSzPct val="120000"/>
              <a:buFont typeface="Arial" pitchFamily="34" charset="0"/>
              <a:buChar char="•"/>
            </a:pPr>
            <a:r>
              <a:rPr lang="en-US" sz="1800" dirty="0"/>
              <a:t>Line Drawing Method</a:t>
            </a:r>
          </a:p>
          <a:p>
            <a:pPr>
              <a:lnSpc>
                <a:spcPct val="150000"/>
              </a:lnSpc>
              <a:buClrTx/>
              <a:buSzPct val="120000"/>
              <a:buFont typeface="Arial" pitchFamily="34" charset="0"/>
              <a:buChar char="•"/>
            </a:pPr>
            <a:r>
              <a:rPr lang="en-US" sz="1800" dirty="0"/>
              <a:t>More Robust As A Drawing Program</a:t>
            </a:r>
          </a:p>
          <a:p>
            <a:pPr>
              <a:lnSpc>
                <a:spcPct val="150000"/>
              </a:lnSpc>
              <a:buClrTx/>
              <a:buSzPct val="120000"/>
              <a:buFont typeface="Arial" pitchFamily="34" charset="0"/>
              <a:buChar char="•"/>
            </a:pPr>
            <a:r>
              <a:rPr lang="en-US" sz="1800" dirty="0"/>
              <a:t>Could Be Connected To Different Digital Drawing Program </a:t>
            </a:r>
          </a:p>
          <a:p>
            <a:pPr>
              <a:lnSpc>
                <a:spcPct val="150000"/>
              </a:lnSpc>
              <a:buClrTx/>
              <a:buSzPct val="120000"/>
              <a:buFont typeface="Arial" pitchFamily="34" charset="0"/>
              <a:buChar char="•"/>
            </a:pPr>
            <a:r>
              <a:rPr lang="en-US" sz="1800" dirty="0"/>
              <a:t>Resemble Real Creativity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3555" y="868470"/>
            <a:ext cx="7284900" cy="6972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497" y="1250731"/>
            <a:ext cx="763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337" y="2091557"/>
            <a:ext cx="73887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With Air Canvas, we have achieved a hands-free drawing program that uses </a:t>
            </a:r>
            <a:r>
              <a:rPr lang="en-US" sz="1800" dirty="0" err="1"/>
              <a:t>OpenCV</a:t>
            </a:r>
            <a:r>
              <a:rPr lang="en-US" sz="1800" dirty="0"/>
              <a:t> to detect the user’s pointer finger. Colorful lines can be drawn wherever the user desires and the brush can even be modified. It is truly like drawing in the air!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934052" y="1120994"/>
            <a:ext cx="7285037" cy="36507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Finger Detection: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600" u="sng" dirty="0"/>
              <a:t>https://github.com/lzane/Fingers-Detection-using-OpenCV-and-Python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/>
              <a:t>OpenCV</a:t>
            </a:r>
            <a:r>
              <a:rPr lang="en-US" sz="1800" dirty="0"/>
              <a:t> contours: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600" u="sng" dirty="0">
                <a:solidFill>
                  <a:schemeClr val="tx1"/>
                </a:solidFill>
              </a:rPr>
              <a:t>https://docs.opencv.org/3.4.2/d4/d73/tutorial_py_contours_begin.html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Drawing in </a:t>
            </a:r>
            <a:r>
              <a:rPr lang="en-US" sz="1800" dirty="0" err="1"/>
              <a:t>PyGame</a:t>
            </a:r>
            <a:r>
              <a:rPr lang="en-US" sz="1800" dirty="0"/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/>
              <a:t>	 </a:t>
            </a:r>
            <a:r>
              <a:rPr lang="en-US" sz="1600" u="sng" dirty="0">
                <a:hlinkClick r:id="rId2"/>
              </a:rPr>
              <a:t>https://www.pygame.org/docs/ref/draw.html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Guide to Set Up Camera &amp; Some </a:t>
            </a:r>
            <a:r>
              <a:rPr lang="en-US" sz="1800" dirty="0" err="1"/>
              <a:t>OpenCV</a:t>
            </a:r>
            <a:r>
              <a:rPr lang="en-US" sz="1800" dirty="0"/>
              <a:t> Image Processing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74" y="1733375"/>
            <a:ext cx="4315125" cy="1945500"/>
          </a:xfrm>
        </p:spPr>
        <p:txBody>
          <a:bodyPr/>
          <a:lstStyle/>
          <a:p>
            <a:pPr>
              <a:buNone/>
            </a:pPr>
            <a:r>
              <a:rPr lang="en-US" sz="5400" b="1" dirty="0"/>
              <a:t>Thank You </a:t>
            </a:r>
            <a:r>
              <a:rPr lang="en-US" sz="5400" b="1" dirty="0">
                <a:sym typeface="Wingdings" pitchFamily="2" charset="2"/>
              </a:rPr>
              <a:t></a:t>
            </a:r>
            <a:endParaRPr 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954575" y="1587061"/>
            <a:ext cx="7284900" cy="298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bin" panose="020B0604020202020204" charset="0"/>
              </a:rPr>
              <a:t>  Hands-free Digital Drawing Canvas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bin" panose="020B0604020202020204" charset="0"/>
              </a:rPr>
              <a:t>  Camera, Computer Screen And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Cabin" panose="020B0604020202020204" charset="0"/>
              </a:rPr>
              <a:t>OpenCV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bin" panose="020B0604020202020204" charset="0"/>
              </a:rPr>
              <a:t>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bin" panose="020B0604020202020204" charset="0"/>
              </a:rPr>
              <a:t>  Can Be Modified In Size And Color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bin" panose="020B0604020202020204" charset="0"/>
              </a:rPr>
              <a:t>  A Calibration Screen</a:t>
            </a:r>
            <a:endParaRPr lang="en-US" sz="1800" dirty="0">
              <a:latin typeface="Cabin" panose="020B0604020202020204" charset="0"/>
            </a:endParaRPr>
          </a:p>
        </p:txBody>
      </p:sp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954575" y="448056"/>
            <a:ext cx="72849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i="0" dirty="0">
                <a:solidFill>
                  <a:srgbClr val="222222"/>
                </a:solidFill>
                <a:effectLst/>
                <a:latin typeface="Fira Sans" panose="020B0604020202020204" charset="0"/>
              </a:rPr>
              <a:t>Introduction</a:t>
            </a:r>
          </a:p>
        </p:txBody>
      </p:sp>
      <p:pic>
        <p:nvPicPr>
          <p:cNvPr id="4" name="Picture 3" descr="full_buil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241" y="1198180"/>
            <a:ext cx="3360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776800" y="445025"/>
            <a:ext cx="76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i="0" dirty="0">
                <a:solidFill>
                  <a:srgbClr val="222222"/>
                </a:solidFill>
                <a:effectLst/>
                <a:latin typeface="Fira Sans" panose="020B0604020202020204" charset="0"/>
              </a:rPr>
              <a:t>Design </a:t>
            </a:r>
            <a:r>
              <a:rPr lang="en-US" dirty="0">
                <a:solidFill>
                  <a:srgbClr val="222222"/>
                </a:solidFill>
                <a:latin typeface="Fira Sans" panose="020B0604020202020204" charset="0"/>
              </a:rPr>
              <a:t>Overview</a:t>
            </a:r>
            <a:endParaRPr lang="en-IN" dirty="0">
              <a:solidFill>
                <a:srgbClr val="222222"/>
              </a:solidFill>
              <a:latin typeface="Fira Sans" panose="020B0604020202020204" charset="0"/>
            </a:endParaRPr>
          </a:p>
        </p:txBody>
      </p:sp>
      <p:sp>
        <p:nvSpPr>
          <p:cNvPr id="256" name="Google Shape;256;p41"/>
          <p:cNvSpPr txBox="1">
            <a:spLocks noGrp="1"/>
          </p:cNvSpPr>
          <p:nvPr>
            <p:ph type="subTitle" idx="19"/>
          </p:nvPr>
        </p:nvSpPr>
        <p:spPr>
          <a:xfrm>
            <a:off x="688534" y="1200073"/>
            <a:ext cx="7616699" cy="3358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1" i="0" dirty="0">
              <a:solidFill>
                <a:srgbClr val="222222"/>
              </a:solidFill>
              <a:effectLst/>
              <a:latin typeface="Cabin" panose="020B0604020202020204" charset="0"/>
            </a:endParaRPr>
          </a:p>
          <a:p>
            <a:pPr marL="0" lvl="0" indent="0" algn="just">
              <a:buClr>
                <a:srgbClr val="000000"/>
              </a:buClr>
              <a:buSzPts val="1100"/>
              <a:defRPr/>
            </a:pPr>
            <a:r>
              <a:rPr lang="en-US" sz="1800" dirty="0">
                <a:solidFill>
                  <a:srgbClr val="222222"/>
                </a:solidFill>
                <a:latin typeface="Cabin" panose="020B0604020202020204" charset="0"/>
              </a:rPr>
              <a:t>The Basic Goal Of Air Canvas Is To Map The Coordinates Of The User’s Pointer Finger To The Screen, Where Colored Circles Are Drawn And Connected To Simulate A Crude Brush Stroke. </a:t>
            </a:r>
          </a:p>
          <a:p>
            <a:pPr marL="0" lvl="0" indent="0" algn="just"/>
            <a:endParaRPr lang="en-US" sz="1800" dirty="0"/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Cabin" panose="020B0604020202020204" charset="0"/>
              </a:rPr>
              <a:t>Our Project Consisted Of Following Hardware Devices: 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bin" panose="020B0604020202020204" charset="0"/>
              </a:rPr>
              <a:t>Display Screen 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Cabin" panose="020B0604020202020204" charset="0"/>
              </a:rPr>
              <a:t>Camera.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Cabin" panose="020B0604020202020204" charset="0"/>
              </a:rPr>
              <a:t> 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aircanva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922" y="3093984"/>
            <a:ext cx="2799852" cy="1864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Start reading the frames and convert the captured frames to color space .</a:t>
            </a:r>
          </a:p>
          <a:p>
            <a:pPr fontAlgn="base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Prepare the canvas frame and put the respective ink buttons on it.</a:t>
            </a:r>
          </a:p>
          <a:p>
            <a:pPr fontAlgn="base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Adjust the track bar values for finding the mask of the colored marker.	</a:t>
            </a:r>
          </a:p>
          <a:p>
            <a:pPr fontAlgn="base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Preprocess the mask with morphological operations.</a:t>
            </a:r>
          </a:p>
          <a:p>
            <a:pPr fontAlgn="base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Detect the contours for drawing points on canvas.</a:t>
            </a:r>
          </a:p>
          <a:p>
            <a:pPr fontAlgn="base">
              <a:lnSpc>
                <a:spcPct val="150000"/>
              </a:lnSpc>
              <a:buClrTx/>
            </a:pPr>
            <a:r>
              <a:rPr lang="en-US" sz="1800" dirty="0">
                <a:solidFill>
                  <a:schemeClr val="tx1"/>
                </a:solidFill>
              </a:rPr>
              <a:t>Finally draw the points stored in an array on the frames and canvas.</a:t>
            </a:r>
          </a:p>
          <a:p>
            <a:pPr>
              <a:lnSpc>
                <a:spcPct val="150000"/>
              </a:lnSpc>
              <a:buClrTx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2176EE-99B6-437A-95A2-0AD68F51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9" y="0"/>
            <a:ext cx="3822153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E2274-D058-4751-B90B-A42FD4AA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174" y="718383"/>
            <a:ext cx="4640639" cy="3566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/>
          <p:nvPr/>
        </p:nvSpPr>
        <p:spPr>
          <a:xfrm>
            <a:off x="0" y="0"/>
            <a:ext cx="9417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8202300" y="0"/>
            <a:ext cx="9417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>
                <a:solidFill>
                  <a:srgbClr val="222222"/>
                </a:solidFill>
                <a:latin typeface="Fira Sans" panose="020B0604020202020204" charset="0"/>
              </a:rPr>
              <a:t>OpenCV</a:t>
            </a:r>
            <a:endParaRPr dirty="0"/>
          </a:p>
        </p:txBody>
      </p:sp>
      <p:sp>
        <p:nvSpPr>
          <p:cNvPr id="482" name="Google Shape;482;p58"/>
          <p:cNvSpPr txBox="1"/>
          <p:nvPr/>
        </p:nvSpPr>
        <p:spPr>
          <a:xfrm>
            <a:off x="1355834" y="1289649"/>
            <a:ext cx="6894922" cy="308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bin" panose="020B0604020202020204" charset="0"/>
              </a:rPr>
              <a:t> Hand Gesture Recognition Software</a:t>
            </a: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bin" panose="020B0604020202020204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abin" panose="020B0604020202020204" charset="0"/>
              </a:rPr>
              <a:t>OpenCV</a:t>
            </a:r>
            <a:r>
              <a:rPr lang="en-US" sz="1800" dirty="0">
                <a:solidFill>
                  <a:schemeClr val="tx1"/>
                </a:solidFill>
                <a:latin typeface="Cabin" panose="020B0604020202020204" charset="0"/>
              </a:rPr>
              <a:t> In Combination With Python</a:t>
            </a: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bin" panose="020B0604020202020204" charset="0"/>
              </a:rPr>
              <a:t>  Image Processing Algorithms</a:t>
            </a: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bin" panose="020B0604020202020204" charset="0"/>
              </a:rPr>
              <a:t>  Image Masking</a:t>
            </a: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Adapt To Changing Light Conditions </a:t>
            </a: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Finger Tracking Algorithm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 descr="drawing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029" y="1367810"/>
            <a:ext cx="304842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9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/>
          <p:nvPr/>
        </p:nvSpPr>
        <p:spPr>
          <a:xfrm>
            <a:off x="0" y="0"/>
            <a:ext cx="9417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8202300" y="0"/>
            <a:ext cx="9417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PyGame</a:t>
            </a:r>
            <a:r>
              <a:rPr lang="en-IN" dirty="0"/>
              <a:t> Drawing</a:t>
            </a:r>
            <a:endParaRPr dirty="0"/>
          </a:p>
        </p:txBody>
      </p:sp>
      <p:sp>
        <p:nvSpPr>
          <p:cNvPr id="482" name="Google Shape;482;p58"/>
          <p:cNvSpPr txBox="1"/>
          <p:nvPr/>
        </p:nvSpPr>
        <p:spPr>
          <a:xfrm>
            <a:off x="1355834" y="1289649"/>
            <a:ext cx="6894922" cy="308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  Cross-platform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  Computer Graphics And Sound Libraries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  Client-side, Standalone Applications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  Geometric Functions</a:t>
            </a:r>
          </a:p>
          <a:p>
            <a:pPr>
              <a:lnSpc>
                <a:spcPct val="150000"/>
              </a:lnSpc>
            </a:pPr>
            <a:br>
              <a:rPr lang="en-US" sz="1600" dirty="0"/>
            </a:br>
            <a:endParaRPr lang="en-US" sz="1600" dirty="0"/>
          </a:p>
        </p:txBody>
      </p:sp>
      <p:pic>
        <p:nvPicPr>
          <p:cNvPr id="6" name="Picture 5" descr="pygame-dra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979" y="1541340"/>
            <a:ext cx="2681941" cy="21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9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B4601-F216-4989-BB52-77A1B084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488" y="1348431"/>
            <a:ext cx="3057952" cy="255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B38BE-4894-46AE-85D6-6F95B1AF2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47" y="1348430"/>
            <a:ext cx="305795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>
            <a:spLocks noGrp="1"/>
          </p:cNvSpPr>
          <p:nvPr>
            <p:ph type="title"/>
          </p:nvPr>
        </p:nvSpPr>
        <p:spPr>
          <a:xfrm>
            <a:off x="992700" y="455275"/>
            <a:ext cx="7158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solidFill>
                  <a:srgbClr val="222222"/>
                </a:solidFill>
                <a:latin typeface="Fira Sans" panose="020B0604020202020204" charset="0"/>
              </a:rPr>
              <a:t>Current Scenario</a:t>
            </a:r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subTitle" idx="1"/>
          </p:nvPr>
        </p:nvSpPr>
        <p:spPr>
          <a:xfrm>
            <a:off x="866475" y="1733375"/>
            <a:ext cx="4038600" cy="19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lnSpc>
                <a:spcPct val="150000"/>
              </a:lnSpc>
            </a:pPr>
            <a:r>
              <a:rPr lang="en-US" sz="1800" dirty="0">
                <a:solidFill>
                  <a:srgbClr val="222222"/>
                </a:solidFill>
                <a:latin typeface="Poppins"/>
              </a:rPr>
              <a:t> </a:t>
            </a:r>
            <a:r>
              <a:rPr lang="en-US" sz="1800" b="1" dirty="0"/>
              <a:t>Gaming </a:t>
            </a:r>
          </a:p>
          <a:p>
            <a:pPr marL="152400" indent="0">
              <a:lnSpc>
                <a:spcPct val="150000"/>
              </a:lnSpc>
            </a:pPr>
            <a:r>
              <a:rPr lang="en-US" sz="1800" b="1" dirty="0"/>
              <a:t> Business</a:t>
            </a:r>
          </a:p>
          <a:p>
            <a:pPr marL="152400" indent="0">
              <a:lnSpc>
                <a:spcPct val="150000"/>
              </a:lnSpc>
            </a:pPr>
            <a:r>
              <a:rPr lang="en-US" sz="1800" b="1" dirty="0"/>
              <a:t> Education </a:t>
            </a:r>
          </a:p>
          <a:p>
            <a:pPr marL="152400" indent="0">
              <a:lnSpc>
                <a:spcPct val="150000"/>
              </a:lnSpc>
            </a:pPr>
            <a:r>
              <a:rPr lang="en-US" sz="1800" b="1" dirty="0"/>
              <a:t> Medical Field</a:t>
            </a:r>
          </a:p>
          <a:p>
            <a:pPr marL="152400" indent="0">
              <a:lnSpc>
                <a:spcPct val="150000"/>
              </a:lnSpc>
            </a:pPr>
            <a:r>
              <a:rPr lang="en-US" sz="1800" b="1" dirty="0"/>
              <a:t> Virtual reality – VR</a:t>
            </a:r>
            <a:endParaRPr lang="en-US" sz="1800" dirty="0">
              <a:solidFill>
                <a:srgbClr val="222222"/>
              </a:solidFill>
              <a:latin typeface="Poppins"/>
            </a:endParaRPr>
          </a:p>
        </p:txBody>
      </p:sp>
      <p:pic>
        <p:nvPicPr>
          <p:cNvPr id="6" name="Picture 5" descr="download.jf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718" y="284435"/>
            <a:ext cx="2545474" cy="1958117"/>
          </a:xfrm>
          <a:prstGeom prst="rect">
            <a:avLst/>
          </a:prstGeom>
        </p:spPr>
      </p:pic>
      <p:pic>
        <p:nvPicPr>
          <p:cNvPr id="7" name="Picture 6" descr="unnamed.jpg"/>
          <p:cNvPicPr>
            <a:picLocks noChangeAspect="1"/>
          </p:cNvPicPr>
          <p:nvPr/>
        </p:nvPicPr>
        <p:blipFill>
          <a:blip r:embed="rId5"/>
          <a:srcRect l="15235" r="18006"/>
          <a:stretch>
            <a:fillRect/>
          </a:stretch>
        </p:blipFill>
        <p:spPr>
          <a:xfrm>
            <a:off x="6306207" y="2324593"/>
            <a:ext cx="2532993" cy="2638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Zero Waste Cardboard Backgrounds by Slidesgo">
  <a:themeElements>
    <a:clrScheme name="Simple Light">
      <a:dk1>
        <a:srgbClr val="000000"/>
      </a:dk1>
      <a:lt1>
        <a:srgbClr val="FFFFFF"/>
      </a:lt1>
      <a:dk2>
        <a:srgbClr val="93C47D"/>
      </a:dk2>
      <a:lt2>
        <a:srgbClr val="FFD966"/>
      </a:lt2>
      <a:accent1>
        <a:srgbClr val="40DADA"/>
      </a:accent1>
      <a:accent2>
        <a:srgbClr val="93C47D"/>
      </a:accent2>
      <a:accent3>
        <a:srgbClr val="FFD966"/>
      </a:accent3>
      <a:accent4>
        <a:srgbClr val="FFFFFF"/>
      </a:accent4>
      <a:accent5>
        <a:srgbClr val="000000"/>
      </a:accent5>
      <a:accent6>
        <a:srgbClr val="40DA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78D081A4D8474EA7FAA07B2BAB844B" ma:contentTypeVersion="9" ma:contentTypeDescription="Create a new document." ma:contentTypeScope="" ma:versionID="e45491e46a8c944ac66fefbd726db1dc">
  <xsd:schema xmlns:xsd="http://www.w3.org/2001/XMLSchema" xmlns:xs="http://www.w3.org/2001/XMLSchema" xmlns:p="http://schemas.microsoft.com/office/2006/metadata/properties" xmlns:ns2="bc83ce08-fa11-4cfe-9742-ac65a67bd520" targetNamespace="http://schemas.microsoft.com/office/2006/metadata/properties" ma:root="true" ma:fieldsID="f5b05970452ec924f5f808d31b349a84" ns2:_="">
    <xsd:import namespace="bc83ce08-fa11-4cfe-9742-ac65a67bd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3ce08-fa11-4cfe-9742-ac65a67bd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4D7447-A329-4B6C-9571-409DF826E6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F26D6-A95D-4CAF-9569-D575DCE8BB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3ce08-fa11-4cfe-9742-ac65a67bd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FA1437-93EB-4714-9FAA-4FE0E3B7D5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373</Words>
  <Application>Microsoft Office PowerPoint</Application>
  <PresentationFormat>On-screen Show (16:9)</PresentationFormat>
  <Paragraphs>62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Fira Sans</vt:lpstr>
      <vt:lpstr>Arial</vt:lpstr>
      <vt:lpstr>Open Sans</vt:lpstr>
      <vt:lpstr>Cabin</vt:lpstr>
      <vt:lpstr>Poppins</vt:lpstr>
      <vt:lpstr>Public Sans</vt:lpstr>
      <vt:lpstr>Roboto Condensed Light</vt:lpstr>
      <vt:lpstr>Zero Waste Cardboard Backgrounds by Slidesgo</vt:lpstr>
      <vt:lpstr>Air Canvas</vt:lpstr>
      <vt:lpstr>Introduction</vt:lpstr>
      <vt:lpstr>Design Overview</vt:lpstr>
      <vt:lpstr>Algorithm</vt:lpstr>
      <vt:lpstr>PowerPoint Presentation</vt:lpstr>
      <vt:lpstr>OpenCV</vt:lpstr>
      <vt:lpstr>PyGame Drawing</vt:lpstr>
      <vt:lpstr>PowerPoint Presentation</vt:lpstr>
      <vt:lpstr>Current Scenario</vt:lpstr>
      <vt:lpstr>Future Work</vt:lpstr>
      <vt:lpstr>Conclusion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WASTE CARDBOARD BACKGROUND</dc:title>
  <cp:lastModifiedBy>bhavin savaliya</cp:lastModifiedBy>
  <cp:revision>65</cp:revision>
  <dcterms:modified xsi:type="dcterms:W3CDTF">2021-04-24T13:16:14Z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0x0101009578D081A4D8474EA7FAA07B2BAB844B</vt:lpwstr>
  </property>
</Properties>
</file>