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EFFD1B-97F9-4CDE-A6BA-61340A00B331}">
  <a:tblStyle styleId="{BBEFFD1B-97F9-4CDE-A6BA-61340A00B3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omdena/is-this-place-safe-274fc31c02c6" TargetMode="External"/><Relationship Id="rId4" Type="http://schemas.openxmlformats.org/officeDocument/2006/relationships/hyperlink" Target="https://www.analyticsinsight.net/top-10-ai-technologies-mitigate-rape-sexual-assault/" TargetMode="External"/><Relationship Id="rId11" Type="http://schemas.openxmlformats.org/officeDocument/2006/relationships/hyperlink" Target="https://maps.safecity.in/reports" TargetMode="External"/><Relationship Id="rId10" Type="http://schemas.openxmlformats.org/officeDocument/2006/relationships/hyperlink" Target="https://github.com/LaverdeS/NLP_Sexual_Harassment_Testimonies/tree/master/category_classifier/datasets" TargetMode="External"/><Relationship Id="rId9" Type="http://schemas.openxmlformats.org/officeDocument/2006/relationships/hyperlink" Target="https://safecity.in/about/" TargetMode="External"/><Relationship Id="rId5" Type="http://schemas.openxmlformats.org/officeDocument/2006/relationships/hyperlink" Target="https://journals.sagepub.com/doi/abs/10.1177/009102601104000104?journalCode=ppmd" TargetMode="External"/><Relationship Id="rId6" Type="http://schemas.openxmlformats.org/officeDocument/2006/relationships/hyperlink" Target="https://analyticsindiamag.com/ai-to-combat-sexual-harassment-with-chatbots-apps-trained-algorithms/" TargetMode="External"/><Relationship Id="rId7" Type="http://schemas.openxmlformats.org/officeDocument/2006/relationships/hyperlink" Target="https://www.globaltechoutlook.com/how-artificial-intelligence-helps-fight-sexual-harassment/" TargetMode="External"/><Relationship Id="rId8" Type="http://schemas.openxmlformats.org/officeDocument/2006/relationships/hyperlink" Target="https://dalspace.library.dal.ca/bitstream/handle/10222/76331/sharifirad-sima-PhD-CSCI-Aug-2019.pdf?sequence=5&amp;isAllowed=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hyperlink" Target="https://omdena.com/projects/sexual-harassm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838200" y="525195"/>
            <a:ext cx="6690081" cy="151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Combat Sexual Abuse via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38200" y="2850025"/>
            <a:ext cx="7737570" cy="359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Prepared By: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Students' Name: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Vyoma Patel (AU2044005)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Bhavin Gor (AU2044008)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Preyanshu Sukhadia (AU1841140)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Prasham Mody (AU1841143)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Course: Machine Learning(ML)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Course Code: CSE523</a:t>
            </a:r>
            <a:endParaRPr/>
          </a:p>
        </p:txBody>
      </p:sp>
      <p:pic>
        <p:nvPicPr>
          <p:cNvPr descr="Logo, company name&#10;&#10;Description automatically generated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10142"/>
          <a:stretch/>
        </p:blipFill>
        <p:spPr>
          <a:xfrm>
            <a:off x="8401570" y="100223"/>
            <a:ext cx="3615804" cy="35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305447" y="482705"/>
            <a:ext cx="5394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Results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179" y="1428507"/>
            <a:ext cx="4019916" cy="174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647" y="977932"/>
            <a:ext cx="5704349" cy="552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77" y="1148514"/>
            <a:ext cx="6556633" cy="531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305447" y="482705"/>
            <a:ext cx="5394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Results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992819" y="110647"/>
            <a:ext cx="7795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Results (After hyperparameter tuning)</a:t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0" y="502099"/>
            <a:ext cx="4665350" cy="556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854" y="1077029"/>
            <a:ext cx="2435621" cy="28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8113" y="832026"/>
            <a:ext cx="3309425" cy="50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738575" y="6536425"/>
            <a:ext cx="450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69350" y="6292900"/>
            <a:ext cx="45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7931438" y="5978650"/>
            <a:ext cx="39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SVC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129750" y="41399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674463" y="4082200"/>
            <a:ext cx="39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Ridge Classifier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11988" y="6134200"/>
            <a:ext cx="39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1524000" y="516836"/>
            <a:ext cx="9144000" cy="642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Conclusion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1272209" y="197864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After performing hyperparameter tuning, we improved the accuracy of the respective ML classification algorithms.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highest accuracy which we were able to obtain  was 56% accuracy using RandomForestClassifier.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Role of each group member in the project</a:t>
            </a:r>
            <a:endParaRPr/>
          </a:p>
        </p:txBody>
      </p:sp>
      <p:graphicFrame>
        <p:nvGraphicFramePr>
          <p:cNvPr id="182" name="Google Shape;182;p26"/>
          <p:cNvGraphicFramePr/>
          <p:nvPr/>
        </p:nvGraphicFramePr>
        <p:xfrm>
          <a:off x="834887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{BBEFFD1B-97F9-4CDE-A6BA-61340A00B331}</a:tableStyleId>
              </a:tblPr>
              <a:tblGrid>
                <a:gridCol w="2796200"/>
                <a:gridCol w="1974575"/>
                <a:gridCol w="2007700"/>
                <a:gridCol w="1888425"/>
                <a:gridCol w="18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Vyoma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Bhavin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Preyanshu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Prasham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collection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Cleaning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pre-processing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Performing EDA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Transformation of data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Implementation of different algorithms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Building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Performing hyperparameter Tuning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r>
                        <a:rPr lang="en-U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References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https://medium.com/omdena/is-this-place-safe-274fc31c02c6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https://www.analyticsinsight.net/top-10-ai-technologies-mitigate-rape-sexual-assault/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https://journals.sagepub.com/doi/abs/10.1177/009102601104000104?journalCode=ppmd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https://analyticsindiamag.com/ai-to-combat-sexual-harassment-with-chatbots-apps-trained-algorithms/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https://www.globaltechoutlook.com/how-artificial-intelligence-helps-fight-sexual-harassment/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https://dalspace.library.dal.ca/bitstream/handle/10222/76331/sharifirad-sima-PhD-CSCI-Aug-2019.pdf?sequence=5&amp;isAllowed=y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https://safecity.in/about/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https://github.com/LaverdeS/NLP_Sexual_Harassment_Testimonies/tree/master/category_classifier/datasets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https://maps.safecity.in/reports#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-1503" y="2614767"/>
            <a:ext cx="12067032" cy="63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-US" sz="3400"/>
              <a:t>Introduction</a:t>
            </a:r>
            <a:endParaRPr/>
          </a:p>
        </p:txBody>
      </p:sp>
      <p:pic>
        <p:nvPicPr>
          <p:cNvPr descr="A picture containing red, indoor&#10;&#10;Description automatically generated" id="94" name="Google Shape;94;p14"/>
          <p:cNvPicPr preferRelativeResize="0"/>
          <p:nvPr/>
        </p:nvPicPr>
        <p:blipFill rotWithShape="1">
          <a:blip r:embed="rId3">
            <a:alphaModFix/>
          </a:blip>
          <a:srcRect b="24992" l="0" r="0" t="12526"/>
          <a:stretch/>
        </p:blipFill>
        <p:spPr>
          <a:xfrm>
            <a:off x="20" y="10"/>
            <a:ext cx="12188804" cy="26087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89770" y="3168000"/>
            <a:ext cx="11774381" cy="3281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proposed project definition quests about how Machine Learning can provide new ways to overcome this gender based violence.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one of the crucial problems to be dealt and necessary actions should be taken.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Artificial Intelligence has been prevalent in today's era for handling and mitigating such criminal incidents.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AI model is a collaborative technique by </a:t>
            </a:r>
            <a:r>
              <a:rPr b="1" lang="en-US" sz="2000" u="sng">
                <a:solidFill>
                  <a:schemeClr val="hlink"/>
                </a:solidFill>
                <a:hlinkClick r:id="rId4"/>
              </a:rPr>
              <a:t>Omdena</a:t>
            </a:r>
            <a:r>
              <a:rPr b="1" lang="en-US" sz="2000" u="sng"/>
              <a:t> and Safecity</a:t>
            </a:r>
            <a:r>
              <a:rPr lang="en-US" sz="2000"/>
              <a:t> project.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model leverages open-sourced data as well as Safecity’s database to build heatmaps, and safe routes using Nearby Search, Directions API and Grid Coverage techniques.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Safecity platform acts as a crowd sourced place where individuals can share their personal stories of sexual assaults and rapes.</a:t>
            </a:r>
            <a:endParaRPr sz="20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97" name="Google Shape;97;p14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Problem Statement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idea here is how effectively based on details gathered can the hotspots be known across the world at a quicker pace.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the segmentation of different categories to derive insights as which type of incident is more prevalent globally.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Existing Body of Work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As, the dataset gathered by Safecity a crowd sourcing platform, it is mostly in type of reports and description, basically a textual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earlier, the researchers have used NLP and deep learning classification algorithms approached to this problem.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used word embeddings, LIME analysis and t-SNE.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6"/>
            <a:ext cx="10154478" cy="1046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GANNT chart</a:t>
            </a:r>
            <a:endParaRPr b="1"/>
          </a:p>
        </p:txBody>
      </p:sp>
      <p:pic>
        <p:nvPicPr>
          <p:cNvPr id="116" name="Google Shape;11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683" y="1358348"/>
            <a:ext cx="6348956" cy="481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Our Approach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here to use traditional ML Classification algorithms to classify whether the category and description is correctly classified.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this we used Count Vectorizer, TFidfTransformer for training purpose.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visualized the data as what were the peak hours, weekday, places, where the incident occurred often.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feature extraction techniques like PCA for more accurate results.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also performed hyperparameter tuning using GridSearchCV to find the best possible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histogram&#10;&#10;Description automatically generated" id="128" name="Google Shape;128;p19"/>
          <p:cNvPicPr preferRelativeResize="0"/>
          <p:nvPr/>
        </p:nvPicPr>
        <p:blipFill rotWithShape="1">
          <a:blip r:embed="rId3">
            <a:alphaModFix/>
          </a:blip>
          <a:srcRect b="-2" l="0" r="5137" t="0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11323" t="0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415441" y="7933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Incidental Hours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904837" y="180453"/>
            <a:ext cx="3661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Incident State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414" y="760812"/>
            <a:ext cx="8745254" cy="586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432126" y="27766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Wise Counts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Final Results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implemented different ML classification algorithms and found their accuracies in order to find the best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performing hyperparameter tuning we found a difference in the obtained accuracies of respective classification algorithms.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represented those accuracies using different line graphs.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We also found accuracies using different SVC kernels.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