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8" r:id="rId8"/>
    <p:sldId id="262" r:id="rId9"/>
    <p:sldId id="266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AEF4C-D4B7-460E-8322-36183CA9E3B0}" v="3" dt="2021-03-16T15:57:11.709"/>
    <p1510:client id="{B896E292-A070-24B2-01CF-15EC0D53BBB5}" v="436" dt="2021-03-17T14:29:27.486"/>
    <p1510:client id="{E3B39F36-45CE-4B1F-943F-EA74D7414C50}" v="2383" dt="2021-03-16T15:16:32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afecity.in/about/" TargetMode="External"/><Relationship Id="rId3" Type="http://schemas.openxmlformats.org/officeDocument/2006/relationships/hyperlink" Target="https://www.analyticsinsight.net/top-10-ai-technologies-mitigate-rape-sexual-assault/" TargetMode="External"/><Relationship Id="rId7" Type="http://schemas.openxmlformats.org/officeDocument/2006/relationships/hyperlink" Target="https://dalspace.library.dal.ca/bitstream/handle/10222/76331/sharifirad-sima-PhD-CSCI-Aug-2019.pdf?sequence=5&amp;isAllowed=y" TargetMode="External"/><Relationship Id="rId2" Type="http://schemas.openxmlformats.org/officeDocument/2006/relationships/hyperlink" Target="https://medium.com/omdena/is-this-place-safe-274fc31c02c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lobaltechoutlook.com/how-artificial-intelligence-helps-fight-sexual-harassment/" TargetMode="External"/><Relationship Id="rId5" Type="http://schemas.openxmlformats.org/officeDocument/2006/relationships/hyperlink" Target="https://analyticsindiamag.com/ai-to-combat-sexual-harassment-with-chatbots-apps-trained-algorithms/" TargetMode="External"/><Relationship Id="rId10" Type="http://schemas.openxmlformats.org/officeDocument/2006/relationships/hyperlink" Target="https://maps.safecity.in/reports" TargetMode="External"/><Relationship Id="rId4" Type="http://schemas.openxmlformats.org/officeDocument/2006/relationships/hyperlink" Target="https://journals.sagepub.com/doi/abs/10.1177/009102601104000104?journalCode=ppmd" TargetMode="External"/><Relationship Id="rId9" Type="http://schemas.openxmlformats.org/officeDocument/2006/relationships/hyperlink" Target="https://github.com/LaverdeS/NLP_Sexual_Harassment_Testimonies/tree/master/category_classifier/datase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mdena.com/projects/sexual-harassment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25195"/>
            <a:ext cx="6690081" cy="1512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cs typeface="Calibri Light"/>
              </a:rPr>
              <a:t>Combat Sexual Abuse via Machine Learning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850025"/>
            <a:ext cx="7737570" cy="3598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/>
              <a:t>Prepared By: </a:t>
            </a:r>
            <a:endParaRPr lang="en-US">
              <a:cs typeface="Calibri" panose="020F0502020204030204"/>
            </a:endParaRPr>
          </a:p>
          <a:p>
            <a:pPr algn="just"/>
            <a:r>
              <a:rPr lang="en-US" sz="2000">
                <a:cs typeface="Calibri" panose="020F0502020204030204"/>
              </a:rPr>
              <a:t>Students' Name:</a:t>
            </a:r>
          </a:p>
          <a:p>
            <a:pPr algn="just"/>
            <a:r>
              <a:rPr lang="en-US" sz="2000">
                <a:cs typeface="Calibri" panose="020F0502020204030204"/>
              </a:rPr>
              <a:t>Vyoma Patel (AU2044005)</a:t>
            </a:r>
          </a:p>
          <a:p>
            <a:pPr algn="just"/>
            <a:r>
              <a:rPr lang="en-US" sz="2000">
                <a:cs typeface="Calibri" panose="020F0502020204030204"/>
              </a:rPr>
              <a:t>Bhavin Gor (AU2044008)</a:t>
            </a:r>
          </a:p>
          <a:p>
            <a:pPr algn="just"/>
            <a:r>
              <a:rPr lang="en-US" sz="2000" err="1">
                <a:cs typeface="Calibri" panose="020F0502020204030204"/>
              </a:rPr>
              <a:t>Preyanshu</a:t>
            </a:r>
            <a:r>
              <a:rPr lang="en-US" sz="2000">
                <a:cs typeface="Calibri" panose="020F0502020204030204"/>
              </a:rPr>
              <a:t> Sukhadia (AU1841140)</a:t>
            </a:r>
          </a:p>
          <a:p>
            <a:pPr algn="just"/>
            <a:r>
              <a:rPr lang="en-US" sz="2000">
                <a:cs typeface="Calibri" panose="020F0502020204030204"/>
              </a:rPr>
              <a:t>Prasham Mody (AU1841143)</a:t>
            </a:r>
          </a:p>
          <a:p>
            <a:pPr algn="just"/>
            <a:endParaRPr lang="en-US" sz="2000">
              <a:cs typeface="Calibri" panose="020F0502020204030204"/>
            </a:endParaRPr>
          </a:p>
          <a:p>
            <a:pPr algn="just"/>
            <a:r>
              <a:rPr lang="en-US" sz="2000">
                <a:cs typeface="Calibri" panose="020F0502020204030204"/>
              </a:rPr>
              <a:t>Course: Machine Learning(ML)</a:t>
            </a:r>
          </a:p>
          <a:p>
            <a:pPr algn="just"/>
            <a:r>
              <a:rPr lang="en-US" sz="2000">
                <a:cs typeface="Calibri" panose="020F0502020204030204"/>
              </a:rPr>
              <a:t>Course Code: CSE523</a:t>
            </a: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9C4CCC2-75D0-4218-9E0C-CC8E59A1B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43"/>
          <a:stretch/>
        </p:blipFill>
        <p:spPr>
          <a:xfrm>
            <a:off x="8401570" y="100223"/>
            <a:ext cx="3615804" cy="35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2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1845D7E8-CB3C-4124-94D4-360EF95EF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20" y="539119"/>
            <a:ext cx="10947747" cy="6082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BA9AA-38DB-431E-B5DF-38C891EC82FD}"/>
              </a:ext>
            </a:extLst>
          </p:cNvPr>
          <p:cNvSpPr txBox="1"/>
          <p:nvPr/>
        </p:nvSpPr>
        <p:spPr>
          <a:xfrm>
            <a:off x="2542784" y="110647"/>
            <a:ext cx="77953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Confusion Matrix(Heat Map) of Actual and Predicted labels of different categories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627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5A32-51C7-4C00-8518-3570BBC6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Role of each group member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8FF3-B916-45CF-9A63-96F0C188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Vyoma - Definition Selection, Data Collection and Preprocessing, Idea to view as classification problem. Building model</a:t>
            </a:r>
          </a:p>
          <a:p>
            <a:r>
              <a:rPr lang="en-US">
                <a:cs typeface="Calibri"/>
              </a:rPr>
              <a:t>Bhavin – Exploaratory Data Analysis</a:t>
            </a:r>
          </a:p>
          <a:p>
            <a:r>
              <a:rPr lang="en-US">
                <a:cs typeface="Calibri"/>
              </a:rPr>
              <a:t>Preyanshu -  For some statistical tests and percentages according to dataset</a:t>
            </a:r>
          </a:p>
          <a:p>
            <a:r>
              <a:rPr lang="en-US">
                <a:cs typeface="Calibri"/>
              </a:rPr>
              <a:t>Prasham – Cleaning Dataset</a:t>
            </a:r>
          </a:p>
        </p:txBody>
      </p:sp>
    </p:spTree>
    <p:extLst>
      <p:ext uri="{BB962C8B-B14F-4D97-AF65-F5344CB8AC3E}">
        <p14:creationId xmlns:p14="http://schemas.microsoft.com/office/powerpoint/2010/main" val="338955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E8D5-B9D7-4053-88E3-9FC551D9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874B-F662-4823-8F02-B63BD427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Based on the results, we will still figure out and retrain the model for predicting more accurate results, minimizing error ratio.</a:t>
            </a:r>
          </a:p>
          <a:p>
            <a:r>
              <a:rPr lang="en-US">
                <a:cs typeface="Calibri"/>
              </a:rPr>
              <a:t>Also, yet to explore about hyper parameter tuning.</a:t>
            </a:r>
          </a:p>
        </p:txBody>
      </p:sp>
    </p:spTree>
    <p:extLst>
      <p:ext uri="{BB962C8B-B14F-4D97-AF65-F5344CB8AC3E}">
        <p14:creationId xmlns:p14="http://schemas.microsoft.com/office/powerpoint/2010/main" val="386483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CC92-33A3-4752-933D-627F35A3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11F1-C82C-4194-A080-72346B2C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  <a:hlinkClick r:id="rId2"/>
              </a:rPr>
              <a:t>https://medium.com/omdena/is-this-place-safe-274fc31c02c6</a:t>
            </a:r>
            <a:endParaRPr lang="en-US" dirty="0">
              <a:ea typeface="+mn-lt"/>
              <a:cs typeface="+mn-lt"/>
            </a:endParaRPr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  <a:hlinkClick r:id="rId3"/>
              </a:rPr>
              <a:t>https://www.analyticsinsight.net/top-10-ai-technologies-mitigate-rape-sexual-assault/</a:t>
            </a:r>
            <a:endParaRPr lang="en-US" dirty="0">
              <a:ea typeface="+mn-lt"/>
              <a:cs typeface="+mn-lt"/>
            </a:endParaRPr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  <a:hlinkClick r:id="rId4"/>
              </a:rPr>
              <a:t>https://journals.sagepub.com/doi/abs/10.1177/009102601104000104?journalCode=ppmd</a:t>
            </a:r>
            <a:endParaRPr lang="en-US" dirty="0">
              <a:ea typeface="+mn-lt"/>
              <a:cs typeface="+mn-lt"/>
            </a:endParaRPr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  <a:hlinkClick r:id="rId5"/>
              </a:rPr>
              <a:t>https://analyticsindiamag.com/ai-to-combat-sexual-harassment-with-chatbots-apps-trained-algorithms/</a:t>
            </a:r>
            <a:endParaRPr lang="en-US" dirty="0">
              <a:ea typeface="+mn-lt"/>
              <a:cs typeface="+mn-lt"/>
            </a:endParaRPr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  <a:hlinkClick r:id="rId6"/>
              </a:rPr>
              <a:t>https://www.globaltechoutlook.com/how-artificial-intelligence-helps-fight-sexual-harassment/</a:t>
            </a:r>
            <a:endParaRPr lang="en-US" dirty="0">
              <a:ea typeface="+mn-lt"/>
              <a:cs typeface="+mn-lt"/>
            </a:endParaRPr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  <a:hlinkClick r:id="rId7"/>
              </a:rPr>
              <a:t>https://dalspace.library.dal.ca/bitstream/handle/10222/76331/sharifirad-sima-PhD-CSCI-Aug-2019.pdf?sequence=5&amp;isAllowed=y</a:t>
            </a:r>
            <a:endParaRPr lang="en-US" dirty="0">
              <a:ea typeface="+mn-lt"/>
              <a:cs typeface="+mn-lt"/>
            </a:endParaRPr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  <a:hlinkClick r:id="rId8"/>
              </a:rPr>
              <a:t>https://safecity.in/about/</a:t>
            </a:r>
            <a:endParaRPr lang="en-US" dirty="0">
              <a:cs typeface="Calibri"/>
            </a:endParaRPr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  <a:hlinkClick r:id="rId9"/>
              </a:rPr>
              <a:t>https://github.com/LaverdeS/NLP_Sexual_Harassment_Testimonies/tree/master/category_classifier/datasets</a:t>
            </a:r>
            <a:endParaRPr lang="en-US" dirty="0">
              <a:cs typeface="Calibri"/>
            </a:endParaRPr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  <a:hlinkClick r:id="rId10"/>
              </a:rPr>
              <a:t>https://maps.safecity.in/reports#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60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8A43F-E26C-4507-BEAC-506C3CB6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3" y="2614767"/>
            <a:ext cx="12067032" cy="630727"/>
          </a:xfrm>
        </p:spPr>
        <p:txBody>
          <a:bodyPr anchor="t">
            <a:normAutofit/>
          </a:bodyPr>
          <a:lstStyle/>
          <a:p>
            <a:pPr algn="ctr"/>
            <a:r>
              <a:rPr lang="en-US" sz="3400" b="1">
                <a:cs typeface="Calibri Light"/>
              </a:rPr>
              <a:t>Introduction</a:t>
            </a:r>
            <a:endParaRPr lang="en-US">
              <a:cs typeface="Calibri Light" panose="020F0302020204030204"/>
            </a:endParaRPr>
          </a:p>
        </p:txBody>
      </p:sp>
      <p:pic>
        <p:nvPicPr>
          <p:cNvPr id="4" name="Picture 4" descr="A picture containing red, indoor&#10;&#10;Description automatically generated">
            <a:extLst>
              <a:ext uri="{FF2B5EF4-FFF2-40B4-BE49-F238E27FC236}">
                <a16:creationId xmlns:a16="http://schemas.microsoft.com/office/drawing/2014/main" id="{8580A9EA-DC6C-49EC-8B9E-21F92B158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7" b="24992"/>
          <a:stretch/>
        </p:blipFill>
        <p:spPr>
          <a:xfrm>
            <a:off x="20" y="10"/>
            <a:ext cx="12188804" cy="26087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52DE8-DB46-43FE-A87A-8BA32AC9D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70" y="3168000"/>
            <a:ext cx="11774381" cy="3281187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>
                <a:cs typeface="Calibri"/>
              </a:rPr>
              <a:t>The proposed project definition quests about how Machine Learning can provide new ways to overcome this gender based violence.</a:t>
            </a:r>
            <a:endParaRPr lang="en-US"/>
          </a:p>
          <a:p>
            <a:pPr algn="just"/>
            <a:r>
              <a:rPr lang="en-US" sz="2000">
                <a:cs typeface="Calibri"/>
              </a:rPr>
              <a:t>This is one of the crucial problems to be dealt and necessary actions should be taken.</a:t>
            </a:r>
          </a:p>
          <a:p>
            <a:pPr algn="just"/>
            <a:r>
              <a:rPr lang="en-US" sz="2000">
                <a:cs typeface="Calibri"/>
              </a:rPr>
              <a:t>Artificial Intelligence has been prevalent in today's era for handling and mitigating such criminal incidents.</a:t>
            </a:r>
          </a:p>
          <a:p>
            <a:pPr algn="just"/>
            <a:r>
              <a:rPr lang="en-US" sz="2000">
                <a:ea typeface="+mn-lt"/>
                <a:cs typeface="+mn-lt"/>
              </a:rPr>
              <a:t>AI model is a collaborative technique by </a:t>
            </a:r>
            <a:r>
              <a:rPr lang="en-US" sz="2000" b="1" u="sng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Omdena</a:t>
            </a:r>
            <a:r>
              <a:rPr lang="en-US" sz="2000" b="1" u="sng">
                <a:ea typeface="+mn-lt"/>
                <a:cs typeface="+mn-lt"/>
              </a:rPr>
              <a:t> and Safecity</a:t>
            </a:r>
            <a:r>
              <a:rPr lang="en-US" sz="2000">
                <a:ea typeface="+mn-lt"/>
                <a:cs typeface="+mn-lt"/>
              </a:rPr>
              <a:t> project. </a:t>
            </a:r>
          </a:p>
          <a:p>
            <a:pPr algn="just"/>
            <a:r>
              <a:rPr lang="en-US" sz="2000">
                <a:ea typeface="+mn-lt"/>
                <a:cs typeface="+mn-lt"/>
              </a:rPr>
              <a:t>This model leverages open-sourced data as well as Safecity’s database to build heatmaps, and safe routes using Nearby Search, Directions API and Grid Coverage techniques. </a:t>
            </a:r>
          </a:p>
          <a:p>
            <a:pPr algn="just"/>
            <a:r>
              <a:rPr lang="en-US" sz="2000">
                <a:ea typeface="+mn-lt"/>
                <a:cs typeface="+mn-lt"/>
              </a:rPr>
              <a:t>The Safecity platform acts as a crowd sourced place where individuals can share their personal stories of sexual assaults and rapes.</a:t>
            </a:r>
            <a:endParaRPr lang="en-US" sz="2000">
              <a:cs typeface="Calibri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2370" y="4592474"/>
            <a:ext cx="1128382" cy="847206"/>
            <a:chOff x="8183879" y="1000124"/>
            <a:chExt cx="1562267" cy="1172973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A143-71B0-4361-946B-AADCC45F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9F0E-068E-4F23-B623-5EEF90FD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idea here is how effectively based on details gathered can the hotspots be known across the world at a quicker pace.</a:t>
            </a:r>
          </a:p>
          <a:p>
            <a:r>
              <a:rPr lang="en-US">
                <a:cs typeface="Calibri"/>
              </a:rPr>
              <a:t>Based on the segmentation of different categories to derive insights as which type of incident is more prevalent globally.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80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2E84-3860-44F8-A671-0315DBE3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Existing Body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6791-F2A6-49B4-AD44-08F3F1684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As, the dataset gathered by Safecity a crowd sourcing platform, it is mostly in type of reports and description, basically a textual data.</a:t>
            </a:r>
          </a:p>
          <a:p>
            <a:r>
              <a:rPr lang="en-US">
                <a:cs typeface="Calibri"/>
              </a:rPr>
              <a:t>So earlier, the researchers have used NLP and deep learning classification algorithms approached to this problem.</a:t>
            </a:r>
          </a:p>
          <a:p>
            <a:r>
              <a:rPr lang="en-US">
                <a:cs typeface="Calibri"/>
              </a:rPr>
              <a:t>Also used word embeddings, LIME analysis and t-SNE.</a:t>
            </a:r>
          </a:p>
        </p:txBody>
      </p:sp>
    </p:spTree>
    <p:extLst>
      <p:ext uri="{BB962C8B-B14F-4D97-AF65-F5344CB8AC3E}">
        <p14:creationId xmlns:p14="http://schemas.microsoft.com/office/powerpoint/2010/main" val="33537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79DA-89B2-4251-AA04-27A54DB5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C5B8-86A0-44A4-A96F-FBAB08A2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are here to use traditional ML Classification algorithms to classify whether the category and description is correctly classified.</a:t>
            </a:r>
          </a:p>
          <a:p>
            <a:r>
              <a:rPr lang="en-US">
                <a:cs typeface="Calibri"/>
              </a:rPr>
              <a:t>For this we used Count Vectorizer, TFidfTransformer for training purpose.</a:t>
            </a:r>
          </a:p>
          <a:p>
            <a:r>
              <a:rPr lang="en-US">
                <a:cs typeface="Calibri"/>
              </a:rPr>
              <a:t>Also visualized the data as what were the peak hours, weekday, places, where the incident occurred often.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51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9415C32-EFDA-423E-9F8C-8A4726F79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37" b="-2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1FCF355-07EE-49FC-84A8-B7DF343E7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24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12849C-F3A9-4A4B-9E84-4573950BA670}"/>
              </a:ext>
            </a:extLst>
          </p:cNvPr>
          <p:cNvSpPr txBox="1"/>
          <p:nvPr/>
        </p:nvSpPr>
        <p:spPr>
          <a:xfrm>
            <a:off x="1415441" y="793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Incidental Hours Analysis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6EDCC-63DF-4E14-9760-98BC08B15EC1}"/>
              </a:ext>
            </a:extLst>
          </p:cNvPr>
          <p:cNvSpPr txBox="1"/>
          <p:nvPr/>
        </p:nvSpPr>
        <p:spPr>
          <a:xfrm>
            <a:off x="7904837" y="180453"/>
            <a:ext cx="36617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Indian Incident State </a:t>
            </a:r>
            <a:r>
              <a:rPr lang="en-US">
                <a:cs typeface="Calibri"/>
              </a:rPr>
              <a:t>Analysis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3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613F2A0-F01C-4076-9A78-B5DF252BD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14" y="760812"/>
            <a:ext cx="8745254" cy="58687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87DCAD-378D-4083-9A12-F63EFCC2579E}"/>
              </a:ext>
            </a:extLst>
          </p:cNvPr>
          <p:cNvSpPr txBox="1"/>
          <p:nvPr/>
        </p:nvSpPr>
        <p:spPr>
          <a:xfrm>
            <a:off x="4432126" y="27766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Category Wise Counts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35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0BC7-AB12-4F5C-A524-28729901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7D3E-1A3B-47DD-ACC7-0F259139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initial results which we got from our experiments with algorithms is that, Linear SVC, Logisitc Regression both had nearby 50% accuracy.</a:t>
            </a:r>
          </a:p>
          <a:p>
            <a:r>
              <a:rPr lang="en-US">
                <a:cs typeface="Calibri"/>
              </a:rPr>
              <a:t>Also we plotted confusion matrix using heatmap for actual and predicted labels to know in which category the values are mostly misclassified.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274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BD24C5-BBCF-47C0-BB7F-FC1ECFAA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77" y="593779"/>
            <a:ext cx="8432103" cy="60671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15250CD-9DCC-47E9-8978-CE6FB213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27438"/>
              </p:ext>
            </p:extLst>
          </p:nvPr>
        </p:nvGraphicFramePr>
        <p:xfrm>
          <a:off x="8799534" y="803753"/>
          <a:ext cx="3027624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3576000113"/>
                    </a:ext>
                  </a:extLst>
                </a:gridCol>
                <a:gridCol w="1122625">
                  <a:extLst>
                    <a:ext uri="{9D8B030D-6E8A-4147-A177-3AD203B41FA5}">
                      <a16:colId xmlns:a16="http://schemas.microsoft.com/office/drawing/2014/main" val="294113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86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LinearSVC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0.490005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85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LogisticRegression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0.516689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69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MultinomialNB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0.445771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2067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0.329896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392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B33414-7950-4332-BAD3-E94289DAA102}"/>
              </a:ext>
            </a:extLst>
          </p:cNvPr>
          <p:cNvSpPr txBox="1"/>
          <p:nvPr/>
        </p:nvSpPr>
        <p:spPr>
          <a:xfrm>
            <a:off x="1394565" y="131523"/>
            <a:ext cx="5394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Box Plot Classification Algorithms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56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Combat Sexual Abuse via Machine Learning</vt:lpstr>
      <vt:lpstr>Introduction</vt:lpstr>
      <vt:lpstr>Problem Statement</vt:lpstr>
      <vt:lpstr>Existing Body of Work</vt:lpstr>
      <vt:lpstr>Our Approach</vt:lpstr>
      <vt:lpstr>PowerPoint Presentation</vt:lpstr>
      <vt:lpstr>PowerPoint Presentation</vt:lpstr>
      <vt:lpstr>Initial Results</vt:lpstr>
      <vt:lpstr>PowerPoint Presentation</vt:lpstr>
      <vt:lpstr>PowerPoint Presentation</vt:lpstr>
      <vt:lpstr>Role of each group member in the project</vt:lpstr>
      <vt:lpstr>Future Works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174</cp:revision>
  <dcterms:created xsi:type="dcterms:W3CDTF">2021-03-16T09:45:00Z</dcterms:created>
  <dcterms:modified xsi:type="dcterms:W3CDTF">2021-03-17T14:29:46Z</dcterms:modified>
</cp:coreProperties>
</file>