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475" r:id="rId3"/>
    <p:sldId id="429" r:id="rId4"/>
    <p:sldId id="430" r:id="rId5"/>
    <p:sldId id="431" r:id="rId6"/>
    <p:sldId id="434" r:id="rId7"/>
    <p:sldId id="471" r:id="rId8"/>
    <p:sldId id="524" r:id="rId9"/>
    <p:sldId id="525" r:id="rId10"/>
    <p:sldId id="526" r:id="rId11"/>
    <p:sldId id="454" r:id="rId12"/>
    <p:sldId id="528" r:id="rId13"/>
    <p:sldId id="522" r:id="rId14"/>
    <p:sldId id="507" r:id="rId15"/>
    <p:sldId id="503" r:id="rId16"/>
    <p:sldId id="520" r:id="rId17"/>
    <p:sldId id="504" r:id="rId18"/>
    <p:sldId id="491" r:id="rId19"/>
    <p:sldId id="480" r:id="rId20"/>
    <p:sldId id="458" r:id="rId21"/>
    <p:sldId id="462" r:id="rId22"/>
    <p:sldId id="476" r:id="rId23"/>
    <p:sldId id="529" r:id="rId24"/>
    <p:sldId id="531" r:id="rId25"/>
    <p:sldId id="260" r:id="rId26"/>
  </p:sldIdLst>
  <p:sldSz cx="9906000" cy="6858000" type="A4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7DC"/>
    <a:srgbClr val="FF66CC"/>
    <a:srgbClr val="FA6666"/>
    <a:srgbClr val="FFCC99"/>
    <a:srgbClr val="5F5F5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94" autoAdjust="0"/>
    <p:restoredTop sz="95295" autoAdjust="0"/>
  </p:normalViewPr>
  <p:slideViewPr>
    <p:cSldViewPr snapToObjects="1">
      <p:cViewPr varScale="1">
        <p:scale>
          <a:sx n="130" d="100"/>
          <a:sy n="130" d="100"/>
        </p:scale>
        <p:origin x="1038" y="12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4848310627838189E-2"/>
          <c:y val="7.9529874942102827E-2"/>
          <c:w val="0.70619223577444978"/>
          <c:h val="0.78801910340272041"/>
        </c:manualLayout>
      </c:layout>
      <c:lineChart>
        <c:grouping val="standard"/>
        <c:varyColors val="0"/>
        <c:ser>
          <c:idx val="0"/>
          <c:order val="0"/>
          <c:tx>
            <c:v>Efficiency Requirement</c:v>
          </c:tx>
          <c:cat>
            <c:strRef>
              <c:f>Efficiency5DH!$B$66:$E$66</c:f>
              <c:strCache>
                <c:ptCount val="4"/>
                <c:pt idx="0">
                  <c:v>11% Load 
Iout=17,6A</c:v>
                </c:pt>
                <c:pt idx="1">
                  <c:v>33% Load 
Iout=52,8A</c:v>
                </c:pt>
                <c:pt idx="2">
                  <c:v>66% Load 
Iout=105,6A</c:v>
                </c:pt>
                <c:pt idx="3">
                  <c:v>100% Load 
Iout=160A</c:v>
                </c:pt>
              </c:strCache>
            </c:strRef>
          </c:cat>
          <c:val>
            <c:numRef>
              <c:f>Efficiency5DH!$B$38:$E$38</c:f>
              <c:numCache>
                <c:formatCode>General</c:formatCode>
                <c:ptCount val="4"/>
                <c:pt idx="0">
                  <c:v>90</c:v>
                </c:pt>
                <c:pt idx="1">
                  <c:v>95</c:v>
                </c:pt>
                <c:pt idx="2">
                  <c:v>91</c:v>
                </c:pt>
                <c:pt idx="3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F8-4E42-A35C-5CF225F56186}"/>
            </c:ext>
          </c:extLst>
        </c:ser>
        <c:ser>
          <c:idx val="2"/>
          <c:order val="1"/>
          <c:tx>
            <c:v>Expected Efficiency PHEV</c:v>
          </c:tx>
          <c:cat>
            <c:strRef>
              <c:f>Efficiency5DH!$B$66:$E$66</c:f>
              <c:strCache>
                <c:ptCount val="4"/>
                <c:pt idx="0">
                  <c:v>11% Load 
Iout=17,6A</c:v>
                </c:pt>
                <c:pt idx="1">
                  <c:v>33% Load 
Iout=52,8A</c:v>
                </c:pt>
                <c:pt idx="2">
                  <c:v>66% Load 
Iout=105,6A</c:v>
                </c:pt>
                <c:pt idx="3">
                  <c:v>100% Load 
Iout=160A</c:v>
                </c:pt>
              </c:strCache>
            </c:strRef>
          </c:cat>
          <c:val>
            <c:numRef>
              <c:f>Efficiency5DH!$B$63:$E$63</c:f>
              <c:numCache>
                <c:formatCode>General</c:formatCode>
                <c:ptCount val="4"/>
                <c:pt idx="0">
                  <c:v>87.293020065703601</c:v>
                </c:pt>
                <c:pt idx="1">
                  <c:v>92.042942415634144</c:v>
                </c:pt>
                <c:pt idx="2">
                  <c:v>92.196187915587302</c:v>
                </c:pt>
                <c:pt idx="3">
                  <c:v>91.314223657884725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F8-4E42-A35C-5CF225F56186}"/>
            </c:ext>
          </c:extLst>
        </c:ser>
        <c:ser>
          <c:idx val="4"/>
          <c:order val="2"/>
          <c:tx>
            <c:v>Expected Efficiency HEV</c:v>
          </c:tx>
          <c:spPr>
            <a:ln>
              <a:solidFill>
                <a:schemeClr val="accent2">
                  <a:lumMod val="75000"/>
                </a:schemeClr>
              </a:solidFill>
            </a:ln>
          </c:spPr>
          <c:marker>
            <c:symbol val="square"/>
            <c:size val="7"/>
            <c:spPr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c:spPr>
          </c:marker>
          <c:val>
            <c:numRef>
              <c:f>Efficiency5DH!$F$63:$I$63</c:f>
              <c:numCache>
                <c:formatCode>General</c:formatCode>
                <c:ptCount val="4"/>
                <c:pt idx="0">
                  <c:v>86.843921313204163</c:v>
                </c:pt>
                <c:pt idx="1">
                  <c:v>91.862989631785254</c:v>
                </c:pt>
                <c:pt idx="2">
                  <c:v>92.073112121779332</c:v>
                </c:pt>
                <c:pt idx="3">
                  <c:v>91.20643722004408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F8-4E42-A35C-5CF225F561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884928"/>
        <c:axId val="43886848"/>
      </c:lineChart>
      <c:catAx>
        <c:axId val="43884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3886848"/>
        <c:crosses val="autoZero"/>
        <c:auto val="1"/>
        <c:lblAlgn val="ctr"/>
        <c:lblOffset val="100"/>
        <c:noMultiLvlLbl val="0"/>
      </c:catAx>
      <c:valAx>
        <c:axId val="43886848"/>
        <c:scaling>
          <c:orientation val="minMax"/>
          <c:max val="96"/>
          <c:min val="86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43884928"/>
        <c:crosses val="autoZero"/>
        <c:crossBetween val="between"/>
        <c:majorUnit val="1"/>
      </c:valAx>
    </c:plotArea>
    <c:legend>
      <c:legendPos val="r"/>
      <c:layout>
        <c:manualLayout>
          <c:xMode val="edge"/>
          <c:yMode val="edge"/>
          <c:x val="0.77017789000056958"/>
          <c:y val="0.55916478728463814"/>
          <c:w val="0.22982210999943045"/>
          <c:h val="0.3094161386498110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 baseline="0"/>
      </a:pPr>
      <a:endParaRPr lang="de-DE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5" y="2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C2C47821-F6B3-4319-9C63-F36CFBEB7F06}" type="datetimeFigureOut">
              <a:rPr lang="en-US"/>
              <a:pPr>
                <a:defRPr/>
              </a:pPr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5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5" y="9428585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A6980A8-0D8D-41D8-A4B2-0C9833DE069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62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4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5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5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1EA73BA8-AB4A-4D83-9B31-85227D9EE67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6230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58BCF3-47C1-4B94-AB6E-CF6504EE7D61}" type="slidenum">
              <a:rPr lang="en-US" altLang="zh-TW" smtClean="0"/>
              <a:pPr/>
              <a:t>2</a:t>
            </a:fld>
            <a:endParaRPr lang="en-US" altLang="zh-TW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0563" y="771525"/>
            <a:ext cx="5400675" cy="37401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over_4 3_ha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13075"/>
            <a:ext cx="9909175" cy="38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776288" y="404813"/>
            <a:ext cx="8569325" cy="165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/>
          </a:bodyPr>
          <a:lstStyle>
            <a:lvl1pPr algn="l">
              <a:defRPr sz="3600"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zh-TW" altLang="en-US" dirty="0" smtClean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76288" y="2349500"/>
            <a:ext cx="85693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buFontTx/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864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6943" cy="45257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3757" y="1600200"/>
            <a:ext cx="4386943" cy="219755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3757" y="3928383"/>
            <a:ext cx="4386943" cy="21975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elta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333375"/>
            <a:ext cx="15128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38092" y="1428736"/>
            <a:ext cx="9215502" cy="448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8" name="Title Placeholder 19"/>
          <p:cNvSpPr>
            <a:spLocks noGrp="1"/>
          </p:cNvSpPr>
          <p:nvPr>
            <p:ph type="title"/>
          </p:nvPr>
        </p:nvSpPr>
        <p:spPr>
          <a:xfrm>
            <a:off x="2309794" y="214290"/>
            <a:ext cx="7143800" cy="85725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F682B15-B555-4556-A19E-1D3299B5636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delta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333375"/>
            <a:ext cx="15128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9530" y="1446217"/>
            <a:ext cx="4429156" cy="44116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4"/>
          </p:nvPr>
        </p:nvSpPr>
        <p:spPr>
          <a:xfrm>
            <a:off x="4986336" y="1446217"/>
            <a:ext cx="4467258" cy="44116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7" name="Title Placeholder 19"/>
          <p:cNvSpPr>
            <a:spLocks noGrp="1"/>
          </p:cNvSpPr>
          <p:nvPr>
            <p:ph type="title"/>
          </p:nvPr>
        </p:nvSpPr>
        <p:spPr>
          <a:xfrm>
            <a:off x="2309794" y="214290"/>
            <a:ext cx="7143800" cy="85725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401E593-06E0-4840-AE5B-DB10E4988DC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delta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333375"/>
            <a:ext cx="15128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Placeholder 19"/>
          <p:cNvSpPr>
            <a:spLocks noGrp="1"/>
          </p:cNvSpPr>
          <p:nvPr>
            <p:ph type="title"/>
          </p:nvPr>
        </p:nvSpPr>
        <p:spPr>
          <a:xfrm>
            <a:off x="2309794" y="214290"/>
            <a:ext cx="7143800" cy="85725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CEC1026-BD5E-4E8D-AF36-4DBD1CF973C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38125" y="0"/>
            <a:ext cx="9667875" cy="6858000"/>
            <a:chOff x="238092" y="0"/>
            <a:chExt cx="9667908" cy="6858000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2952736" y="0"/>
              <a:ext cx="6953264" cy="6858000"/>
              <a:chOff x="2952736" y="0"/>
              <a:chExt cx="6953264" cy="6858000"/>
            </a:xfrm>
          </p:grpSpPr>
          <p:sp>
            <p:nvSpPr>
              <p:cNvPr id="6" name="Rectangle 8"/>
              <p:cNvSpPr/>
              <p:nvPr/>
            </p:nvSpPr>
            <p:spPr bwMode="auto">
              <a:xfrm>
                <a:off x="2952726" y="285750"/>
                <a:ext cx="6572273" cy="785813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pic>
            <p:nvPicPr>
              <p:cNvPr id="7" name="Picture 9" descr="end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138738" y="0"/>
                <a:ext cx="4767262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" name="Rectangle 7"/>
            <p:cNvSpPr/>
            <p:nvPr/>
          </p:nvSpPr>
          <p:spPr bwMode="auto">
            <a:xfrm>
              <a:off x="238092" y="6357938"/>
              <a:ext cx="2000257" cy="35718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381000" y="6143625"/>
            <a:ext cx="41767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1400">
                <a:solidFill>
                  <a:srgbClr val="0087DC"/>
                </a:solidFill>
                <a:latin typeface="+mn-lt"/>
                <a:cs typeface="+mn-cs"/>
              </a:rPr>
              <a:t>www.deltaenergysystems.com</a:t>
            </a:r>
            <a:endParaRPr lang="zh-TW" altLang="en-US" sz="1400">
              <a:solidFill>
                <a:srgbClr val="0087DC"/>
              </a:solidFill>
              <a:latin typeface="+mn-lt"/>
              <a:cs typeface="+mn-cs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ctrTitle"/>
          </p:nvPr>
        </p:nvSpPr>
        <p:spPr>
          <a:xfrm>
            <a:off x="176238" y="476672"/>
            <a:ext cx="6848464" cy="122413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rgbClr val="0087D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altLang="zh-TW" smtClean="0"/>
              <a:t>Titelmasterformat durch Klicken bearbeiten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864"/>
            <a:ext cx="8915400" cy="1143000"/>
          </a:xfrm>
          <a:prstGeom prst="rect">
            <a:avLst/>
          </a:prstGeom>
        </p:spPr>
        <p:txBody>
          <a:bodyPr lIns="82104" tIns="41052" rIns="82104" bIns="4105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6943" cy="4525736"/>
          </a:xfrm>
          <a:prstGeom prst="rect">
            <a:avLst/>
          </a:prstGeom>
        </p:spPr>
        <p:txBody>
          <a:bodyPr lIns="82104" tIns="41052" rIns="82104" bIns="41052"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3757" y="1600200"/>
            <a:ext cx="4386943" cy="4525736"/>
          </a:xfrm>
          <a:prstGeom prst="rect">
            <a:avLst/>
          </a:prstGeom>
        </p:spPr>
        <p:txBody>
          <a:bodyPr lIns="82104" tIns="41052" rIns="82104" bIns="41052"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864"/>
            <a:ext cx="8915400" cy="1143000"/>
          </a:xfrm>
          <a:prstGeom prst="rect">
            <a:avLst/>
          </a:prstGeom>
        </p:spPr>
        <p:txBody>
          <a:bodyPr lIns="82104" tIns="41052" rIns="82104" bIns="4105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736"/>
          </a:xfrm>
          <a:prstGeom prst="rect">
            <a:avLst/>
          </a:prstGeom>
        </p:spPr>
        <p:txBody>
          <a:bodyPr lIns="82104" tIns="41052" rIns="82104" bIns="41052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125" y="1428750"/>
            <a:ext cx="9215438" cy="46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5" name="文字方塊 10"/>
          <p:cNvSpPr txBox="1">
            <a:spLocks noChangeArrowheads="1"/>
          </p:cNvSpPr>
          <p:nvPr/>
        </p:nvSpPr>
        <p:spPr bwMode="auto">
          <a:xfrm>
            <a:off x="230188" y="6357938"/>
            <a:ext cx="17938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sz="1200">
                <a:cs typeface="+mn-cs"/>
              </a:rPr>
              <a:t>Delta Confidential</a:t>
            </a:r>
            <a:endParaRPr lang="zh-TW" altLang="en-US" sz="1200">
              <a:cs typeface="+mn-cs"/>
            </a:endParaRPr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856038" y="635793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429FB890-3926-48D1-B152-D30BE336BCF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029" name="Title Placeholder 19"/>
          <p:cNvSpPr>
            <a:spLocks noGrp="1"/>
          </p:cNvSpPr>
          <p:nvPr>
            <p:ph type="title"/>
          </p:nvPr>
        </p:nvSpPr>
        <p:spPr bwMode="auto">
          <a:xfrm>
            <a:off x="2309813" y="214313"/>
            <a:ext cx="71437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90" r:id="rId9"/>
    <p:sldLayoutId id="2147483691" r:id="rId10"/>
    <p:sldLayoutId id="2147483692" r:id="rId11"/>
  </p:sldLayoutIdLst>
  <p:hf hdr="0" ft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0087DC"/>
          </a:solidFill>
          <a:latin typeface="+mn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0087DC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0087DC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0087DC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rgbClr val="0087D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90000"/>
        <a:buFont typeface="Wingdings" pitchFamily="2" charset="2"/>
        <a:buChar char="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9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9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50988" indent="-2286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4pPr>
      <a:lvl5pPr marL="1958975" indent="-2286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9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416175" indent="-2286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150000"/>
        <a:buChar char="•"/>
        <a:defRPr sz="1600">
          <a:solidFill>
            <a:schemeClr val="tx1"/>
          </a:solidFill>
          <a:latin typeface="+mn-lt"/>
        </a:defRPr>
      </a:lvl6pPr>
      <a:lvl7pPr marL="2873375" indent="-2286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150000"/>
        <a:buChar char="•"/>
        <a:defRPr sz="1600">
          <a:solidFill>
            <a:schemeClr val="tx1"/>
          </a:solidFill>
          <a:latin typeface="+mn-lt"/>
        </a:defRPr>
      </a:lvl7pPr>
      <a:lvl8pPr marL="3330575" indent="-2286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150000"/>
        <a:buChar char="•"/>
        <a:defRPr sz="1600">
          <a:solidFill>
            <a:schemeClr val="tx1"/>
          </a:solidFill>
          <a:latin typeface="+mn-lt"/>
        </a:defRPr>
      </a:lvl8pPr>
      <a:lvl9pPr marL="3787775" indent="-228600" algn="l" rtl="0" eaLnBrk="1" fontAlgn="base" hangingPunct="1">
        <a:spcBef>
          <a:spcPct val="20000"/>
        </a:spcBef>
        <a:spcAft>
          <a:spcPct val="0"/>
        </a:spcAft>
        <a:buClr>
          <a:srgbClr val="0087DC"/>
        </a:buClr>
        <a:buSzPct val="15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5DH &amp; EPT2020 DCDC – RFQ</a:t>
            </a:r>
            <a:endParaRPr lang="en-US" sz="2400" dirty="0"/>
          </a:p>
        </p:txBody>
      </p:sp>
      <p:sp>
        <p:nvSpPr>
          <p:cNvPr id="7171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7DC"/>
                </a:solidFill>
              </a:rPr>
              <a:t>Tobias Grote, Mario Schroeder, Peter </a:t>
            </a:r>
            <a:r>
              <a:rPr lang="en-US" dirty="0" err="1" smtClean="0">
                <a:solidFill>
                  <a:srgbClr val="0087DC"/>
                </a:solidFill>
              </a:rPr>
              <a:t>Karabinos</a:t>
            </a:r>
            <a:endParaRPr lang="en-US" dirty="0">
              <a:solidFill>
                <a:srgbClr val="0087DC"/>
              </a:solidFill>
            </a:endParaRPr>
          </a:p>
          <a:p>
            <a:r>
              <a:rPr lang="de-DE" dirty="0" smtClean="0">
                <a:solidFill>
                  <a:srgbClr val="0087DC"/>
                </a:solidFill>
              </a:rPr>
              <a:t>CW1740</a:t>
            </a:r>
            <a:endParaRPr lang="en-US" dirty="0" smtClean="0">
              <a:solidFill>
                <a:srgbClr val="0087D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52" b="97538" l="1411" r="971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83" y="1209787"/>
            <a:ext cx="7676728" cy="565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EC1026-BD5E-4E8D-AF36-4DBD1CF973C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09794" y="116632"/>
            <a:ext cx="7143800" cy="857256"/>
          </a:xfrm>
        </p:spPr>
        <p:txBody>
          <a:bodyPr/>
          <a:lstStyle/>
          <a:p>
            <a:r>
              <a:rPr lang="en-US" dirty="0" smtClean="0"/>
              <a:t>Mechanical design 5DH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2778" y="1899030"/>
            <a:ext cx="2207016" cy="587932"/>
          </a:xfrm>
          <a:prstGeom prst="rect">
            <a:avLst/>
          </a:prstGeom>
          <a:ln w="19050">
            <a:solidFill>
              <a:srgbClr val="0087DC"/>
            </a:solidFill>
          </a:ln>
        </p:spPr>
        <p:txBody>
          <a:bodyPr wrap="none" rtlCol="0" anchor="ctr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b="1" i="1" kern="0" dirty="0" smtClean="0">
                <a:solidFill>
                  <a:srgbClr val="0087DC"/>
                </a:solidFill>
                <a:latin typeface="+mj-lt"/>
                <a:ea typeface="+mj-ea"/>
                <a:cs typeface="Arial" pitchFamily="34" charset="0"/>
              </a:rPr>
              <a:t>TO247 </a:t>
            </a:r>
            <a:r>
              <a:rPr lang="sk-SK" sz="1200" b="1" i="1" kern="0" dirty="0" smtClean="0">
                <a:solidFill>
                  <a:srgbClr val="0087DC"/>
                </a:solidFill>
                <a:latin typeface="+mj-lt"/>
                <a:ea typeface="+mj-ea"/>
                <a:cs typeface="Arial" pitchFamily="34" charset="0"/>
              </a:rPr>
              <a:t>BONDED</a:t>
            </a:r>
            <a:r>
              <a:rPr lang="de-DE" sz="1200" b="1" i="1" kern="0" dirty="0" smtClean="0">
                <a:solidFill>
                  <a:srgbClr val="0087DC"/>
                </a:solidFill>
                <a:latin typeface="+mj-lt"/>
                <a:ea typeface="+mj-ea"/>
                <a:cs typeface="Arial" pitchFamily="34" charset="0"/>
              </a:rPr>
              <a:t> WITH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b="1" i="1" kern="0" noProof="0" dirty="0" smtClean="0">
                <a:solidFill>
                  <a:srgbClr val="0087DC"/>
                </a:solidFill>
                <a:latin typeface="+mj-lt"/>
                <a:ea typeface="+mj-ea"/>
                <a:cs typeface="Arial" pitchFamily="34" charset="0"/>
              </a:rPr>
              <a:t>BONDPLY INSULATO</a:t>
            </a:r>
            <a:r>
              <a:rPr lang="sk-SK" sz="1200" b="1" i="1" kern="0" noProof="0" dirty="0" smtClean="0">
                <a:solidFill>
                  <a:srgbClr val="0087DC"/>
                </a:solidFill>
                <a:latin typeface="+mj-lt"/>
                <a:ea typeface="+mj-ea"/>
                <a:cs typeface="Arial" pitchFamily="34" charset="0"/>
              </a:rPr>
              <a:t>R</a:t>
            </a:r>
            <a:endParaRPr lang="de-DE" sz="1200" b="1" i="1" kern="0" noProof="0" dirty="0" smtClean="0">
              <a:solidFill>
                <a:srgbClr val="0087DC"/>
              </a:solidFill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309794" y="2486962"/>
            <a:ext cx="1546244" cy="1806134"/>
          </a:xfrm>
          <a:prstGeom prst="straightConnector1">
            <a:avLst/>
          </a:prstGeom>
          <a:solidFill>
            <a:srgbClr val="0087DC"/>
          </a:solidFill>
          <a:ln w="19050" cap="flat" cmpd="sng" algn="ctr">
            <a:solidFill>
              <a:srgbClr val="0087D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7617296" y="2192996"/>
            <a:ext cx="2207016" cy="587932"/>
          </a:xfrm>
          <a:prstGeom prst="rect">
            <a:avLst/>
          </a:prstGeom>
          <a:ln w="19050">
            <a:solidFill>
              <a:srgbClr val="0087DC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de-DE" sz="1200" b="1" i="1" kern="0" dirty="0" smtClean="0">
                <a:solidFill>
                  <a:srgbClr val="0087DC"/>
                </a:solidFill>
                <a:cs typeface="Arial" pitchFamily="34" charset="0"/>
              </a:rPr>
              <a:t>TO220 </a:t>
            </a:r>
            <a:r>
              <a:rPr lang="sk-SK" sz="1200" b="1" i="1" kern="0" dirty="0">
                <a:solidFill>
                  <a:srgbClr val="0087DC"/>
                </a:solidFill>
                <a:cs typeface="Arial" pitchFamily="34" charset="0"/>
              </a:rPr>
              <a:t>BONDED</a:t>
            </a:r>
            <a:r>
              <a:rPr lang="de-DE" sz="1200" b="1" i="1" kern="0" dirty="0">
                <a:solidFill>
                  <a:srgbClr val="0087DC"/>
                </a:solidFill>
                <a:cs typeface="Arial" pitchFamily="34" charset="0"/>
              </a:rPr>
              <a:t> WITH</a:t>
            </a:r>
          </a:p>
          <a:p>
            <a:pPr algn="ctr"/>
            <a:r>
              <a:rPr lang="de-DE" sz="1200" b="1" i="1" kern="0" dirty="0">
                <a:solidFill>
                  <a:srgbClr val="0087DC"/>
                </a:solidFill>
                <a:cs typeface="Arial" pitchFamily="34" charset="0"/>
              </a:rPr>
              <a:t>BONDPLY INSULATO</a:t>
            </a:r>
            <a:r>
              <a:rPr lang="sk-SK" sz="1200" b="1" i="1" kern="0" dirty="0">
                <a:solidFill>
                  <a:srgbClr val="0087DC"/>
                </a:solidFill>
                <a:cs typeface="Arial" pitchFamily="34" charset="0"/>
              </a:rPr>
              <a:t>R</a:t>
            </a:r>
            <a:endParaRPr lang="de-DE" sz="1200" b="1" i="1" kern="0" dirty="0">
              <a:solidFill>
                <a:srgbClr val="0087DC"/>
              </a:solidFill>
              <a:cs typeface="Arial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>
            <a:off x="6969224" y="2780928"/>
            <a:ext cx="648072" cy="720080"/>
          </a:xfrm>
          <a:prstGeom prst="straightConnector1">
            <a:avLst/>
          </a:prstGeom>
          <a:solidFill>
            <a:srgbClr val="0087DC"/>
          </a:solidFill>
          <a:ln w="19050" cap="flat" cmpd="sng" algn="ctr">
            <a:solidFill>
              <a:srgbClr val="0087D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5"/>
          <p:cNvSpPr txBox="1"/>
          <p:nvPr/>
        </p:nvSpPr>
        <p:spPr>
          <a:xfrm>
            <a:off x="3269778" y="1214391"/>
            <a:ext cx="1774968" cy="587932"/>
          </a:xfrm>
          <a:prstGeom prst="rect">
            <a:avLst/>
          </a:prstGeom>
          <a:ln w="19050">
            <a:solidFill>
              <a:srgbClr val="0087DC"/>
            </a:solidFill>
          </a:ln>
        </p:spPr>
        <p:txBody>
          <a:bodyPr wrap="none" rtlCol="0" anchor="ctr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b="1" i="1" kern="0" noProof="0" dirty="0" smtClean="0">
                <a:solidFill>
                  <a:srgbClr val="0087DC"/>
                </a:solidFill>
                <a:latin typeface="+mj-lt"/>
                <a:ea typeface="+mj-ea"/>
                <a:cs typeface="Arial" pitchFamily="34" charset="0"/>
              </a:rPr>
              <a:t>MAGNETICS POTTED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b="1" i="1" kern="0" noProof="0" dirty="0" smtClean="0">
                <a:solidFill>
                  <a:srgbClr val="0087DC"/>
                </a:solidFill>
                <a:latin typeface="+mj-lt"/>
                <a:ea typeface="+mj-ea"/>
                <a:cs typeface="Arial" pitchFamily="34" charset="0"/>
              </a:rPr>
              <a:t>IN CHASSIS</a:t>
            </a:r>
          </a:p>
        </p:txBody>
      </p:sp>
      <p:cxnSp>
        <p:nvCxnSpPr>
          <p:cNvPr id="19" name="Straight Arrow Connector 6"/>
          <p:cNvCxnSpPr/>
          <p:nvPr/>
        </p:nvCxnSpPr>
        <p:spPr bwMode="auto">
          <a:xfrm>
            <a:off x="5044746" y="1801274"/>
            <a:ext cx="340302" cy="835638"/>
          </a:xfrm>
          <a:prstGeom prst="straightConnector1">
            <a:avLst/>
          </a:prstGeom>
          <a:solidFill>
            <a:srgbClr val="0087DC"/>
          </a:solidFill>
          <a:ln w="19050" cap="flat" cmpd="sng" algn="ctr">
            <a:solidFill>
              <a:srgbClr val="0087D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6"/>
          <p:cNvCxnSpPr/>
          <p:nvPr/>
        </p:nvCxnSpPr>
        <p:spPr bwMode="auto">
          <a:xfrm flipH="1">
            <a:off x="3082917" y="1801274"/>
            <a:ext cx="186861" cy="2923870"/>
          </a:xfrm>
          <a:prstGeom prst="straightConnector1">
            <a:avLst/>
          </a:prstGeom>
          <a:solidFill>
            <a:srgbClr val="0087DC"/>
          </a:solidFill>
          <a:ln w="19050" cap="flat" cmpd="sng" algn="ctr">
            <a:solidFill>
              <a:srgbClr val="0087D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6"/>
          <p:cNvCxnSpPr/>
          <p:nvPr/>
        </p:nvCxnSpPr>
        <p:spPr bwMode="auto">
          <a:xfrm>
            <a:off x="4232920" y="1801274"/>
            <a:ext cx="981977" cy="2236985"/>
          </a:xfrm>
          <a:prstGeom prst="straightConnector1">
            <a:avLst/>
          </a:prstGeom>
          <a:solidFill>
            <a:srgbClr val="0087DC"/>
          </a:solidFill>
          <a:ln w="19050" cap="flat" cmpd="sng" algn="ctr">
            <a:solidFill>
              <a:srgbClr val="0087DC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8377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323850" y="1371600"/>
            <a:ext cx="9237662" cy="3785592"/>
          </a:xfrm>
          <a:prstGeom prst="roundRect">
            <a:avLst>
              <a:gd name="adj" fmla="val 16667"/>
            </a:avLst>
          </a:prstGeom>
          <a:solidFill>
            <a:srgbClr val="DEE6EE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lIns="95783" tIns="47891" rIns="95783" bIns="47891" anchor="ctr"/>
          <a:lstStyle/>
          <a:p>
            <a:pPr algn="ctr" defTabSz="957263"/>
            <a:endParaRPr kumimoji="0" lang="en-US" sz="2500" i="0" baseline="0">
              <a:latin typeface="Times New Roman" pitchFamily="18" charset="0"/>
            </a:endParaRPr>
          </a:p>
        </p:txBody>
      </p:sp>
      <p:sp>
        <p:nvSpPr>
          <p:cNvPr id="719875" name="Text Box 3"/>
          <p:cNvSpPr txBox="1">
            <a:spLocks noChangeArrowheads="1"/>
          </p:cNvSpPr>
          <p:nvPr/>
        </p:nvSpPr>
        <p:spPr bwMode="auto">
          <a:xfrm>
            <a:off x="323850" y="2531676"/>
            <a:ext cx="9237662" cy="132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5783" tIns="47891" rIns="95783" bIns="47891">
            <a:spAutoFit/>
          </a:bodyPr>
          <a:lstStyle/>
          <a:p>
            <a:pPr algn="ctr" defTabSz="957263">
              <a:spcBef>
                <a:spcPct val="50000"/>
              </a:spcBef>
            </a:pP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Technical Compliance</a:t>
            </a:r>
            <a:b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</a:b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EMC</a:t>
            </a:r>
            <a:endParaRPr kumimoji="0" lang="en-US" sz="4000" b="1" i="0" baseline="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856038" y="6357938"/>
            <a:ext cx="2311400" cy="365125"/>
          </a:xfrm>
        </p:spPr>
        <p:txBody>
          <a:bodyPr/>
          <a:lstStyle/>
          <a:p>
            <a:pPr>
              <a:defRPr/>
            </a:pPr>
            <a:fld id="{5CEC1026-BD5E-4E8D-AF36-4DBD1CF973C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65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 bwMode="auto">
          <a:xfrm>
            <a:off x="2001906" y="119133"/>
            <a:ext cx="763648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kumimoji="0" lang="en-US" altLang="zh-TW" sz="3200" dirty="0" smtClean="0">
                <a:solidFill>
                  <a:srgbClr val="0087DC"/>
                </a:solidFill>
                <a:latin typeface="+mn-lt"/>
                <a:ea typeface="微軟正黑體" pitchFamily="34" charset="-120"/>
                <a:cs typeface="Arial" charset="0"/>
              </a:rPr>
              <a:t>EMC</a:t>
            </a: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+mn-lt"/>
              <a:ea typeface="微軟正黑體" pitchFamily="34" charset="-120"/>
              <a:cs typeface="Arial" charset="0"/>
            </a:endParaRPr>
          </a:p>
        </p:txBody>
      </p:sp>
      <p:sp>
        <p:nvSpPr>
          <p:cNvPr id="34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856038" y="6357938"/>
            <a:ext cx="2311400" cy="365125"/>
          </a:xfrm>
        </p:spPr>
        <p:txBody>
          <a:bodyPr/>
          <a:lstStyle/>
          <a:p>
            <a:pPr>
              <a:defRPr/>
            </a:pPr>
            <a:fld id="{5CEC1026-BD5E-4E8D-AF36-4DBD1CF973C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128464" y="983229"/>
            <a:ext cx="9937104" cy="244827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0087DC"/>
              </a:buClr>
              <a:buSzPct val="90000"/>
              <a:defRPr/>
            </a:pPr>
            <a:r>
              <a:rPr lang="en-US" sz="2000" b="1" kern="0" dirty="0">
                <a:solidFill>
                  <a:srgbClr val="0070C0"/>
                </a:solidFill>
                <a:latin typeface="+mn-lt"/>
                <a:cs typeface="+mn-cs"/>
              </a:rPr>
              <a:t>EMC </a:t>
            </a:r>
            <a:r>
              <a:rPr lang="en-US" sz="2000" b="1" kern="0" dirty="0" smtClean="0">
                <a:solidFill>
                  <a:srgbClr val="0070C0"/>
                </a:solidFill>
                <a:latin typeface="+mn-lt"/>
                <a:cs typeface="+mn-cs"/>
              </a:rPr>
              <a:t>measures:</a:t>
            </a:r>
            <a:endParaRPr lang="en-US" sz="2000" kern="0" noProof="0" dirty="0" smtClean="0">
              <a:solidFill>
                <a:srgbClr val="0070C0"/>
              </a:solidFill>
              <a:latin typeface="+mn-lt"/>
              <a:cs typeface="+mn-cs"/>
            </a:endParaRPr>
          </a:p>
          <a:p>
            <a:pPr marL="342900" lvl="0" indent="-342900">
              <a:spcBef>
                <a:spcPts val="0"/>
              </a:spcBef>
              <a:buClr>
                <a:srgbClr val="0087DC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lang="en-US" sz="1800" kern="0" dirty="0" smtClean="0">
                <a:solidFill>
                  <a:srgbClr val="0070C0"/>
                </a:solidFill>
              </a:rPr>
              <a:t>Two stage input EMI filter</a:t>
            </a:r>
            <a:endParaRPr lang="en-US" sz="1800" kern="0" noProof="0" dirty="0" smtClean="0">
              <a:solidFill>
                <a:srgbClr val="0070C0"/>
              </a:solidFill>
              <a:latin typeface="+mn-lt"/>
              <a:cs typeface="+mn-cs"/>
            </a:endParaRPr>
          </a:p>
          <a:p>
            <a:pPr marL="342900" lvl="0" indent="-342900">
              <a:spcBef>
                <a:spcPts val="0"/>
              </a:spcBef>
              <a:buClr>
                <a:srgbClr val="0087DC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lang="en-US" sz="1800" kern="0" dirty="0" smtClean="0">
                <a:solidFill>
                  <a:srgbClr val="0070C0"/>
                </a:solidFill>
                <a:latin typeface="+mn-lt"/>
                <a:cs typeface="+mn-cs"/>
              </a:rPr>
              <a:t>Two stage output EMI filter</a:t>
            </a:r>
          </a:p>
          <a:p>
            <a:pPr marL="342900" lvl="0" indent="-342900">
              <a:spcBef>
                <a:spcPts val="0"/>
              </a:spcBef>
              <a:buClr>
                <a:srgbClr val="0087DC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lang="en-US" sz="1800" kern="0" noProof="0" dirty="0" smtClean="0">
                <a:solidFill>
                  <a:srgbClr val="0070C0"/>
                </a:solidFill>
                <a:latin typeface="+mn-lt"/>
                <a:cs typeface="+mn-cs"/>
              </a:rPr>
              <a:t>Mechanical shielding </a:t>
            </a:r>
          </a:p>
          <a:p>
            <a:pPr marL="342900" lvl="0" indent="-342900">
              <a:spcBef>
                <a:spcPts val="0"/>
              </a:spcBef>
              <a:buClr>
                <a:srgbClr val="0087DC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lang="en-US" sz="1800" kern="0" dirty="0" smtClean="0">
                <a:solidFill>
                  <a:srgbClr val="0070C0"/>
                </a:solidFill>
              </a:rPr>
              <a:t>Boost </a:t>
            </a:r>
            <a:r>
              <a:rPr lang="en-US" sz="1800" kern="0" dirty="0">
                <a:solidFill>
                  <a:srgbClr val="0070C0"/>
                </a:solidFill>
              </a:rPr>
              <a:t>converter </a:t>
            </a:r>
            <a:r>
              <a:rPr lang="en-US" sz="1800" kern="0" dirty="0" smtClean="0">
                <a:solidFill>
                  <a:srgbClr val="0070C0"/>
                </a:solidFill>
              </a:rPr>
              <a:t>comprises good input EMC due to inductor on input side</a:t>
            </a:r>
            <a:endParaRPr lang="en-US" sz="1800" kern="0" dirty="0">
              <a:solidFill>
                <a:srgbClr val="0070C0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87DC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lang="en-US" sz="1800" kern="0" dirty="0" smtClean="0">
                <a:solidFill>
                  <a:srgbClr val="0070C0"/>
                </a:solidFill>
              </a:rPr>
              <a:t>LLC converter comprises good EMC due to sinusoidal waveforms and varying switching frequency</a:t>
            </a:r>
            <a:endParaRPr lang="en-US" sz="1800" kern="0" noProof="0" dirty="0" smtClean="0">
              <a:solidFill>
                <a:srgbClr val="0070C0"/>
              </a:solidFill>
              <a:latin typeface="+mn-lt"/>
              <a:cs typeface="+mn-cs"/>
            </a:endParaRPr>
          </a:p>
          <a:p>
            <a:pPr>
              <a:spcBef>
                <a:spcPts val="0"/>
              </a:spcBef>
              <a:buClr>
                <a:srgbClr val="0087DC"/>
              </a:buClr>
              <a:buSzPct val="90000"/>
              <a:defRPr/>
            </a:pPr>
            <a:r>
              <a:rPr lang="en-US" sz="1800" b="1" kern="0" dirty="0" smtClean="0">
                <a:solidFill>
                  <a:srgbClr val="0070C0"/>
                </a:solidFill>
                <a:sym typeface="Wingdings" panose="05000000000000000000" pitchFamily="2" charset="2"/>
              </a:rPr>
              <a:t> </a:t>
            </a:r>
            <a:r>
              <a:rPr lang="en-US" sz="1800" b="1" kern="0" dirty="0" smtClean="0">
                <a:solidFill>
                  <a:srgbClr val="0070C0"/>
                </a:solidFill>
              </a:rPr>
              <a:t>Low EMI</a:t>
            </a: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689456"/>
              </p:ext>
            </p:extLst>
          </p:nvPr>
        </p:nvGraphicFramePr>
        <p:xfrm>
          <a:off x="2360712" y="2846158"/>
          <a:ext cx="6552728" cy="109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0" name="Visio" r:id="rId3" imgW="9042160" imgH="1508328" progId="Visio.Drawing.11">
                  <p:embed/>
                </p:oleObj>
              </mc:Choice>
              <mc:Fallback>
                <p:oleObj name="Visio" r:id="rId3" imgW="9042160" imgH="150832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0712" y="2846158"/>
                        <a:ext cx="6552728" cy="1092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"/>
          <p:cNvSpPr txBox="1">
            <a:spLocks/>
          </p:cNvSpPr>
          <p:nvPr/>
        </p:nvSpPr>
        <p:spPr>
          <a:xfrm>
            <a:off x="6392" y="5805264"/>
            <a:ext cx="9906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pPr marR="0" lvl="0" algn="ctr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87DC"/>
              </a:buClr>
              <a:buSzPct val="90000"/>
              <a:tabLst/>
              <a:defRPr/>
            </a:pPr>
            <a:r>
              <a:rPr lang="en-US" sz="2000" b="1" kern="0" noProof="0" dirty="0" smtClean="0">
                <a:solidFill>
                  <a:srgbClr val="C00000"/>
                </a:solidFill>
                <a:latin typeface="+mn-lt"/>
                <a:cs typeface="+mn-cs"/>
                <a:sym typeface="Wingdings" panose="05000000000000000000" pitchFamily="2" charset="2"/>
              </a:rPr>
              <a:t> </a:t>
            </a:r>
            <a:r>
              <a:rPr lang="en-US" sz="2000" b="1" kern="0" noProof="0" dirty="0" smtClean="0">
                <a:solidFill>
                  <a:srgbClr val="C00000"/>
                </a:solidFill>
                <a:latin typeface="+mn-lt"/>
                <a:cs typeface="+mn-cs"/>
              </a:rPr>
              <a:t>Proposed converter topology + input &amp; output EMI Filter + shielding </a:t>
            </a:r>
            <a:br>
              <a:rPr lang="en-US" sz="2000" b="1" kern="0" noProof="0" dirty="0" smtClean="0">
                <a:solidFill>
                  <a:srgbClr val="C00000"/>
                </a:solidFill>
                <a:latin typeface="+mn-lt"/>
                <a:cs typeface="+mn-cs"/>
              </a:rPr>
            </a:br>
            <a:r>
              <a:rPr lang="en-US" sz="2000" b="1" kern="0" noProof="0" dirty="0" smtClean="0">
                <a:solidFill>
                  <a:srgbClr val="C00000"/>
                </a:solidFill>
                <a:latin typeface="+mn-lt"/>
                <a:cs typeface="+mn-cs"/>
              </a:rPr>
              <a:t>exhibit good EMC.</a:t>
            </a:r>
            <a:endParaRPr lang="en-US" sz="2000" kern="0" noProof="0" dirty="0" smtClean="0">
              <a:solidFill>
                <a:srgbClr val="C00000"/>
              </a:solidFill>
              <a:latin typeface="+mn-lt"/>
              <a:cs typeface="+mn-cs"/>
            </a:endParaRPr>
          </a:p>
        </p:txBody>
      </p:sp>
      <p:cxnSp>
        <p:nvCxnSpPr>
          <p:cNvPr id="6" name="Gerade Verbindung mit Pfeil 5"/>
          <p:cNvCxnSpPr/>
          <p:nvPr/>
        </p:nvCxnSpPr>
        <p:spPr bwMode="auto">
          <a:xfrm flipH="1">
            <a:off x="2360712" y="3789040"/>
            <a:ext cx="792088" cy="432048"/>
          </a:xfrm>
          <a:prstGeom prst="straightConnector1">
            <a:avLst/>
          </a:prstGeom>
          <a:solidFill>
            <a:srgbClr val="0087D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846836"/>
              </p:ext>
            </p:extLst>
          </p:nvPr>
        </p:nvGraphicFramePr>
        <p:xfrm>
          <a:off x="6573838" y="4400965"/>
          <a:ext cx="3243263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1" name="Visio" r:id="rId5" imgW="3490388" imgH="1216768" progId="Visio.Drawing.11">
                  <p:embed/>
                </p:oleObj>
              </mc:Choice>
              <mc:Fallback>
                <p:oleObj name="Visio" r:id="rId5" imgW="3490388" imgH="121676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73838" y="4400965"/>
                        <a:ext cx="3243263" cy="1208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Gerade Verbindung mit Pfeil 10"/>
          <p:cNvCxnSpPr/>
          <p:nvPr/>
        </p:nvCxnSpPr>
        <p:spPr bwMode="auto">
          <a:xfrm>
            <a:off x="7905328" y="3789040"/>
            <a:ext cx="144016" cy="792088"/>
          </a:xfrm>
          <a:prstGeom prst="straightConnector1">
            <a:avLst/>
          </a:prstGeom>
          <a:solidFill>
            <a:srgbClr val="0087D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4549"/>
              </p:ext>
            </p:extLst>
          </p:nvPr>
        </p:nvGraphicFramePr>
        <p:xfrm>
          <a:off x="56456" y="3871037"/>
          <a:ext cx="2859064" cy="1862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2" name="Visio" r:id="rId7" imgW="5716891" imgH="3646817" progId="Visio.Drawing.11">
                  <p:embed/>
                </p:oleObj>
              </mc:Choice>
              <mc:Fallback>
                <p:oleObj name="Visio" r:id="rId7" imgW="5716891" imgH="364681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6" y="3871037"/>
                        <a:ext cx="2859064" cy="18622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35145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 bwMode="auto">
          <a:xfrm>
            <a:off x="2001906" y="119133"/>
            <a:ext cx="763648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kumimoji="0" lang="en-US" altLang="zh-TW" sz="3200" dirty="0" smtClean="0">
                <a:solidFill>
                  <a:srgbClr val="0087DC"/>
                </a:solidFill>
                <a:latin typeface="+mn-lt"/>
                <a:ea typeface="微軟正黑體" pitchFamily="34" charset="-120"/>
                <a:cs typeface="Arial" charset="0"/>
              </a:rPr>
              <a:t>EMC</a:t>
            </a: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+mn-lt"/>
              <a:ea typeface="微軟正黑體" pitchFamily="34" charset="-120"/>
              <a:cs typeface="Arial" charset="0"/>
            </a:endParaRPr>
          </a:p>
        </p:txBody>
      </p:sp>
      <p:sp>
        <p:nvSpPr>
          <p:cNvPr id="34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856038" y="6357938"/>
            <a:ext cx="2311400" cy="365125"/>
          </a:xfrm>
        </p:spPr>
        <p:txBody>
          <a:bodyPr/>
          <a:lstStyle/>
          <a:p>
            <a:pPr>
              <a:defRPr/>
            </a:pPr>
            <a:fld id="{5CEC1026-BD5E-4E8D-AF36-4DBD1CF973C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278357" y="908720"/>
            <a:ext cx="95711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Clr>
                <a:srgbClr val="0087DC"/>
              </a:buClr>
              <a:buSzPct val="90000"/>
              <a:defRPr/>
            </a:pPr>
            <a:r>
              <a:rPr lang="en-US" b="1" kern="0" dirty="0" smtClean="0">
                <a:solidFill>
                  <a:srgbClr val="0070C0"/>
                </a:solidFill>
              </a:rPr>
              <a:t>Switching Frequencies: </a:t>
            </a: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824790"/>
              </p:ext>
            </p:extLst>
          </p:nvPr>
        </p:nvGraphicFramePr>
        <p:xfrm>
          <a:off x="992560" y="1960710"/>
          <a:ext cx="7511146" cy="3673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4" name="Visio" r:id="rId3" imgW="5176558" imgH="2662947" progId="Visio.Drawing.11">
                  <p:embed/>
                </p:oleObj>
              </mc:Choice>
              <mc:Fallback>
                <p:oleObj name="Visio" r:id="rId3" imgW="5176558" imgH="266294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560" y="1960710"/>
                        <a:ext cx="7511146" cy="3673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hteck 14"/>
          <p:cNvSpPr/>
          <p:nvPr/>
        </p:nvSpPr>
        <p:spPr>
          <a:xfrm>
            <a:off x="-12843" y="0"/>
            <a:ext cx="8675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kern="0" dirty="0" smtClean="0">
                <a:solidFill>
                  <a:srgbClr val="C00000"/>
                </a:solidFill>
              </a:rPr>
              <a:t>New! 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057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 bwMode="auto">
          <a:xfrm>
            <a:off x="2001906" y="119133"/>
            <a:ext cx="763648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kumimoji="0" lang="en-US" altLang="zh-TW" sz="3200" dirty="0" smtClean="0">
                <a:solidFill>
                  <a:srgbClr val="0087DC"/>
                </a:solidFill>
                <a:latin typeface="+mn-lt"/>
                <a:ea typeface="微軟正黑體" pitchFamily="34" charset="-120"/>
                <a:cs typeface="Arial" charset="0"/>
              </a:rPr>
              <a:t>EMC</a:t>
            </a: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+mn-lt"/>
              <a:ea typeface="微軟正黑體" pitchFamily="34" charset="-120"/>
              <a:cs typeface="Arial" charset="0"/>
            </a:endParaRPr>
          </a:p>
        </p:txBody>
      </p:sp>
      <p:sp>
        <p:nvSpPr>
          <p:cNvPr id="34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856038" y="6357938"/>
            <a:ext cx="2311400" cy="365125"/>
          </a:xfrm>
        </p:spPr>
        <p:txBody>
          <a:bodyPr/>
          <a:lstStyle/>
          <a:p>
            <a:pPr>
              <a:defRPr/>
            </a:pPr>
            <a:fld id="{5CEC1026-BD5E-4E8D-AF36-4DBD1CF973C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278357" y="908720"/>
            <a:ext cx="95711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Clr>
                <a:srgbClr val="0087DC"/>
              </a:buClr>
              <a:buSzPct val="90000"/>
              <a:defRPr/>
            </a:pPr>
            <a:r>
              <a:rPr lang="en-US" kern="0" dirty="0" smtClean="0">
                <a:solidFill>
                  <a:srgbClr val="0070C0"/>
                </a:solidFill>
              </a:rPr>
              <a:t>Input filter parameter:</a:t>
            </a:r>
            <a:endParaRPr lang="en-US" kern="0" dirty="0">
              <a:solidFill>
                <a:srgbClr val="0070C0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39414" y="3645024"/>
            <a:ext cx="8890050" cy="1080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lvl="0" indent="-285750">
              <a:spcBef>
                <a:spcPts val="0"/>
              </a:spcBef>
              <a:buClr>
                <a:srgbClr val="0087DC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lang="en-US" sz="1800" kern="0" dirty="0" smtClean="0">
                <a:solidFill>
                  <a:srgbClr val="0070C0"/>
                </a:solidFill>
              </a:rPr>
              <a:t>5DH HEV and EPT 250A have similar max. input current</a:t>
            </a:r>
          </a:p>
          <a:p>
            <a:pPr marL="285750" indent="-285750">
              <a:spcBef>
                <a:spcPts val="0"/>
              </a:spcBef>
              <a:buClr>
                <a:srgbClr val="0087DC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lang="en-US" sz="1800" kern="0" dirty="0" smtClean="0">
                <a:solidFill>
                  <a:srgbClr val="0070C0"/>
                </a:solidFill>
              </a:rPr>
              <a:t>5DH PHEV and EPT 160A have similar max. input current</a:t>
            </a:r>
          </a:p>
          <a:p>
            <a:pPr marL="285750" indent="-285750">
              <a:spcBef>
                <a:spcPts val="0"/>
              </a:spcBef>
              <a:buClr>
                <a:srgbClr val="0087DC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lang="en-US" sz="1800" kern="0" dirty="0" smtClean="0">
                <a:solidFill>
                  <a:srgbClr val="0070C0"/>
                </a:solidFill>
              </a:rPr>
              <a:t>For similar input current filter components with equal current rating could be used</a:t>
            </a:r>
          </a:p>
          <a:p>
            <a:pPr marL="285750" lvl="0" indent="-285750">
              <a:spcBef>
                <a:spcPts val="0"/>
              </a:spcBef>
              <a:buClr>
                <a:srgbClr val="0087DC"/>
              </a:buClr>
              <a:buSzPct val="90000"/>
              <a:buFont typeface="Wingdings" panose="05000000000000000000" pitchFamily="2" charset="2"/>
              <a:buChar char="Ø"/>
              <a:defRPr/>
            </a:pPr>
            <a:endParaRPr lang="en-US" sz="1800" kern="0" dirty="0" smtClean="0">
              <a:solidFill>
                <a:srgbClr val="0070C0"/>
              </a:solidFill>
            </a:endParaRP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761391"/>
              </p:ext>
            </p:extLst>
          </p:nvPr>
        </p:nvGraphicFramePr>
        <p:xfrm>
          <a:off x="344488" y="1340769"/>
          <a:ext cx="88569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4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4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4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8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Vin_min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Pout_max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Iin_max</a:t>
                      </a:r>
                      <a:r>
                        <a:rPr lang="de-DE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58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2060"/>
                          </a:solidFill>
                        </a:rPr>
                        <a:t>5DH HEV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002060"/>
                          </a:solidFill>
                        </a:rPr>
                        <a:t>140 V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002060"/>
                          </a:solidFill>
                        </a:rPr>
                        <a:t>2240 W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002060"/>
                          </a:solidFill>
                        </a:rPr>
                        <a:t>17.8A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058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2060"/>
                          </a:solidFill>
                        </a:rPr>
                        <a:t>5DH PHEV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002060"/>
                          </a:solidFill>
                        </a:rPr>
                        <a:t>240 V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002060"/>
                          </a:solidFill>
                        </a:rPr>
                        <a:t>2240 W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002060"/>
                          </a:solidFill>
                        </a:rPr>
                        <a:t>10.4 A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058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2060"/>
                          </a:solidFill>
                        </a:rPr>
                        <a:t>EPT 160A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002060"/>
                          </a:solidFill>
                        </a:rPr>
                        <a:t>240 V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002060"/>
                          </a:solidFill>
                        </a:rPr>
                        <a:t>2400 W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002060"/>
                          </a:solidFill>
                        </a:rPr>
                        <a:t>11.1 A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058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002060"/>
                          </a:solidFill>
                        </a:rPr>
                        <a:t>EPT 250A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002060"/>
                          </a:solidFill>
                        </a:rPr>
                        <a:t>240 V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002060"/>
                          </a:solidFill>
                        </a:rPr>
                        <a:t>3750 W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002060"/>
                          </a:solidFill>
                        </a:rPr>
                        <a:t>17.4A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6654583" y="6415286"/>
            <a:ext cx="27751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0"/>
              </a:spcBef>
              <a:buClr>
                <a:srgbClr val="0087DC"/>
              </a:buClr>
              <a:buSzPct val="90000"/>
              <a:defRPr/>
            </a:pPr>
            <a:r>
              <a:rPr lang="en-US" sz="1400" kern="0" dirty="0" smtClean="0">
                <a:solidFill>
                  <a:srgbClr val="0070C0"/>
                </a:solidFill>
              </a:rPr>
              <a:t>* Calculated with 90% efficiency </a:t>
            </a:r>
            <a:endParaRPr lang="en-US" sz="1400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152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323850" y="1371600"/>
            <a:ext cx="9237662" cy="3785592"/>
          </a:xfrm>
          <a:prstGeom prst="roundRect">
            <a:avLst>
              <a:gd name="adj" fmla="val 16667"/>
            </a:avLst>
          </a:prstGeom>
          <a:solidFill>
            <a:srgbClr val="DEE6EE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lIns="95783" tIns="47891" rIns="95783" bIns="47891" anchor="ctr"/>
          <a:lstStyle/>
          <a:p>
            <a:pPr algn="ctr" defTabSz="957263"/>
            <a:endParaRPr kumimoji="0" lang="en-US" sz="2500" i="0" baseline="0">
              <a:latin typeface="Times New Roman" pitchFamily="18" charset="0"/>
            </a:endParaRPr>
          </a:p>
        </p:txBody>
      </p:sp>
      <p:sp>
        <p:nvSpPr>
          <p:cNvPr id="719875" name="Text Box 3"/>
          <p:cNvSpPr txBox="1">
            <a:spLocks noChangeArrowheads="1"/>
          </p:cNvSpPr>
          <p:nvPr/>
        </p:nvSpPr>
        <p:spPr bwMode="auto">
          <a:xfrm>
            <a:off x="323850" y="2531676"/>
            <a:ext cx="9237662" cy="132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5783" tIns="47891" rIns="95783" bIns="47891">
            <a:spAutoFit/>
          </a:bodyPr>
          <a:lstStyle/>
          <a:p>
            <a:pPr algn="ctr" defTabSz="957263">
              <a:spcBef>
                <a:spcPct val="50000"/>
              </a:spcBef>
            </a:pP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Technical Compliance</a:t>
            </a:r>
            <a:b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</a:b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Electrical &amp; functional safety</a:t>
            </a:r>
            <a:endParaRPr kumimoji="0" lang="en-US" sz="4000" b="1" i="0" baseline="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856038" y="6357938"/>
            <a:ext cx="2311400" cy="365125"/>
          </a:xfrm>
        </p:spPr>
        <p:txBody>
          <a:bodyPr/>
          <a:lstStyle/>
          <a:p>
            <a:pPr>
              <a:defRPr/>
            </a:pPr>
            <a:fld id="{5CEC1026-BD5E-4E8D-AF36-4DBD1CF973C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76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 bwMode="auto">
          <a:xfrm>
            <a:off x="632520" y="119133"/>
            <a:ext cx="900587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n-US" altLang="zh-TW" sz="3200" dirty="0">
                <a:solidFill>
                  <a:srgbClr val="0087DC"/>
                </a:solidFill>
                <a:latin typeface="+mn-lt"/>
                <a:ea typeface="微軟正黑體" pitchFamily="34" charset="-120"/>
              </a:rPr>
              <a:t>Functional </a:t>
            </a:r>
            <a:r>
              <a:rPr lang="en-US" altLang="zh-TW" sz="3200" dirty="0" smtClean="0">
                <a:solidFill>
                  <a:srgbClr val="0087DC"/>
                </a:solidFill>
                <a:latin typeface="+mn-lt"/>
                <a:ea typeface="微軟正黑體" pitchFamily="34" charset="-120"/>
              </a:rPr>
              <a:t>safety – OV Management</a:t>
            </a:r>
            <a:endParaRPr lang="en-US" altLang="zh-TW" sz="3200" dirty="0">
              <a:solidFill>
                <a:srgbClr val="0087DC"/>
              </a:solidFill>
              <a:latin typeface="+mn-lt"/>
              <a:ea typeface="微軟正黑體" pitchFamily="34" charset="-120"/>
            </a:endParaRPr>
          </a:p>
        </p:txBody>
      </p:sp>
      <p:sp>
        <p:nvSpPr>
          <p:cNvPr id="34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856038" y="6357938"/>
            <a:ext cx="2311400" cy="365125"/>
          </a:xfrm>
        </p:spPr>
        <p:txBody>
          <a:bodyPr/>
          <a:lstStyle/>
          <a:p>
            <a:pPr>
              <a:defRPr/>
            </a:pPr>
            <a:fld id="{5CEC1026-BD5E-4E8D-AF36-4DBD1CF973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72479" y="899428"/>
            <a:ext cx="88569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kern="0" dirty="0" smtClean="0">
                <a:solidFill>
                  <a:srgbClr val="002060"/>
                </a:solidFill>
                <a:sym typeface="Wingdings" panose="05000000000000000000" pitchFamily="2" charset="2"/>
              </a:rPr>
              <a:t>Over Voltage (OV) Management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kern="0" dirty="0" smtClean="0">
                <a:solidFill>
                  <a:srgbClr val="0087DC"/>
                </a:solidFill>
                <a:sym typeface="Wingdings" panose="05000000000000000000" pitchFamily="2" charset="2"/>
              </a:rPr>
              <a:t>Can </a:t>
            </a:r>
            <a:r>
              <a:rPr lang="en-US" sz="1800" kern="0" dirty="0">
                <a:solidFill>
                  <a:srgbClr val="0087DC"/>
                </a:solidFill>
                <a:sym typeface="Wingdings" panose="05000000000000000000" pitchFamily="2" charset="2"/>
              </a:rPr>
              <a:t>Delta show that the voltage reference and supply is independent for the both ways of OV detection</a:t>
            </a:r>
            <a:endParaRPr lang="en-US" sz="1800" b="1" kern="0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392580"/>
              </p:ext>
            </p:extLst>
          </p:nvPr>
        </p:nvGraphicFramePr>
        <p:xfrm>
          <a:off x="2288704" y="3781558"/>
          <a:ext cx="7490346" cy="2593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5" name="Visio" r:id="rId3" imgW="8425717" imgH="2917757" progId="Visio.Drawing.11">
                  <p:embed/>
                </p:oleObj>
              </mc:Choice>
              <mc:Fallback>
                <p:oleObj name="Visio" r:id="rId3" imgW="8425717" imgH="291775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8704" y="3781558"/>
                        <a:ext cx="7490346" cy="2593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216397"/>
              </p:ext>
            </p:extLst>
          </p:nvPr>
        </p:nvGraphicFramePr>
        <p:xfrm>
          <a:off x="128464" y="3933056"/>
          <a:ext cx="1722768" cy="1926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6" name="Visio" r:id="rId5" imgW="2288296" imgH="2557834" progId="Visio.Drawing.11">
                  <p:embed/>
                </p:oleObj>
              </mc:Choice>
              <mc:Fallback>
                <p:oleObj name="Visio" r:id="rId5" imgW="2288296" imgH="255783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8464" y="3933056"/>
                        <a:ext cx="1722768" cy="1926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>
          <a:xfrm>
            <a:off x="128464" y="2884196"/>
            <a:ext cx="16561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 smtClean="0">
                <a:solidFill>
                  <a:srgbClr val="0087DC"/>
                </a:solidFill>
                <a:sym typeface="Wingdings" panose="05000000000000000000" pitchFamily="2" charset="2"/>
              </a:rPr>
              <a:t>2 separate voltage divider for 2 independent measurements</a:t>
            </a:r>
            <a:endParaRPr lang="en-US" sz="1200" dirty="0"/>
          </a:p>
        </p:txBody>
      </p:sp>
      <p:sp>
        <p:nvSpPr>
          <p:cNvPr id="10" name="Rechteck 9"/>
          <p:cNvSpPr/>
          <p:nvPr/>
        </p:nvSpPr>
        <p:spPr>
          <a:xfrm>
            <a:off x="1828832" y="2921858"/>
            <a:ext cx="172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 smtClean="0">
                <a:solidFill>
                  <a:srgbClr val="0087DC"/>
                </a:solidFill>
                <a:sym typeface="Wingdings" panose="05000000000000000000" pitchFamily="2" charset="2"/>
              </a:rPr>
              <a:t>2 separate reference voltages for SW and HW OVP</a:t>
            </a:r>
            <a:endParaRPr lang="en-US" sz="1200" dirty="0"/>
          </a:p>
        </p:txBody>
      </p:sp>
      <p:sp>
        <p:nvSpPr>
          <p:cNvPr id="11" name="Rechteck 10"/>
          <p:cNvSpPr/>
          <p:nvPr/>
        </p:nvSpPr>
        <p:spPr>
          <a:xfrm>
            <a:off x="3728864" y="3014190"/>
            <a:ext cx="13681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 smtClean="0">
                <a:solidFill>
                  <a:srgbClr val="0087DC"/>
                </a:solidFill>
                <a:sym typeface="Wingdings" panose="05000000000000000000" pitchFamily="2" charset="2"/>
              </a:rPr>
              <a:t>2 separate ADCs on MCU used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7718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323850" y="1371600"/>
            <a:ext cx="9237662" cy="3785592"/>
          </a:xfrm>
          <a:prstGeom prst="roundRect">
            <a:avLst>
              <a:gd name="adj" fmla="val 16667"/>
            </a:avLst>
          </a:prstGeom>
          <a:solidFill>
            <a:srgbClr val="DEE6EE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lIns="95783" tIns="47891" rIns="95783" bIns="47891" anchor="ctr"/>
          <a:lstStyle/>
          <a:p>
            <a:pPr algn="ctr" defTabSz="957263"/>
            <a:endParaRPr kumimoji="0" lang="en-US" sz="2500" i="0" baseline="0">
              <a:latin typeface="Times New Roman" pitchFamily="18" charset="0"/>
            </a:endParaRPr>
          </a:p>
        </p:txBody>
      </p:sp>
      <p:sp>
        <p:nvSpPr>
          <p:cNvPr id="719875" name="Text Box 3"/>
          <p:cNvSpPr txBox="1">
            <a:spLocks noChangeArrowheads="1"/>
          </p:cNvSpPr>
          <p:nvPr/>
        </p:nvSpPr>
        <p:spPr bwMode="auto">
          <a:xfrm>
            <a:off x="323850" y="2531676"/>
            <a:ext cx="9237662" cy="712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5783" tIns="47891" rIns="95783" bIns="47891">
            <a:spAutoFit/>
          </a:bodyPr>
          <a:lstStyle/>
          <a:p>
            <a:pPr algn="ctr" defTabSz="957263">
              <a:spcBef>
                <a:spcPct val="50000"/>
              </a:spcBef>
            </a:pP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Technical Compliance</a:t>
            </a:r>
            <a:endParaRPr kumimoji="0" lang="en-US" sz="4000" b="1" i="0" baseline="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856038" y="6357938"/>
            <a:ext cx="2311400" cy="365125"/>
          </a:xfrm>
        </p:spPr>
        <p:txBody>
          <a:bodyPr/>
          <a:lstStyle/>
          <a:p>
            <a:pPr>
              <a:defRPr/>
            </a:pPr>
            <a:fld id="{5CEC1026-BD5E-4E8D-AF36-4DBD1CF973C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42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 bwMode="auto">
          <a:xfrm>
            <a:off x="2001906" y="119133"/>
            <a:ext cx="763648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kumimoji="0" lang="en-US" altLang="zh-TW" sz="3200" dirty="0" smtClean="0">
                <a:solidFill>
                  <a:srgbClr val="0087DC"/>
                </a:solidFill>
                <a:latin typeface="+mn-lt"/>
                <a:ea typeface="微軟正黑體" pitchFamily="34" charset="-120"/>
                <a:cs typeface="Arial" charset="0"/>
              </a:rPr>
              <a:t>Measurements</a:t>
            </a: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+mn-lt"/>
              <a:ea typeface="微軟正黑體" pitchFamily="34" charset="-120"/>
              <a:cs typeface="Arial" charset="0"/>
            </a:endParaRPr>
          </a:p>
        </p:txBody>
      </p:sp>
      <p:sp>
        <p:nvSpPr>
          <p:cNvPr id="34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856038" y="6357938"/>
            <a:ext cx="2311400" cy="365125"/>
          </a:xfrm>
        </p:spPr>
        <p:txBody>
          <a:bodyPr/>
          <a:lstStyle/>
          <a:p>
            <a:pPr>
              <a:defRPr/>
            </a:pPr>
            <a:fld id="{5CEC1026-BD5E-4E8D-AF36-4DBD1CF973C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718073"/>
              </p:ext>
            </p:extLst>
          </p:nvPr>
        </p:nvGraphicFramePr>
        <p:xfrm>
          <a:off x="415925" y="3789363"/>
          <a:ext cx="6840538" cy="264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6" name="Visio" r:id="rId3" imgW="5806778" imgH="2206828" progId="Visio.Drawing.11">
                  <p:embed/>
                </p:oleObj>
              </mc:Choice>
              <mc:Fallback>
                <p:oleObj name="Visio" r:id="rId3" imgW="5806778" imgH="22068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" y="3789363"/>
                        <a:ext cx="6840538" cy="264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034820"/>
              </p:ext>
            </p:extLst>
          </p:nvPr>
        </p:nvGraphicFramePr>
        <p:xfrm>
          <a:off x="416497" y="938024"/>
          <a:ext cx="8352927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5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4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535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Signal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Symbol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Purpose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Accuracy*</a:t>
                      </a:r>
                      <a:endParaRPr lang="en-US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535">
                <a:tc>
                  <a:txBody>
                    <a:bodyPr/>
                    <a:lstStyle/>
                    <a:p>
                      <a:r>
                        <a:rPr lang="en-US" sz="1600" kern="0" noProof="0" dirty="0" smtClean="0">
                          <a:solidFill>
                            <a:srgbClr val="002060"/>
                          </a:solidFill>
                          <a:latin typeface="+mn-lt"/>
                          <a:cs typeface="+mn-cs"/>
                        </a:rPr>
                        <a:t>Input voltage</a:t>
                      </a:r>
                      <a:endParaRPr lang="de-DE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noProof="0" dirty="0" smtClean="0">
                          <a:solidFill>
                            <a:srgbClr val="002060"/>
                          </a:solidFill>
                          <a:latin typeface="+mn-lt"/>
                          <a:cs typeface="+mn-cs"/>
                        </a:rPr>
                        <a:t>V</a:t>
                      </a:r>
                      <a:r>
                        <a:rPr lang="en-US" sz="1600" kern="0" baseline="-25000" noProof="0" dirty="0" smtClean="0">
                          <a:solidFill>
                            <a:srgbClr val="002060"/>
                          </a:solidFill>
                          <a:latin typeface="+mn-lt"/>
                          <a:cs typeface="+mn-cs"/>
                        </a:rPr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>
                          <a:solidFill>
                            <a:srgbClr val="002060"/>
                          </a:solidFill>
                        </a:rPr>
                        <a:t>UV</a:t>
                      </a:r>
                      <a:r>
                        <a:rPr lang="en-US" sz="1600" baseline="0" noProof="0" dirty="0" smtClean="0">
                          <a:solidFill>
                            <a:srgbClr val="002060"/>
                          </a:solidFill>
                        </a:rPr>
                        <a:t> &amp; OV detection</a:t>
                      </a:r>
                      <a:endParaRPr lang="en-US" sz="1600" noProof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 smtClean="0">
                          <a:solidFill>
                            <a:srgbClr val="002060"/>
                          </a:solidFill>
                        </a:rPr>
                        <a:t>±0.5%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535">
                <a:tc>
                  <a:txBody>
                    <a:bodyPr/>
                    <a:lstStyle/>
                    <a:p>
                      <a:r>
                        <a:rPr lang="en-US" sz="1600" kern="0" dirty="0" smtClean="0">
                          <a:solidFill>
                            <a:srgbClr val="002060"/>
                          </a:solidFill>
                        </a:rPr>
                        <a:t>Input current </a:t>
                      </a:r>
                      <a:endParaRPr lang="de-DE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 err="1" smtClean="0">
                          <a:solidFill>
                            <a:srgbClr val="002060"/>
                          </a:solidFill>
                        </a:rPr>
                        <a:t>I</a:t>
                      </a:r>
                      <a:r>
                        <a:rPr lang="en-US" sz="1600" kern="0" baseline="-25000" dirty="0" err="1" smtClean="0">
                          <a:solidFill>
                            <a:srgbClr val="002060"/>
                          </a:solidFill>
                        </a:rPr>
                        <a:t>in</a:t>
                      </a:r>
                      <a:endParaRPr lang="en-US" sz="1600" kern="0" baseline="-25000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>
                          <a:solidFill>
                            <a:srgbClr val="002060"/>
                          </a:solidFill>
                        </a:rPr>
                        <a:t>Output</a:t>
                      </a:r>
                      <a:r>
                        <a:rPr lang="en-US" sz="1600" baseline="0" noProof="0" dirty="0" smtClean="0">
                          <a:solidFill>
                            <a:srgbClr val="002060"/>
                          </a:solidFill>
                        </a:rPr>
                        <a:t> current calculation, boost ctrl.</a:t>
                      </a:r>
                      <a:endParaRPr lang="en-US" sz="1600" noProof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>
                          <a:solidFill>
                            <a:srgbClr val="002060"/>
                          </a:solidFill>
                        </a:rPr>
                        <a:t>±1%</a:t>
                      </a:r>
                      <a:endParaRPr lang="en-US" sz="1600" noProof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535">
                <a:tc>
                  <a:txBody>
                    <a:bodyPr/>
                    <a:lstStyle/>
                    <a:p>
                      <a:r>
                        <a:rPr lang="en-US" sz="1600" kern="0" dirty="0" smtClean="0">
                          <a:solidFill>
                            <a:srgbClr val="002060"/>
                          </a:solidFill>
                        </a:rPr>
                        <a:t>DC link voltage </a:t>
                      </a:r>
                      <a:endParaRPr lang="de-DE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 err="1" smtClean="0">
                          <a:solidFill>
                            <a:srgbClr val="002060"/>
                          </a:solidFill>
                        </a:rPr>
                        <a:t>V</a:t>
                      </a:r>
                      <a:r>
                        <a:rPr lang="en-US" sz="1600" kern="0" baseline="-25000" dirty="0" err="1" smtClean="0">
                          <a:solidFill>
                            <a:srgbClr val="002060"/>
                          </a:solidFill>
                        </a:rPr>
                        <a:t>DC_link</a:t>
                      </a:r>
                      <a:endParaRPr lang="en-US" sz="1600" kern="0" baseline="-25000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>
                          <a:solidFill>
                            <a:srgbClr val="002060"/>
                          </a:solidFill>
                        </a:rPr>
                        <a:t>Boost ctrl., power management</a:t>
                      </a:r>
                      <a:endParaRPr lang="en-US" sz="1600" noProof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 smtClean="0">
                          <a:solidFill>
                            <a:srgbClr val="002060"/>
                          </a:solidFill>
                        </a:rPr>
                        <a:t>±1%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535">
                <a:tc>
                  <a:txBody>
                    <a:bodyPr/>
                    <a:lstStyle/>
                    <a:p>
                      <a:r>
                        <a:rPr lang="en-US" sz="1600" noProof="0" dirty="0" smtClean="0">
                          <a:solidFill>
                            <a:srgbClr val="002060"/>
                          </a:solidFill>
                        </a:rPr>
                        <a:t>LLC current</a:t>
                      </a:r>
                      <a:endParaRPr lang="en-US" sz="1600" noProof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 err="1" smtClean="0">
                          <a:solidFill>
                            <a:srgbClr val="002060"/>
                          </a:solidFill>
                        </a:rPr>
                        <a:t>I</a:t>
                      </a:r>
                      <a:r>
                        <a:rPr lang="en-US" sz="1600" kern="0" baseline="-25000" dirty="0" err="1" smtClean="0">
                          <a:solidFill>
                            <a:srgbClr val="002060"/>
                          </a:solidFill>
                        </a:rPr>
                        <a:t>LLC_prim</a:t>
                      </a:r>
                      <a:endParaRPr lang="en-US" sz="1600" kern="0" baseline="-25000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>
                          <a:solidFill>
                            <a:srgbClr val="002060"/>
                          </a:solidFill>
                        </a:rPr>
                        <a:t>OC protection</a:t>
                      </a:r>
                      <a:endParaRPr lang="en-US" sz="1600" noProof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 smtClean="0">
                          <a:solidFill>
                            <a:srgbClr val="002060"/>
                          </a:solidFill>
                        </a:rPr>
                        <a:t>±2%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535">
                <a:tc>
                  <a:txBody>
                    <a:bodyPr/>
                    <a:lstStyle/>
                    <a:p>
                      <a:r>
                        <a:rPr lang="en-US" sz="1600" noProof="0" dirty="0" smtClean="0">
                          <a:solidFill>
                            <a:srgbClr val="002060"/>
                          </a:solidFill>
                        </a:rPr>
                        <a:t>Output voltage </a:t>
                      </a:r>
                      <a:endParaRPr lang="en-US" sz="1600" noProof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 smtClean="0">
                          <a:solidFill>
                            <a:srgbClr val="002060"/>
                          </a:solidFill>
                        </a:rPr>
                        <a:t>V</a:t>
                      </a:r>
                      <a:r>
                        <a:rPr lang="en-US" sz="1600" kern="0" baseline="-25000" dirty="0" smtClean="0">
                          <a:solidFill>
                            <a:srgbClr val="002060"/>
                          </a:solidFill>
                        </a:rPr>
                        <a:t>out1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 smtClean="0">
                          <a:solidFill>
                            <a:srgbClr val="002060"/>
                          </a:solidFill>
                        </a:rPr>
                        <a:t>UV</a:t>
                      </a:r>
                      <a:r>
                        <a:rPr lang="en-US" sz="1600" baseline="0" noProof="0" dirty="0" smtClean="0">
                          <a:solidFill>
                            <a:srgbClr val="002060"/>
                          </a:solidFill>
                        </a:rPr>
                        <a:t> &amp; OV protection, </a:t>
                      </a:r>
                      <a:r>
                        <a:rPr lang="en-US" sz="1600" noProof="0" dirty="0" smtClean="0">
                          <a:solidFill>
                            <a:srgbClr val="002060"/>
                          </a:solidFill>
                        </a:rPr>
                        <a:t>regulation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 smtClean="0">
                          <a:solidFill>
                            <a:srgbClr val="002060"/>
                          </a:solidFill>
                        </a:rPr>
                        <a:t>±1%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5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 smtClean="0">
                          <a:solidFill>
                            <a:srgbClr val="002060"/>
                          </a:solidFill>
                        </a:rPr>
                        <a:t>Output voltage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 smtClean="0">
                          <a:solidFill>
                            <a:srgbClr val="002060"/>
                          </a:solidFill>
                        </a:rPr>
                        <a:t>V</a:t>
                      </a:r>
                      <a:r>
                        <a:rPr lang="en-US" sz="1600" kern="0" baseline="-25000" dirty="0" smtClean="0">
                          <a:solidFill>
                            <a:srgbClr val="002060"/>
                          </a:solidFill>
                        </a:rPr>
                        <a:t>out2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>
                          <a:solidFill>
                            <a:srgbClr val="002060"/>
                          </a:solidFill>
                        </a:rPr>
                        <a:t>Redundant UV</a:t>
                      </a:r>
                      <a:r>
                        <a:rPr lang="en-US" sz="1600" baseline="0" noProof="0" dirty="0" smtClean="0">
                          <a:solidFill>
                            <a:srgbClr val="002060"/>
                          </a:solidFill>
                        </a:rPr>
                        <a:t> &amp; OV protection</a:t>
                      </a:r>
                      <a:endParaRPr lang="en-US" sz="1600" noProof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 smtClean="0">
                          <a:solidFill>
                            <a:srgbClr val="002060"/>
                          </a:solidFill>
                        </a:rPr>
                        <a:t>±1%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hteck 6"/>
          <p:cNvSpPr/>
          <p:nvPr/>
        </p:nvSpPr>
        <p:spPr>
          <a:xfrm>
            <a:off x="344488" y="3356992"/>
            <a:ext cx="80248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Clr>
                <a:srgbClr val="0087DC"/>
              </a:buClr>
              <a:buSzPct val="90000"/>
              <a:defRPr/>
            </a:pPr>
            <a:r>
              <a:rPr lang="en-US" kern="0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kern="0" dirty="0" smtClean="0">
                <a:solidFill>
                  <a:srgbClr val="002060"/>
                </a:solidFill>
              </a:rPr>
              <a:t>Output current is calculated. Expected accuracy: </a:t>
            </a:r>
            <a:r>
              <a:rPr lang="en-US" dirty="0" smtClean="0">
                <a:solidFill>
                  <a:srgbClr val="002060"/>
                </a:solidFill>
              </a:rPr>
              <a:t>±2.5% of full scale (200A </a:t>
            </a:r>
            <a:r>
              <a:rPr 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02060"/>
                </a:solidFill>
              </a:rPr>
              <a:t>±</a:t>
            </a:r>
            <a:r>
              <a:rPr 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5A</a:t>
            </a:r>
            <a:r>
              <a:rPr lang="en-US" dirty="0" smtClean="0">
                <a:solidFill>
                  <a:srgbClr val="002060"/>
                </a:solidFill>
              </a:rPr>
              <a:t>).</a:t>
            </a:r>
            <a:r>
              <a:rPr lang="en-US" kern="0" dirty="0" smtClean="0">
                <a:solidFill>
                  <a:srgbClr val="002060"/>
                </a:solidFill>
              </a:rPr>
              <a:t> </a:t>
            </a:r>
            <a:endParaRPr lang="en-US" kern="0" dirty="0">
              <a:solidFill>
                <a:srgbClr val="00206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113240" y="6414731"/>
            <a:ext cx="27638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Clr>
                <a:srgbClr val="0087DC"/>
              </a:buClr>
              <a:buSzPct val="90000"/>
              <a:defRPr/>
            </a:pPr>
            <a:r>
              <a:rPr lang="en-US" sz="1400" kern="0" dirty="0" smtClean="0">
                <a:solidFill>
                  <a:srgbClr val="0087DC"/>
                </a:solidFill>
                <a:sym typeface="Wingdings" panose="05000000000000000000" pitchFamily="2" charset="2"/>
              </a:rPr>
              <a:t>*Estimated accuracy of full scale</a:t>
            </a:r>
            <a:endParaRPr lang="en-US" sz="1400" kern="0" dirty="0">
              <a:solidFill>
                <a:srgbClr val="0087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15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 bwMode="auto">
          <a:xfrm>
            <a:off x="2001906" y="119133"/>
            <a:ext cx="763648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n-US" altLang="zh-TW" sz="3200" dirty="0" smtClean="0">
                <a:solidFill>
                  <a:srgbClr val="0087DC"/>
                </a:solidFill>
                <a:latin typeface="+mn-lt"/>
                <a:ea typeface="微軟正黑體" pitchFamily="34" charset="-120"/>
              </a:rPr>
              <a:t>Accuracy</a:t>
            </a:r>
            <a:endParaRPr kumimoji="0" lang="en-US" altLang="zh-TW" sz="3200" b="0" i="0" u="none" strike="noStrike" kern="1200" cap="none" spc="0" normalizeH="0" baseline="0" dirty="0" smtClean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+mn-lt"/>
              <a:ea typeface="微軟正黑體" pitchFamily="34" charset="-120"/>
            </a:endParaRPr>
          </a:p>
        </p:txBody>
      </p:sp>
      <p:sp>
        <p:nvSpPr>
          <p:cNvPr id="34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856038" y="6357938"/>
            <a:ext cx="2311400" cy="365125"/>
          </a:xfrm>
        </p:spPr>
        <p:txBody>
          <a:bodyPr/>
          <a:lstStyle/>
          <a:p>
            <a:pPr>
              <a:defRPr/>
            </a:pPr>
            <a:fld id="{5CEC1026-BD5E-4E8D-AF36-4DBD1CF973C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00472" y="925615"/>
            <a:ext cx="957706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kern="0" dirty="0" smtClean="0">
                <a:solidFill>
                  <a:srgbClr val="002060"/>
                </a:solidFill>
                <a:sym typeface="Wingdings" panose="05000000000000000000" pitchFamily="2" charset="2"/>
              </a:rPr>
              <a:t>Input power accuracy</a:t>
            </a:r>
          </a:p>
          <a:p>
            <a:r>
              <a:rPr lang="en-US" b="1" kern="0" dirty="0" smtClean="0">
                <a:solidFill>
                  <a:srgbClr val="0087DC"/>
                </a:solidFill>
                <a:sym typeface="Wingdings" panose="05000000000000000000" pitchFamily="2" charset="2"/>
              </a:rPr>
              <a:t>Requirement: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523656"/>
              </p:ext>
            </p:extLst>
          </p:nvPr>
        </p:nvGraphicFramePr>
        <p:xfrm>
          <a:off x="228360" y="1556792"/>
          <a:ext cx="9289032" cy="255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172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2060"/>
                          </a:solidFill>
                        </a:rPr>
                        <a:t>[TSENS-50]b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marL="44450" marR="44450" marT="36195" marB="36195"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2060"/>
                          </a:solidFill>
                        </a:rPr>
                        <a:t>DCDC shall provide the input power consumption on DCDC with accuracy better than 0.1 Kw and with resolution 100W 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marL="44450" marR="44450" marT="36195" marB="361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228360" y="1916832"/>
            <a:ext cx="95491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kern="0" dirty="0" smtClean="0">
                <a:solidFill>
                  <a:srgbClr val="0087DC"/>
                </a:solidFill>
                <a:sym typeface="Wingdings" panose="05000000000000000000" pitchFamily="2" charset="2"/>
              </a:rPr>
              <a:t>Calculation of input power: P</a:t>
            </a:r>
            <a:r>
              <a:rPr lang="en-US" kern="0" baseline="-25000" dirty="0" smtClean="0">
                <a:solidFill>
                  <a:srgbClr val="0087DC"/>
                </a:solidFill>
                <a:sym typeface="Wingdings" panose="05000000000000000000" pitchFamily="2" charset="2"/>
              </a:rPr>
              <a:t>in</a:t>
            </a:r>
            <a:r>
              <a:rPr lang="en-US" kern="0" dirty="0" smtClean="0">
                <a:solidFill>
                  <a:srgbClr val="0087DC"/>
                </a:solidFill>
                <a:sym typeface="Wingdings" panose="05000000000000000000" pitchFamily="2" charset="2"/>
              </a:rPr>
              <a:t> = V</a:t>
            </a:r>
            <a:r>
              <a:rPr lang="en-US" kern="0" baseline="-25000" dirty="0" smtClean="0">
                <a:solidFill>
                  <a:srgbClr val="0087DC"/>
                </a:solidFill>
                <a:sym typeface="Wingdings" panose="05000000000000000000" pitchFamily="2" charset="2"/>
              </a:rPr>
              <a:t>in</a:t>
            </a:r>
            <a:r>
              <a:rPr lang="en-US" kern="0" dirty="0" smtClean="0">
                <a:solidFill>
                  <a:srgbClr val="0087DC"/>
                </a:solidFill>
                <a:sym typeface="Wingdings" panose="05000000000000000000" pitchFamily="2" charset="2"/>
              </a:rPr>
              <a:t> * </a:t>
            </a:r>
            <a:r>
              <a:rPr lang="en-US" kern="0" dirty="0" err="1" smtClean="0">
                <a:solidFill>
                  <a:srgbClr val="0087DC"/>
                </a:solidFill>
                <a:sym typeface="Wingdings" panose="05000000000000000000" pitchFamily="2" charset="2"/>
              </a:rPr>
              <a:t>I</a:t>
            </a:r>
            <a:r>
              <a:rPr lang="en-US" kern="0" baseline="-25000" dirty="0" err="1" smtClean="0">
                <a:solidFill>
                  <a:srgbClr val="0087DC"/>
                </a:solidFill>
                <a:sym typeface="Wingdings" panose="05000000000000000000" pitchFamily="2" charset="2"/>
              </a:rPr>
              <a:t>in</a:t>
            </a:r>
            <a:endParaRPr lang="en-US" kern="0" baseline="-25000" dirty="0" smtClean="0">
              <a:solidFill>
                <a:srgbClr val="0087DC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kern="0" dirty="0" smtClean="0">
                <a:solidFill>
                  <a:srgbClr val="0087DC"/>
                </a:solidFill>
                <a:sym typeface="Wingdings" panose="05000000000000000000" pitchFamily="2" charset="2"/>
              </a:rPr>
              <a:t>Tolerance: (V</a:t>
            </a:r>
            <a:r>
              <a:rPr lang="en-US" kern="0" baseline="-25000" dirty="0" smtClean="0">
                <a:solidFill>
                  <a:srgbClr val="0087DC"/>
                </a:solidFill>
                <a:sym typeface="Wingdings" panose="05000000000000000000" pitchFamily="2" charset="2"/>
              </a:rPr>
              <a:t>in</a:t>
            </a:r>
            <a:r>
              <a:rPr lang="en-US" dirty="0" smtClean="0">
                <a:solidFill>
                  <a:srgbClr val="0087DC"/>
                </a:solidFill>
              </a:rPr>
              <a:t> ±0.5%)</a:t>
            </a:r>
            <a:r>
              <a:rPr lang="en-US" kern="0" dirty="0" smtClean="0">
                <a:solidFill>
                  <a:srgbClr val="0087DC"/>
                </a:solidFill>
                <a:sym typeface="Wingdings" panose="05000000000000000000" pitchFamily="2" charset="2"/>
              </a:rPr>
              <a:t> * (</a:t>
            </a:r>
            <a:r>
              <a:rPr lang="en-US" kern="0" dirty="0" err="1" smtClean="0">
                <a:solidFill>
                  <a:srgbClr val="0087DC"/>
                </a:solidFill>
                <a:sym typeface="Wingdings" panose="05000000000000000000" pitchFamily="2" charset="2"/>
              </a:rPr>
              <a:t>I</a:t>
            </a:r>
            <a:r>
              <a:rPr lang="en-US" kern="0" baseline="-25000" dirty="0" err="1" smtClean="0">
                <a:solidFill>
                  <a:srgbClr val="0087DC"/>
                </a:solidFill>
                <a:sym typeface="Wingdings" panose="05000000000000000000" pitchFamily="2" charset="2"/>
              </a:rPr>
              <a:t>in</a:t>
            </a:r>
            <a:r>
              <a:rPr lang="en-US" kern="0" baseline="-25000" dirty="0" smtClean="0">
                <a:solidFill>
                  <a:srgbClr val="0087DC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0087DC"/>
                </a:solidFill>
              </a:rPr>
              <a:t>±1%) = </a:t>
            </a:r>
            <a:r>
              <a:rPr lang="en-US" kern="0" dirty="0" smtClean="0">
                <a:solidFill>
                  <a:srgbClr val="0087DC"/>
                </a:solidFill>
                <a:sym typeface="Wingdings" panose="05000000000000000000" pitchFamily="2" charset="2"/>
              </a:rPr>
              <a:t>P</a:t>
            </a:r>
            <a:r>
              <a:rPr lang="en-US" kern="0" baseline="-25000" dirty="0" smtClean="0">
                <a:solidFill>
                  <a:srgbClr val="0087DC"/>
                </a:solidFill>
                <a:sym typeface="Wingdings" panose="05000000000000000000" pitchFamily="2" charset="2"/>
              </a:rPr>
              <a:t>in</a:t>
            </a:r>
            <a:r>
              <a:rPr lang="en-US" dirty="0" smtClean="0">
                <a:solidFill>
                  <a:srgbClr val="0087DC"/>
                </a:solidFill>
              </a:rPr>
              <a:t> ±1.5%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kern="0" dirty="0" smtClean="0">
                <a:solidFill>
                  <a:srgbClr val="0087DC"/>
                </a:solidFill>
                <a:sym typeface="Wingdings" panose="05000000000000000000" pitchFamily="2" charset="2"/>
              </a:rPr>
              <a:t>Worst case example: (250V</a:t>
            </a:r>
            <a:r>
              <a:rPr lang="en-US" dirty="0" smtClean="0">
                <a:solidFill>
                  <a:srgbClr val="0087DC"/>
                </a:solidFill>
              </a:rPr>
              <a:t> ±1.25V)</a:t>
            </a:r>
            <a:r>
              <a:rPr lang="en-US" kern="0" dirty="0" smtClean="0">
                <a:solidFill>
                  <a:srgbClr val="0087DC"/>
                </a:solidFill>
                <a:sym typeface="Wingdings" panose="05000000000000000000" pitchFamily="2" charset="2"/>
              </a:rPr>
              <a:t> * (10A</a:t>
            </a:r>
            <a:r>
              <a:rPr lang="en-US" kern="0" baseline="-25000" dirty="0" smtClean="0">
                <a:solidFill>
                  <a:srgbClr val="0087DC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0087DC"/>
                </a:solidFill>
              </a:rPr>
              <a:t>±0.1A) = </a:t>
            </a:r>
            <a:r>
              <a:rPr lang="en-US" kern="0" dirty="0" smtClean="0">
                <a:solidFill>
                  <a:srgbClr val="0087DC"/>
                </a:solidFill>
                <a:sym typeface="Wingdings" panose="05000000000000000000" pitchFamily="2" charset="2"/>
              </a:rPr>
              <a:t>2500W</a:t>
            </a:r>
            <a:r>
              <a:rPr lang="en-US" dirty="0" smtClean="0">
                <a:solidFill>
                  <a:srgbClr val="0087DC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±37,625W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87DC"/>
                </a:solidFill>
              </a:rPr>
              <a:t>37,625W much better than required 100W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87DC"/>
                </a:solidFill>
              </a:rPr>
              <a:t>It’s clear for Delta that input </a:t>
            </a:r>
            <a:r>
              <a:rPr lang="en-US" dirty="0">
                <a:solidFill>
                  <a:srgbClr val="0087DC"/>
                </a:solidFill>
              </a:rPr>
              <a:t>current requirement </a:t>
            </a:r>
            <a:r>
              <a:rPr lang="en-US" dirty="0" smtClean="0">
                <a:solidFill>
                  <a:srgbClr val="0087DC"/>
                </a:solidFill>
              </a:rPr>
              <a:t>is removed </a:t>
            </a:r>
            <a:r>
              <a:rPr lang="en-US" dirty="0">
                <a:solidFill>
                  <a:srgbClr val="0087DC"/>
                </a:solidFill>
              </a:rPr>
              <a:t>from </a:t>
            </a:r>
            <a:r>
              <a:rPr lang="en-US" dirty="0" smtClean="0">
                <a:solidFill>
                  <a:srgbClr val="0087DC"/>
                </a:solidFill>
              </a:rPr>
              <a:t>TS</a:t>
            </a:r>
            <a:r>
              <a:rPr lang="en-US" dirty="0">
                <a:solidFill>
                  <a:srgbClr val="0087DC"/>
                </a:solidFill>
              </a:rPr>
              <a:t>, the requirement is Input </a:t>
            </a:r>
            <a:r>
              <a:rPr lang="en-US" dirty="0" smtClean="0">
                <a:solidFill>
                  <a:srgbClr val="0087DC"/>
                </a:solidFill>
              </a:rPr>
              <a:t>Power.</a:t>
            </a:r>
            <a:endParaRPr lang="en-US" dirty="0">
              <a:solidFill>
                <a:srgbClr val="0087DC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00472" y="5027111"/>
            <a:ext cx="957706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kern="0" dirty="0" smtClean="0">
                <a:solidFill>
                  <a:srgbClr val="002060"/>
                </a:solidFill>
                <a:sym typeface="Wingdings" panose="05000000000000000000" pitchFamily="2" charset="2"/>
              </a:rPr>
              <a:t>Output current accuracy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87DC"/>
                </a:solidFill>
              </a:rPr>
              <a:t>Delta proposal: ±2.5% of full scale (200A </a:t>
            </a:r>
            <a:r>
              <a:rPr lang="en-US" dirty="0" smtClean="0">
                <a:solidFill>
                  <a:srgbClr val="0087DC"/>
                </a:solidFill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olidFill>
                  <a:srgbClr val="002060"/>
                </a:solidFill>
              </a:rPr>
              <a:t>±</a:t>
            </a:r>
            <a:r>
              <a:rPr lang="en-US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5A</a:t>
            </a:r>
            <a:r>
              <a:rPr lang="en-US" dirty="0" smtClean="0">
                <a:solidFill>
                  <a:srgbClr val="0087DC"/>
                </a:solidFill>
              </a:rPr>
              <a:t>)</a:t>
            </a:r>
            <a:endParaRPr lang="en-US" b="1" kern="0" dirty="0" smtClean="0">
              <a:solidFill>
                <a:srgbClr val="0087DC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kern="0" dirty="0" smtClean="0">
                <a:solidFill>
                  <a:srgbClr val="0087DC"/>
                </a:solidFill>
                <a:sym typeface="Wingdings" panose="05000000000000000000" pitchFamily="2" charset="2"/>
              </a:rPr>
              <a:t>Calculation of output current: η*P</a:t>
            </a:r>
            <a:r>
              <a:rPr lang="en-US" kern="0" baseline="-25000" dirty="0" smtClean="0">
                <a:solidFill>
                  <a:srgbClr val="0087DC"/>
                </a:solidFill>
                <a:sym typeface="Wingdings" panose="05000000000000000000" pitchFamily="2" charset="2"/>
              </a:rPr>
              <a:t>in</a:t>
            </a:r>
            <a:r>
              <a:rPr lang="en-US" kern="0" dirty="0" smtClean="0">
                <a:solidFill>
                  <a:srgbClr val="0087DC"/>
                </a:solidFill>
                <a:sym typeface="Wingdings" panose="05000000000000000000" pitchFamily="2" charset="2"/>
              </a:rPr>
              <a:t> / </a:t>
            </a:r>
            <a:r>
              <a:rPr lang="en-US" kern="0" dirty="0" err="1" smtClean="0">
                <a:solidFill>
                  <a:srgbClr val="0087DC"/>
                </a:solidFill>
                <a:sym typeface="Wingdings" panose="05000000000000000000" pitchFamily="2" charset="2"/>
              </a:rPr>
              <a:t>V</a:t>
            </a:r>
            <a:r>
              <a:rPr lang="en-US" kern="0" baseline="-25000" dirty="0" err="1" smtClean="0">
                <a:solidFill>
                  <a:srgbClr val="0087DC"/>
                </a:solidFill>
                <a:sym typeface="Wingdings" panose="05000000000000000000" pitchFamily="2" charset="2"/>
              </a:rPr>
              <a:t>out</a:t>
            </a:r>
            <a:r>
              <a:rPr lang="en-US" kern="0" baseline="30000" dirty="0" smtClean="0">
                <a:solidFill>
                  <a:srgbClr val="0087DC"/>
                </a:solidFill>
                <a:sym typeface="Wingdings" panose="05000000000000000000" pitchFamily="2" charset="2"/>
              </a:rPr>
              <a:t> </a:t>
            </a:r>
            <a:r>
              <a:rPr lang="en-US" kern="0" dirty="0" smtClean="0">
                <a:solidFill>
                  <a:srgbClr val="0087DC"/>
                </a:solidFill>
                <a:sym typeface="Wingdings" panose="05000000000000000000" pitchFamily="2" charset="2"/>
              </a:rPr>
              <a:t>= </a:t>
            </a:r>
            <a:r>
              <a:rPr lang="en-US" kern="0" dirty="0" err="1" smtClean="0">
                <a:solidFill>
                  <a:srgbClr val="0087DC"/>
                </a:solidFill>
                <a:sym typeface="Wingdings" panose="05000000000000000000" pitchFamily="2" charset="2"/>
              </a:rPr>
              <a:t>I</a:t>
            </a:r>
            <a:r>
              <a:rPr lang="en-US" kern="0" baseline="-25000" dirty="0" err="1" smtClean="0">
                <a:solidFill>
                  <a:srgbClr val="0087DC"/>
                </a:solidFill>
                <a:sym typeface="Wingdings" panose="05000000000000000000" pitchFamily="2" charset="2"/>
              </a:rPr>
              <a:t>out</a:t>
            </a:r>
            <a:r>
              <a:rPr lang="en-US" kern="0" dirty="0" smtClean="0">
                <a:solidFill>
                  <a:srgbClr val="0087DC"/>
                </a:solidFill>
                <a:sym typeface="Wingdings" panose="05000000000000000000" pitchFamily="2" charset="2"/>
              </a:rPr>
              <a:t> </a:t>
            </a:r>
            <a:r>
              <a:rPr lang="en-US" kern="0" baseline="30000" dirty="0" smtClean="0">
                <a:solidFill>
                  <a:srgbClr val="0087DC"/>
                </a:solidFill>
                <a:sym typeface="Wingdings" panose="05000000000000000000" pitchFamily="2" charset="2"/>
              </a:rPr>
              <a:t>	</a:t>
            </a:r>
            <a:r>
              <a:rPr lang="en-US" kern="0" dirty="0" smtClean="0">
                <a:solidFill>
                  <a:srgbClr val="0087DC"/>
                </a:solidFill>
                <a:sym typeface="Wingdings" panose="05000000000000000000" pitchFamily="2" charset="2"/>
              </a:rPr>
              <a:t> </a:t>
            </a:r>
            <a:r>
              <a:rPr lang="en-US" sz="1400" kern="0" dirty="0" smtClean="0">
                <a:solidFill>
                  <a:srgbClr val="0087DC"/>
                </a:solidFill>
                <a:sym typeface="Wingdings" panose="05000000000000000000" pitchFamily="2" charset="2"/>
              </a:rPr>
              <a:t>(η: identified efficiency stored in LUT with </a:t>
            </a:r>
            <a:r>
              <a:rPr lang="en-US" sz="1400" dirty="0" smtClean="0">
                <a:solidFill>
                  <a:srgbClr val="0087DC"/>
                </a:solidFill>
              </a:rPr>
              <a:t>±</a:t>
            </a:r>
            <a:r>
              <a:rPr lang="en-US" sz="1400" kern="0" dirty="0" smtClean="0">
                <a:solidFill>
                  <a:srgbClr val="0087DC"/>
                </a:solidFill>
                <a:sym typeface="Wingdings" panose="05000000000000000000" pitchFamily="2" charset="2"/>
              </a:rPr>
              <a:t>0.5% tolerance)</a:t>
            </a:r>
            <a:r>
              <a:rPr lang="en-US" kern="0" dirty="0" smtClean="0">
                <a:solidFill>
                  <a:srgbClr val="0087DC"/>
                </a:solidFill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kern="0" dirty="0" smtClean="0">
                <a:solidFill>
                  <a:srgbClr val="0087DC"/>
                </a:solidFill>
                <a:sym typeface="Wingdings" panose="05000000000000000000" pitchFamily="2" charset="2"/>
              </a:rPr>
              <a:t>Worst case example: (90%</a:t>
            </a:r>
            <a:r>
              <a:rPr lang="en-US" dirty="0" smtClean="0">
                <a:solidFill>
                  <a:srgbClr val="0087DC"/>
                </a:solidFill>
              </a:rPr>
              <a:t> ±0.45%) * </a:t>
            </a:r>
            <a:r>
              <a:rPr lang="en-US" kern="0" dirty="0">
                <a:solidFill>
                  <a:srgbClr val="0087DC"/>
                </a:solidFill>
                <a:sym typeface="Wingdings" panose="05000000000000000000" pitchFamily="2" charset="2"/>
              </a:rPr>
              <a:t>(2500W ±37,625W</a:t>
            </a:r>
            <a:r>
              <a:rPr lang="en-US" dirty="0" smtClean="0">
                <a:solidFill>
                  <a:srgbClr val="0087DC"/>
                </a:solidFill>
              </a:rPr>
              <a:t>)</a:t>
            </a:r>
            <a:r>
              <a:rPr lang="en-US" kern="0" dirty="0" smtClean="0">
                <a:solidFill>
                  <a:srgbClr val="0087DC"/>
                </a:solidFill>
                <a:sym typeface="Wingdings" panose="05000000000000000000" pitchFamily="2" charset="2"/>
              </a:rPr>
              <a:t> * (14V</a:t>
            </a:r>
            <a:r>
              <a:rPr lang="en-US" kern="0" baseline="-25000" dirty="0" smtClean="0">
                <a:solidFill>
                  <a:srgbClr val="0087DC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0087DC"/>
                </a:solidFill>
              </a:rPr>
              <a:t>±0.14V) = </a:t>
            </a:r>
            <a:r>
              <a:rPr lang="en-US" kern="0" dirty="0" smtClean="0">
                <a:solidFill>
                  <a:srgbClr val="0087DC"/>
                </a:solidFill>
                <a:sym typeface="Wingdings" panose="05000000000000000000" pitchFamily="2" charset="2"/>
              </a:rPr>
              <a:t>160.7A</a:t>
            </a:r>
            <a:r>
              <a:rPr lang="en-US" dirty="0" smtClean="0">
                <a:solidFill>
                  <a:srgbClr val="0087DC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±4,89A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87DC"/>
                </a:solidFill>
              </a:rPr>
              <a:t>±</a:t>
            </a:r>
            <a:r>
              <a:rPr lang="en-US" dirty="0" smtClean="0">
                <a:solidFill>
                  <a:srgbClr val="0087DC"/>
                </a:solidFill>
              </a:rPr>
              <a:t>4,89A below the </a:t>
            </a:r>
            <a:r>
              <a:rPr lang="en-US" dirty="0" err="1" smtClean="0">
                <a:solidFill>
                  <a:srgbClr val="0087DC"/>
                </a:solidFill>
              </a:rPr>
              <a:t>proposel</a:t>
            </a:r>
            <a:r>
              <a:rPr lang="en-US" dirty="0" smtClean="0">
                <a:solidFill>
                  <a:srgbClr val="0087DC"/>
                </a:solidFill>
              </a:rPr>
              <a:t> </a:t>
            </a:r>
            <a:r>
              <a:rPr lang="en-US" dirty="0">
                <a:solidFill>
                  <a:srgbClr val="0087DC"/>
                </a:solidFill>
              </a:rPr>
              <a:t>±</a:t>
            </a:r>
            <a:r>
              <a:rPr lang="en-US" dirty="0" smtClean="0">
                <a:solidFill>
                  <a:srgbClr val="0087DC"/>
                </a:solidFill>
              </a:rPr>
              <a:t>5A</a:t>
            </a:r>
            <a:endParaRPr lang="en-US" dirty="0">
              <a:solidFill>
                <a:srgbClr val="0087DC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85160" y="3340730"/>
            <a:ext cx="957706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kern="0" dirty="0" smtClean="0">
                <a:solidFill>
                  <a:srgbClr val="002060"/>
                </a:solidFill>
                <a:sym typeface="Wingdings" panose="05000000000000000000" pitchFamily="2" charset="2"/>
              </a:rPr>
              <a:t>Output voltage accuracy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87DC"/>
                </a:solidFill>
              </a:rPr>
              <a:t>Measurement via voltage divider.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87DC"/>
                </a:solidFill>
              </a:rPr>
              <a:t>Initial calibration of </a:t>
            </a:r>
            <a:r>
              <a:rPr lang="en-US" dirty="0" err="1" smtClean="0">
                <a:solidFill>
                  <a:srgbClr val="0087DC"/>
                </a:solidFill>
              </a:rPr>
              <a:t>V</a:t>
            </a:r>
            <a:r>
              <a:rPr lang="en-US" baseline="-25000" dirty="0" err="1" smtClean="0">
                <a:solidFill>
                  <a:srgbClr val="0087DC"/>
                </a:solidFill>
              </a:rPr>
              <a:t>out</a:t>
            </a:r>
            <a:r>
              <a:rPr lang="en-US" dirty="0" smtClean="0">
                <a:solidFill>
                  <a:srgbClr val="0087DC"/>
                </a:solidFill>
              </a:rPr>
              <a:t> measurement. Estimated accuracy: </a:t>
            </a:r>
            <a:r>
              <a:rPr lang="en-US" dirty="0">
                <a:solidFill>
                  <a:srgbClr val="0087DC"/>
                </a:solidFill>
              </a:rPr>
              <a:t>±1</a:t>
            </a:r>
            <a:r>
              <a:rPr lang="en-US" dirty="0" smtClean="0">
                <a:solidFill>
                  <a:srgbClr val="0087DC"/>
                </a:solidFill>
              </a:rPr>
              <a:t>%</a:t>
            </a:r>
            <a:endParaRPr lang="en-US" b="1" kern="0" dirty="0" smtClean="0">
              <a:solidFill>
                <a:srgbClr val="0087DC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kern="0" dirty="0" smtClean="0">
                <a:solidFill>
                  <a:srgbClr val="0087DC"/>
                </a:solidFill>
                <a:sym typeface="Wingdings" panose="05000000000000000000" pitchFamily="2" charset="2"/>
              </a:rPr>
              <a:t>Worst case example: 25V</a:t>
            </a:r>
            <a:r>
              <a:rPr lang="en-US" kern="0" baseline="-25000" dirty="0" smtClean="0">
                <a:solidFill>
                  <a:srgbClr val="0087DC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087DC"/>
                </a:solidFill>
              </a:rPr>
              <a:t>* </a:t>
            </a:r>
            <a:r>
              <a:rPr lang="en-US" dirty="0" smtClean="0">
                <a:solidFill>
                  <a:srgbClr val="0087DC"/>
                </a:solidFill>
              </a:rPr>
              <a:t>±1% = </a:t>
            </a:r>
            <a:r>
              <a:rPr lang="en-US" b="1" dirty="0">
                <a:solidFill>
                  <a:srgbClr val="00B050"/>
                </a:solidFill>
              </a:rPr>
              <a:t>± </a:t>
            </a:r>
            <a:r>
              <a:rPr lang="en-US" b="1" kern="0" dirty="0" smtClean="0">
                <a:solidFill>
                  <a:srgbClr val="00B050"/>
                </a:solidFill>
                <a:sym typeface="Wingdings" panose="05000000000000000000" pitchFamily="2" charset="2"/>
              </a:rPr>
              <a:t>250mV</a:t>
            </a:r>
            <a:endParaRPr lang="en-US" b="1" dirty="0" smtClean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87DC"/>
                </a:solidFill>
              </a:rPr>
              <a:t>±</a:t>
            </a:r>
            <a:r>
              <a:rPr lang="en-US" kern="0" dirty="0">
                <a:solidFill>
                  <a:srgbClr val="0087DC"/>
                </a:solidFill>
                <a:sym typeface="Wingdings" panose="05000000000000000000" pitchFamily="2" charset="2"/>
              </a:rPr>
              <a:t> 250mV </a:t>
            </a:r>
            <a:r>
              <a:rPr lang="en-US" dirty="0" smtClean="0">
                <a:solidFill>
                  <a:srgbClr val="0087DC"/>
                </a:solidFill>
              </a:rPr>
              <a:t>better than required ±300mV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87DC"/>
                </a:solidFill>
              </a:rPr>
              <a:t>Yes, Delta </a:t>
            </a:r>
            <a:r>
              <a:rPr lang="en-US" dirty="0">
                <a:solidFill>
                  <a:srgbClr val="0087DC"/>
                </a:solidFill>
              </a:rPr>
              <a:t>confirms that accuracy +/- 300 mV will be reached</a:t>
            </a:r>
          </a:p>
        </p:txBody>
      </p:sp>
    </p:spTree>
    <p:extLst>
      <p:ext uri="{BB962C8B-B14F-4D97-AF65-F5344CB8AC3E}">
        <p14:creationId xmlns:p14="http://schemas.microsoft.com/office/powerpoint/2010/main" val="1589889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488504" y="1258218"/>
            <a:ext cx="4458271" cy="5099720"/>
          </a:xfrm>
          <a:noFill/>
          <a:ln>
            <a:miter lim="800000"/>
            <a:headEnd/>
            <a:tailEnd/>
          </a:ln>
        </p:spPr>
        <p:txBody>
          <a:bodyPr vert="horz" wrap="square" lIns="82104" tIns="41052" rIns="82104" bIns="4105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de-DE" sz="1600" b="1" u="sng" dirty="0" smtClean="0">
                <a:solidFill>
                  <a:srgbClr val="002060"/>
                </a:solidFill>
              </a:rPr>
              <a:t>Electrical Requirements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de-DE" sz="1400" b="1" dirty="0" smtClean="0">
                <a:solidFill>
                  <a:srgbClr val="002060"/>
                </a:solidFill>
              </a:rPr>
              <a:t>Power: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de-DE" sz="1400" dirty="0" smtClean="0">
                <a:solidFill>
                  <a:srgbClr val="002060"/>
                </a:solidFill>
              </a:rPr>
              <a:t>2200W @60C (160A at 14V on the output)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de-DE" sz="1400" dirty="0" smtClean="0">
                <a:solidFill>
                  <a:srgbClr val="002060"/>
                </a:solidFill>
              </a:rPr>
              <a:t>1680W @65C (120A at </a:t>
            </a:r>
            <a:r>
              <a:rPr lang="de-DE" sz="1400" dirty="0">
                <a:solidFill>
                  <a:srgbClr val="002060"/>
                </a:solidFill>
              </a:rPr>
              <a:t>14V on the </a:t>
            </a:r>
            <a:r>
              <a:rPr lang="de-DE" sz="1400" dirty="0" err="1">
                <a:solidFill>
                  <a:srgbClr val="002060"/>
                </a:solidFill>
              </a:rPr>
              <a:t>output</a:t>
            </a:r>
            <a:r>
              <a:rPr lang="de-DE" sz="1400" dirty="0" smtClean="0">
                <a:solidFill>
                  <a:srgbClr val="002060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de-DE" sz="1400" b="1" dirty="0" smtClean="0">
                <a:solidFill>
                  <a:srgbClr val="002060"/>
                </a:solidFill>
              </a:rPr>
              <a:t>Output </a:t>
            </a:r>
            <a:r>
              <a:rPr lang="de-DE" sz="1400" b="1" dirty="0" err="1" smtClean="0">
                <a:solidFill>
                  <a:srgbClr val="002060"/>
                </a:solidFill>
              </a:rPr>
              <a:t>Voltage</a:t>
            </a:r>
            <a:r>
              <a:rPr lang="de-DE" sz="1400" b="1" dirty="0" smtClean="0">
                <a:solidFill>
                  <a:srgbClr val="002060"/>
                </a:solidFill>
              </a:rPr>
              <a:t>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de-DE" sz="1400" dirty="0">
                <a:solidFill>
                  <a:srgbClr val="002060"/>
                </a:solidFill>
              </a:rPr>
              <a:t>Range: 7.5...</a:t>
            </a:r>
            <a:r>
              <a:rPr lang="de-DE" sz="1400" dirty="0" smtClean="0">
                <a:solidFill>
                  <a:srgbClr val="002060"/>
                </a:solidFill>
              </a:rPr>
              <a:t>16V</a:t>
            </a:r>
            <a:endParaRPr lang="de-DE" sz="1400" dirty="0">
              <a:solidFill>
                <a:srgbClr val="002060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de-DE" sz="1400" dirty="0" smtClean="0">
                <a:solidFill>
                  <a:srgbClr val="002060"/>
                </a:solidFill>
              </a:rPr>
              <a:t>nominal: 14V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rgbClr val="002060"/>
                </a:solidFill>
              </a:rPr>
              <a:t>Efficiency: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002060"/>
                </a:solidFill>
              </a:rPr>
              <a:t>90% @   11% </a:t>
            </a:r>
            <a:r>
              <a:rPr lang="en-US" sz="1400" dirty="0" err="1" smtClean="0">
                <a:solidFill>
                  <a:srgbClr val="002060"/>
                </a:solidFill>
              </a:rPr>
              <a:t>Pnom</a:t>
            </a:r>
            <a:endParaRPr lang="en-US" sz="1400" dirty="0" smtClean="0">
              <a:solidFill>
                <a:srgbClr val="002060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002060"/>
                </a:solidFill>
              </a:rPr>
              <a:t>95% </a:t>
            </a:r>
            <a:r>
              <a:rPr lang="en-US" sz="1400" dirty="0">
                <a:solidFill>
                  <a:srgbClr val="002060"/>
                </a:solidFill>
              </a:rPr>
              <a:t>@  </a:t>
            </a:r>
            <a:r>
              <a:rPr lang="en-US" sz="1400" dirty="0" smtClean="0">
                <a:solidFill>
                  <a:srgbClr val="002060"/>
                </a:solidFill>
              </a:rPr>
              <a:t> 33% </a:t>
            </a:r>
            <a:r>
              <a:rPr lang="en-US" sz="1400" dirty="0" err="1" smtClean="0">
                <a:solidFill>
                  <a:srgbClr val="002060"/>
                </a:solidFill>
              </a:rPr>
              <a:t>Pnom</a:t>
            </a:r>
            <a:endParaRPr lang="en-US" sz="1400" dirty="0" smtClean="0">
              <a:solidFill>
                <a:srgbClr val="002060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002060"/>
                </a:solidFill>
              </a:rPr>
              <a:t>91% @   66% </a:t>
            </a:r>
            <a:r>
              <a:rPr lang="en-US" sz="1400" dirty="0" err="1" smtClean="0">
                <a:solidFill>
                  <a:srgbClr val="002060"/>
                </a:solidFill>
              </a:rPr>
              <a:t>Pnom</a:t>
            </a:r>
            <a:endParaRPr lang="en-US" sz="1400" dirty="0" smtClean="0">
              <a:solidFill>
                <a:srgbClr val="002060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2060"/>
                </a:solidFill>
              </a:rPr>
              <a:t>90% </a:t>
            </a:r>
            <a:r>
              <a:rPr lang="en-US" sz="1400" dirty="0" smtClean="0">
                <a:solidFill>
                  <a:srgbClr val="002060"/>
                </a:solidFill>
              </a:rPr>
              <a:t>@ 100</a:t>
            </a:r>
            <a:r>
              <a:rPr lang="en-US" sz="1400" dirty="0">
                <a:solidFill>
                  <a:srgbClr val="002060"/>
                </a:solidFill>
              </a:rPr>
              <a:t>% </a:t>
            </a:r>
            <a:r>
              <a:rPr lang="en-US" sz="1400" dirty="0" err="1">
                <a:solidFill>
                  <a:srgbClr val="002060"/>
                </a:solidFill>
              </a:rPr>
              <a:t>Pnom</a:t>
            </a:r>
            <a:endParaRPr lang="en-US" sz="1400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rgbClr val="002060"/>
                </a:solidFill>
              </a:rPr>
              <a:t>Input Voltage - two HW variants: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002060"/>
                </a:solidFill>
              </a:rPr>
              <a:t>DCDC_HEV:   140V…285V </a:t>
            </a:r>
            <a:r>
              <a:rPr lang="en-US" sz="1400" dirty="0">
                <a:solidFill>
                  <a:srgbClr val="002060"/>
                </a:solidFill>
              </a:rPr>
              <a:t>(112V</a:t>
            </a:r>
            <a:r>
              <a:rPr lang="en-US" sz="1400" dirty="0" smtClean="0">
                <a:solidFill>
                  <a:srgbClr val="002060"/>
                </a:solidFill>
              </a:rPr>
              <a:t>..296V) </a:t>
            </a:r>
            <a:r>
              <a:rPr lang="en-US" sz="1400" dirty="0" err="1">
                <a:solidFill>
                  <a:srgbClr val="002060"/>
                </a:solidFill>
              </a:rPr>
              <a:t>Vnom</a:t>
            </a:r>
            <a:r>
              <a:rPr lang="en-US" sz="1400" dirty="0">
                <a:solidFill>
                  <a:srgbClr val="002060"/>
                </a:solidFill>
              </a:rPr>
              <a:t>: 225V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002060"/>
                </a:solidFill>
              </a:rPr>
              <a:t>DCDC_PHEV: </a:t>
            </a:r>
            <a:r>
              <a:rPr lang="en-US" sz="1400" dirty="0">
                <a:solidFill>
                  <a:srgbClr val="002060"/>
                </a:solidFill>
              </a:rPr>
              <a:t>240V…420V (200V..430V) </a:t>
            </a:r>
            <a:r>
              <a:rPr lang="en-US" sz="1400" dirty="0" err="1">
                <a:solidFill>
                  <a:srgbClr val="002060"/>
                </a:solidFill>
              </a:rPr>
              <a:t>Vnom</a:t>
            </a:r>
            <a:r>
              <a:rPr lang="en-US" sz="1400" dirty="0">
                <a:solidFill>
                  <a:srgbClr val="002060"/>
                </a:solidFill>
              </a:rPr>
              <a:t> : 345V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rgbClr val="002060"/>
                </a:solidFill>
              </a:rPr>
              <a:t>High speed CAN interface: 500kbps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de-DE" sz="1400" dirty="0" smtClean="0">
                <a:solidFill>
                  <a:srgbClr val="002060"/>
                </a:solidFill>
              </a:rPr>
              <a:t>Overvoltage, Overcurrent, Reverse Polarity Protections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de-DE" sz="1400" dirty="0" smtClean="0">
                <a:solidFill>
                  <a:srgbClr val="002060"/>
                </a:solidFill>
              </a:rPr>
              <a:t>Overheating Protection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de-DE" sz="1400" dirty="0" smtClean="0">
                <a:solidFill>
                  <a:srgbClr val="002060"/>
                </a:solidFill>
              </a:rPr>
              <a:t>Self Diagnostics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dirty="0" smtClean="0">
              <a:solidFill>
                <a:srgbClr val="002060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5097016" y="1258218"/>
            <a:ext cx="4386262" cy="4525962"/>
          </a:xfrm>
          <a:noFill/>
          <a:ln>
            <a:miter lim="800000"/>
            <a:headEnd/>
            <a:tailEnd/>
          </a:ln>
        </p:spPr>
        <p:txBody>
          <a:bodyPr vert="horz" wrap="square" lIns="82104" tIns="41052" rIns="82104" bIns="4105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de-DE" sz="1600" b="1" u="sng" dirty="0" smtClean="0">
                <a:solidFill>
                  <a:srgbClr val="002060"/>
                </a:solidFill>
              </a:rPr>
              <a:t>Mechanical Requirements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de-DE" sz="1400" dirty="0" smtClean="0">
                <a:solidFill>
                  <a:srgbClr val="002060"/>
                </a:solidFill>
              </a:rPr>
              <a:t>Dimensions: &lt;310mm x 185mm x 34mm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rgbClr val="002060"/>
                </a:solidFill>
              </a:rPr>
              <a:t>Weight: &lt; </a:t>
            </a:r>
            <a:r>
              <a:rPr lang="en-US" sz="1400" dirty="0" err="1" smtClean="0">
                <a:solidFill>
                  <a:srgbClr val="002060"/>
                </a:solidFill>
              </a:rPr>
              <a:t>2.5kg</a:t>
            </a:r>
            <a:endParaRPr lang="en-US" sz="1400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de-DE" sz="1400" dirty="0" smtClean="0">
                <a:solidFill>
                  <a:srgbClr val="002060"/>
                </a:solidFill>
              </a:rPr>
              <a:t>Volume: </a:t>
            </a:r>
            <a:r>
              <a:rPr lang="de-DE" sz="1400" dirty="0">
                <a:solidFill>
                  <a:srgbClr val="002060"/>
                </a:solidFill>
              </a:rPr>
              <a:t>&lt;</a:t>
            </a:r>
            <a:r>
              <a:rPr lang="de-DE" sz="1400" dirty="0" smtClean="0">
                <a:solidFill>
                  <a:srgbClr val="002060"/>
                </a:solidFill>
              </a:rPr>
              <a:t>1.9 </a:t>
            </a:r>
            <a:r>
              <a:rPr lang="en-US" sz="1400" dirty="0" smtClean="0">
                <a:solidFill>
                  <a:srgbClr val="002060"/>
                </a:solidFill>
              </a:rPr>
              <a:t>liter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rgbClr val="002060"/>
                </a:solidFill>
              </a:rPr>
              <a:t>Cooling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de-DE" sz="1400" dirty="0" smtClean="0">
                <a:solidFill>
                  <a:srgbClr val="002060"/>
                </a:solidFill>
              </a:rPr>
              <a:t>Water cooling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rgbClr val="002060"/>
                </a:solidFill>
              </a:rPr>
              <a:t>Operating Temperature: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002060"/>
                </a:solidFill>
              </a:rPr>
              <a:t>-</a:t>
            </a:r>
            <a:r>
              <a:rPr lang="en-US" sz="1400" dirty="0" err="1" smtClean="0">
                <a:solidFill>
                  <a:srgbClr val="002060"/>
                </a:solidFill>
              </a:rPr>
              <a:t>30°C</a:t>
            </a:r>
            <a:r>
              <a:rPr lang="en-US" sz="1400" dirty="0" smtClean="0">
                <a:solidFill>
                  <a:srgbClr val="002060"/>
                </a:solidFill>
              </a:rPr>
              <a:t> – +</a:t>
            </a:r>
            <a:r>
              <a:rPr lang="en-US" sz="1400" dirty="0" err="1" smtClean="0">
                <a:solidFill>
                  <a:srgbClr val="002060"/>
                </a:solidFill>
              </a:rPr>
              <a:t>85°C</a:t>
            </a:r>
            <a:r>
              <a:rPr lang="en-US" sz="1400" dirty="0" smtClean="0">
                <a:solidFill>
                  <a:srgbClr val="002060"/>
                </a:solidFill>
              </a:rPr>
              <a:t> (ambient)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002060"/>
                </a:solidFill>
              </a:rPr>
              <a:t>-</a:t>
            </a:r>
            <a:r>
              <a:rPr lang="en-US" sz="1400" dirty="0" err="1">
                <a:solidFill>
                  <a:srgbClr val="002060"/>
                </a:solidFill>
              </a:rPr>
              <a:t>30°C</a:t>
            </a:r>
            <a:r>
              <a:rPr lang="en-US" sz="1400" dirty="0">
                <a:solidFill>
                  <a:srgbClr val="002060"/>
                </a:solidFill>
              </a:rPr>
              <a:t> – </a:t>
            </a:r>
            <a:r>
              <a:rPr lang="en-US" sz="1400" dirty="0" smtClean="0">
                <a:solidFill>
                  <a:srgbClr val="002060"/>
                </a:solidFill>
              </a:rPr>
              <a:t>+</a:t>
            </a:r>
            <a:r>
              <a:rPr lang="en-US" sz="1400" dirty="0" err="1" smtClean="0">
                <a:solidFill>
                  <a:srgbClr val="002060"/>
                </a:solidFill>
              </a:rPr>
              <a:t>65°C</a:t>
            </a:r>
            <a:r>
              <a:rPr lang="en-US" sz="1400" dirty="0" smtClean="0">
                <a:solidFill>
                  <a:srgbClr val="002060"/>
                </a:solidFill>
              </a:rPr>
              <a:t> (coolant)</a:t>
            </a:r>
            <a:endParaRPr lang="de-DE" sz="1400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rgbClr val="002060"/>
                </a:solidFill>
              </a:rPr>
              <a:t>Storage Temperature: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002060"/>
                </a:solidFill>
              </a:rPr>
              <a:t>-</a:t>
            </a:r>
            <a:r>
              <a:rPr lang="en-US" sz="1400" dirty="0" err="1" smtClean="0">
                <a:solidFill>
                  <a:srgbClr val="002060"/>
                </a:solidFill>
              </a:rPr>
              <a:t>40°C</a:t>
            </a:r>
            <a:r>
              <a:rPr lang="en-US" sz="1400" dirty="0" smtClean="0">
                <a:solidFill>
                  <a:srgbClr val="002060"/>
                </a:solidFill>
              </a:rPr>
              <a:t> – </a:t>
            </a:r>
            <a:r>
              <a:rPr lang="en-US" sz="1400" dirty="0" err="1" smtClean="0">
                <a:solidFill>
                  <a:srgbClr val="002060"/>
                </a:solidFill>
              </a:rPr>
              <a:t>100°C</a:t>
            </a:r>
            <a:endParaRPr lang="de-DE" sz="1400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de-DE" sz="1400" dirty="0" smtClean="0">
                <a:solidFill>
                  <a:srgbClr val="002060"/>
                </a:solidFill>
              </a:rPr>
              <a:t>Tightness: IP67 + IPx9K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de-DE" sz="1400" dirty="0" smtClean="0">
                <a:solidFill>
                  <a:srgbClr val="002060"/>
                </a:solidFill>
              </a:rPr>
              <a:t>Pressure drop: 40mBar@50</a:t>
            </a:r>
            <a:r>
              <a:rPr lang="en-US" sz="1400" dirty="0">
                <a:solidFill>
                  <a:srgbClr val="002060"/>
                </a:solidFill>
              </a:rPr>
              <a:t>°</a:t>
            </a:r>
            <a:r>
              <a:rPr lang="de-DE" sz="1400" dirty="0" smtClean="0">
                <a:solidFill>
                  <a:srgbClr val="002060"/>
                </a:solidFill>
              </a:rPr>
              <a:t>C &amp; 8l/min flowrate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</p:txBody>
      </p:sp>
      <p:sp>
        <p:nvSpPr>
          <p:cNvPr id="5" name="Title 4"/>
          <p:cNvSpPr txBox="1">
            <a:spLocks/>
          </p:cNvSpPr>
          <p:nvPr/>
        </p:nvSpPr>
        <p:spPr bwMode="auto">
          <a:xfrm>
            <a:off x="2148384" y="116632"/>
            <a:ext cx="7461306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 algn="r"/>
            <a:r>
              <a:rPr lang="en-US" sz="3200" kern="0" dirty="0" smtClean="0">
                <a:solidFill>
                  <a:srgbClr val="0087DC"/>
                </a:solidFill>
                <a:latin typeface="+mn-lt"/>
                <a:ea typeface="+mj-ea"/>
                <a:cs typeface="+mj-cs"/>
              </a:rPr>
              <a:t>5DH DCDC main requirements</a:t>
            </a:r>
            <a:endParaRPr kumimoji="0" lang="en-GB" sz="3200" b="0" i="0" u="none" strike="noStrike" kern="0" cap="none" spc="0" normalizeH="0" baseline="0" noProof="0" dirty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856038" y="6357938"/>
            <a:ext cx="2311400" cy="365125"/>
          </a:xfrm>
        </p:spPr>
        <p:txBody>
          <a:bodyPr/>
          <a:lstStyle/>
          <a:p>
            <a:pPr>
              <a:defRPr/>
            </a:pPr>
            <a:fld id="{5CEC1026-BD5E-4E8D-AF36-4DBD1CF973C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5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372390"/>
              </p:ext>
            </p:extLst>
          </p:nvPr>
        </p:nvGraphicFramePr>
        <p:xfrm>
          <a:off x="560512" y="2060848"/>
          <a:ext cx="9077878" cy="4297090"/>
        </p:xfrm>
        <a:graphic>
          <a:graphicData uri="http://schemas.openxmlformats.org/drawingml/2006/table">
            <a:tbl>
              <a:tblPr/>
              <a:tblGrid>
                <a:gridCol w="516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4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34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34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34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34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34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34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134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1345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8229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Vout [V]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609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7,5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60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60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60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60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60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60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60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160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160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270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160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160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160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160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160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160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160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160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160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160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370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160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160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160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160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160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160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160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  <p:sp>
        <p:nvSpPr>
          <p:cNvPr id="4" name="Rectangle 2"/>
          <p:cNvSpPr txBox="1">
            <a:spLocks/>
          </p:cNvSpPr>
          <p:nvPr/>
        </p:nvSpPr>
        <p:spPr bwMode="auto">
          <a:xfrm>
            <a:off x="2001906" y="119133"/>
            <a:ext cx="763648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kumimoji="0" lang="en-US" altLang="zh-TW" sz="3200" dirty="0" smtClean="0">
                <a:solidFill>
                  <a:srgbClr val="0087DC"/>
                </a:solidFill>
                <a:latin typeface="+mn-lt"/>
                <a:ea typeface="微軟正黑體" pitchFamily="34" charset="-120"/>
                <a:cs typeface="Arial" charset="0"/>
              </a:rPr>
              <a:t>Operation Range</a:t>
            </a: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+mn-lt"/>
              <a:ea typeface="微軟正黑體" pitchFamily="34" charset="-120"/>
              <a:cs typeface="Arial" charset="0"/>
            </a:endParaRPr>
          </a:p>
        </p:txBody>
      </p:sp>
      <p:sp>
        <p:nvSpPr>
          <p:cNvPr id="34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856038" y="6357938"/>
            <a:ext cx="2311400" cy="365125"/>
          </a:xfrm>
        </p:spPr>
        <p:txBody>
          <a:bodyPr/>
          <a:lstStyle/>
          <a:p>
            <a:pPr>
              <a:defRPr/>
            </a:pPr>
            <a:fld id="{5CEC1026-BD5E-4E8D-AF36-4DBD1CF973C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 rot="16200000">
            <a:off x="445549" y="4165598"/>
            <a:ext cx="5597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de-DE" sz="1000" dirty="0" smtClean="0">
                <a:solidFill>
                  <a:srgbClr val="000000"/>
                </a:solidFill>
                <a:latin typeface="Arial"/>
              </a:rPr>
              <a:t>Vin </a:t>
            </a:r>
            <a:r>
              <a:rPr lang="de-DE" sz="1000" dirty="0">
                <a:solidFill>
                  <a:srgbClr val="000000"/>
                </a:solidFill>
                <a:latin typeface="Arial"/>
              </a:rPr>
              <a:t>[V]</a:t>
            </a:r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730257"/>
              </p:ext>
            </p:extLst>
          </p:nvPr>
        </p:nvGraphicFramePr>
        <p:xfrm>
          <a:off x="8647790" y="1271851"/>
          <a:ext cx="990600" cy="6477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Imax</a:t>
                      </a: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available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Pmax available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Dearating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Out </a:t>
                      </a:r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of</a:t>
                      </a: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range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hteck 10"/>
          <p:cNvSpPr/>
          <p:nvPr/>
        </p:nvSpPr>
        <p:spPr>
          <a:xfrm>
            <a:off x="272479" y="899428"/>
            <a:ext cx="6984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kern="0" dirty="0">
                <a:solidFill>
                  <a:srgbClr val="002060"/>
                </a:solidFill>
                <a:sym typeface="Wingdings" panose="05000000000000000000" pitchFamily="2" charset="2"/>
              </a:rPr>
              <a:t>Voltage Map for </a:t>
            </a:r>
            <a:r>
              <a:rPr lang="en-US" sz="1800" b="1" kern="0" dirty="0" smtClean="0">
                <a:solidFill>
                  <a:srgbClr val="002060"/>
                </a:solidFill>
                <a:sym typeface="Wingdings" panose="05000000000000000000" pitchFamily="2" charset="2"/>
              </a:rPr>
              <a:t>5DH PHEV</a:t>
            </a:r>
          </a:p>
        </p:txBody>
      </p:sp>
      <p:sp>
        <p:nvSpPr>
          <p:cNvPr id="10" name="Rechteck 9"/>
          <p:cNvSpPr/>
          <p:nvPr/>
        </p:nvSpPr>
        <p:spPr>
          <a:xfrm>
            <a:off x="1064568" y="1722294"/>
            <a:ext cx="64459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 smtClean="0">
                <a:solidFill>
                  <a:srgbClr val="0070C0"/>
                </a:solidFill>
              </a:rPr>
              <a:t>Table: Available output current in A for input and output voltage range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4891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70457"/>
              </p:ext>
            </p:extLst>
          </p:nvPr>
        </p:nvGraphicFramePr>
        <p:xfrm>
          <a:off x="574144" y="2132856"/>
          <a:ext cx="9037065" cy="4101994"/>
        </p:xfrm>
        <a:graphic>
          <a:graphicData uri="http://schemas.openxmlformats.org/drawingml/2006/table">
            <a:tbl>
              <a:tblPr/>
              <a:tblGrid>
                <a:gridCol w="475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4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34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34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34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34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34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34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134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1345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57769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Vout [V]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76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7,5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76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76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76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76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76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76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76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76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776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776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776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776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776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776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776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776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776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776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776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270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776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776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776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776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7769"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4" name="Rectangle 2"/>
          <p:cNvSpPr txBox="1">
            <a:spLocks/>
          </p:cNvSpPr>
          <p:nvPr/>
        </p:nvSpPr>
        <p:spPr bwMode="auto">
          <a:xfrm>
            <a:off x="2001906" y="119133"/>
            <a:ext cx="763648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kumimoji="0" lang="en-US" altLang="zh-TW" sz="3200" dirty="0" smtClean="0">
                <a:solidFill>
                  <a:srgbClr val="0087DC"/>
                </a:solidFill>
                <a:latin typeface="+mn-lt"/>
                <a:ea typeface="微軟正黑體" pitchFamily="34" charset="-120"/>
                <a:cs typeface="Arial" charset="0"/>
              </a:rPr>
              <a:t>Operation Range</a:t>
            </a: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+mn-lt"/>
              <a:ea typeface="微軟正黑體" pitchFamily="34" charset="-120"/>
              <a:cs typeface="Arial" charset="0"/>
            </a:endParaRPr>
          </a:p>
        </p:txBody>
      </p:sp>
      <p:sp>
        <p:nvSpPr>
          <p:cNvPr id="34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856038" y="6357938"/>
            <a:ext cx="2311400" cy="365125"/>
          </a:xfrm>
        </p:spPr>
        <p:txBody>
          <a:bodyPr/>
          <a:lstStyle/>
          <a:p>
            <a:pPr>
              <a:defRPr/>
            </a:pPr>
            <a:fld id="{5CEC1026-BD5E-4E8D-AF36-4DBD1CF973C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 rot="16200000">
            <a:off x="403739" y="4250141"/>
            <a:ext cx="5597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de-DE" sz="1000" dirty="0" smtClean="0">
                <a:solidFill>
                  <a:srgbClr val="000000"/>
                </a:solidFill>
                <a:latin typeface="Arial"/>
              </a:rPr>
              <a:t>Vin </a:t>
            </a:r>
            <a:r>
              <a:rPr lang="de-DE" sz="1000" dirty="0">
                <a:solidFill>
                  <a:srgbClr val="000000"/>
                </a:solidFill>
                <a:latin typeface="Arial"/>
              </a:rPr>
              <a:t>[V]</a:t>
            </a:r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951172"/>
              </p:ext>
            </p:extLst>
          </p:nvPr>
        </p:nvGraphicFramePr>
        <p:xfrm>
          <a:off x="8647790" y="1271851"/>
          <a:ext cx="990600" cy="6477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Imax</a:t>
                      </a: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available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Pmax available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Dearating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Out </a:t>
                      </a:r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of</a:t>
                      </a: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range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hteck 10"/>
          <p:cNvSpPr/>
          <p:nvPr/>
        </p:nvSpPr>
        <p:spPr>
          <a:xfrm>
            <a:off x="272479" y="899428"/>
            <a:ext cx="6984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kern="0" dirty="0" smtClean="0">
                <a:solidFill>
                  <a:srgbClr val="002060"/>
                </a:solidFill>
                <a:sym typeface="Wingdings" panose="05000000000000000000" pitchFamily="2" charset="2"/>
              </a:rPr>
              <a:t>Voltage Map for 5DH HEV</a:t>
            </a:r>
          </a:p>
        </p:txBody>
      </p:sp>
      <p:sp>
        <p:nvSpPr>
          <p:cNvPr id="10" name="Rechteck 9"/>
          <p:cNvSpPr/>
          <p:nvPr/>
        </p:nvSpPr>
        <p:spPr>
          <a:xfrm>
            <a:off x="1064568" y="1722294"/>
            <a:ext cx="64459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 smtClean="0">
                <a:solidFill>
                  <a:srgbClr val="0070C0"/>
                </a:solidFill>
              </a:rPr>
              <a:t>Table: Available output current in A for input and output voltage range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5482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 bwMode="auto">
          <a:xfrm>
            <a:off x="2001906" y="119133"/>
            <a:ext cx="763648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kumimoji="0" lang="en-US" altLang="zh-TW" sz="3200" dirty="0" smtClean="0">
                <a:solidFill>
                  <a:srgbClr val="0087DC"/>
                </a:solidFill>
                <a:latin typeface="+mn-lt"/>
                <a:ea typeface="微軟正黑體" pitchFamily="34" charset="-120"/>
                <a:cs typeface="Arial" charset="0"/>
              </a:rPr>
              <a:t>Thermal Derating Strategy</a:t>
            </a: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+mn-lt"/>
              <a:ea typeface="微軟正黑體" pitchFamily="34" charset="-120"/>
              <a:cs typeface="Arial" charset="0"/>
            </a:endParaRPr>
          </a:p>
        </p:txBody>
      </p:sp>
      <p:sp>
        <p:nvSpPr>
          <p:cNvPr id="34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856038" y="6357938"/>
            <a:ext cx="2311400" cy="365125"/>
          </a:xfrm>
        </p:spPr>
        <p:txBody>
          <a:bodyPr/>
          <a:lstStyle/>
          <a:p>
            <a:pPr>
              <a:defRPr/>
            </a:pPr>
            <a:fld id="{5CEC1026-BD5E-4E8D-AF36-4DBD1CF973C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294" y="2804203"/>
            <a:ext cx="4562172" cy="361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8"/>
          <p:cNvSpPr/>
          <p:nvPr/>
        </p:nvSpPr>
        <p:spPr>
          <a:xfrm>
            <a:off x="9050932" y="6383755"/>
            <a:ext cx="615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0"/>
              </a:spcBef>
              <a:buClr>
                <a:srgbClr val="0087DC"/>
              </a:buClr>
              <a:buSzPct val="90000"/>
              <a:defRPr/>
            </a:pPr>
            <a:r>
              <a:rPr lang="en-US" sz="1200" kern="0" dirty="0" smtClean="0">
                <a:solidFill>
                  <a:srgbClr val="0070C0"/>
                </a:solidFill>
              </a:rPr>
              <a:t>+70°C</a:t>
            </a:r>
            <a:endParaRPr lang="en-US" sz="1200" kern="0" dirty="0">
              <a:solidFill>
                <a:srgbClr val="0070C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8442670" y="6402838"/>
            <a:ext cx="615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0"/>
              </a:spcBef>
              <a:buClr>
                <a:srgbClr val="0087DC"/>
              </a:buClr>
              <a:buSzPct val="90000"/>
              <a:defRPr/>
            </a:pPr>
            <a:r>
              <a:rPr lang="en-US" sz="1200" kern="0" dirty="0" smtClean="0">
                <a:solidFill>
                  <a:srgbClr val="0070C0"/>
                </a:solidFill>
              </a:rPr>
              <a:t>+65°C</a:t>
            </a:r>
            <a:endParaRPr lang="en-US" sz="1200" kern="0" dirty="0">
              <a:solidFill>
                <a:srgbClr val="0070C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317356" y="6411896"/>
            <a:ext cx="615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0"/>
              </a:spcBef>
              <a:buClr>
                <a:srgbClr val="0087DC"/>
              </a:buClr>
              <a:buSzPct val="90000"/>
              <a:defRPr/>
            </a:pPr>
            <a:r>
              <a:rPr lang="en-US" sz="1200" kern="0" dirty="0" smtClean="0">
                <a:solidFill>
                  <a:srgbClr val="0070C0"/>
                </a:solidFill>
              </a:rPr>
              <a:t>+60°C</a:t>
            </a:r>
            <a:endParaRPr lang="en-US" sz="1200" kern="0" dirty="0">
              <a:solidFill>
                <a:srgbClr val="0070C0"/>
              </a:solidFill>
            </a:endParaRPr>
          </a:p>
        </p:txBody>
      </p:sp>
      <p:cxnSp>
        <p:nvCxnSpPr>
          <p:cNvPr id="6" name="Gerade Verbindung 5"/>
          <p:cNvCxnSpPr>
            <a:endCxn id="11" idx="0"/>
          </p:cNvCxnSpPr>
          <p:nvPr/>
        </p:nvCxnSpPr>
        <p:spPr bwMode="auto">
          <a:xfrm>
            <a:off x="7625293" y="6167731"/>
            <a:ext cx="0" cy="244165"/>
          </a:xfrm>
          <a:prstGeom prst="line">
            <a:avLst/>
          </a:prstGeom>
          <a:solidFill>
            <a:srgbClr val="0087D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" name="Gerade Verbindung 12"/>
          <p:cNvCxnSpPr/>
          <p:nvPr/>
        </p:nvCxnSpPr>
        <p:spPr bwMode="auto">
          <a:xfrm>
            <a:off x="8750607" y="6167731"/>
            <a:ext cx="0" cy="244165"/>
          </a:xfrm>
          <a:prstGeom prst="line">
            <a:avLst/>
          </a:prstGeom>
          <a:solidFill>
            <a:srgbClr val="0087D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" name="Gerade Verbindung 13"/>
          <p:cNvCxnSpPr/>
          <p:nvPr/>
        </p:nvCxnSpPr>
        <p:spPr bwMode="auto">
          <a:xfrm>
            <a:off x="9105615" y="6158672"/>
            <a:ext cx="201151" cy="262353"/>
          </a:xfrm>
          <a:prstGeom prst="line">
            <a:avLst/>
          </a:prstGeom>
          <a:solidFill>
            <a:srgbClr val="0087D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" name="Rechteck 11"/>
          <p:cNvSpPr/>
          <p:nvPr/>
        </p:nvSpPr>
        <p:spPr>
          <a:xfrm>
            <a:off x="209130" y="977653"/>
            <a:ext cx="67600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kern="0" dirty="0" smtClean="0">
                <a:solidFill>
                  <a:srgbClr val="002060"/>
                </a:solidFill>
                <a:sym typeface="Wingdings" panose="05000000000000000000" pitchFamily="2" charset="2"/>
              </a:rPr>
              <a:t>Derating regarding specification 5DH:</a:t>
            </a:r>
            <a:r>
              <a:rPr lang="en-US" sz="1800" kern="0" dirty="0">
                <a:solidFill>
                  <a:srgbClr val="0087DC"/>
                </a:solidFill>
                <a:sym typeface="Wingdings" panose="05000000000000000000" pitchFamily="2" charset="2"/>
              </a:rPr>
              <a:t/>
            </a:r>
            <a:br>
              <a:rPr lang="en-US" sz="1800" kern="0" dirty="0">
                <a:solidFill>
                  <a:srgbClr val="0087DC"/>
                </a:solidFill>
                <a:sym typeface="Wingdings" panose="05000000000000000000" pitchFamily="2" charset="2"/>
              </a:rPr>
            </a:br>
            <a:r>
              <a:rPr lang="en-US" sz="1800" kern="0" dirty="0">
                <a:solidFill>
                  <a:srgbClr val="0087DC"/>
                </a:solidFill>
                <a:sym typeface="Wingdings" panose="05000000000000000000" pitchFamily="2" charset="2"/>
              </a:rPr>
              <a:t> </a:t>
            </a:r>
            <a:r>
              <a:rPr lang="en-US" sz="1800" kern="0" dirty="0" smtClean="0">
                <a:solidFill>
                  <a:srgbClr val="0087DC"/>
                </a:solidFill>
                <a:sym typeface="Wingdings" panose="05000000000000000000" pitchFamily="2" charset="2"/>
              </a:rPr>
              <a:t>100% output current / power below +60°C</a:t>
            </a:r>
            <a:r>
              <a:rPr lang="en-US" sz="1800" kern="0" dirty="0">
                <a:solidFill>
                  <a:srgbClr val="0087DC"/>
                </a:solidFill>
                <a:sym typeface="Wingdings" panose="05000000000000000000" pitchFamily="2" charset="2"/>
              </a:rPr>
              <a:t/>
            </a:r>
            <a:br>
              <a:rPr lang="en-US" sz="1800" kern="0" dirty="0">
                <a:solidFill>
                  <a:srgbClr val="0087DC"/>
                </a:solidFill>
                <a:sym typeface="Wingdings" panose="05000000000000000000" pitchFamily="2" charset="2"/>
              </a:rPr>
            </a:br>
            <a:r>
              <a:rPr lang="en-US" sz="1800" kern="0" dirty="0" smtClean="0">
                <a:solidFill>
                  <a:srgbClr val="0087DC"/>
                </a:solidFill>
                <a:sym typeface="Wingdings" panose="05000000000000000000" pitchFamily="2" charset="2"/>
              </a:rPr>
              <a:t> 75% </a:t>
            </a:r>
            <a:r>
              <a:rPr lang="en-US" sz="1800" kern="0" dirty="0">
                <a:solidFill>
                  <a:srgbClr val="0087DC"/>
                </a:solidFill>
                <a:sym typeface="Wingdings" panose="05000000000000000000" pitchFamily="2" charset="2"/>
              </a:rPr>
              <a:t>output current / power </a:t>
            </a:r>
            <a:r>
              <a:rPr lang="en-US" sz="1800" kern="0" dirty="0" smtClean="0">
                <a:solidFill>
                  <a:srgbClr val="0087DC"/>
                </a:solidFill>
                <a:sym typeface="Wingdings" panose="05000000000000000000" pitchFamily="2" charset="2"/>
              </a:rPr>
              <a:t>at </a:t>
            </a:r>
            <a:r>
              <a:rPr lang="en-US" sz="1800" kern="0" dirty="0">
                <a:solidFill>
                  <a:srgbClr val="0087DC"/>
                </a:solidFill>
                <a:sym typeface="Wingdings" panose="05000000000000000000" pitchFamily="2" charset="2"/>
              </a:rPr>
              <a:t>+</a:t>
            </a:r>
            <a:r>
              <a:rPr lang="en-US" sz="1800" kern="0" dirty="0" smtClean="0">
                <a:solidFill>
                  <a:srgbClr val="0087DC"/>
                </a:solidFill>
                <a:sym typeface="Wingdings" panose="05000000000000000000" pitchFamily="2" charset="2"/>
              </a:rPr>
              <a:t>65°C</a:t>
            </a:r>
            <a:br>
              <a:rPr lang="en-US" sz="1800" kern="0" dirty="0" smtClean="0">
                <a:solidFill>
                  <a:srgbClr val="0087DC"/>
                </a:solidFill>
                <a:sym typeface="Wingdings" panose="05000000000000000000" pitchFamily="2" charset="2"/>
              </a:rPr>
            </a:br>
            <a:r>
              <a:rPr lang="en-US" sz="1800" kern="0" dirty="0" smtClean="0">
                <a:solidFill>
                  <a:srgbClr val="0087DC"/>
                </a:solidFill>
                <a:sym typeface="Wingdings" panose="05000000000000000000" pitchFamily="2" charset="2"/>
              </a:rPr>
              <a:t> 0% </a:t>
            </a:r>
            <a:r>
              <a:rPr lang="en-US" sz="1800" kern="0" dirty="0">
                <a:solidFill>
                  <a:srgbClr val="0087DC"/>
                </a:solidFill>
                <a:sym typeface="Wingdings" panose="05000000000000000000" pitchFamily="2" charset="2"/>
              </a:rPr>
              <a:t>output current / power </a:t>
            </a:r>
            <a:r>
              <a:rPr lang="en-US" sz="1800" kern="0" dirty="0" smtClean="0">
                <a:solidFill>
                  <a:srgbClr val="0087DC"/>
                </a:solidFill>
                <a:sym typeface="Wingdings" panose="05000000000000000000" pitchFamily="2" charset="2"/>
              </a:rPr>
              <a:t>above +70°C</a:t>
            </a:r>
            <a:br>
              <a:rPr lang="en-US" sz="1800" kern="0" dirty="0" smtClean="0">
                <a:solidFill>
                  <a:srgbClr val="0087DC"/>
                </a:solidFill>
                <a:sym typeface="Wingdings" panose="05000000000000000000" pitchFamily="2" charset="2"/>
              </a:rPr>
            </a:br>
            <a:r>
              <a:rPr lang="en-US" sz="1800" kern="0" dirty="0" smtClean="0">
                <a:solidFill>
                  <a:srgbClr val="0087DC"/>
                </a:solidFill>
                <a:sym typeface="Wingdings" panose="05000000000000000000" pitchFamily="2" charset="2"/>
              </a:rPr>
              <a:t> linear interpolation between this operating points</a:t>
            </a:r>
          </a:p>
        </p:txBody>
      </p:sp>
      <p:sp>
        <p:nvSpPr>
          <p:cNvPr id="15" name="Rechteck 14"/>
          <p:cNvSpPr/>
          <p:nvPr/>
        </p:nvSpPr>
        <p:spPr>
          <a:xfrm>
            <a:off x="488504" y="5805264"/>
            <a:ext cx="3528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kern="0" dirty="0" smtClean="0">
                <a:solidFill>
                  <a:srgbClr val="0087DC"/>
                </a:solidFill>
                <a:sym typeface="Wingdings" panose="05000000000000000000" pitchFamily="2" charset="2"/>
              </a:rPr>
              <a:t>Temperatures are coolant temperatures.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615241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323850" y="1371600"/>
            <a:ext cx="9237662" cy="3785592"/>
          </a:xfrm>
          <a:prstGeom prst="roundRect">
            <a:avLst>
              <a:gd name="adj" fmla="val 16667"/>
            </a:avLst>
          </a:prstGeom>
          <a:solidFill>
            <a:srgbClr val="DEE6EE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lIns="95783" tIns="47891" rIns="95783" bIns="47891" anchor="ctr"/>
          <a:lstStyle/>
          <a:p>
            <a:pPr algn="ctr" defTabSz="957263"/>
            <a:endParaRPr kumimoji="0" lang="en-US" sz="2500" i="0" baseline="0">
              <a:latin typeface="Times New Roman" pitchFamily="18" charset="0"/>
            </a:endParaRPr>
          </a:p>
        </p:txBody>
      </p:sp>
      <p:sp>
        <p:nvSpPr>
          <p:cNvPr id="719875" name="Text Box 3"/>
          <p:cNvSpPr txBox="1">
            <a:spLocks noChangeArrowheads="1"/>
          </p:cNvSpPr>
          <p:nvPr/>
        </p:nvSpPr>
        <p:spPr bwMode="auto">
          <a:xfrm>
            <a:off x="323850" y="2531676"/>
            <a:ext cx="9237662" cy="712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5783" tIns="47891" rIns="95783" bIns="47891">
            <a:spAutoFit/>
          </a:bodyPr>
          <a:lstStyle/>
          <a:p>
            <a:pPr algn="ctr" defTabSz="957263">
              <a:spcBef>
                <a:spcPct val="50000"/>
              </a:spcBef>
            </a:pP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Converter Control</a:t>
            </a:r>
            <a:endParaRPr kumimoji="0" lang="en-US" sz="4000" b="1" i="0" baseline="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856038" y="6357938"/>
            <a:ext cx="2311400" cy="365125"/>
          </a:xfrm>
        </p:spPr>
        <p:txBody>
          <a:bodyPr/>
          <a:lstStyle/>
          <a:p>
            <a:pPr>
              <a:defRPr/>
            </a:pPr>
            <a:fld id="{5CEC1026-BD5E-4E8D-AF36-4DBD1CF973C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20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 bwMode="auto">
          <a:xfrm>
            <a:off x="2001906" y="119133"/>
            <a:ext cx="763648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kumimoji="0" lang="en-US" altLang="zh-TW" sz="3200" dirty="0" smtClean="0">
                <a:solidFill>
                  <a:srgbClr val="0087DC"/>
                </a:solidFill>
                <a:latin typeface="+mn-lt"/>
                <a:ea typeface="微軟正黑體" pitchFamily="34" charset="-120"/>
                <a:cs typeface="Arial" charset="0"/>
              </a:rPr>
              <a:t>LLC Ctrl.</a:t>
            </a: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+mn-lt"/>
              <a:ea typeface="微軟正黑體" pitchFamily="34" charset="-120"/>
              <a:cs typeface="Arial" charset="0"/>
            </a:endParaRPr>
          </a:p>
        </p:txBody>
      </p:sp>
      <p:sp>
        <p:nvSpPr>
          <p:cNvPr id="34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C1026-BD5E-4E8D-AF36-4DBD1CF973C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209130" y="977653"/>
            <a:ext cx="6760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kern="0" dirty="0" smtClean="0">
                <a:solidFill>
                  <a:srgbClr val="002060"/>
                </a:solidFill>
                <a:sym typeface="Wingdings" panose="05000000000000000000" pitchFamily="2" charset="2"/>
              </a:rPr>
              <a:t>Structure</a:t>
            </a:r>
            <a:endParaRPr lang="en-US" sz="1800" kern="0" dirty="0" smtClean="0">
              <a:solidFill>
                <a:srgbClr val="0087DC"/>
              </a:solidFill>
              <a:sym typeface="Wingdings" panose="05000000000000000000" pitchFamily="2" charset="2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488504" y="5805264"/>
            <a:ext cx="3528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kern="0" dirty="0" err="1" smtClean="0">
                <a:solidFill>
                  <a:srgbClr val="0087DC"/>
                </a:solidFill>
                <a:sym typeface="Wingdings" panose="05000000000000000000" pitchFamily="2" charset="2"/>
              </a:rPr>
              <a:t>xxxx</a:t>
            </a:r>
            <a:endParaRPr lang="de-DE" sz="1400" dirty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035109"/>
              </p:ext>
            </p:extLst>
          </p:nvPr>
        </p:nvGraphicFramePr>
        <p:xfrm>
          <a:off x="612901" y="2770188"/>
          <a:ext cx="9087471" cy="1810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" name="Visio" r:id="rId3" imgW="11563453" imgH="2305050" progId="Visio.Drawing.15">
                  <p:embed/>
                </p:oleObj>
              </mc:Choice>
              <mc:Fallback>
                <p:oleObj name="Visio" r:id="rId3" imgW="11563453" imgH="230505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2901" y="2770188"/>
                        <a:ext cx="9087471" cy="1810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2717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176213" y="476250"/>
            <a:ext cx="6848475" cy="1223963"/>
          </a:xfrm>
        </p:spPr>
        <p:txBody>
          <a:bodyPr/>
          <a:lstStyle/>
          <a:p>
            <a:pPr eaLnBrk="1" hangingPunct="1"/>
            <a:r>
              <a:rPr lang="de-DE" smtClean="0">
                <a:latin typeface="Arial" charset="0"/>
                <a:cs typeface="Arial" charset="0"/>
              </a:rPr>
              <a:t>Smarter. Greener. Together.</a:t>
            </a: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AutoShape 2"/>
          <p:cNvSpPr>
            <a:spLocks noChangeArrowheads="1"/>
          </p:cNvSpPr>
          <p:nvPr/>
        </p:nvSpPr>
        <p:spPr bwMode="auto">
          <a:xfrm>
            <a:off x="323850" y="1371600"/>
            <a:ext cx="9237662" cy="3785592"/>
          </a:xfrm>
          <a:prstGeom prst="roundRect">
            <a:avLst>
              <a:gd name="adj" fmla="val 16667"/>
            </a:avLst>
          </a:prstGeom>
          <a:solidFill>
            <a:srgbClr val="DEE6EE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lIns="95783" tIns="47891" rIns="95783" bIns="47891" anchor="ctr"/>
          <a:lstStyle/>
          <a:p>
            <a:pPr algn="ctr" defTabSz="957263"/>
            <a:endParaRPr kumimoji="0" lang="en-US" sz="2500" i="0" baseline="0">
              <a:latin typeface="Times New Roman" pitchFamily="18" charset="0"/>
            </a:endParaRPr>
          </a:p>
        </p:txBody>
      </p:sp>
      <p:sp>
        <p:nvSpPr>
          <p:cNvPr id="719875" name="Text Box 3"/>
          <p:cNvSpPr txBox="1">
            <a:spLocks noChangeArrowheads="1"/>
          </p:cNvSpPr>
          <p:nvPr/>
        </p:nvSpPr>
        <p:spPr bwMode="auto">
          <a:xfrm>
            <a:off x="323850" y="2860746"/>
            <a:ext cx="9163050" cy="712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83" tIns="47891" rIns="95783" bIns="47891">
            <a:spAutoFit/>
          </a:bodyPr>
          <a:lstStyle/>
          <a:p>
            <a:pPr algn="ctr" defTabSz="957263">
              <a:spcBef>
                <a:spcPct val="50000"/>
              </a:spcBef>
            </a:pPr>
            <a:r>
              <a:rPr kumimoji="0" lang="en-US" sz="4000" b="1" i="0" baseline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Electrical design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856038" y="6357938"/>
            <a:ext cx="2311400" cy="365125"/>
          </a:xfrm>
        </p:spPr>
        <p:txBody>
          <a:bodyPr/>
          <a:lstStyle/>
          <a:p>
            <a:pPr>
              <a:defRPr/>
            </a:pPr>
            <a:fld id="{5CEC1026-BD5E-4E8D-AF36-4DBD1CF973C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26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 bwMode="auto">
          <a:xfrm>
            <a:off x="2001906" y="119133"/>
            <a:ext cx="763648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kumimoji="0" lang="en-US" altLang="zh-TW" sz="3200" dirty="0" smtClean="0">
                <a:solidFill>
                  <a:srgbClr val="0087DC"/>
                </a:solidFill>
                <a:latin typeface="+mn-lt"/>
                <a:ea typeface="微軟正黑體" pitchFamily="34" charset="-120"/>
                <a:cs typeface="Arial" charset="0"/>
              </a:rPr>
              <a:t>Converter </a:t>
            </a:r>
            <a:r>
              <a:rPr lang="en-US" altLang="zh-TW" sz="3200" dirty="0" smtClean="0">
                <a:solidFill>
                  <a:srgbClr val="0087DC"/>
                </a:solidFill>
                <a:latin typeface="+mn-lt"/>
                <a:ea typeface="微軟正黑體" pitchFamily="34" charset="-120"/>
              </a:rPr>
              <a:t>Topology</a:t>
            </a: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+mn-lt"/>
              <a:ea typeface="微軟正黑體" pitchFamily="34" charset="-120"/>
              <a:cs typeface="Arial" charset="0"/>
            </a:endParaRPr>
          </a:p>
        </p:txBody>
      </p:sp>
      <p:sp>
        <p:nvSpPr>
          <p:cNvPr id="34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856038" y="6357938"/>
            <a:ext cx="2311400" cy="365125"/>
          </a:xfrm>
        </p:spPr>
        <p:txBody>
          <a:bodyPr/>
          <a:lstStyle/>
          <a:p>
            <a:pPr>
              <a:defRPr/>
            </a:pPr>
            <a:fld id="{5CEC1026-BD5E-4E8D-AF36-4DBD1CF973C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344488" y="983229"/>
            <a:ext cx="7200800" cy="2448272"/>
          </a:xfrm>
          <a:prstGeom prst="rect">
            <a:avLst/>
          </a:prstGeom>
        </p:spPr>
        <p:txBody>
          <a:bodyPr>
            <a:noAutofit/>
          </a:bodyPr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0087DC"/>
              </a:buClr>
              <a:buSzPct val="90000"/>
              <a:tabLst/>
              <a:defRPr/>
            </a:pPr>
            <a:r>
              <a:rPr lang="en-US" sz="2000" b="1" kern="0" noProof="0" dirty="0" smtClean="0">
                <a:solidFill>
                  <a:srgbClr val="0070C0"/>
                </a:solidFill>
                <a:latin typeface="+mn-lt"/>
                <a:cs typeface="+mn-cs"/>
              </a:rPr>
              <a:t>Boost converter + LLC half bridge resonant converter</a:t>
            </a:r>
          </a:p>
          <a:p>
            <a:pPr marL="342900" lvl="0" indent="-342900">
              <a:spcBef>
                <a:spcPts val="0"/>
              </a:spcBef>
              <a:buClr>
                <a:srgbClr val="0087DC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lang="de-DE" sz="2000" kern="0" noProof="0" dirty="0" smtClean="0">
                <a:solidFill>
                  <a:srgbClr val="0070C0"/>
                </a:solidFill>
                <a:latin typeface="+mn-lt"/>
                <a:cs typeface="+mn-cs"/>
              </a:rPr>
              <a:t>5DH &amp; EPT DCDC160</a:t>
            </a:r>
            <a:endParaRPr lang="en-US" sz="2000" kern="0" noProof="0" dirty="0" smtClean="0">
              <a:solidFill>
                <a:srgbClr val="0070C0"/>
              </a:solidFill>
              <a:latin typeface="+mn-lt"/>
              <a:cs typeface="+mn-cs"/>
            </a:endParaRPr>
          </a:p>
          <a:p>
            <a:pPr marL="342900" lvl="0" indent="-342900">
              <a:spcBef>
                <a:spcPts val="0"/>
              </a:spcBef>
              <a:buClr>
                <a:srgbClr val="0087DC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lang="en-US" sz="2000" kern="0" noProof="0" dirty="0" smtClean="0">
                <a:solidFill>
                  <a:srgbClr val="0070C0"/>
                </a:solidFill>
                <a:latin typeface="+mn-lt"/>
                <a:cs typeface="+mn-cs"/>
              </a:rPr>
              <a:t>Diode rectification</a:t>
            </a:r>
          </a:p>
          <a:p>
            <a:pPr marL="342900" lvl="0" indent="-342900">
              <a:spcBef>
                <a:spcPts val="0"/>
              </a:spcBef>
              <a:buClr>
                <a:srgbClr val="0087DC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lang="en-US" sz="2000" kern="0" dirty="0">
                <a:solidFill>
                  <a:srgbClr val="0070C0"/>
                </a:solidFill>
              </a:rPr>
              <a:t>Covers wide in-/output voltage range </a:t>
            </a:r>
            <a:br>
              <a:rPr lang="en-US" sz="2000" kern="0" dirty="0">
                <a:solidFill>
                  <a:srgbClr val="0070C0"/>
                </a:solidFill>
              </a:rPr>
            </a:br>
            <a:r>
              <a:rPr lang="en-US" sz="2000" kern="0" dirty="0">
                <a:solidFill>
                  <a:srgbClr val="0070C0"/>
                </a:solidFill>
              </a:rPr>
              <a:t> </a:t>
            </a:r>
            <a:r>
              <a:rPr lang="en-US" sz="2000" kern="0" dirty="0">
                <a:solidFill>
                  <a:srgbClr val="C00000"/>
                </a:solidFill>
                <a:sym typeface="Wingdings" panose="05000000000000000000" pitchFamily="2" charset="2"/>
              </a:rPr>
              <a:t> One DCDC for HEV and PHEV is </a:t>
            </a:r>
            <a:r>
              <a:rPr lang="en-US" sz="2000" kern="0" dirty="0" smtClean="0">
                <a:solidFill>
                  <a:srgbClr val="C00000"/>
                </a:solidFill>
                <a:sym typeface="Wingdings" panose="05000000000000000000" pitchFamily="2" charset="2"/>
              </a:rPr>
              <a:t>feasible (5DH)</a:t>
            </a:r>
            <a:r>
              <a:rPr lang="en-US" sz="2000" kern="0" dirty="0" smtClean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endParaRPr lang="en-US" sz="2000" kern="0" dirty="0">
              <a:solidFill>
                <a:srgbClr val="0070C0"/>
              </a:solidFill>
            </a:endParaRPr>
          </a:p>
          <a:p>
            <a:pPr marL="342900" indent="-342900">
              <a:spcBef>
                <a:spcPts val="0"/>
              </a:spcBef>
              <a:buClr>
                <a:srgbClr val="0087DC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lang="en-US" sz="2000" kern="0" dirty="0" smtClean="0">
                <a:solidFill>
                  <a:srgbClr val="0070C0"/>
                </a:solidFill>
              </a:rPr>
              <a:t>Low EMI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045222"/>
              </p:ext>
            </p:extLst>
          </p:nvPr>
        </p:nvGraphicFramePr>
        <p:xfrm>
          <a:off x="864490" y="2875236"/>
          <a:ext cx="8192966" cy="3434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2" name="Visio" r:id="rId3" imgW="5006644" imgH="2098472" progId="Visio.Drawing.11">
                  <p:embed/>
                </p:oleObj>
              </mc:Choice>
              <mc:Fallback>
                <p:oleObj name="Visio" r:id="rId3" imgW="5006644" imgH="2098472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4490" y="2875236"/>
                        <a:ext cx="8192966" cy="3434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4914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EC1026-BD5E-4E8D-AF36-4DBD1CF973C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200472" y="948627"/>
            <a:ext cx="33441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kern="0" dirty="0" smtClean="0">
                <a:solidFill>
                  <a:srgbClr val="0070C0"/>
                </a:solidFill>
              </a:rPr>
              <a:t>DCDC with diode rectifier</a:t>
            </a:r>
            <a:endParaRPr lang="de-DE" sz="2000" dirty="0"/>
          </a:p>
        </p:txBody>
      </p:sp>
      <p:sp>
        <p:nvSpPr>
          <p:cNvPr id="6" name="Rectangle 2"/>
          <p:cNvSpPr txBox="1">
            <a:spLocks/>
          </p:cNvSpPr>
          <p:nvPr/>
        </p:nvSpPr>
        <p:spPr bwMode="auto">
          <a:xfrm>
            <a:off x="2000672" y="119133"/>
            <a:ext cx="763771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n-US" altLang="zh-TW" sz="3200" dirty="0">
                <a:solidFill>
                  <a:srgbClr val="0087DC"/>
                </a:solidFill>
                <a:latin typeface="+mn-lt"/>
                <a:ea typeface="微軟正黑體" pitchFamily="34" charset="-120"/>
              </a:rPr>
              <a:t>Detailed Block </a:t>
            </a:r>
            <a:r>
              <a:rPr lang="en-US" altLang="zh-TW" sz="3200" dirty="0" smtClean="0">
                <a:solidFill>
                  <a:srgbClr val="0087DC"/>
                </a:solidFill>
                <a:latin typeface="+mn-lt"/>
                <a:ea typeface="微軟正黑體" pitchFamily="34" charset="-120"/>
              </a:rPr>
              <a:t>Diagram</a:t>
            </a:r>
            <a:endParaRPr lang="en-US" altLang="zh-TW" sz="3200" dirty="0">
              <a:solidFill>
                <a:srgbClr val="0087DC"/>
              </a:solidFill>
              <a:latin typeface="+mn-lt"/>
              <a:ea typeface="微軟正黑體" pitchFamily="34" charset="-120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273382"/>
              </p:ext>
            </p:extLst>
          </p:nvPr>
        </p:nvGraphicFramePr>
        <p:xfrm>
          <a:off x="224560" y="1484784"/>
          <a:ext cx="9559386" cy="472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5" name="Visio" r:id="rId3" imgW="13462075" imgH="6539149" progId="Visio.Drawing.11">
                  <p:embed/>
                </p:oleObj>
              </mc:Choice>
              <mc:Fallback>
                <p:oleObj name="Visio" r:id="rId3" imgW="13462075" imgH="653914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560" y="1484784"/>
                        <a:ext cx="9559386" cy="4729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865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m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7264532"/>
              </p:ext>
            </p:extLst>
          </p:nvPr>
        </p:nvGraphicFramePr>
        <p:xfrm>
          <a:off x="632520" y="1348737"/>
          <a:ext cx="7416824" cy="4888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hteck 8"/>
          <p:cNvSpPr/>
          <p:nvPr/>
        </p:nvSpPr>
        <p:spPr>
          <a:xfrm>
            <a:off x="7257256" y="1148682"/>
            <a:ext cx="242245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kern="0" dirty="0" smtClean="0">
                <a:solidFill>
                  <a:srgbClr val="002060"/>
                </a:solidFill>
              </a:rPr>
              <a:t>Conditions (5DH)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kern="0" dirty="0" err="1" smtClean="0">
                <a:solidFill>
                  <a:srgbClr val="0070C0"/>
                </a:solidFill>
              </a:rPr>
              <a:t>Vin_PHEV</a:t>
            </a:r>
            <a:r>
              <a:rPr lang="en-US" sz="1800" kern="0" dirty="0" smtClean="0">
                <a:solidFill>
                  <a:srgbClr val="0070C0"/>
                </a:solidFill>
              </a:rPr>
              <a:t> = 345V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kern="0" dirty="0" err="1" smtClean="0">
                <a:solidFill>
                  <a:srgbClr val="0070C0"/>
                </a:solidFill>
              </a:rPr>
              <a:t>Vin_HEV</a:t>
            </a:r>
            <a:r>
              <a:rPr lang="en-US" sz="1800" kern="0" dirty="0" smtClean="0">
                <a:solidFill>
                  <a:srgbClr val="0070C0"/>
                </a:solidFill>
              </a:rPr>
              <a:t> </a:t>
            </a:r>
            <a:r>
              <a:rPr lang="en-US" sz="1800" kern="0" dirty="0">
                <a:solidFill>
                  <a:srgbClr val="0070C0"/>
                </a:solidFill>
              </a:rPr>
              <a:t>= </a:t>
            </a:r>
            <a:r>
              <a:rPr lang="en-US" sz="1800" kern="0" dirty="0" smtClean="0">
                <a:solidFill>
                  <a:srgbClr val="0070C0"/>
                </a:solidFill>
              </a:rPr>
              <a:t>225V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kern="0" dirty="0" err="1" smtClean="0">
                <a:solidFill>
                  <a:srgbClr val="0070C0"/>
                </a:solidFill>
              </a:rPr>
              <a:t>Vout</a:t>
            </a:r>
            <a:r>
              <a:rPr lang="en-US" sz="1800" kern="0" dirty="0" smtClean="0">
                <a:solidFill>
                  <a:srgbClr val="0070C0"/>
                </a:solidFill>
              </a:rPr>
              <a:t> = 14V</a:t>
            </a:r>
            <a:endParaRPr lang="de-DE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EC1026-BD5E-4E8D-AF36-4DBD1CF973C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309794" y="116632"/>
            <a:ext cx="714380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87DC"/>
                </a:solidFill>
                <a:latin typeface="+mn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87DC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87DC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87DC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87DC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ahoma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ahoma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ahoma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ahoma" charset="0"/>
              </a:defRPr>
            </a:lvl9pPr>
          </a:lstStyle>
          <a:p>
            <a:r>
              <a:rPr lang="en-US" kern="0" dirty="0" smtClean="0"/>
              <a:t>Efficiency </a:t>
            </a:r>
            <a:endParaRPr lang="en-GB" kern="0" dirty="0"/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3856038" y="635793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5CEC1026-BD5E-4E8D-AF36-4DBD1CF973C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200472" y="948627"/>
            <a:ext cx="229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kern="0" dirty="0" smtClean="0">
                <a:solidFill>
                  <a:srgbClr val="0070C0"/>
                </a:solidFill>
              </a:rPr>
              <a:t>Efficiency curves</a:t>
            </a:r>
            <a:endParaRPr lang="de-DE" sz="2000" dirty="0"/>
          </a:p>
        </p:txBody>
      </p:sp>
      <p:sp>
        <p:nvSpPr>
          <p:cNvPr id="15" name="Rechteck 14"/>
          <p:cNvSpPr/>
          <p:nvPr/>
        </p:nvSpPr>
        <p:spPr>
          <a:xfrm rot="16200000">
            <a:off x="-152311" y="3091188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kern="0" dirty="0" smtClean="0"/>
              <a:t>Efficiency [%]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04904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323850" y="1371600"/>
            <a:ext cx="9237662" cy="3785592"/>
          </a:xfrm>
          <a:prstGeom prst="roundRect">
            <a:avLst>
              <a:gd name="adj" fmla="val 16667"/>
            </a:avLst>
          </a:prstGeom>
          <a:solidFill>
            <a:srgbClr val="DEE6EE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lIns="95783" tIns="47891" rIns="95783" bIns="47891" anchor="ctr"/>
          <a:lstStyle/>
          <a:p>
            <a:pPr algn="ctr" defTabSz="957263"/>
            <a:endParaRPr kumimoji="0" lang="en-US" sz="2500" i="0" baseline="0">
              <a:latin typeface="Times New Roman" pitchFamily="18" charset="0"/>
            </a:endParaRPr>
          </a:p>
        </p:txBody>
      </p:sp>
      <p:sp>
        <p:nvSpPr>
          <p:cNvPr id="719875" name="Text Box 3"/>
          <p:cNvSpPr txBox="1">
            <a:spLocks noChangeArrowheads="1"/>
          </p:cNvSpPr>
          <p:nvPr/>
        </p:nvSpPr>
        <p:spPr bwMode="auto">
          <a:xfrm>
            <a:off x="323850" y="2780394"/>
            <a:ext cx="9163050" cy="712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83" tIns="47891" rIns="95783" bIns="47891">
            <a:spAutoFit/>
          </a:bodyPr>
          <a:lstStyle/>
          <a:p>
            <a:pPr algn="ctr" defTabSz="957263">
              <a:spcBef>
                <a:spcPct val="50000"/>
              </a:spcBef>
            </a:pPr>
            <a:r>
              <a:rPr kumimoji="0" lang="en-US" sz="4000" b="1" i="0" baseline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Mechanical design</a:t>
            </a:r>
            <a:endParaRPr kumimoji="0" lang="en-US" sz="4000" b="1" i="0" baseline="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856038" y="6357938"/>
            <a:ext cx="2311400" cy="365125"/>
          </a:xfrm>
        </p:spPr>
        <p:txBody>
          <a:bodyPr/>
          <a:lstStyle/>
          <a:p>
            <a:pPr>
              <a:defRPr/>
            </a:pPr>
            <a:fld id="{5CEC1026-BD5E-4E8D-AF36-4DBD1CF973C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62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856038" y="6357938"/>
            <a:ext cx="2311400" cy="365125"/>
          </a:xfrm>
        </p:spPr>
        <p:txBody>
          <a:bodyPr/>
          <a:lstStyle/>
          <a:p>
            <a:pPr>
              <a:defRPr/>
            </a:pPr>
            <a:fld id="{5CEC1026-BD5E-4E8D-AF36-4DBD1CF973C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309794" y="116632"/>
            <a:ext cx="7143800" cy="857256"/>
          </a:xfrm>
        </p:spPr>
        <p:txBody>
          <a:bodyPr/>
          <a:lstStyle/>
          <a:p>
            <a:r>
              <a:rPr lang="en-US" dirty="0" smtClean="0"/>
              <a:t>Mechanical design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96616" y="4323776"/>
            <a:ext cx="2016224" cy="1913536"/>
            <a:chOff x="2166928" y="4077072"/>
            <a:chExt cx="2016224" cy="1913536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 flipH="1">
              <a:off x="2168603" y="5085184"/>
              <a:ext cx="1100671" cy="504056"/>
            </a:xfrm>
            <a:prstGeom prst="straightConnector1">
              <a:avLst/>
            </a:prstGeom>
            <a:solidFill>
              <a:srgbClr val="0087DC"/>
            </a:solidFill>
            <a:ln w="12700" cap="flat" cmpd="sng" algn="ctr">
              <a:solidFill>
                <a:srgbClr val="0070C0"/>
              </a:solidFill>
              <a:prstDash val="solid"/>
              <a:round/>
              <a:headEnd type="oval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 rot="20093830">
              <a:off x="2166928" y="5072227"/>
              <a:ext cx="1005763" cy="216024"/>
            </a:xfrm>
            <a:prstGeom prst="rect">
              <a:avLst/>
            </a:prstGeom>
          </p:spPr>
          <p:txBody>
            <a:bodyPr wrap="square" rtlCol="0" anchor="ctr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ea typeface="+mj-ea"/>
                  <a:cs typeface="Arial" pitchFamily="34" charset="0"/>
                </a:rPr>
                <a:t>310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Arial" pitchFamily="34" charset="0"/>
                </a:rPr>
                <a:t>mm</a:t>
              </a:r>
              <a:endPara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>
              <a:off x="3269273" y="5085184"/>
              <a:ext cx="913879" cy="905424"/>
            </a:xfrm>
            <a:prstGeom prst="straightConnector1">
              <a:avLst/>
            </a:prstGeom>
            <a:solidFill>
              <a:srgbClr val="0087DC"/>
            </a:solidFill>
            <a:ln w="12700" cap="flat" cmpd="sng" algn="ctr">
              <a:solidFill>
                <a:srgbClr val="0070C0"/>
              </a:solidFill>
              <a:prstDash val="solid"/>
              <a:round/>
              <a:headEnd type="oval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 rot="2761480">
              <a:off x="3243080" y="5254805"/>
              <a:ext cx="1005763" cy="216024"/>
            </a:xfrm>
            <a:prstGeom prst="rect">
              <a:avLst/>
            </a:prstGeom>
          </p:spPr>
          <p:txBody>
            <a:bodyPr wrap="square" rtlCol="0" anchor="ctr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Arial" pitchFamily="34" charset="0"/>
                </a:rPr>
                <a:t>185mm</a:t>
              </a:r>
              <a:endPara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 flipH="1" flipV="1">
              <a:off x="3269273" y="4077072"/>
              <a:ext cx="4" cy="1008114"/>
            </a:xfrm>
            <a:prstGeom prst="straightConnector1">
              <a:avLst/>
            </a:prstGeom>
            <a:solidFill>
              <a:srgbClr val="0087DC"/>
            </a:solidFill>
            <a:ln w="12700" cap="flat" cmpd="sng" algn="ctr">
              <a:solidFill>
                <a:srgbClr val="0070C0"/>
              </a:solidFill>
              <a:prstDash val="solid"/>
              <a:round/>
              <a:headEnd type="oval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 rot="16200000">
              <a:off x="2615747" y="4474290"/>
              <a:ext cx="1005763" cy="216024"/>
            </a:xfrm>
            <a:prstGeom prst="rect">
              <a:avLst/>
            </a:prstGeom>
          </p:spPr>
          <p:txBody>
            <a:bodyPr wrap="square" rtlCol="0" anchor="ctr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Arial" pitchFamily="34" charset="0"/>
                  <a:ea typeface="+mj-ea"/>
                  <a:cs typeface="Arial" pitchFamily="34" charset="0"/>
                </a:rPr>
                <a:t>34 mm</a:t>
              </a:r>
              <a:endPara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endParaRPr>
            </a:p>
          </p:txBody>
        </p:sp>
      </p:grp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35" b="99433" l="2485" r="9950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840" y="2286749"/>
            <a:ext cx="6048265" cy="4238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70929" y="908720"/>
            <a:ext cx="9090175" cy="3384376"/>
          </a:xfrm>
          <a:prstGeom prst="rect">
            <a:avLst/>
          </a:prstGeom>
        </p:spPr>
        <p:txBody>
          <a:bodyPr wrap="square" rtlCol="0" anchor="t"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sng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Housing dimensions: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 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x W x H (mm) : </a:t>
            </a:r>
            <a:r>
              <a:rPr lang="en-US" sz="1800" kern="0" dirty="0" smtClean="0">
                <a:solidFill>
                  <a:srgbClr val="0087DC"/>
                </a:solidFill>
                <a:latin typeface="Arial" pitchFamily="34" charset="0"/>
                <a:ea typeface="+mj-ea"/>
                <a:cs typeface="Arial" pitchFamily="34" charset="0"/>
              </a:rPr>
              <a:t>310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x225x34 (</a:t>
            </a:r>
            <a:r>
              <a:rPr lang="en-US" sz="1800" kern="0" dirty="0" smtClean="0">
                <a:solidFill>
                  <a:srgbClr val="0087DC"/>
                </a:solidFill>
                <a:latin typeface="Arial" pitchFamily="34" charset="0"/>
                <a:cs typeface="Arial" pitchFamily="34" charset="0"/>
              </a:rPr>
              <a:t>w/o connectors)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kern="0" dirty="0">
                <a:solidFill>
                  <a:srgbClr val="0087DC"/>
                </a:solidFill>
                <a:latin typeface="Arial" pitchFamily="34" charset="0"/>
                <a:cs typeface="Arial" pitchFamily="34" charset="0"/>
              </a:rPr>
              <a:t>L x W x H (mm) : </a:t>
            </a:r>
            <a:r>
              <a:rPr lang="en-US" sz="1800" kern="0" dirty="0" smtClean="0">
                <a:solidFill>
                  <a:srgbClr val="0087DC"/>
                </a:solidFill>
                <a:latin typeface="Arial" pitchFamily="34" charset="0"/>
                <a:cs typeface="Arial" pitchFamily="34" charset="0"/>
              </a:rPr>
              <a:t>310x185x34 </a:t>
            </a:r>
            <a:r>
              <a:rPr lang="en-US" sz="1800" kern="0" dirty="0">
                <a:solidFill>
                  <a:srgbClr val="0087DC"/>
                </a:solidFill>
                <a:latin typeface="Arial" pitchFamily="34" charset="0"/>
                <a:cs typeface="Arial" pitchFamily="34" charset="0"/>
              </a:rPr>
              <a:t>(w/o </a:t>
            </a:r>
            <a:r>
              <a:rPr lang="en-US" sz="1800" kern="0" dirty="0" smtClean="0">
                <a:solidFill>
                  <a:srgbClr val="0087DC"/>
                </a:solidFill>
                <a:latin typeface="Arial" pitchFamily="34" charset="0"/>
                <a:cs typeface="Arial" pitchFamily="34" charset="0"/>
              </a:rPr>
              <a:t>connectors &amp; input wiring section)</a:t>
            </a:r>
            <a:endParaRPr lang="en-US" sz="1800" kern="0" dirty="0">
              <a:solidFill>
                <a:srgbClr val="0087DC"/>
              </a:solidFill>
              <a:latin typeface="Arial" pitchFamily="34" charset="0"/>
              <a:cs typeface="Arial" pitchFamily="34" charset="0"/>
            </a:endParaRPr>
          </a:p>
          <a:p>
            <a:pPr marL="285750" marR="0" indent="-28575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Volume :  1.9 l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47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5" b="98667" l="2192" r="984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184" y="1124744"/>
            <a:ext cx="6689310" cy="5039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2309794" y="116632"/>
            <a:ext cx="7143800" cy="857256"/>
          </a:xfrm>
        </p:spPr>
        <p:txBody>
          <a:bodyPr/>
          <a:lstStyle/>
          <a:p>
            <a:r>
              <a:rPr lang="en-US" dirty="0" smtClean="0"/>
              <a:t>Mechanical design 5DH</a:t>
            </a:r>
            <a:endParaRPr lang="en-GB" dirty="0"/>
          </a:p>
        </p:txBody>
      </p:sp>
      <p:sp>
        <p:nvSpPr>
          <p:cNvPr id="3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856038" y="6357938"/>
            <a:ext cx="2311400" cy="365125"/>
          </a:xfrm>
        </p:spPr>
        <p:txBody>
          <a:bodyPr/>
          <a:lstStyle/>
          <a:p>
            <a:pPr>
              <a:defRPr/>
            </a:pPr>
            <a:fld id="{5CEC1026-BD5E-4E8D-AF36-4DBD1CF973C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512840" y="1153622"/>
            <a:ext cx="1729609" cy="360040"/>
          </a:xfrm>
          <a:prstGeom prst="rect">
            <a:avLst/>
          </a:prstGeom>
          <a:ln w="19050">
            <a:solidFill>
              <a:srgbClr val="0087DC"/>
            </a:solidFill>
          </a:ln>
        </p:spPr>
        <p:txBody>
          <a:bodyPr wrap="none" rtlCol="0" anchor="ctr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kern="0" dirty="0" smtClean="0">
                <a:solidFill>
                  <a:srgbClr val="0087DC"/>
                </a:solidFill>
                <a:latin typeface="+mj-lt"/>
                <a:ea typeface="+mj-ea"/>
                <a:cs typeface="Arial" pitchFamily="34" charset="0"/>
              </a:rPr>
              <a:t>POWER &amp; CONTROL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kern="0" dirty="0" smtClean="0">
                <a:solidFill>
                  <a:srgbClr val="0087DC"/>
                </a:solidFill>
                <a:latin typeface="+mj-lt"/>
                <a:ea typeface="+mj-ea"/>
                <a:cs typeface="Arial" pitchFamily="34" charset="0"/>
              </a:rPr>
              <a:t>BOARD</a:t>
            </a:r>
            <a:endParaRPr kumimoji="0" lang="en-US" sz="1200" b="1" i="1" u="none" strike="noStrike" kern="0" cap="none" spc="0" normalizeH="0" baseline="0" noProof="0" dirty="0" smtClean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09128" y="5717282"/>
            <a:ext cx="1946708" cy="360040"/>
          </a:xfrm>
          <a:prstGeom prst="rect">
            <a:avLst/>
          </a:prstGeom>
          <a:ln w="19050">
            <a:solidFill>
              <a:srgbClr val="0087DC"/>
            </a:solidFill>
          </a:ln>
        </p:spPr>
        <p:txBody>
          <a:bodyPr wrap="none" rtlCol="0" anchor="ctr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OUTPUT CONNECTOR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719" y="1556792"/>
            <a:ext cx="2207016" cy="360040"/>
          </a:xfrm>
          <a:prstGeom prst="rect">
            <a:avLst/>
          </a:prstGeom>
          <a:ln w="19050">
            <a:solidFill>
              <a:srgbClr val="0087DC"/>
            </a:solidFill>
          </a:ln>
        </p:spPr>
        <p:txBody>
          <a:bodyPr wrap="none" rtlCol="0" anchor="ctr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HV &amp; SIGNAL </a:t>
            </a:r>
            <a:r>
              <a:rPr lang="en-US" sz="1200" b="1" i="1" kern="0" noProof="0" dirty="0" smtClean="0">
                <a:solidFill>
                  <a:srgbClr val="0087DC"/>
                </a:solidFill>
                <a:latin typeface="+mj-lt"/>
                <a:ea typeface="+mj-ea"/>
                <a:cs typeface="Arial" pitchFamily="34" charset="0"/>
              </a:rPr>
              <a:t>WIRES INPUT</a:t>
            </a:r>
            <a:endParaRPr kumimoji="0" lang="en-US" sz="1200" b="1" i="1" u="none" strike="noStrike" kern="0" cap="none" spc="0" normalizeH="0" baseline="0" noProof="0" dirty="0" smtClean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46" name="Straight Arrow Connector 45"/>
          <p:cNvCxnSpPr>
            <a:stCxn id="41" idx="3"/>
          </p:cNvCxnSpPr>
          <p:nvPr/>
        </p:nvCxnSpPr>
        <p:spPr bwMode="auto">
          <a:xfrm>
            <a:off x="2462735" y="1736812"/>
            <a:ext cx="1393303" cy="924838"/>
          </a:xfrm>
          <a:prstGeom prst="straightConnector1">
            <a:avLst/>
          </a:prstGeom>
          <a:solidFill>
            <a:srgbClr val="0087DC"/>
          </a:solidFill>
          <a:ln w="19050" cap="flat" cmpd="sng" algn="ctr">
            <a:solidFill>
              <a:srgbClr val="0087D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27727" y="3645024"/>
            <a:ext cx="1634480" cy="360040"/>
          </a:xfrm>
          <a:prstGeom prst="rect">
            <a:avLst/>
          </a:prstGeom>
          <a:ln w="19050">
            <a:solidFill>
              <a:srgbClr val="0087DC"/>
            </a:solidFill>
          </a:ln>
        </p:spPr>
        <p:txBody>
          <a:bodyPr wrap="none" rtlCol="0" anchor="ctr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INPUT EMI FILTER</a:t>
            </a:r>
          </a:p>
        </p:txBody>
      </p:sp>
      <p:cxnSp>
        <p:nvCxnSpPr>
          <p:cNvPr id="49" name="Straight Arrow Connector 48"/>
          <p:cNvCxnSpPr>
            <a:stCxn id="39" idx="1"/>
          </p:cNvCxnSpPr>
          <p:nvPr/>
        </p:nvCxnSpPr>
        <p:spPr bwMode="auto">
          <a:xfrm flipH="1" flipV="1">
            <a:off x="6582670" y="5537262"/>
            <a:ext cx="1226458" cy="360040"/>
          </a:xfrm>
          <a:prstGeom prst="straightConnector1">
            <a:avLst/>
          </a:prstGeom>
          <a:solidFill>
            <a:srgbClr val="0087DC"/>
          </a:solidFill>
          <a:ln w="19050" cap="flat" cmpd="sng" algn="ctr">
            <a:solidFill>
              <a:srgbClr val="0087D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stCxn id="47" idx="3"/>
          </p:cNvCxnSpPr>
          <p:nvPr/>
        </p:nvCxnSpPr>
        <p:spPr bwMode="auto">
          <a:xfrm flipV="1">
            <a:off x="1962207" y="3644689"/>
            <a:ext cx="1190593" cy="180355"/>
          </a:xfrm>
          <a:prstGeom prst="straightConnector1">
            <a:avLst/>
          </a:prstGeom>
          <a:solidFill>
            <a:srgbClr val="0087DC"/>
          </a:solidFill>
          <a:ln w="19050" cap="flat" cmpd="sng" algn="ctr">
            <a:solidFill>
              <a:srgbClr val="0087D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7996924" y="2171548"/>
            <a:ext cx="1634480" cy="360040"/>
          </a:xfrm>
          <a:prstGeom prst="rect">
            <a:avLst/>
          </a:prstGeom>
          <a:ln w="19050">
            <a:solidFill>
              <a:srgbClr val="0087DC"/>
            </a:solidFill>
          </a:ln>
        </p:spPr>
        <p:txBody>
          <a:bodyPr wrap="none" rtlCol="0" anchor="ctr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kern="0" dirty="0" smtClean="0">
                <a:solidFill>
                  <a:srgbClr val="0087DC"/>
                </a:solidFill>
                <a:latin typeface="+mj-lt"/>
                <a:ea typeface="+mj-ea"/>
                <a:cs typeface="Arial" pitchFamily="34" charset="0"/>
              </a:rPr>
              <a:t>OUTPUT BUSBAR</a:t>
            </a:r>
            <a:endParaRPr kumimoji="0" lang="en-US" sz="1200" b="1" i="1" u="none" strike="noStrike" kern="0" cap="none" spc="0" normalizeH="0" baseline="0" noProof="0" dirty="0" smtClean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54" name="Straight Arrow Connector 53"/>
          <p:cNvCxnSpPr>
            <a:stCxn id="52" idx="1"/>
          </p:cNvCxnSpPr>
          <p:nvPr/>
        </p:nvCxnSpPr>
        <p:spPr bwMode="auto">
          <a:xfrm flipH="1">
            <a:off x="7113240" y="2351568"/>
            <a:ext cx="883684" cy="861408"/>
          </a:xfrm>
          <a:prstGeom prst="straightConnector1">
            <a:avLst/>
          </a:prstGeom>
          <a:solidFill>
            <a:srgbClr val="0087DC"/>
          </a:solidFill>
          <a:ln w="19050" cap="flat" cmpd="sng" algn="ctr">
            <a:solidFill>
              <a:srgbClr val="0087D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stCxn id="36" idx="2"/>
          </p:cNvCxnSpPr>
          <p:nvPr/>
        </p:nvCxnSpPr>
        <p:spPr bwMode="auto">
          <a:xfrm>
            <a:off x="4377645" y="1513662"/>
            <a:ext cx="215316" cy="1987346"/>
          </a:xfrm>
          <a:prstGeom prst="straightConnector1">
            <a:avLst/>
          </a:prstGeom>
          <a:solidFill>
            <a:srgbClr val="0087DC"/>
          </a:solidFill>
          <a:ln w="19050" cap="flat" cmpd="sng" algn="ctr">
            <a:solidFill>
              <a:srgbClr val="0087D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255719" y="2564904"/>
            <a:ext cx="2207016" cy="360040"/>
          </a:xfrm>
          <a:prstGeom prst="rect">
            <a:avLst/>
          </a:prstGeom>
          <a:ln w="19050">
            <a:solidFill>
              <a:srgbClr val="0087DC"/>
            </a:solidFill>
          </a:ln>
        </p:spPr>
        <p:txBody>
          <a:bodyPr wrap="none" rtlCol="0" anchor="ctr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kern="0" dirty="0">
                <a:solidFill>
                  <a:srgbClr val="0087DC"/>
                </a:solidFill>
                <a:latin typeface="+mj-lt"/>
                <a:ea typeface="+mj-ea"/>
                <a:cs typeface="Arial" pitchFamily="34" charset="0"/>
              </a:rPr>
              <a:t>F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IPG SEALING  SURFACE</a:t>
            </a:r>
          </a:p>
        </p:txBody>
      </p:sp>
      <p:cxnSp>
        <p:nvCxnSpPr>
          <p:cNvPr id="57" name="Straight Arrow Connector 56"/>
          <p:cNvCxnSpPr>
            <a:stCxn id="56" idx="3"/>
          </p:cNvCxnSpPr>
          <p:nvPr/>
        </p:nvCxnSpPr>
        <p:spPr bwMode="auto">
          <a:xfrm>
            <a:off x="2462735" y="2744924"/>
            <a:ext cx="978097" cy="234026"/>
          </a:xfrm>
          <a:prstGeom prst="straightConnector1">
            <a:avLst/>
          </a:prstGeom>
          <a:solidFill>
            <a:srgbClr val="0087DC"/>
          </a:solidFill>
          <a:ln w="19050" cap="flat" cmpd="sng" algn="ctr">
            <a:solidFill>
              <a:srgbClr val="0087D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8121356" y="4700480"/>
            <a:ext cx="1634480" cy="360040"/>
          </a:xfrm>
          <a:prstGeom prst="rect">
            <a:avLst/>
          </a:prstGeom>
          <a:ln w="19050">
            <a:solidFill>
              <a:srgbClr val="0087DC"/>
            </a:solidFill>
          </a:ln>
        </p:spPr>
        <p:txBody>
          <a:bodyPr wrap="none" rtlCol="0" anchor="ctr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kern="0" noProof="0" dirty="0" smtClean="0">
                <a:solidFill>
                  <a:srgbClr val="0087DC"/>
                </a:solidFill>
                <a:latin typeface="+mj-lt"/>
                <a:ea typeface="+mj-ea"/>
                <a:cs typeface="Arial" pitchFamily="34" charset="0"/>
              </a:rPr>
              <a:t>OUT</a:t>
            </a: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PUT EMI FILTER</a:t>
            </a:r>
          </a:p>
        </p:txBody>
      </p:sp>
      <p:cxnSp>
        <p:nvCxnSpPr>
          <p:cNvPr id="60" name="Straight Arrow Connector 59"/>
          <p:cNvCxnSpPr>
            <a:stCxn id="59" idx="1"/>
          </p:cNvCxnSpPr>
          <p:nvPr/>
        </p:nvCxnSpPr>
        <p:spPr bwMode="auto">
          <a:xfrm flipH="1" flipV="1">
            <a:off x="6761348" y="4077072"/>
            <a:ext cx="1360008" cy="803428"/>
          </a:xfrm>
          <a:prstGeom prst="straightConnector1">
            <a:avLst/>
          </a:prstGeom>
          <a:solidFill>
            <a:srgbClr val="0087DC"/>
          </a:solidFill>
          <a:ln w="19050" cap="flat" cmpd="sng" algn="ctr">
            <a:solidFill>
              <a:srgbClr val="0087D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7643036" y="1274636"/>
            <a:ext cx="1988368" cy="360040"/>
          </a:xfrm>
          <a:prstGeom prst="rect">
            <a:avLst/>
          </a:prstGeom>
          <a:ln w="19050">
            <a:solidFill>
              <a:srgbClr val="0087DC"/>
            </a:solidFill>
          </a:ln>
        </p:spPr>
        <p:txBody>
          <a:bodyPr wrap="none" rtlCol="0" anchor="ctr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WATER COOLING  INLET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193360" y="2708920"/>
            <a:ext cx="1656184" cy="360040"/>
          </a:xfrm>
          <a:prstGeom prst="rect">
            <a:avLst/>
          </a:prstGeom>
          <a:ln w="19050">
            <a:solidFill>
              <a:srgbClr val="0087DC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1200" b="1" i="1" kern="0" dirty="0" smtClean="0">
                <a:solidFill>
                  <a:srgbClr val="0087DC"/>
                </a:solidFill>
                <a:latin typeface="+mj-lt"/>
                <a:cs typeface="Arial" pitchFamily="34" charset="0"/>
              </a:rPr>
              <a:t>WATER </a:t>
            </a:r>
            <a:r>
              <a:rPr lang="en-US" sz="1200" b="1" i="1" kern="0" dirty="0">
                <a:solidFill>
                  <a:srgbClr val="0087DC"/>
                </a:solidFill>
                <a:latin typeface="+mj-lt"/>
                <a:cs typeface="Arial" pitchFamily="34" charset="0"/>
              </a:rPr>
              <a:t>COOLING </a:t>
            </a:r>
            <a:r>
              <a:rPr lang="en-US" sz="1200" b="1" i="1" kern="0" dirty="0" smtClean="0">
                <a:solidFill>
                  <a:srgbClr val="0087DC"/>
                </a:solidFill>
                <a:latin typeface="+mj-lt"/>
                <a:cs typeface="Arial" pitchFamily="34" charset="0"/>
              </a:rPr>
              <a:t> </a:t>
            </a:r>
          </a:p>
          <a:p>
            <a:pPr algn="ctr"/>
            <a:r>
              <a:rPr lang="en-US" sz="1200" b="1" i="1" kern="0" dirty="0" smtClean="0">
                <a:solidFill>
                  <a:srgbClr val="0087DC"/>
                </a:solidFill>
                <a:latin typeface="+mj-lt"/>
                <a:cs typeface="Arial" pitchFamily="34" charset="0"/>
              </a:rPr>
              <a:t>OUTLET</a:t>
            </a:r>
            <a:endParaRPr lang="en-US" sz="1200" b="1" i="1" kern="0" dirty="0">
              <a:solidFill>
                <a:srgbClr val="0087DC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64" name="Straight Arrow Connector 63"/>
          <p:cNvCxnSpPr>
            <a:stCxn id="53" idx="1"/>
          </p:cNvCxnSpPr>
          <p:nvPr/>
        </p:nvCxnSpPr>
        <p:spPr bwMode="auto">
          <a:xfrm flipH="1">
            <a:off x="7379136" y="1454656"/>
            <a:ext cx="263900" cy="90010"/>
          </a:xfrm>
          <a:prstGeom prst="straightConnector1">
            <a:avLst/>
          </a:prstGeom>
          <a:solidFill>
            <a:srgbClr val="0087DC"/>
          </a:solidFill>
          <a:ln w="19050" cap="flat" cmpd="sng" algn="ctr">
            <a:solidFill>
              <a:srgbClr val="0087D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stCxn id="63" idx="1"/>
          </p:cNvCxnSpPr>
          <p:nvPr/>
        </p:nvCxnSpPr>
        <p:spPr bwMode="auto">
          <a:xfrm flipH="1">
            <a:off x="7965052" y="2888940"/>
            <a:ext cx="228308" cy="180020"/>
          </a:xfrm>
          <a:prstGeom prst="straightConnector1">
            <a:avLst/>
          </a:prstGeom>
          <a:solidFill>
            <a:srgbClr val="0087DC"/>
          </a:solidFill>
          <a:ln w="19050" cap="flat" cmpd="sng" algn="ctr">
            <a:solidFill>
              <a:srgbClr val="0087D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45"/>
          <p:cNvCxnSpPr>
            <a:stCxn id="41" idx="3"/>
          </p:cNvCxnSpPr>
          <p:nvPr/>
        </p:nvCxnSpPr>
        <p:spPr bwMode="auto">
          <a:xfrm>
            <a:off x="2462735" y="1736812"/>
            <a:ext cx="1050105" cy="1045460"/>
          </a:xfrm>
          <a:prstGeom prst="straightConnector1">
            <a:avLst/>
          </a:prstGeom>
          <a:solidFill>
            <a:srgbClr val="0087DC"/>
          </a:solidFill>
          <a:ln w="19050" cap="flat" cmpd="sng" algn="ctr">
            <a:solidFill>
              <a:srgbClr val="0087DC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9259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lta_PPT_Standar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design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87DC"/>
        </a:solidFill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87DC"/>
        </a:solidFill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/>
      <a:bodyPr anchor="ctr">
        <a:noAutofit/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kern="0" cap="none" spc="0" normalizeH="0" baseline="0" noProof="0" dirty="0" smtClean="0">
            <a:ln>
              <a:noFill/>
            </a:ln>
            <a:solidFill>
              <a:srgbClr val="0087DC"/>
            </a:solidFill>
            <a:effectLst/>
            <a:uLnTx/>
            <a:uFillTx/>
            <a:latin typeface="Arial" pitchFamily="34" charset="0"/>
            <a:ea typeface="+mj-ea"/>
            <a:cs typeface="Arial" pitchFamily="34" charset="0"/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87DC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Delta_PPT_Standard</Template>
  <TotalTime>0</TotalTime>
  <Words>1617</Words>
  <Application>Microsoft Office PowerPoint</Application>
  <PresentationFormat>A4-Papier (210 x 297 mm)</PresentationFormat>
  <Paragraphs>932</Paragraphs>
  <Slides>25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25</vt:i4>
      </vt:variant>
    </vt:vector>
  </HeadingPairs>
  <TitlesOfParts>
    <vt:vector size="34" baseType="lpstr">
      <vt:lpstr>微軟正黑體</vt:lpstr>
      <vt:lpstr>Arial</vt:lpstr>
      <vt:lpstr>新細明體</vt:lpstr>
      <vt:lpstr>Tahoma</vt:lpstr>
      <vt:lpstr>Times New Roman</vt:lpstr>
      <vt:lpstr>Wingdings</vt:lpstr>
      <vt:lpstr>Delta_PPT_Standard</vt:lpstr>
      <vt:lpstr>Visio</vt:lpstr>
      <vt:lpstr>Microsoft Visio-Zeichnung</vt:lpstr>
      <vt:lpstr>5DH &amp; EPT2020 DCDC – RFQ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Mechanical design</vt:lpstr>
      <vt:lpstr>Mechanical design 5DH</vt:lpstr>
      <vt:lpstr>Mechanical design 5DH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Smarter. Greener. Together.</vt:lpstr>
    </vt:vector>
  </TitlesOfParts>
  <Company>Delta Energy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Competence Center R&amp;D Automotive</dc:title>
  <dc:creator>deidepe</dc:creator>
  <cp:lastModifiedBy>Tobias Grote</cp:lastModifiedBy>
  <cp:revision>760</cp:revision>
  <cp:lastPrinted>2017-07-11T06:47:08Z</cp:lastPrinted>
  <dcterms:created xsi:type="dcterms:W3CDTF">2013-01-17T09:05:27Z</dcterms:created>
  <dcterms:modified xsi:type="dcterms:W3CDTF">2017-11-07T16:31:38Z</dcterms:modified>
</cp:coreProperties>
</file>